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52"/>
  </p:notesMasterIdLst>
  <p:handoutMasterIdLst>
    <p:handoutMasterId r:id="rId53"/>
  </p:handoutMasterIdLst>
  <p:sldIdLst>
    <p:sldId id="256" r:id="rId3"/>
    <p:sldId id="257" r:id="rId4"/>
    <p:sldId id="360" r:id="rId5"/>
    <p:sldId id="361" r:id="rId6"/>
    <p:sldId id="362" r:id="rId7"/>
    <p:sldId id="290" r:id="rId8"/>
    <p:sldId id="337" r:id="rId9"/>
    <p:sldId id="363" r:id="rId10"/>
    <p:sldId id="364" r:id="rId11"/>
    <p:sldId id="365" r:id="rId12"/>
    <p:sldId id="369" r:id="rId13"/>
    <p:sldId id="366" r:id="rId14"/>
    <p:sldId id="367" r:id="rId15"/>
    <p:sldId id="370" r:id="rId16"/>
    <p:sldId id="371" r:id="rId17"/>
    <p:sldId id="372" r:id="rId18"/>
    <p:sldId id="373" r:id="rId19"/>
    <p:sldId id="374" r:id="rId20"/>
    <p:sldId id="376" r:id="rId21"/>
    <p:sldId id="378" r:id="rId22"/>
    <p:sldId id="375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409" r:id="rId40"/>
    <p:sldId id="410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11" r:id="rId50"/>
    <p:sldId id="289" r:id="rId51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84" d="100"/>
          <a:sy n="84" d="100"/>
        </p:scale>
        <p:origin x="1109" y="67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82820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Chapter 3 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Circuit Analysis Techniques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ea typeface="굴림" pitchFamily="50" charset="-127"/>
              </a:rPr>
              <a:t>Supernode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39726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Supernode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supernode</a:t>
            </a:r>
            <a:r>
              <a:rPr lang="en-US" altLang="ko-KR" b="1" dirty="0">
                <a:ea typeface="굴림" panose="020B0600000101010101" pitchFamily="50" charset="-127"/>
              </a:rPr>
              <a:t> is formed by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enclosing a voltage source </a:t>
            </a:r>
            <a:r>
              <a:rPr lang="en-US" altLang="ko-KR" b="1" dirty="0">
                <a:ea typeface="굴림" panose="020B0600000101010101" pitchFamily="50" charset="-127"/>
              </a:rPr>
              <a:t>(dependent or independent) connected between two non-reference nodes and any elements connected in parallel with it.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Why?</a:t>
            </a:r>
          </a:p>
          <a:p>
            <a:pPr lvl="1"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Nodal analysis requires applying KCL</a:t>
            </a:r>
          </a:p>
          <a:p>
            <a:pPr lvl="1"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current through the voltage source cannot be known in advance (Ohm’s law does not apply)</a:t>
            </a:r>
          </a:p>
          <a:p>
            <a:pPr lvl="1"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By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lumping the nodes </a:t>
            </a:r>
            <a:r>
              <a:rPr lang="en-US" altLang="ko-KR" b="1" dirty="0">
                <a:ea typeface="굴림" panose="020B0600000101010101" pitchFamily="50" charset="-127"/>
              </a:rPr>
              <a:t>together, the current balance can still be described</a:t>
            </a: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395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Supernode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762" y="561466"/>
            <a:ext cx="9528766" cy="575945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Analysis with a Supernode</a:t>
            </a:r>
            <a:endParaRPr lang="en-US" altLang="ko-KR" sz="3200" b="1" dirty="0">
              <a:solidFill>
                <a:srgbClr val="0070C0"/>
              </a:solidFill>
              <a:ea typeface="굴림" charset="-127"/>
            </a:endParaRP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In order to apply KVL to the supernode in the example, the circuit is redrawn as shown.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Going around this loop in the clockwise direction gives: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Note the following properties of a supernode:</a:t>
            </a:r>
          </a:p>
          <a:p>
            <a:pPr marL="800100" lvl="1" indent="-342900" eaLnBrk="1" hangingPunct="1">
              <a:buFontTx/>
              <a:buAutoNum type="arabicPeriod"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The voltage source inside the supernode </a:t>
            </a:r>
            <a:br>
              <a:rPr lang="en-US" altLang="ko-KR" sz="1800" b="1" dirty="0">
                <a:ea typeface="굴림" panose="020B0600000101010101" pitchFamily="50" charset="-127"/>
              </a:rPr>
            </a:br>
            <a:r>
              <a:rPr lang="en-US" altLang="ko-KR" sz="1800" b="1" dirty="0">
                <a:ea typeface="굴림" panose="020B0600000101010101" pitchFamily="50" charset="-127"/>
              </a:rPr>
              <a:t>provides a constraint equation needed </a:t>
            </a:r>
            <a:br>
              <a:rPr lang="en-US" altLang="ko-KR" sz="1800" b="1" dirty="0">
                <a:ea typeface="굴림" panose="020B0600000101010101" pitchFamily="50" charset="-127"/>
              </a:rPr>
            </a:br>
            <a:r>
              <a:rPr lang="en-US" altLang="ko-KR" sz="1800" b="1" dirty="0">
                <a:ea typeface="굴림" panose="020B0600000101010101" pitchFamily="50" charset="-127"/>
              </a:rPr>
              <a:t>to solve for the node voltages</a:t>
            </a:r>
          </a:p>
          <a:p>
            <a:pPr marL="800100" lvl="1" indent="-342900" eaLnBrk="1" hangingPunct="1">
              <a:buFontTx/>
              <a:buAutoNum type="arabicPeriod"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A supernode has no voltage of its own</a:t>
            </a:r>
          </a:p>
          <a:p>
            <a:pPr marL="800100" lvl="1" indent="-342900" eaLnBrk="1" hangingPunct="1">
              <a:buFontTx/>
              <a:buAutoNum type="arabicPeriod"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A supernode requires the application </a:t>
            </a:r>
            <a:br>
              <a:rPr lang="en-US" altLang="ko-KR" sz="1800" b="1" dirty="0">
                <a:ea typeface="굴림" panose="020B0600000101010101" pitchFamily="50" charset="-127"/>
              </a:rPr>
            </a:br>
            <a:r>
              <a:rPr lang="en-US" altLang="ko-KR" sz="1800" b="1" dirty="0">
                <a:ea typeface="굴림" panose="020B0600000101010101" pitchFamily="50" charset="-127"/>
              </a:rPr>
              <a:t>of both KCL and KVL</a:t>
            </a:r>
          </a:p>
        </p:txBody>
      </p:sp>
      <p:pic>
        <p:nvPicPr>
          <p:cNvPr id="37892" name="Picture 7" descr="C:\Users\Joel\Documents\Teaching\McGraw Hill\Fundamentals of Electric Circuits 5e\figures\Ch03\Color Labeled\ale80571_03_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29" y="3775608"/>
            <a:ext cx="42195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902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ea typeface="굴림" pitchFamily="50" charset="-127"/>
              </a:rPr>
              <a:t>Supernode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39726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Example 3.4</a:t>
            </a:r>
          </a:p>
          <a:p>
            <a:pPr>
              <a:defRPr/>
            </a:pPr>
            <a:r>
              <a:rPr lang="en-US" altLang="ko-KR" sz="2000" b="1" dirty="0">
                <a:ea typeface="굴림" pitchFamily="50" charset="-127"/>
              </a:rPr>
              <a:t>Consider the network below.</a:t>
            </a: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25959"/>
            <a:ext cx="6408712" cy="43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98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ea typeface="굴림" pitchFamily="50" charset="-127"/>
              </a:rPr>
              <a:t>Supernode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39726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Example 3.5</a:t>
            </a:r>
          </a:p>
          <a:p>
            <a:pPr>
              <a:defRPr/>
            </a:pPr>
            <a:r>
              <a:rPr lang="en-US" altLang="ko-KR" sz="2000" b="1" dirty="0">
                <a:ea typeface="굴림" pitchFamily="50" charset="-127"/>
              </a:rPr>
              <a:t>Consider the network below.</a:t>
            </a: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700808"/>
            <a:ext cx="5976664" cy="46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Loop/Mesh Analysis 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4620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Loop/Mesh Analysis 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Another general procedure for analyzing circuits is to use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loop/mesh curre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nts </a:t>
            </a:r>
            <a:r>
              <a:rPr lang="en-US" altLang="ko-KR" b="1" dirty="0">
                <a:ea typeface="굴림" panose="020B0600000101010101" pitchFamily="50" charset="-127"/>
              </a:rPr>
              <a:t>as the circuit variables.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Recall: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loop</a:t>
            </a:r>
            <a:r>
              <a:rPr lang="en-US" altLang="ko-KR" b="1" dirty="0">
                <a:ea typeface="굴림" panose="020B0600000101010101" pitchFamily="50" charset="-127"/>
              </a:rPr>
              <a:t> is 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closed path </a:t>
            </a:r>
            <a:r>
              <a:rPr lang="en-US" altLang="ko-KR" b="1" dirty="0">
                <a:ea typeface="굴림" panose="020B0600000101010101" pitchFamily="50" charset="-127"/>
              </a:rPr>
              <a:t>with no node passed more than once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mesh</a:t>
            </a:r>
            <a:r>
              <a:rPr lang="en-US" altLang="ko-KR" b="1" dirty="0">
                <a:ea typeface="굴림" panose="020B0600000101010101" pitchFamily="50" charset="-127"/>
              </a:rPr>
              <a:t> is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a loop that does not contain any other loop </a:t>
            </a:r>
            <a:r>
              <a:rPr lang="en-US" altLang="ko-KR" b="1" dirty="0">
                <a:ea typeface="굴림" panose="020B0600000101010101" pitchFamily="50" charset="-127"/>
              </a:rPr>
              <a:t>within it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Mesh analysis uses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KVL</a:t>
            </a:r>
            <a:r>
              <a:rPr lang="en-US" altLang="ko-KR" b="1" dirty="0">
                <a:ea typeface="굴림" panose="020B0600000101010101" pitchFamily="50" charset="-127"/>
              </a:rPr>
              <a:t> to find unknown currents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Mesh analysis is limited in one aspect: It can only apply to circuits that can be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rendered planar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planar circuit </a:t>
            </a:r>
            <a:r>
              <a:rPr lang="en-US" altLang="ko-KR" b="1" dirty="0">
                <a:ea typeface="굴림" panose="020B0600000101010101" pitchFamily="50" charset="-127"/>
              </a:rPr>
              <a:t>can be drawn such that there are no crossing branches.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ko-KR" sz="18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464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Loop/Mesh Analysis </a:t>
            </a:r>
            <a:endParaRPr lang="ko-KR" altLang="en-US" sz="18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Planar vs Nonplanar</a:t>
            </a:r>
          </a:p>
          <a:p>
            <a:pPr marL="457200" lvl="1" indent="0" eaLnBrk="1" hangingPunct="1">
              <a:buFontTx/>
              <a:buNone/>
            </a:pPr>
            <a:endParaRPr lang="en-US" altLang="ko-KR" sz="1800" b="1" dirty="0">
              <a:ea typeface="굴림" panose="020B0600000101010101" pitchFamily="50" charset="-127"/>
            </a:endParaRPr>
          </a:p>
        </p:txBody>
      </p:sp>
      <p:sp>
        <p:nvSpPr>
          <p:cNvPr id="43012" name="Slide Number Placeholder 3"/>
          <p:cNvSpPr txBox="1">
            <a:spLocks/>
          </p:cNvSpPr>
          <p:nvPr/>
        </p:nvSpPr>
        <p:spPr bwMode="auto">
          <a:xfrm>
            <a:off x="8305800" y="6553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fld id="{161D521B-03CC-40CF-B29A-458A0E8567EA}" type="slidenum">
              <a:rPr lang="en-US" altLang="en-US" sz="1400">
                <a:ea typeface="돋움" panose="020B0600000101010101" pitchFamily="50" charset="-127"/>
              </a:rPr>
              <a:pPr latinLnBrk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ea typeface="돋움" panose="020B0600000101010101" pitchFamily="50" charset="-127"/>
            </a:endParaRPr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415925" y="4749800"/>
            <a:ext cx="411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>
                <a:ea typeface="굴림" panose="020B0600000101010101" pitchFamily="50" charset="-127"/>
              </a:rPr>
              <a:t>The figure on the left is a nonplanar circuit: The branch with the 13</a:t>
            </a:r>
            <a:r>
              <a:rPr lang="el-GR" altLang="ko-KR" sz="1800" b="0">
                <a:ea typeface="돋움" panose="020B0600000101010101" pitchFamily="50" charset="-127"/>
              </a:rPr>
              <a:t>Ω</a:t>
            </a:r>
            <a:r>
              <a:rPr lang="en-US" altLang="ko-KR" sz="1800" b="0">
                <a:ea typeface="굴림" panose="020B0600000101010101" pitchFamily="50" charset="-127"/>
              </a:rPr>
              <a:t> resistor prevents the circuit from being drawn without crossing branches</a:t>
            </a: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4800600" y="5029200"/>
            <a:ext cx="3733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>
                <a:ea typeface="굴림" panose="020B0600000101010101" pitchFamily="50" charset="-127"/>
              </a:rPr>
              <a:t>The figure on the right is a planar circuit: It can be redrawn to avoid crossing branches</a:t>
            </a:r>
          </a:p>
        </p:txBody>
      </p:sp>
      <p:pic>
        <p:nvPicPr>
          <p:cNvPr id="43015" name="Picture 8" descr="C:\Users\Joel\Documents\Teaching\McGraw Hill\Fundamentals of Electric Circuits 5e\figures\Ch03\Color Labeled\ale80571_03_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368141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9" descr="C:\Users\Joel\Documents\Teaching\McGraw Hill\Fundamentals of Electric Circuits 5e\figures\Ch03\Color Labeled\ale80571_03_0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1778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342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Mesh Analysis 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Mesh Analysis Steps</a:t>
            </a:r>
          </a:p>
          <a:p>
            <a:pPr>
              <a:defRPr/>
            </a:pPr>
            <a:r>
              <a:rPr lang="en-US" altLang="ko-KR" sz="2800" b="1" dirty="0">
                <a:ea typeface="굴림" panose="020B0600000101010101" pitchFamily="50" charset="-127"/>
              </a:rPr>
              <a:t>Mesh analysis follows these steps:</a:t>
            </a:r>
          </a:p>
          <a:p>
            <a:pPr lvl="1">
              <a:defRPr/>
            </a:pP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Assign mesh currents </a:t>
            </a:r>
            <a:r>
              <a:rPr lang="en-US" altLang="ko-KR" sz="2400" b="1" i="1" dirty="0">
                <a:latin typeface="+mn-lt"/>
                <a:ea typeface="굴림" panose="020B0600000101010101" pitchFamily="50" charset="-127"/>
              </a:rPr>
              <a:t>i</a:t>
            </a:r>
            <a:r>
              <a:rPr lang="en-US" altLang="ko-KR" sz="2400" b="1" i="1" baseline="-25000" dirty="0">
                <a:latin typeface="+mn-lt"/>
                <a:ea typeface="굴림" panose="020B0600000101010101" pitchFamily="50" charset="-127"/>
              </a:rPr>
              <a:t>1</a:t>
            </a:r>
            <a:r>
              <a:rPr lang="en-US" altLang="ko-KR" sz="2400" b="1" i="1" dirty="0">
                <a:latin typeface="+mn-lt"/>
                <a:ea typeface="굴림" panose="020B0600000101010101" pitchFamily="50" charset="-127"/>
              </a:rPr>
              <a:t>,i</a:t>
            </a:r>
            <a:r>
              <a:rPr lang="en-US" altLang="ko-KR" sz="2400" b="1" i="1" baseline="-25000" dirty="0"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400" b="1" i="1" dirty="0">
                <a:latin typeface="+mn-lt"/>
                <a:ea typeface="굴림" panose="020B0600000101010101" pitchFamily="50" charset="-127"/>
              </a:rPr>
              <a:t>,…i</a:t>
            </a:r>
            <a:r>
              <a:rPr lang="en-US" altLang="ko-KR" sz="2400" b="1" i="1" baseline="-25000" dirty="0"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b="1" i="1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b="1" dirty="0">
                <a:ea typeface="굴림" panose="020B0600000101010101" pitchFamily="50" charset="-127"/>
              </a:rPr>
              <a:t>to the </a:t>
            </a:r>
            <a:r>
              <a:rPr lang="en-US" altLang="ko-KR" sz="2400" b="1" i="1" dirty="0"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b="1" dirty="0">
                <a:ea typeface="굴림" panose="020B0600000101010101" pitchFamily="50" charset="-127"/>
              </a:rPr>
              <a:t> meshes</a:t>
            </a:r>
          </a:p>
          <a:p>
            <a:pPr lvl="1">
              <a:defRPr/>
            </a:pP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Apply KVL </a:t>
            </a:r>
            <a:r>
              <a:rPr lang="en-US" altLang="ko-KR" sz="2400" b="1" dirty="0">
                <a:ea typeface="굴림" panose="020B0600000101010101" pitchFamily="50" charset="-127"/>
              </a:rPr>
              <a:t>to each of the </a:t>
            </a:r>
            <a:r>
              <a:rPr lang="en-US" altLang="ko-KR" sz="2400" b="1" i="1" dirty="0">
                <a:ea typeface="굴림" panose="020B0600000101010101" pitchFamily="50" charset="-127"/>
              </a:rPr>
              <a:t>n</a:t>
            </a:r>
            <a:r>
              <a:rPr lang="en-US" altLang="ko-KR" sz="2400" b="1" dirty="0">
                <a:ea typeface="굴림" panose="020B0600000101010101" pitchFamily="50" charset="-127"/>
              </a:rPr>
              <a:t> mesh currents.</a:t>
            </a:r>
          </a:p>
          <a:p>
            <a:pPr lvl="1">
              <a:defRPr/>
            </a:pPr>
            <a:r>
              <a:rPr lang="en-US" altLang="ko-KR" sz="2400" b="1" dirty="0">
                <a:ea typeface="굴림" panose="020B0600000101010101" pitchFamily="50" charset="-127"/>
              </a:rPr>
              <a:t>Solve the resulting </a:t>
            </a:r>
            <a:r>
              <a:rPr lang="en-US" altLang="ko-KR" sz="2400" b="1" i="1" dirty="0">
                <a:ea typeface="굴림" panose="020B0600000101010101" pitchFamily="50" charset="-127"/>
              </a:rPr>
              <a:t>n</a:t>
            </a:r>
            <a:r>
              <a:rPr lang="en-US" altLang="ko-KR" sz="2400" b="1" dirty="0">
                <a:ea typeface="굴림" panose="020B0600000101010101" pitchFamily="50" charset="-127"/>
              </a:rPr>
              <a:t> simultaneous equations to get the mesh currents</a:t>
            </a:r>
          </a:p>
        </p:txBody>
      </p:sp>
    </p:spTree>
    <p:extLst>
      <p:ext uri="{BB962C8B-B14F-4D97-AF65-F5344CB8AC3E}">
        <p14:creationId xmlns:p14="http://schemas.microsoft.com/office/powerpoint/2010/main" val="1634166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Loop/Mesh Analysis 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511301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Mesh Analysis Example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above circuit has two paths that are meshes (</a:t>
            </a:r>
            <a:r>
              <a:rPr lang="en-US" altLang="ko-KR" b="1" dirty="0" err="1">
                <a:ea typeface="굴림" panose="020B0600000101010101" pitchFamily="50" charset="-127"/>
              </a:rPr>
              <a:t>abefa</a:t>
            </a:r>
            <a:r>
              <a:rPr lang="en-US" altLang="ko-KR" b="1" dirty="0">
                <a:ea typeface="굴림" panose="020B0600000101010101" pitchFamily="50" charset="-127"/>
              </a:rPr>
              <a:t> and </a:t>
            </a:r>
            <a:r>
              <a:rPr lang="en-US" altLang="ko-KR" b="1" dirty="0" err="1">
                <a:ea typeface="굴림" panose="020B0600000101010101" pitchFamily="50" charset="-127"/>
              </a:rPr>
              <a:t>bcdeb</a:t>
            </a:r>
            <a:r>
              <a:rPr lang="en-US" altLang="ko-KR" b="1" dirty="0">
                <a:ea typeface="굴림" panose="020B0600000101010101" pitchFamily="50" charset="-127"/>
              </a:rPr>
              <a:t>)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outer loop (</a:t>
            </a:r>
            <a:r>
              <a:rPr lang="en-US" altLang="ko-KR" b="1" dirty="0" err="1">
                <a:ea typeface="굴림" panose="020B0600000101010101" pitchFamily="50" charset="-127"/>
              </a:rPr>
              <a:t>abcdefa</a:t>
            </a:r>
            <a:r>
              <a:rPr lang="en-US" altLang="ko-KR" b="1" dirty="0">
                <a:ea typeface="굴림" panose="020B0600000101010101" pitchFamily="50" charset="-127"/>
              </a:rPr>
              <a:t>) is a loop, but not a mesh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First, mesh currents </a:t>
            </a:r>
            <a:r>
              <a:rPr lang="en-US" altLang="ko-KR" b="1" i="1" dirty="0">
                <a:ea typeface="굴림" panose="020B0600000101010101" pitchFamily="50" charset="-127"/>
              </a:rPr>
              <a:t>i</a:t>
            </a:r>
            <a:r>
              <a:rPr lang="en-US" altLang="ko-KR" b="1" i="1" baseline="-25000" dirty="0">
                <a:ea typeface="굴림" panose="020B0600000101010101" pitchFamily="50" charset="-127"/>
              </a:rPr>
              <a:t>1</a:t>
            </a:r>
            <a:r>
              <a:rPr lang="en-US" altLang="ko-KR" b="1" i="1" dirty="0">
                <a:ea typeface="굴림" panose="020B0600000101010101" pitchFamily="50" charset="-127"/>
              </a:rPr>
              <a:t> </a:t>
            </a:r>
            <a:r>
              <a:rPr lang="en-US" altLang="ko-KR" b="1" dirty="0">
                <a:ea typeface="굴림" panose="020B0600000101010101" pitchFamily="50" charset="-127"/>
              </a:rPr>
              <a:t>and </a:t>
            </a:r>
            <a:r>
              <a:rPr lang="en-US" altLang="ko-KR" b="1" i="1" dirty="0">
                <a:ea typeface="굴림" panose="020B0600000101010101" pitchFamily="50" charset="-127"/>
              </a:rPr>
              <a:t>i</a:t>
            </a:r>
            <a:r>
              <a:rPr lang="en-US" altLang="ko-KR" b="1" i="1" baseline="-25000" dirty="0">
                <a:ea typeface="굴림" panose="020B0600000101010101" pitchFamily="50" charset="-127"/>
              </a:rPr>
              <a:t>2</a:t>
            </a:r>
            <a:r>
              <a:rPr lang="en-US" altLang="ko-KR" b="1" dirty="0">
                <a:ea typeface="굴림" panose="020B0600000101010101" pitchFamily="50" charset="-127"/>
              </a:rPr>
              <a:t> are assigned to the two meshes.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Applying KVL to the meshes:</a:t>
            </a:r>
          </a:p>
        </p:txBody>
      </p:sp>
      <p:pic>
        <p:nvPicPr>
          <p:cNvPr id="45060" name="Picture 7" descr="C:\Users\Joel\Documents\Teaching\McGraw Hill\Fundamentals of Electric Circuits 5e\figures\Ch03\Color Labeled\ale80571_03_0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1772816"/>
            <a:ext cx="4606774" cy="249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813442"/>
              </p:ext>
            </p:extLst>
          </p:nvPr>
        </p:nvGraphicFramePr>
        <p:xfrm>
          <a:off x="2000672" y="5169793"/>
          <a:ext cx="6247952" cy="1354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62300" imgH="685800" progId="Equation.3">
                  <p:embed/>
                </p:oleObj>
              </mc:Choice>
              <mc:Fallback>
                <p:oleObj name="Equation" r:id="rId3" imgW="3162300" imgH="685800" progId="Equation.3">
                  <p:embed/>
                  <p:pic>
                    <p:nvPicPr>
                      <p:cNvPr id="4506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672" y="5169793"/>
                        <a:ext cx="6247952" cy="1354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804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Loop/Mesh Analysis 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Example 3.6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16832"/>
            <a:ext cx="7488832" cy="396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6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Mesh Analysis with Current Source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20713"/>
                <a:ext cx="9577511" cy="5903912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3200" b="1" dirty="0">
                    <a:solidFill>
                      <a:srgbClr val="0070C0"/>
                    </a:solidFill>
                    <a:ea typeface="굴림" charset="-127"/>
                  </a:rPr>
                  <a:t>Mesh Analysis with Current Source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Consider the circuit shown.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We know the current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I</a:t>
                </a:r>
                <a:r>
                  <a:rPr lang="en-US" altLang="ko-KR" b="1" i="1" baseline="-25000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 already.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𝑨</m:t>
                    </m:r>
                  </m:oMath>
                </a14:m>
                <a:endParaRPr lang="en-US" altLang="ko-KR" b="1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20713"/>
                <a:ext cx="9577511" cy="5903912"/>
              </a:xfrm>
              <a:blipFill>
                <a:blip r:embed="rId2"/>
                <a:stretch>
                  <a:fillRect l="-1655" t="-1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564903"/>
            <a:ext cx="6984776" cy="38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07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Learning 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how to apply Ohm’s law and Kirchhoff’s laws </a:t>
            </a:r>
            <a:r>
              <a:rPr lang="en-US" altLang="ko-KR" b="1" dirty="0">
                <a:ea typeface="Microsoft Sans Serif" panose="020B0604020202020204" pitchFamily="34" charset="0"/>
              </a:rPr>
              <a:t>to analyze circuits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be able to determine voltages and currents anywhere in the network using both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nodal and loop analysis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be able to effectively apply both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superposition</a:t>
            </a:r>
            <a:r>
              <a:rPr lang="en-US" altLang="ko-KR" b="1" dirty="0">
                <a:ea typeface="Microsoft Sans Serif" panose="020B0604020202020204" pitchFamily="34" charset="0"/>
              </a:rPr>
              <a:t> and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Thevenin’s theorem</a:t>
            </a:r>
            <a:r>
              <a:rPr lang="en-US" altLang="ko-KR" b="1" dirty="0">
                <a:ea typeface="Microsoft Sans Serif" panose="020B0604020202020204" pitchFamily="34" charset="0"/>
              </a:rPr>
              <a:t> in network analysis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and apply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maximum power transfer</a:t>
            </a:r>
          </a:p>
          <a:p>
            <a:pPr>
              <a:spcBef>
                <a:spcPts val="1800"/>
              </a:spcBef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Supermesh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Supermesh 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Similar to the case of nodal analysis where a voltage source shared two non-reference nodes,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current sources </a:t>
            </a:r>
            <a:r>
              <a:rPr lang="en-US" altLang="ko-KR" sz="2300" b="1" dirty="0">
                <a:ea typeface="굴림" panose="020B0600000101010101" pitchFamily="50" charset="-127"/>
              </a:rPr>
              <a:t>(dependent or independent) that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are shared by more than one mesh </a:t>
            </a:r>
            <a:r>
              <a:rPr lang="en-US" altLang="ko-KR" sz="2300" b="1" dirty="0">
                <a:ea typeface="굴림" panose="020B0600000101010101" pitchFamily="50" charset="-127"/>
              </a:rPr>
              <a:t>need special treatment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The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two meshes must be joined together</a:t>
            </a:r>
            <a:r>
              <a:rPr lang="en-US" altLang="ko-KR" sz="2300" b="1" dirty="0">
                <a:ea typeface="굴림" panose="020B0600000101010101" pitchFamily="50" charset="-127"/>
              </a:rPr>
              <a:t>, resulting in a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supermes</a:t>
            </a:r>
            <a:r>
              <a:rPr lang="en-US" altLang="ko-KR" sz="2300" b="1" dirty="0">
                <a:ea typeface="굴림" panose="020B0600000101010101" pitchFamily="50" charset="-127"/>
              </a:rPr>
              <a:t>h.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The supermesh is constructed by merging the two meshes and excluding the shared source and any elements in series with it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A supermesh is required because mesh analysis uses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KVL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But the voltage across a current source cannot be known in advance.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Intersecting supermeshes in a circuit must be combined to for a larger supermesh.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ko-KR" sz="23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902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Supermesh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Example 3.8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9" y="1330796"/>
            <a:ext cx="9077325" cy="476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5128" y="3782326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ko-KR" altLang="en-US" dirty="0">
                  <a:solidFill>
                    <a:srgbClr val="A5002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128" y="3782326"/>
                <a:ext cx="1944216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236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Supermesh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Example 3.9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20752" y="4359495"/>
                <a:ext cx="1669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359495"/>
                <a:ext cx="1669688" cy="369332"/>
              </a:xfrm>
              <a:prstGeom prst="rect">
                <a:avLst/>
              </a:prstGeom>
              <a:blipFill>
                <a:blip r:embed="rId2"/>
                <a:stretch>
                  <a:fillRect l="-3285" r="-3285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0752" y="4859868"/>
                <a:ext cx="14404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859868"/>
                <a:ext cx="1440458" cy="369332"/>
              </a:xfrm>
              <a:prstGeom prst="rect">
                <a:avLst/>
              </a:prstGeom>
              <a:blipFill>
                <a:blip r:embed="rId3"/>
                <a:stretch>
                  <a:fillRect l="-3797" r="-3797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76736" y="5507580"/>
                <a:ext cx="3982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507580"/>
                <a:ext cx="3982822" cy="369332"/>
              </a:xfrm>
              <a:prstGeom prst="rect">
                <a:avLst/>
              </a:prstGeom>
              <a:blipFill>
                <a:blip r:embed="rId4"/>
                <a:stretch>
                  <a:fillRect l="-2144" r="-1072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5" y="1531085"/>
            <a:ext cx="4829284" cy="23299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7723" y="1475281"/>
            <a:ext cx="393520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29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Supermesh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Example 3.10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20752" y="4359495"/>
                <a:ext cx="1440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359495"/>
                <a:ext cx="1440459" cy="369332"/>
              </a:xfrm>
              <a:prstGeom prst="rect">
                <a:avLst/>
              </a:prstGeom>
              <a:blipFill>
                <a:blip r:embed="rId2"/>
                <a:stretch>
                  <a:fillRect l="-3797" r="-3797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0752" y="4859868"/>
                <a:ext cx="20885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859868"/>
                <a:ext cx="2088584" cy="369332"/>
              </a:xfrm>
              <a:prstGeom prst="rect">
                <a:avLst/>
              </a:prstGeom>
              <a:blipFill>
                <a:blip r:embed="rId3"/>
                <a:stretch>
                  <a:fillRect l="-2624" r="-2624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76736" y="5507580"/>
                <a:ext cx="6111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507580"/>
                <a:ext cx="6111032" cy="369332"/>
              </a:xfrm>
              <a:prstGeom prst="rect">
                <a:avLst/>
              </a:prstGeom>
              <a:blipFill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28" y="1343385"/>
            <a:ext cx="8611533" cy="28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31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Nodal Versus Mesh Analysis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Nodal Versus Mesh Analysis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rgbClr val="A50021"/>
                </a:solidFill>
                <a:ea typeface="굴림" panose="020B0600000101010101" pitchFamily="50" charset="-127"/>
              </a:rPr>
              <a:t>Selecting an Appropriate Approach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In principle both the nodal analysis and mesh analysis are useful for any given circuit.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What then determines if one is going to be more efficient for solving a circuit problem?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There are two factors that dictate the best choice: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nature of the particular network is the first factor</a:t>
            </a:r>
            <a:endParaRPr lang="en-US" altLang="ko-KR" sz="1800" b="1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second factor is the information required</a:t>
            </a:r>
            <a:endParaRPr lang="en-US" altLang="ko-KR" sz="18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223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Nodal Versus Mesh Analysis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620713"/>
            <a:ext cx="9432925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anose="020B0600000101010101" pitchFamily="50" charset="-127"/>
              </a:rPr>
              <a:t>Mesh analysis when…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If the network contains: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Many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series connected </a:t>
            </a:r>
            <a:r>
              <a:rPr lang="en-US" altLang="ko-KR" b="1" dirty="0">
                <a:ea typeface="굴림" panose="020B0600000101010101" pitchFamily="50" charset="-127"/>
              </a:rPr>
              <a:t>elements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Voltage sources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Supermeshes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circuit with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fewer meshes </a:t>
            </a:r>
            <a:r>
              <a:rPr lang="en-US" altLang="ko-KR" b="1" dirty="0">
                <a:ea typeface="굴림" panose="020B0600000101010101" pitchFamily="50" charset="-127"/>
              </a:rPr>
              <a:t>than nodes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If branch or mesh currents are what is being solved for.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Mesh analysis is the only suitable analysis for transistor circuits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It is not appropriate for operational amplifiers because there is no direct way to obtain the voltage across an op-amp.</a:t>
            </a:r>
          </a:p>
        </p:txBody>
      </p:sp>
    </p:spTree>
    <p:extLst>
      <p:ext uri="{BB962C8B-B14F-4D97-AF65-F5344CB8AC3E}">
        <p14:creationId xmlns:p14="http://schemas.microsoft.com/office/powerpoint/2010/main" val="1698210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Nodal Versus Mesh Analysis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anose="020B0600000101010101" pitchFamily="50" charset="-127"/>
              </a:rPr>
              <a:t>Nodal analysis if…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If the network contains: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Many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parallel connected </a:t>
            </a:r>
            <a:r>
              <a:rPr lang="en-US" altLang="ko-KR" b="1" dirty="0">
                <a:ea typeface="굴림" panose="020B0600000101010101" pitchFamily="50" charset="-127"/>
              </a:rPr>
              <a:t>elements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Current sources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Supernodes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Circuits with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fewer nodes </a:t>
            </a:r>
            <a:r>
              <a:rPr lang="en-US" altLang="ko-KR" b="1" dirty="0">
                <a:ea typeface="굴림" panose="020B0600000101010101" pitchFamily="50" charset="-127"/>
              </a:rPr>
              <a:t>than meshes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If node voltages are what are being solved for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Non-planar circuits can only be solved using nodal analysis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This format is easier to solve by computer</a:t>
            </a:r>
          </a:p>
        </p:txBody>
      </p:sp>
    </p:spTree>
    <p:extLst>
      <p:ext uri="{BB962C8B-B14F-4D97-AF65-F5344CB8AC3E}">
        <p14:creationId xmlns:p14="http://schemas.microsoft.com/office/powerpoint/2010/main" val="613618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124743"/>
            <a:ext cx="6936432" cy="5399881"/>
          </a:xfrm>
          <a:prstGeom prst="rect">
            <a:avLst/>
          </a:prstGeom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Nodal vs. Mesh Analysis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Example 3.11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# of node = 1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# of mesh = 3</a:t>
            </a:r>
          </a:p>
        </p:txBody>
      </p:sp>
    </p:spTree>
    <p:extLst>
      <p:ext uri="{BB962C8B-B14F-4D97-AF65-F5344CB8AC3E}">
        <p14:creationId xmlns:p14="http://schemas.microsoft.com/office/powerpoint/2010/main" val="1352271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37" y="1139138"/>
            <a:ext cx="7024862" cy="5328592"/>
          </a:xfrm>
          <a:prstGeom prst="rect">
            <a:avLst/>
          </a:prstGeom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Nodal vs. Mesh Analysis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Example 3.12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# of node = 2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# of mesh = 3</a:t>
            </a:r>
          </a:p>
        </p:txBody>
      </p:sp>
    </p:spTree>
    <p:extLst>
      <p:ext uri="{BB962C8B-B14F-4D97-AF65-F5344CB8AC3E}">
        <p14:creationId xmlns:p14="http://schemas.microsoft.com/office/powerpoint/2010/main" val="942568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124744"/>
            <a:ext cx="6943551" cy="5184576"/>
          </a:xfrm>
          <a:prstGeom prst="rect">
            <a:avLst/>
          </a:prstGeom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Nodal vs. Mesh Analysis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Example 3.13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# of node = 3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# of mesh = 1</a:t>
            </a:r>
          </a:p>
        </p:txBody>
      </p:sp>
    </p:spTree>
    <p:extLst>
      <p:ext uri="{BB962C8B-B14F-4D97-AF65-F5344CB8AC3E}">
        <p14:creationId xmlns:p14="http://schemas.microsoft.com/office/powerpoint/2010/main" val="3170555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739414"/>
            <a:ext cx="5428520" cy="3651872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Nodal Analysis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764704"/>
                <a:ext cx="9505950" cy="5832475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pitchFamily="50" charset="-127"/>
                  </a:rPr>
                  <a:t>Nodal Analysis</a:t>
                </a:r>
              </a:p>
              <a:p>
                <a:pPr eaLnBrk="1" hangingPunct="1"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Consider the right circuit</a:t>
                </a:r>
              </a:p>
              <a:p>
                <a:pPr eaLnBrk="1" hangingPunct="1"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To know the circuit is </a:t>
                </a:r>
                <a:br>
                  <a:rPr lang="en-US" altLang="ko-KR" b="1" dirty="0">
                    <a:ea typeface="굴림" panose="020B0600000101010101" pitchFamily="50" charset="-127"/>
                  </a:rPr>
                </a:br>
                <a:r>
                  <a:rPr lang="en-US" altLang="ko-KR" b="1" dirty="0">
                    <a:ea typeface="굴림" panose="020B0600000101010101" pitchFamily="50" charset="-127"/>
                  </a:rPr>
                  <a:t>to know the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node voltage</a:t>
                </a:r>
                <a:b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𝑨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𝑩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, </m:t>
                        </m:r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altLang="ko-KR" b="1" dirty="0">
                    <a:ea typeface="굴림" panose="020B0600000101010101" pitchFamily="50" charset="-127"/>
                  </a:rPr>
                  <a:t> and the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branch </a:t>
                </a:r>
                <a:b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</a:b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𝑨</m:t>
                        </m:r>
                      </m:sub>
                    </m:sSub>
                    <m:r>
                      <a:rPr lang="en-US" altLang="ko-KR" b="1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𝑩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, </m:t>
                        </m:r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𝑫</m:t>
                        </m:r>
                      </m:sub>
                    </m:sSub>
                    <m:r>
                      <a:rPr lang="en-US" altLang="ko-KR" b="1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𝑬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, </m:t>
                        </m:r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𝑭</m:t>
                        </m:r>
                      </m:sub>
                    </m:sSub>
                  </m:oMath>
                </a14:m>
                <a:endParaRPr lang="en-US" altLang="ko-KR" b="1" i="1" dirty="0">
                  <a:ea typeface="굴림" panose="020B0600000101010101" pitchFamily="50" charset="-127"/>
                </a:endParaRPr>
              </a:p>
              <a:p>
                <a:pPr eaLnBrk="1" hangingPunct="1"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 eaLnBrk="1" hangingPunct="1"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If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𝑩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𝟔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𝑽</m:t>
                    </m:r>
                    <m:r>
                      <a:rPr lang="en-US" altLang="ko-KR" b="1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𝟒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𝑽</m:t>
                    </m:r>
                  </m:oMath>
                </a14:m>
                <a:br>
                  <a:rPr lang="en-US" altLang="ko-KR" b="1" dirty="0"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𝑩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𝟔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𝟑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𝟐𝐦𝐀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    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𝑫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𝟒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/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𝟑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𝟑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𝐦𝐀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</m:t>
                    </m:r>
                  </m:oMath>
                </a14:m>
                <a:r>
                  <a:rPr lang="en-US" altLang="ko-KR" b="1" dirty="0">
                    <a:ea typeface="굴림" panose="020B0600000101010101" pitchFamily="50" charset="-127"/>
                  </a:rPr>
                  <a:t> (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Ohm’s law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) and </a:t>
                </a:r>
                <a:br>
                  <a:rPr lang="en-US" altLang="ko-KR" b="1" dirty="0"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𝑨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𝟏𝟐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𝟔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𝟑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𝐦𝐀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    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𝟔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𝟒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𝟏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𝐦𝐀</m:t>
                    </m:r>
                  </m:oMath>
                </a14:m>
                <a:r>
                  <a:rPr lang="en-US" altLang="ko-KR" b="1" dirty="0">
                    <a:ea typeface="굴림" panose="020B0600000101010101" pitchFamily="50" charset="-127"/>
                  </a:rPr>
                  <a:t> (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Ohm’s law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) and </a:t>
                </a:r>
                <a:br>
                  <a:rPr lang="en-US" altLang="ko-KR" b="1" dirty="0"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𝑬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𝑫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𝟐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𝐦𝐀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   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𝑭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𝑨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𝑬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𝟓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𝐦𝐀</m:t>
                    </m:r>
                  </m:oMath>
                </a14:m>
                <a:r>
                  <a:rPr lang="en-US" altLang="ko-KR" b="1" dirty="0">
                    <a:ea typeface="굴림" panose="020B0600000101010101" pitchFamily="50" charset="-127"/>
                  </a:rPr>
                  <a:t> (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KCL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764704"/>
                <a:ext cx="9505950" cy="5832475"/>
              </a:xfrm>
              <a:blipFill>
                <a:blip r:embed="rId3"/>
                <a:stretch>
                  <a:fillRect l="-1347" t="-1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648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Linearity Property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Linearity Property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Linearity in a circuit means that as current is changed, the voltage changes proportionally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It also requires that the response of a circuit to a sum of sources will be the sum of the individual responses from each source separately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resistor satisfies both of these criteria</a:t>
            </a:r>
          </a:p>
        </p:txBody>
      </p:sp>
      <p:pic>
        <p:nvPicPr>
          <p:cNvPr id="30724" name="Picture 2" descr="ale80571_04_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3861048"/>
            <a:ext cx="4608512" cy="249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92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Superposition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3200" b="1" i="1" dirty="0">
                <a:solidFill>
                  <a:srgbClr val="0070C0"/>
                </a:solidFill>
                <a:ea typeface="굴림" panose="020B0600000101010101" pitchFamily="50" charset="-127"/>
              </a:rPr>
              <a:t>Principle of Superposition</a:t>
            </a:r>
            <a:endParaRPr lang="en-US" altLang="ko-KR" sz="3200" b="1" dirty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sz="2800" b="1" dirty="0">
                <a:ea typeface="굴림" panose="020B0600000101010101" pitchFamily="50" charset="-127"/>
              </a:rPr>
              <a:t>A linear circuit with multiple independent sources</a:t>
            </a:r>
          </a:p>
          <a:p>
            <a:pPr lvl="1">
              <a:defRPr/>
            </a:pPr>
            <a:r>
              <a:rPr lang="en-US" altLang="ko-KR" sz="2400" b="1" dirty="0">
                <a:ea typeface="굴림" panose="020B0600000101010101" pitchFamily="50" charset="-127"/>
              </a:rPr>
              <a:t>The voltage or current at any point in the network is equal to the </a:t>
            </a: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algebraic sum of </a:t>
            </a:r>
            <a:r>
              <a:rPr lang="en-US" altLang="ko-KR" sz="2400" b="1" dirty="0">
                <a:ea typeface="굴림" panose="020B0600000101010101" pitchFamily="50" charset="-127"/>
              </a:rPr>
              <a:t>the contributions of </a:t>
            </a: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each source </a:t>
            </a:r>
            <a:r>
              <a:rPr lang="en-US" altLang="ko-KR" sz="2400" b="1" dirty="0">
                <a:ea typeface="굴림" panose="020B0600000101010101" pitchFamily="50" charset="-127"/>
              </a:rPr>
              <a:t>acting along.</a:t>
            </a:r>
          </a:p>
          <a:p>
            <a:pPr lvl="1">
              <a:defRPr/>
            </a:pPr>
            <a:r>
              <a:rPr lang="en-US" altLang="ko-KR" sz="2400" b="1" dirty="0">
                <a:ea typeface="굴림" panose="020B0600000101010101" pitchFamily="50" charset="-127"/>
              </a:rPr>
              <a:t>In calculating the contribution of an individual source, the </a:t>
            </a: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remaining sources </a:t>
            </a:r>
            <a:r>
              <a:rPr lang="en-US" altLang="ko-KR" sz="2400" b="1" dirty="0">
                <a:ea typeface="굴림" panose="020B0600000101010101" pitchFamily="50" charset="-127"/>
              </a:rPr>
              <a:t>in the network </a:t>
            </a: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must be made zero</a:t>
            </a:r>
            <a:r>
              <a:rPr lang="en-US" altLang="ko-KR" sz="2400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sz="2800" b="1" dirty="0">
                <a:ea typeface="굴림" panose="020B0600000101010101" pitchFamily="50" charset="-127"/>
              </a:rPr>
              <a:t>Made zero means</a:t>
            </a:r>
          </a:p>
          <a:p>
            <a:pPr lvl="1">
              <a:defRPr/>
            </a:pPr>
            <a:r>
              <a:rPr lang="en-US" altLang="ko-KR" sz="2400" b="1" dirty="0">
                <a:ea typeface="굴림" panose="020B0600000101010101" pitchFamily="50" charset="-127"/>
              </a:rPr>
              <a:t>a </a:t>
            </a: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voltage source </a:t>
            </a:r>
            <a:r>
              <a:rPr lang="en-US" altLang="ko-KR" sz="2400" b="1" dirty="0">
                <a:ea typeface="굴림" panose="020B0600000101010101" pitchFamily="50" charset="-127"/>
              </a:rPr>
              <a:t>by replacing it with a </a:t>
            </a: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short</a:t>
            </a:r>
            <a:r>
              <a:rPr lang="en-US" altLang="ko-KR" sz="2400" b="1" dirty="0">
                <a:ea typeface="굴림" panose="020B0600000101010101" pitchFamily="50" charset="-127"/>
              </a:rPr>
              <a:t> circuit</a:t>
            </a:r>
          </a:p>
          <a:p>
            <a:pPr lvl="1">
              <a:defRPr/>
            </a:pPr>
            <a:r>
              <a:rPr lang="en-US" altLang="ko-KR" sz="2400" b="1" dirty="0">
                <a:ea typeface="굴림" panose="020B0600000101010101" pitchFamily="50" charset="-127"/>
              </a:rPr>
              <a:t>a </a:t>
            </a: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current source </a:t>
            </a:r>
            <a:r>
              <a:rPr lang="en-US" altLang="ko-KR" sz="2400" b="1" dirty="0">
                <a:ea typeface="굴림" panose="020B0600000101010101" pitchFamily="50" charset="-127"/>
              </a:rPr>
              <a:t>by replacing it with a </a:t>
            </a: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open</a:t>
            </a:r>
            <a:r>
              <a:rPr lang="en-US" altLang="ko-KR" sz="2400" b="1" dirty="0">
                <a:ea typeface="굴림" panose="020B0600000101010101" pitchFamily="50" charset="-127"/>
              </a:rPr>
              <a:t> circuit</a:t>
            </a:r>
          </a:p>
        </p:txBody>
      </p:sp>
    </p:spTree>
    <p:extLst>
      <p:ext uri="{BB962C8B-B14F-4D97-AF65-F5344CB8AC3E}">
        <p14:creationId xmlns:p14="http://schemas.microsoft.com/office/powerpoint/2010/main" val="3261826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Superposition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4704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anose="020B0600000101010101" pitchFamily="50" charset="-127"/>
              </a:rPr>
              <a:t>Applying Superposition</a:t>
            </a:r>
            <a:endParaRPr lang="en-US" altLang="ko-KR" sz="2800" b="1" dirty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Using superposition means applying one independent source at a time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Dependent sources are left alone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steps are:</a:t>
            </a:r>
          </a:p>
          <a:p>
            <a:pPr lvl="1">
              <a:buFontTx/>
              <a:buNone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1. Turn off all independent sources except one source. Find the output voltage or current.</a:t>
            </a:r>
          </a:p>
          <a:p>
            <a:pPr lvl="1">
              <a:buFontTx/>
              <a:buNone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2. Repeat step 1 for each of the other independent sources.</a:t>
            </a:r>
          </a:p>
          <a:p>
            <a:pPr lvl="1">
              <a:buFontTx/>
              <a:buNone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3. Find the total contribution by adding algebraically all the contributions due to the independent sources.</a:t>
            </a:r>
          </a:p>
        </p:txBody>
      </p:sp>
    </p:spTree>
    <p:extLst>
      <p:ext uri="{BB962C8B-B14F-4D97-AF65-F5344CB8AC3E}">
        <p14:creationId xmlns:p14="http://schemas.microsoft.com/office/powerpoint/2010/main" val="684739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Superposition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Example 3.14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581158"/>
            <a:ext cx="5184576" cy="594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73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Thevenin’s Theorem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Thevenin’s Theorem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In many circuits, one element will be variable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An example of this is mains power; many different appliances may be plugged into the outlet, each presenting a different resistance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This variable element is called the load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Ordinarily one would have to reanalyze the circuit for each change in the load</a:t>
            </a:r>
          </a:p>
        </p:txBody>
      </p:sp>
    </p:spTree>
    <p:extLst>
      <p:ext uri="{BB962C8B-B14F-4D97-AF65-F5344CB8AC3E}">
        <p14:creationId xmlns:p14="http://schemas.microsoft.com/office/powerpoint/2010/main" val="1425299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Thevenin’s Theorem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496887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Thevenin’s Theorem 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Thevenin’s theorem states that a linear two terminal circuit may be replaced with a voltage source and resistor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voltage source’s value is equal to the open circuit voltage at the terminals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resistance is equal to the resistance measured at the terminals when the independent sources are turned off.</a:t>
            </a:r>
          </a:p>
        </p:txBody>
      </p:sp>
      <p:pic>
        <p:nvPicPr>
          <p:cNvPr id="41988" name="Picture 5" descr="C:\Users\Joel\Documents\Teaching\McGraw Hill\Fundamentals of Electric Circuits 5e\figures\Ch04\Color Labeled\ale80571_04_0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920875"/>
            <a:ext cx="3624262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209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4.5 Thevenin’s Theorem</a:t>
            </a:r>
            <a:endParaRPr lang="ko-KR" altLang="en-US" sz="1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361488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Thevenin’s Theorem III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There are two cases to consider when finding the equivalent resistance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Case 1: If there are no dependent sources, then the resistance may be found by simply turning off all the sources</a:t>
            </a:r>
          </a:p>
        </p:txBody>
      </p:sp>
      <p:pic>
        <p:nvPicPr>
          <p:cNvPr id="43012" name="Picture 5" descr="C:\Users\Joel\Documents\Teaching\McGraw Hill\Fundamentals of Electric Circuits 5e\figures\Ch04\Color Labeled\ale80571_04_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46525"/>
            <a:ext cx="63627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29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4.5 Thevenin’s Theorem</a:t>
            </a:r>
            <a:endParaRPr lang="ko-KR" altLang="en-US" sz="1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92944"/>
            <a:ext cx="4897438" cy="5256336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Thevenin’s Theorem IV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Case 2: If there are dependent sources, we still turn off all the independent sources.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Now apply a voltage v</a:t>
            </a:r>
            <a:r>
              <a:rPr lang="en-US" altLang="ko-KR" b="1" baseline="-25000" dirty="0">
                <a:ea typeface="굴림" panose="020B0600000101010101" pitchFamily="50" charset="-127"/>
              </a:rPr>
              <a:t>0</a:t>
            </a:r>
            <a:r>
              <a:rPr lang="en-US" altLang="ko-KR" b="1" dirty="0">
                <a:ea typeface="굴림" panose="020B0600000101010101" pitchFamily="50" charset="-127"/>
              </a:rPr>
              <a:t> (or current i</a:t>
            </a:r>
            <a:r>
              <a:rPr lang="en-US" altLang="ko-KR" b="1" baseline="-25000" dirty="0">
                <a:ea typeface="굴림" panose="020B0600000101010101" pitchFamily="50" charset="-127"/>
              </a:rPr>
              <a:t>0</a:t>
            </a:r>
            <a:r>
              <a:rPr lang="en-US" altLang="ko-KR" b="1" dirty="0">
                <a:ea typeface="굴림" panose="020B0600000101010101" pitchFamily="50" charset="-127"/>
              </a:rPr>
              <a:t>)to the terminals and determine the current i</a:t>
            </a:r>
            <a:r>
              <a:rPr lang="en-US" altLang="ko-KR" b="1" baseline="-25000" dirty="0">
                <a:ea typeface="굴림" panose="020B0600000101010101" pitchFamily="50" charset="-127"/>
              </a:rPr>
              <a:t>0</a:t>
            </a:r>
            <a:r>
              <a:rPr lang="en-US" altLang="ko-KR" b="1" dirty="0">
                <a:ea typeface="굴림" panose="020B0600000101010101" pitchFamily="50" charset="-127"/>
              </a:rPr>
              <a:t> (voltage v</a:t>
            </a:r>
            <a:r>
              <a:rPr lang="en-US" altLang="ko-KR" b="1" baseline="-25000" dirty="0">
                <a:ea typeface="굴림" panose="020B0600000101010101" pitchFamily="50" charset="-127"/>
              </a:rPr>
              <a:t>0</a:t>
            </a:r>
            <a:r>
              <a:rPr lang="en-US" altLang="ko-KR" b="1" dirty="0">
                <a:ea typeface="굴림" panose="020B0600000101010101" pitchFamily="50" charset="-127"/>
              </a:rPr>
              <a:t>).</a:t>
            </a:r>
          </a:p>
        </p:txBody>
      </p:sp>
      <p:pic>
        <p:nvPicPr>
          <p:cNvPr id="44036" name="Picture 2" descr="C:\Users\Joel\Documents\Teaching\McGraw Hill\Fundamentals of Electric Circuits 5e\figures\Ch04\Color Labeled\ale80571_04_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44" y="1376424"/>
            <a:ext cx="3771651" cy="48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444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Thevenin’s Theorem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Example 3.15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1" y="1700808"/>
            <a:ext cx="860918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4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Thevenin’s Theorem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Example 3.16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518917"/>
            <a:ext cx="5328592" cy="61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2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Nodal Analysis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92696"/>
                <a:ext cx="9505950" cy="5832475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Actually we don’t know</a:t>
                </a:r>
                <a:br>
                  <a:rPr lang="en-US" altLang="ko-KR" b="1" dirty="0">
                    <a:ea typeface="굴림" panose="020B0600000101010101" pitchFamily="50" charset="-127"/>
                  </a:rPr>
                </a:br>
                <a:r>
                  <a:rPr lang="en-US" altLang="ko-KR" b="1" dirty="0">
                    <a:ea typeface="굴림" panose="020B0600000101010101" pitchFamily="50" charset="-127"/>
                  </a:rPr>
                  <a:t>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𝑩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, </m:t>
                        </m:r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</m:oMath>
                </a14:m>
                <a:endParaRPr lang="en-US" altLang="ko-KR" b="1" dirty="0">
                  <a:ea typeface="굴림" panose="020B0600000101010101" pitchFamily="50" charset="-127"/>
                </a:endParaRPr>
              </a:p>
              <a:p>
                <a:pPr eaLnBrk="1" hangingPunct="1"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Apply KCL at node B and C</a:t>
                </a: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at node B</a:t>
                </a:r>
                <a:br>
                  <a:rPr lang="en-US" altLang="ko-KR" b="1" dirty="0"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𝑨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𝑩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𝟎</m:t>
                    </m:r>
                  </m:oMath>
                </a14:m>
                <a:br>
                  <a:rPr lang="en-US" altLang="ko-KR" b="1" dirty="0"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𝑨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𝟑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𝟎</m:t>
                    </m:r>
                  </m:oMath>
                </a14:m>
                <a:endParaRPr lang="en-US" altLang="ko-KR" b="1" dirty="0">
                  <a:ea typeface="굴림" panose="020B0600000101010101" pitchFamily="50" charset="-127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at node C</a:t>
                </a:r>
                <a:br>
                  <a:rPr lang="en-US" altLang="ko-KR" b="1" dirty="0"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𝑬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𝑫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𝟎</m:t>
                    </m:r>
                  </m:oMath>
                </a14:m>
                <a:br>
                  <a:rPr lang="en-US" altLang="ko-KR" b="1" dirty="0"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𝑨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/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𝟑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𝟎</m:t>
                    </m:r>
                  </m:oMath>
                </a14:m>
                <a:endParaRPr lang="en-US" altLang="ko-KR" b="1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92696"/>
                <a:ext cx="9505950" cy="5832475"/>
              </a:xfrm>
              <a:blipFill>
                <a:blip r:embed="rId2"/>
                <a:stretch>
                  <a:fillRect t="-732" b="-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052736"/>
            <a:ext cx="503088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38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Norton’s Theorem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503237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Norton’s Theorem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Similar to Thevenin’s theorem, Norton’s theorem states that a linear two terminal circuit may be replaced with an equivalent circuit containing a resistor and a current source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Norton resistance will be exactly the same as the Thevenin</a:t>
            </a:r>
          </a:p>
        </p:txBody>
      </p:sp>
      <p:pic>
        <p:nvPicPr>
          <p:cNvPr id="47108" name="Picture 5" descr="C:\Users\Joel\Documents\Teaching\McGraw Hill\Fundamentals of Electric Circuits 5e\figures\Ch04\Color Labeled\ale80571_04_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24" y="1340768"/>
            <a:ext cx="458299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815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4.6 Norton’s Theorem</a:t>
            </a:r>
            <a:endParaRPr lang="ko-KR" altLang="en-US" sz="1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9498012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Norton’s Theorem 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Norton current I</a:t>
            </a:r>
            <a:r>
              <a:rPr lang="en-US" altLang="ko-KR" b="1" baseline="-25000" dirty="0">
                <a:ea typeface="굴림" panose="020B0600000101010101" pitchFamily="50" charset="-127"/>
              </a:rPr>
              <a:t>N</a:t>
            </a:r>
            <a:r>
              <a:rPr lang="en-US" altLang="ko-KR" b="1" dirty="0">
                <a:ea typeface="굴림" panose="020B0600000101010101" pitchFamily="50" charset="-127"/>
              </a:rPr>
              <a:t> is found by short circuiting the circuit’s terminals and measuring the resulting current</a:t>
            </a:r>
          </a:p>
        </p:txBody>
      </p:sp>
      <p:graphicFrame>
        <p:nvGraphicFramePr>
          <p:cNvPr id="48132" name="Object 3"/>
          <p:cNvGraphicFramePr>
            <a:graphicFrameLocks noChangeAspect="1"/>
          </p:cNvGraphicFramePr>
          <p:nvPr/>
        </p:nvGraphicFramePr>
        <p:xfrm>
          <a:off x="3878263" y="2971800"/>
          <a:ext cx="1096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900" imgH="228600" progId="Equation.DSMT4">
                  <p:embed/>
                </p:oleObj>
              </mc:Choice>
              <mc:Fallback>
                <p:oleObj name="Equation" r:id="rId2" imgW="469900" imgH="228600" progId="Equation.DSMT4">
                  <p:embed/>
                  <p:pic>
                    <p:nvPicPr>
                      <p:cNvPr id="481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2971800"/>
                        <a:ext cx="10969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3" name="Picture 2" descr="C:\Users\Joel\Documents\Teaching\McGraw Hill\Fundamentals of Electric Circuits 5e\figures\Ch04\Color Labeled\ale80571_04_0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4167188"/>
            <a:ext cx="390683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1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4.6 Norton’s Theorem</a:t>
            </a:r>
            <a:endParaRPr lang="ko-KR" altLang="en-US" sz="1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9498012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Norton vs. Thevenin 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These two equivalent circuits can be related to each other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One need only look at source transformation to understand this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Norton current and Thevenin voltage are related to each other as follows: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With V</a:t>
            </a:r>
            <a:r>
              <a:rPr lang="en-US" altLang="ko-KR" b="1" baseline="-25000" dirty="0">
                <a:ea typeface="굴림" panose="020B0600000101010101" pitchFamily="50" charset="-127"/>
              </a:rPr>
              <a:t>TH</a:t>
            </a:r>
            <a:r>
              <a:rPr lang="en-US" altLang="ko-KR" b="1" dirty="0">
                <a:ea typeface="굴림" panose="020B0600000101010101" pitchFamily="50" charset="-127"/>
              </a:rPr>
              <a:t>, I</a:t>
            </a:r>
            <a:r>
              <a:rPr lang="en-US" altLang="ko-KR" b="1" baseline="-25000" dirty="0">
                <a:ea typeface="굴림" panose="020B0600000101010101" pitchFamily="50" charset="-127"/>
              </a:rPr>
              <a:t>N</a:t>
            </a:r>
            <a:r>
              <a:rPr lang="en-US" altLang="ko-KR" b="1" dirty="0">
                <a:ea typeface="굴림" panose="020B0600000101010101" pitchFamily="50" charset="-127"/>
              </a:rPr>
              <a:t>, and (R</a:t>
            </a:r>
            <a:r>
              <a:rPr lang="en-US" altLang="ko-KR" b="1" baseline="-25000" dirty="0">
                <a:ea typeface="굴림" panose="020B0600000101010101" pitchFamily="50" charset="-127"/>
              </a:rPr>
              <a:t>TH</a:t>
            </a:r>
            <a:r>
              <a:rPr lang="en-US" altLang="ko-KR" b="1" dirty="0">
                <a:ea typeface="굴림" panose="020B0600000101010101" pitchFamily="50" charset="-127"/>
              </a:rPr>
              <a:t>=R</a:t>
            </a:r>
            <a:r>
              <a:rPr lang="en-US" altLang="ko-KR" b="1" baseline="-25000" dirty="0">
                <a:ea typeface="굴림" panose="020B0600000101010101" pitchFamily="50" charset="-127"/>
              </a:rPr>
              <a:t>N</a:t>
            </a:r>
            <a:r>
              <a:rPr lang="en-US" altLang="ko-KR" b="1" dirty="0">
                <a:ea typeface="굴림" panose="020B0600000101010101" pitchFamily="50" charset="-127"/>
              </a:rPr>
              <a:t>) related, finding the Thevenin or Norton equivalent circuit requires that we find: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open-circuit voltage across terminals </a:t>
            </a:r>
            <a:r>
              <a:rPr lang="en-US" altLang="ko-KR" b="1" i="1" dirty="0">
                <a:ea typeface="굴림" panose="020B0600000101010101" pitchFamily="50" charset="-127"/>
              </a:rPr>
              <a:t>a and b.</a:t>
            </a: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graphicFrame>
        <p:nvGraphicFramePr>
          <p:cNvPr id="491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451390"/>
              </p:ext>
            </p:extLst>
          </p:nvPr>
        </p:nvGraphicFramePr>
        <p:xfrm>
          <a:off x="3872880" y="3501008"/>
          <a:ext cx="180020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47" imgH="431613" progId="Equation.DSMT4">
                  <p:embed/>
                </p:oleObj>
              </mc:Choice>
              <mc:Fallback>
                <p:oleObj name="Equation" r:id="rId2" imgW="583947" imgH="431613" progId="Equation.DSMT4">
                  <p:embed/>
                  <p:pic>
                    <p:nvPicPr>
                      <p:cNvPr id="4915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880" y="3501008"/>
                        <a:ext cx="1800200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011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4.6 Norton’s Theorem</a:t>
            </a:r>
            <a:endParaRPr lang="ko-KR" altLang="en-US" sz="1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9498012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Norton vs. Thevenin 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short-circuit current at terminals </a:t>
            </a:r>
            <a:r>
              <a:rPr lang="en-US" altLang="ko-KR" b="1" i="1" dirty="0">
                <a:ea typeface="굴림" panose="020B0600000101010101" pitchFamily="50" charset="-127"/>
              </a:rPr>
              <a:t>a and b.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equivalent or input resistance at terminals </a:t>
            </a:r>
            <a:r>
              <a:rPr lang="en-US" altLang="ko-KR" b="1" i="1" dirty="0">
                <a:ea typeface="굴림" panose="020B0600000101010101" pitchFamily="50" charset="-127"/>
              </a:rPr>
              <a:t>a and b when </a:t>
            </a:r>
            <a:r>
              <a:rPr lang="en-US" altLang="ko-KR" b="1" dirty="0">
                <a:ea typeface="굴림" panose="020B0600000101010101" pitchFamily="50" charset="-127"/>
              </a:rPr>
              <a:t>all independent sources are turned off.</a:t>
            </a:r>
          </a:p>
          <a:p>
            <a:pPr>
              <a:defRPr/>
            </a:pPr>
            <a:r>
              <a:rPr lang="en-US" altLang="ko-KR" b="1" dirty="0">
                <a:solidFill>
                  <a:srgbClr val="0099E7"/>
                </a:solidFill>
                <a:ea typeface="굴림" panose="020B0600000101010101" pitchFamily="50" charset="-127"/>
              </a:rPr>
              <a:t>Ex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pic>
        <p:nvPicPr>
          <p:cNvPr id="50180" name="Picture 2" descr="ale80571_04_03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3284538"/>
            <a:ext cx="4614862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768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Maximum Power Transfer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9498012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Maximum Power Transfer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In many applications, a circuit is designed to power a load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Among those applications there are many cases where we wish to maximize the power transferred to the load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Unlike an ideal source, internal resistance will restrict the conditions where maximum power is transferred.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659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Maximum Power Transfer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5608637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Maximum Power Transfer 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We can use the Thevenin equivalent circuit for finding the maximum power in a linear circuit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We will assume that the load resistance can be varied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Looking at the equivalent circuit with load included, the power transferred is: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graphicFrame>
        <p:nvGraphicFramePr>
          <p:cNvPr id="52228" name="Object 6"/>
          <p:cNvGraphicFramePr>
            <a:graphicFrameLocks noChangeAspect="1"/>
          </p:cNvGraphicFramePr>
          <p:nvPr/>
        </p:nvGraphicFramePr>
        <p:xfrm>
          <a:off x="1639888" y="5157788"/>
          <a:ext cx="2565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508000" progId="Equation.DSMT4">
                  <p:embed/>
                </p:oleObj>
              </mc:Choice>
              <mc:Fallback>
                <p:oleObj name="Equation" r:id="rId2" imgW="1206500" imgH="508000" progId="Equation.DSMT4">
                  <p:embed/>
                  <p:pic>
                    <p:nvPicPr>
                      <p:cNvPr id="522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5157788"/>
                        <a:ext cx="2565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29" name="Picture 5" descr="C:\Users\Joel\Documents\Teaching\McGraw Hill\Fundamentals of Electric Circuits 5e\figures\Ch04\Color Labeled\ale80571_04_04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1" y="2420888"/>
            <a:ext cx="3812465" cy="27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005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Maximum Power Transfer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575310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Maximum Power Transfer III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For a given circuit, </a:t>
            </a:r>
            <a:r>
              <a:rPr lang="en-US" altLang="ko-KR" b="1" i="1" dirty="0">
                <a:latin typeface="+mn-lt"/>
                <a:ea typeface="굴림" panose="020B0600000101010101" pitchFamily="50" charset="-127"/>
              </a:rPr>
              <a:t>V</a:t>
            </a:r>
            <a:r>
              <a:rPr lang="en-US" altLang="ko-KR" b="1" i="1" baseline="-25000" dirty="0">
                <a:latin typeface="+mn-lt"/>
                <a:ea typeface="굴림" panose="020B0600000101010101" pitchFamily="50" charset="-127"/>
              </a:rPr>
              <a:t>TH</a:t>
            </a:r>
            <a:r>
              <a:rPr lang="en-US" altLang="ko-KR" b="1" dirty="0">
                <a:ea typeface="굴림" panose="020B0600000101010101" pitchFamily="50" charset="-127"/>
              </a:rPr>
              <a:t> and </a:t>
            </a:r>
            <a:r>
              <a:rPr lang="en-US" altLang="ko-KR" b="1" i="1" dirty="0">
                <a:latin typeface="+mn-lt"/>
                <a:ea typeface="굴림" panose="020B0600000101010101" pitchFamily="50" charset="-127"/>
              </a:rPr>
              <a:t>R</a:t>
            </a:r>
            <a:r>
              <a:rPr lang="en-US" altLang="ko-KR" b="1" i="1" baseline="-25000" dirty="0">
                <a:latin typeface="+mn-lt"/>
                <a:ea typeface="굴림" panose="020B0600000101010101" pitchFamily="50" charset="-127"/>
              </a:rPr>
              <a:t>TH</a:t>
            </a:r>
            <a:r>
              <a:rPr lang="en-US" altLang="ko-KR" b="1" dirty="0">
                <a:ea typeface="굴림" panose="020B0600000101010101" pitchFamily="50" charset="-127"/>
              </a:rPr>
              <a:t> are fixed. By varying the load resistance </a:t>
            </a:r>
            <a:r>
              <a:rPr lang="en-US" altLang="ko-KR" b="1" i="1" dirty="0">
                <a:latin typeface="+mn-lt"/>
                <a:ea typeface="굴림" panose="020B0600000101010101" pitchFamily="50" charset="-127"/>
              </a:rPr>
              <a:t>R</a:t>
            </a:r>
            <a:r>
              <a:rPr lang="en-US" altLang="ko-KR" b="1" i="1" baseline="-25000" dirty="0">
                <a:latin typeface="+mn-lt"/>
                <a:ea typeface="굴림" panose="020B0600000101010101" pitchFamily="50" charset="-127"/>
              </a:rPr>
              <a:t>L</a:t>
            </a:r>
            <a:r>
              <a:rPr lang="en-US" altLang="ko-KR" b="1" dirty="0">
                <a:ea typeface="굴림" panose="020B0600000101010101" pitchFamily="50" charset="-127"/>
              </a:rPr>
              <a:t>, the power delivered to the load varies as shown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You can see that as </a:t>
            </a:r>
            <a:r>
              <a:rPr lang="en-US" altLang="ko-KR" b="1" i="1" dirty="0">
                <a:latin typeface="+mn-lt"/>
                <a:ea typeface="굴림" panose="020B0600000101010101" pitchFamily="50" charset="-127"/>
              </a:rPr>
              <a:t>R</a:t>
            </a:r>
            <a:r>
              <a:rPr lang="en-US" altLang="ko-KR" b="1" i="1" baseline="-25000" dirty="0">
                <a:latin typeface="+mn-lt"/>
                <a:ea typeface="굴림" panose="020B0600000101010101" pitchFamily="50" charset="-127"/>
              </a:rPr>
              <a:t>L</a:t>
            </a:r>
            <a:r>
              <a:rPr lang="en-US" altLang="ko-KR" b="1" dirty="0">
                <a:ea typeface="굴림" panose="020B0600000101010101" pitchFamily="50" charset="-127"/>
              </a:rPr>
              <a:t> approaches 0 and </a:t>
            </a:r>
            <a:r>
              <a:rPr lang="en-US" altLang="ko-KR" b="1" dirty="0">
                <a:ea typeface="굴림" panose="020B0600000101010101" pitchFamily="50" charset="-127"/>
                <a:sym typeface="Symbol" panose="05050102010706020507" pitchFamily="18" charset="2"/>
              </a:rPr>
              <a:t> the power transferred goes to zero.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  <a:sym typeface="Symbol" panose="05050102010706020507" pitchFamily="18" charset="2"/>
              </a:rPr>
              <a:t>In fact the maximum power transferred is when </a:t>
            </a:r>
            <a:r>
              <a:rPr lang="en-US" altLang="ko-KR" b="1" i="1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en-US" altLang="ko-KR" b="1" i="1" baseline="-25000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en-US" altLang="ko-KR" b="1" i="1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  <a:sym typeface="Symbol" panose="05050102010706020507" pitchFamily="18" charset="2"/>
              </a:rPr>
              <a:t>=R</a:t>
            </a:r>
            <a:r>
              <a:rPr lang="en-US" altLang="ko-KR" b="1" i="1" baseline="-25000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  <a:sym typeface="Symbol" panose="05050102010706020507" pitchFamily="18" charset="2"/>
              </a:rPr>
              <a:t>TH</a:t>
            </a:r>
            <a:endParaRPr lang="en-US" altLang="ko-KR" b="1" i="1" dirty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</p:txBody>
      </p:sp>
      <p:pic>
        <p:nvPicPr>
          <p:cNvPr id="53252" name="Picture 5" descr="C:\Users\Joel\Documents\Teaching\McGraw Hill\Fundamentals of Electric Circuits 5e\figures\Ch04\Color Labeled\ale80571_04_0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2392363"/>
            <a:ext cx="36798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545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Maximum Power Transfer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5976938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b="1" dirty="0">
                <a:solidFill>
                  <a:srgbClr val="0070C0"/>
                </a:solidFill>
                <a:ea typeface="굴림" panose="020B0600000101010101" pitchFamily="50" charset="-127"/>
              </a:rPr>
              <a:t>Example 3.17</a:t>
            </a: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60" y="1466491"/>
            <a:ext cx="7776864" cy="47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78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Maximum Power Transfer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4" y="620713"/>
            <a:ext cx="9361487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b="1" dirty="0">
                <a:solidFill>
                  <a:srgbClr val="0070C0"/>
                </a:solidFill>
                <a:ea typeface="굴림" panose="020B0600000101010101" pitchFamily="50" charset="-127"/>
              </a:rPr>
              <a:t>Example 3.18</a:t>
            </a: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304858"/>
            <a:ext cx="8104165" cy="48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41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Homework</a:t>
            </a:r>
            <a:endParaRPr lang="ko-KR" altLang="en-US" sz="240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Solve Problems 3.12, 3.22, 3.43, 3.50, 3.52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Read Text Chapter 4.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Prepare Presentation</a:t>
            </a:r>
          </a:p>
          <a:p>
            <a:pPr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Nodal Analysis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92696"/>
                <a:ext cx="9505950" cy="5832475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From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𝑨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𝟑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𝟎</m:t>
                    </m:r>
                  </m:oMath>
                </a14:m>
                <a:r>
                  <a:rPr lang="en-US" altLang="ko-KR" b="1" dirty="0">
                    <a:ea typeface="굴림" panose="020B0600000101010101" pitchFamily="50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 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𝑨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/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𝟑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𝟎</m:t>
                    </m:r>
                  </m:oMath>
                </a14:m>
                <a:endParaRPr lang="en-US" altLang="ko-KR" b="1" dirty="0"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:endParaRPr lang="en-US" altLang="ko-KR" b="1" i="1" dirty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 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𝟏𝟐</m:t>
                          </m:r>
                        </m:num>
                        <m:den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𝟐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𝒌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𝟑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1" dirty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 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𝟏𝟐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𝒌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𝟒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/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𝟑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1" dirty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:endParaRPr lang="en-US" altLang="ko-KR" b="1" dirty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𝑨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𝟏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𝟏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𝑫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     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ko-KR" b="1" dirty="0">
                    <a:latin typeface="+mn-lt"/>
                    <a:ea typeface="굴림" panose="020B0600000101010101" pitchFamily="50" charset="-127"/>
                  </a:rPr>
                </a:br>
                <a:endParaRPr lang="en-US" altLang="ko-KR" b="1" dirty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:br>
                  <a:rPr lang="en-US" altLang="ko-KR" b="1" dirty="0">
                    <a:latin typeface="+mn-lt"/>
                    <a:ea typeface="굴림" panose="020B0600000101010101" pitchFamily="50" charset="-127"/>
                  </a:rPr>
                </a:br>
                <a:r>
                  <a:rPr lang="en-US" altLang="ko-KR" b="1" dirty="0">
                    <a:latin typeface="+mn-lt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𝑮𝑽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𝑰</m:t>
                    </m:r>
                  </m:oMath>
                </a14:m>
                <a:br>
                  <a:rPr lang="en-US" altLang="ko-KR" b="1" dirty="0">
                    <a:latin typeface="+mn-lt"/>
                    <a:ea typeface="굴림" panose="020B0600000101010101" pitchFamily="50" charset="-127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𝑽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𝑮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𝟏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𝑰</m:t>
                      </m:r>
                    </m:oMath>
                  </m:oMathPara>
                </a14:m>
                <a:endParaRPr lang="en-US" altLang="ko-KR" b="1" dirty="0">
                  <a:latin typeface="+mn-lt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92696"/>
                <a:ext cx="9505950" cy="58324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471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Nodal Analysis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538163"/>
            <a:ext cx="9505950" cy="613119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The Nodal Analysis technique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If instead of focusing on the voltages of the circuit elements, one looks at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voltages at the nodes </a:t>
            </a:r>
            <a:r>
              <a:rPr lang="en-US" altLang="ko-KR" b="1" dirty="0">
                <a:ea typeface="굴림" panose="020B0600000101010101" pitchFamily="50" charset="-127"/>
              </a:rPr>
              <a:t>of the circuit, the number of simultaneous equations to solve for can be reduced.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Given a circuit with n nodes, without voltage sources, the nodal analysis is accomplished via three steps: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Select a node as the reference node.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Assign voltages </a:t>
            </a:r>
            <a:r>
              <a:rPr lang="en-US" altLang="ko-KR" b="1" i="1" dirty="0">
                <a:ea typeface="굴림" panose="020B0600000101010101" pitchFamily="50" charset="-127"/>
              </a:rPr>
              <a:t>v</a:t>
            </a:r>
            <a:r>
              <a:rPr lang="en-US" altLang="ko-KR" b="1" i="1" baseline="-25000" dirty="0">
                <a:ea typeface="굴림" panose="020B0600000101010101" pitchFamily="50" charset="-127"/>
              </a:rPr>
              <a:t>1</a:t>
            </a:r>
            <a:r>
              <a:rPr lang="en-US" altLang="ko-KR" b="1" i="1" dirty="0">
                <a:ea typeface="굴림" panose="020B0600000101010101" pitchFamily="50" charset="-127"/>
              </a:rPr>
              <a:t>,v</a:t>
            </a:r>
            <a:r>
              <a:rPr lang="en-US" altLang="ko-KR" b="1" i="1" baseline="-25000" dirty="0">
                <a:ea typeface="굴림" panose="020B0600000101010101" pitchFamily="50" charset="-127"/>
              </a:rPr>
              <a:t>2</a:t>
            </a:r>
            <a:r>
              <a:rPr lang="en-US" altLang="ko-KR" b="1" i="1" dirty="0">
                <a:ea typeface="굴림" panose="020B0600000101010101" pitchFamily="50" charset="-127"/>
              </a:rPr>
              <a:t>,…v</a:t>
            </a:r>
            <a:r>
              <a:rPr lang="en-US" altLang="ko-KR" b="1" i="1" baseline="-25000" dirty="0">
                <a:ea typeface="굴림" panose="020B0600000101010101" pitchFamily="50" charset="-127"/>
              </a:rPr>
              <a:t>n-1</a:t>
            </a:r>
            <a:r>
              <a:rPr lang="en-US" altLang="ko-KR" b="1" i="1" dirty="0">
                <a:ea typeface="굴림" panose="020B0600000101010101" pitchFamily="50" charset="-127"/>
              </a:rPr>
              <a:t> </a:t>
            </a:r>
            <a:r>
              <a:rPr lang="en-US" altLang="ko-KR" b="1" dirty="0">
                <a:ea typeface="굴림" panose="020B0600000101010101" pitchFamily="50" charset="-127"/>
              </a:rPr>
              <a:t>to the remaining </a:t>
            </a:r>
            <a:r>
              <a:rPr lang="en-US" altLang="ko-KR" b="1" i="1" dirty="0">
                <a:ea typeface="굴림" panose="020B0600000101010101" pitchFamily="50" charset="-127"/>
              </a:rPr>
              <a:t>n-1</a:t>
            </a:r>
            <a:r>
              <a:rPr lang="en-US" altLang="ko-KR" b="1" dirty="0">
                <a:ea typeface="굴림" panose="020B0600000101010101" pitchFamily="50" charset="-127"/>
              </a:rPr>
              <a:t> nodes, voltages are relative to the reference node.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Apply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KCL</a:t>
            </a:r>
            <a:r>
              <a:rPr lang="en-US" altLang="ko-KR" b="1" dirty="0">
                <a:ea typeface="굴림" panose="020B0600000101010101" pitchFamily="50" charset="-127"/>
              </a:rPr>
              <a:t> to each of the </a:t>
            </a:r>
            <a:r>
              <a:rPr lang="en-US" altLang="ko-KR" b="1" i="1" dirty="0">
                <a:ea typeface="굴림" panose="020B0600000101010101" pitchFamily="50" charset="-127"/>
              </a:rPr>
              <a:t>n-1</a:t>
            </a:r>
            <a:r>
              <a:rPr lang="en-US" altLang="ko-KR" b="1" dirty="0">
                <a:ea typeface="굴림" panose="020B0600000101010101" pitchFamily="50" charset="-127"/>
              </a:rPr>
              <a:t> non-reference nodes. Use Ohm’s law to express the branch currents in terms of node voltages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Solve the resulting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n-1 simultaneous equations </a:t>
            </a:r>
            <a:r>
              <a:rPr lang="en-US" altLang="ko-KR" b="1" dirty="0">
                <a:ea typeface="굴림" panose="020B0600000101010101" pitchFamily="50" charset="-127"/>
              </a:rPr>
              <a:t>to obtain the unknown node voltages.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reference</a:t>
            </a:r>
            <a:r>
              <a:rPr lang="en-US" altLang="ko-KR" b="1" dirty="0">
                <a:ea typeface="굴림" panose="020B0600000101010101" pitchFamily="50" charset="-127"/>
              </a:rPr>
              <a:t>, or datum, node is commonly referred to as the ground since its voltage is by default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zero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 3.1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4716747" cy="5985147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pitchFamily="50" charset="-127"/>
                  </a:rPr>
                  <a:t>Example 3.1</a:t>
                </a: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We wish to find all unknown node voltage and branch currents </a:t>
                </a: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The following convention will be consistently employed:</a:t>
                </a:r>
              </a:p>
              <a:p>
                <a:pPr lvl="1">
                  <a:defRPr/>
                </a:pPr>
                <a:r>
                  <a:rPr lang="en-US" altLang="ko-KR" sz="1600" b="1" dirty="0">
                    <a:ea typeface="굴림" pitchFamily="50" charset="-127"/>
                  </a:rPr>
                  <a:t>Current </a:t>
                </a:r>
                <a:r>
                  <a:rPr lang="en-US" altLang="ko-KR" sz="1600" b="1" i="1" dirty="0">
                    <a:solidFill>
                      <a:srgbClr val="A50021"/>
                    </a:solidFill>
                    <a:ea typeface="굴림" pitchFamily="50" charset="-127"/>
                  </a:rPr>
                  <a:t>entering</a:t>
                </a:r>
                <a:r>
                  <a:rPr lang="en-US" altLang="ko-KR" sz="1600" b="1" dirty="0">
                    <a:ea typeface="굴림" pitchFamily="50" charset="-127"/>
                  </a:rPr>
                  <a:t> the node will be labeled with a </a:t>
                </a:r>
                <a:r>
                  <a:rPr lang="en-US" altLang="ko-KR" sz="1600" b="1" i="1" dirty="0">
                    <a:solidFill>
                      <a:srgbClr val="A50021"/>
                    </a:solidFill>
                    <a:ea typeface="굴림" pitchFamily="50" charset="-127"/>
                  </a:rPr>
                  <a:t>negative</a:t>
                </a:r>
                <a:r>
                  <a:rPr lang="en-US" altLang="ko-KR" sz="1600" b="1" dirty="0">
                    <a:ea typeface="굴림" pitchFamily="50" charset="-127"/>
                  </a:rPr>
                  <a:t> </a:t>
                </a:r>
                <a:r>
                  <a:rPr lang="en-US" altLang="ko-KR" sz="1600" b="1" i="1" dirty="0">
                    <a:solidFill>
                      <a:srgbClr val="A50021"/>
                    </a:solidFill>
                    <a:ea typeface="굴림" pitchFamily="50" charset="-127"/>
                  </a:rPr>
                  <a:t>sign</a:t>
                </a:r>
              </a:p>
              <a:p>
                <a:pPr lvl="1">
                  <a:defRPr/>
                </a:pPr>
                <a:r>
                  <a:rPr lang="en-US" altLang="ko-KR" sz="1600" b="1" dirty="0">
                    <a:ea typeface="굴림" pitchFamily="50" charset="-127"/>
                  </a:rPr>
                  <a:t>Current </a:t>
                </a:r>
                <a:r>
                  <a:rPr lang="en-US" altLang="ko-KR" sz="1600" b="1" i="1" dirty="0">
                    <a:solidFill>
                      <a:srgbClr val="A50021"/>
                    </a:solidFill>
                    <a:ea typeface="굴림" pitchFamily="50" charset="-127"/>
                  </a:rPr>
                  <a:t>leaving</a:t>
                </a:r>
                <a:r>
                  <a:rPr lang="en-US" altLang="ko-KR" sz="1600" b="1" dirty="0">
                    <a:ea typeface="굴림" pitchFamily="50" charset="-127"/>
                  </a:rPr>
                  <a:t> the node will be labeled with a </a:t>
                </a:r>
                <a:r>
                  <a:rPr lang="en-US" altLang="ko-KR" sz="1600" b="1" i="1" dirty="0">
                    <a:solidFill>
                      <a:srgbClr val="A50021"/>
                    </a:solidFill>
                    <a:ea typeface="굴림" pitchFamily="50" charset="-127"/>
                  </a:rPr>
                  <a:t>positive sign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2000" b="1" i="1" dirty="0">
                    <a:solidFill>
                      <a:srgbClr val="A50021"/>
                    </a:solidFill>
                    <a:ea typeface="굴림" pitchFamily="50" charset="-127"/>
                  </a:rPr>
                  <a:t>Applying KCL</a:t>
                </a:r>
                <a:br>
                  <a:rPr lang="en-US" altLang="ko-KR" sz="2000" b="1" i="1" dirty="0">
                    <a:solidFill>
                      <a:srgbClr val="A50021"/>
                    </a:solidFill>
                    <a:ea typeface="굴림" pitchFamily="50" charset="-127"/>
                  </a:rPr>
                </a:b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𝟐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𝑨</m:t>
                            </m:r>
                          </m:sub>
                        </m:s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br>
                  <a:rPr lang="en-US" altLang="ko-KR" sz="2000" b="1" dirty="0">
                    <a:ea typeface="굴림" pitchFamily="50" charset="-127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𝑩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𝟔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𝒎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4716747" cy="5985147"/>
              </a:xfrm>
              <a:blipFill>
                <a:blip r:embed="rId2"/>
                <a:stretch>
                  <a:fillRect l="-2713" t="-1018" r="-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666821"/>
            <a:ext cx="3816424" cy="58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6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 3.2</a:t>
            </a:r>
            <a:endParaRPr lang="ko-KR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471674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Example 3.2</a:t>
            </a:r>
          </a:p>
          <a:p>
            <a:pPr>
              <a:defRPr/>
            </a:pPr>
            <a:r>
              <a:rPr lang="en-US" altLang="ko-KR" sz="2000" b="1" dirty="0">
                <a:ea typeface="굴림" pitchFamily="50" charset="-127"/>
              </a:rPr>
              <a:t>Find all unknown node voltage and branch currents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>
                <a:ea typeface="굴림" pitchFamily="50" charset="-127"/>
              </a:rPr>
              <a:t>V</a:t>
            </a:r>
            <a:r>
              <a:rPr lang="en-US" altLang="ko-KR" sz="1600" b="1" baseline="-25000" dirty="0">
                <a:ea typeface="굴림" pitchFamily="50" charset="-127"/>
              </a:rPr>
              <a:t>1</a:t>
            </a:r>
            <a:r>
              <a:rPr lang="en-US" altLang="ko-KR" sz="1600" b="1" dirty="0">
                <a:ea typeface="굴림" pitchFamily="50" charset="-127"/>
              </a:rPr>
              <a:t>: 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-6m  + (V</a:t>
            </a:r>
            <a:r>
              <a:rPr lang="en-US" altLang="ko-KR" sz="1600" b="1" baseline="-25000" dirty="0">
                <a:latin typeface="+mn-lt"/>
                <a:ea typeface="굴림" pitchFamily="50" charset="-127"/>
              </a:rPr>
              <a:t>1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-V</a:t>
            </a:r>
            <a:r>
              <a:rPr lang="en-US" altLang="ko-KR" sz="1600" b="1" baseline="-25000" dirty="0">
                <a:latin typeface="+mn-lt"/>
                <a:ea typeface="굴림" pitchFamily="50" charset="-127"/>
              </a:rPr>
              <a:t>2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)/2k + (V</a:t>
            </a:r>
            <a:r>
              <a:rPr lang="en-US" altLang="ko-KR" sz="1600" b="1" baseline="-25000" dirty="0">
                <a:latin typeface="+mn-lt"/>
                <a:ea typeface="굴림" pitchFamily="50" charset="-127"/>
              </a:rPr>
              <a:t>1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-V</a:t>
            </a:r>
            <a:r>
              <a:rPr lang="en-US" altLang="ko-KR" sz="1600" b="1" baseline="-25000" dirty="0">
                <a:latin typeface="+mn-lt"/>
                <a:ea typeface="굴림" pitchFamily="50" charset="-127"/>
              </a:rPr>
              <a:t>3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)/1k = 0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>
                <a:ea typeface="굴림" pitchFamily="50" charset="-127"/>
              </a:rPr>
              <a:t>V</a:t>
            </a:r>
            <a:r>
              <a:rPr lang="en-US" altLang="ko-KR" sz="1600" b="1" baseline="-25000" dirty="0">
                <a:ea typeface="굴림" pitchFamily="50" charset="-127"/>
              </a:rPr>
              <a:t>2</a:t>
            </a:r>
            <a:r>
              <a:rPr lang="en-US" altLang="ko-KR" sz="1600" b="1" dirty="0">
                <a:ea typeface="굴림" pitchFamily="50" charset="-127"/>
              </a:rPr>
              <a:t>: 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(V</a:t>
            </a:r>
            <a:r>
              <a:rPr lang="en-US" altLang="ko-KR" sz="1600" b="1" baseline="-25000" dirty="0">
                <a:latin typeface="+mn-lt"/>
                <a:ea typeface="굴림" pitchFamily="50" charset="-127"/>
              </a:rPr>
              <a:t>2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-V</a:t>
            </a:r>
            <a:r>
              <a:rPr lang="en-US" altLang="ko-KR" sz="1600" b="1" baseline="-25000" dirty="0">
                <a:latin typeface="+mn-lt"/>
                <a:ea typeface="굴림" pitchFamily="50" charset="-127"/>
              </a:rPr>
              <a:t>1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)/2k + V2/4k + (V</a:t>
            </a:r>
            <a:r>
              <a:rPr lang="en-US" altLang="ko-KR" sz="1600" b="1" baseline="-25000" dirty="0">
                <a:latin typeface="+mn-lt"/>
                <a:ea typeface="굴림" pitchFamily="50" charset="-127"/>
              </a:rPr>
              <a:t>2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-V</a:t>
            </a:r>
            <a:r>
              <a:rPr lang="en-US" altLang="ko-KR" sz="1600" b="1" baseline="-25000" dirty="0">
                <a:latin typeface="+mn-lt"/>
                <a:ea typeface="굴림" pitchFamily="50" charset="-127"/>
              </a:rPr>
              <a:t>3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)/3k = 0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>
                <a:ea typeface="굴림" pitchFamily="50" charset="-127"/>
              </a:rPr>
              <a:t>V</a:t>
            </a:r>
            <a:r>
              <a:rPr lang="en-US" altLang="ko-KR" sz="1600" b="1" baseline="-25000" dirty="0">
                <a:ea typeface="굴림" pitchFamily="50" charset="-127"/>
              </a:rPr>
              <a:t>3</a:t>
            </a:r>
            <a:r>
              <a:rPr lang="en-US" altLang="ko-KR" sz="1600" b="1" dirty="0">
                <a:ea typeface="굴림" pitchFamily="50" charset="-127"/>
              </a:rPr>
              <a:t>: 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(V</a:t>
            </a:r>
            <a:r>
              <a:rPr lang="en-US" altLang="ko-KR" sz="1600" b="1" baseline="-25000" dirty="0">
                <a:latin typeface="+mn-lt"/>
                <a:ea typeface="굴림" pitchFamily="50" charset="-127"/>
              </a:rPr>
              <a:t>3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-V</a:t>
            </a:r>
            <a:r>
              <a:rPr lang="en-US" altLang="ko-KR" sz="1600" b="1" baseline="-25000" dirty="0">
                <a:latin typeface="+mn-lt"/>
                <a:ea typeface="굴림" pitchFamily="50" charset="-127"/>
              </a:rPr>
              <a:t>1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)/1k +  (V</a:t>
            </a:r>
            <a:r>
              <a:rPr lang="en-US" altLang="ko-KR" sz="1600" b="1" baseline="-25000" dirty="0">
                <a:latin typeface="+mn-lt"/>
                <a:ea typeface="굴림" pitchFamily="50" charset="-127"/>
              </a:rPr>
              <a:t>3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-V</a:t>
            </a:r>
            <a:r>
              <a:rPr lang="en-US" altLang="ko-KR" sz="1600" b="1" baseline="-25000" dirty="0">
                <a:latin typeface="+mn-lt"/>
                <a:ea typeface="굴림" pitchFamily="50" charset="-127"/>
              </a:rPr>
              <a:t>2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)/3k +2m = 0</a:t>
            </a: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708688"/>
            <a:ext cx="378646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3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ea typeface="굴림" pitchFamily="50" charset="-127"/>
              </a:rPr>
              <a:t>Nodal Analysis with Voltage Source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39726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Nodal Analysis with Voltage Source</a:t>
            </a:r>
          </a:p>
          <a:p>
            <a:pPr marL="0" indent="0">
              <a:buNone/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itchFamily="50" charset="-127"/>
              </a:rPr>
              <a:t>Example 3.3</a:t>
            </a:r>
          </a:p>
          <a:p>
            <a:pPr>
              <a:defRPr/>
            </a:pPr>
            <a:r>
              <a:rPr lang="en-US" altLang="ko-KR" sz="2000" b="1" dirty="0">
                <a:ea typeface="굴림" pitchFamily="50" charset="-127"/>
              </a:rPr>
              <a:t>We know V</a:t>
            </a:r>
            <a:r>
              <a:rPr lang="en-US" altLang="ko-KR" sz="2000" b="1" baseline="-25000" dirty="0">
                <a:ea typeface="굴림" pitchFamily="50" charset="-127"/>
              </a:rPr>
              <a:t>1</a:t>
            </a:r>
            <a:r>
              <a:rPr lang="en-US" altLang="ko-KR" sz="2000" b="1" dirty="0">
                <a:ea typeface="굴림" pitchFamily="50" charset="-127"/>
              </a:rPr>
              <a:t> and V</a:t>
            </a:r>
            <a:r>
              <a:rPr lang="en-US" altLang="ko-KR" sz="2000" b="1" baseline="-25000" dirty="0">
                <a:ea typeface="굴림" pitchFamily="50" charset="-127"/>
              </a:rPr>
              <a:t>3</a:t>
            </a:r>
            <a:r>
              <a:rPr lang="en-US" altLang="ko-KR" sz="2000" b="1" dirty="0">
                <a:ea typeface="굴림" pitchFamily="50" charset="-127"/>
              </a:rPr>
              <a:t>. Then?</a:t>
            </a: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780928"/>
            <a:ext cx="886291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53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16431</TotalTime>
  <Words>2196</Words>
  <Application>Microsoft Office PowerPoint</Application>
  <PresentationFormat>A4 용지(210x297mm)</PresentationFormat>
  <Paragraphs>300</Paragraphs>
  <Slides>49</Slides>
  <Notes>0</Notes>
  <HiddenSlides>0</HiddenSlides>
  <MMClips>0</MMClips>
  <ScaleCrop>false</ScaleCrop>
  <HeadingPairs>
    <vt:vector size="10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49</vt:i4>
      </vt:variant>
      <vt:variant>
        <vt:lpstr>재구성한 쇼</vt:lpstr>
      </vt:variant>
      <vt:variant>
        <vt:i4>1</vt:i4>
      </vt:variant>
    </vt:vector>
  </HeadingPairs>
  <TitlesOfParts>
    <vt:vector size="62" baseType="lpstr">
      <vt:lpstr>HY목판L</vt:lpstr>
      <vt:lpstr>HY헤드라인M</vt:lpstr>
      <vt:lpstr>굴림</vt:lpstr>
      <vt:lpstr>Arial</vt:lpstr>
      <vt:lpstr>Arial Black</vt:lpstr>
      <vt:lpstr>Cambria Math</vt:lpstr>
      <vt:lpstr>Times New Roman</vt:lpstr>
      <vt:lpstr>Verdana</vt:lpstr>
      <vt:lpstr>Wingdings</vt:lpstr>
      <vt:lpstr>기본 디자인</vt:lpstr>
      <vt:lpstr>1_기본 디자인</vt:lpstr>
      <vt:lpstr>Equation</vt:lpstr>
      <vt:lpstr>Introduction to  Electric and Electronics </vt:lpstr>
      <vt:lpstr>Learning Objectives</vt:lpstr>
      <vt:lpstr>Nodal Analysis</vt:lpstr>
      <vt:lpstr>Nodal Analysis</vt:lpstr>
      <vt:lpstr>Nodal Analysis</vt:lpstr>
      <vt:lpstr>Nodal Analysis</vt:lpstr>
      <vt:lpstr>Example 3.1</vt:lpstr>
      <vt:lpstr>Example 3.2</vt:lpstr>
      <vt:lpstr>Nodal Analysis with Voltage Source</vt:lpstr>
      <vt:lpstr>Supernode</vt:lpstr>
      <vt:lpstr>Supernode</vt:lpstr>
      <vt:lpstr>Supernode</vt:lpstr>
      <vt:lpstr>Supernode</vt:lpstr>
      <vt:lpstr>Loop/Mesh Analysis </vt:lpstr>
      <vt:lpstr>Loop/Mesh Analysis </vt:lpstr>
      <vt:lpstr>Mesh Analysis </vt:lpstr>
      <vt:lpstr>Loop/Mesh Analysis </vt:lpstr>
      <vt:lpstr>Loop/Mesh Analysis </vt:lpstr>
      <vt:lpstr>Mesh Analysis with Current Source</vt:lpstr>
      <vt:lpstr>Supermesh</vt:lpstr>
      <vt:lpstr>Supermesh</vt:lpstr>
      <vt:lpstr>Supermesh</vt:lpstr>
      <vt:lpstr>Supermesh</vt:lpstr>
      <vt:lpstr>Nodal Versus Mesh Analysis</vt:lpstr>
      <vt:lpstr>Nodal Versus Mesh Analysis</vt:lpstr>
      <vt:lpstr>Nodal Versus Mesh Analysis</vt:lpstr>
      <vt:lpstr>Nodal vs. Mesh Analysis</vt:lpstr>
      <vt:lpstr>Nodal vs. Mesh Analysis</vt:lpstr>
      <vt:lpstr>Nodal vs. Mesh Analysis</vt:lpstr>
      <vt:lpstr>Linearity Property</vt:lpstr>
      <vt:lpstr>Superposition</vt:lpstr>
      <vt:lpstr>Superposition</vt:lpstr>
      <vt:lpstr>Superposition</vt:lpstr>
      <vt:lpstr>Thevenin’s Theorem</vt:lpstr>
      <vt:lpstr>Thevenin’s Theorem</vt:lpstr>
      <vt:lpstr>4.5 Thevenin’s Theorem</vt:lpstr>
      <vt:lpstr>4.5 Thevenin’s Theorem</vt:lpstr>
      <vt:lpstr>Thevenin’s Theorem</vt:lpstr>
      <vt:lpstr>Thevenin’s Theorem</vt:lpstr>
      <vt:lpstr>Norton’s Theorem</vt:lpstr>
      <vt:lpstr>4.6 Norton’s Theorem</vt:lpstr>
      <vt:lpstr>4.6 Norton’s Theorem</vt:lpstr>
      <vt:lpstr>4.6 Norton’s Theorem</vt:lpstr>
      <vt:lpstr>Maximum Power Transfer</vt:lpstr>
      <vt:lpstr>Maximum Power Transfer</vt:lpstr>
      <vt:lpstr>Maximum Power Transfer</vt:lpstr>
      <vt:lpstr>Maximum Power Transfer</vt:lpstr>
      <vt:lpstr>Maximum Power Transfer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_21A151921-004123 HIX</cp:lastModifiedBy>
  <cp:revision>375</cp:revision>
  <cp:lastPrinted>2016-09-01T05:52:57Z</cp:lastPrinted>
  <dcterms:created xsi:type="dcterms:W3CDTF">2002-01-22T02:34:19Z</dcterms:created>
  <dcterms:modified xsi:type="dcterms:W3CDTF">2023-10-18T18:05:22Z</dcterms:modified>
</cp:coreProperties>
</file>