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56"/>
  </p:notesMasterIdLst>
  <p:handoutMasterIdLst>
    <p:handoutMasterId r:id="rId57"/>
  </p:handoutMasterIdLst>
  <p:sldIdLst>
    <p:sldId id="469" r:id="R64348f641adc45b5" DeepLBanner=""/>
    <p:sldId id="256" r:id="rId3"/>
    <p:sldId id="257" r:id="rId4"/>
    <p:sldId id="412" r:id="rId5"/>
    <p:sldId id="420" r:id="rId6"/>
    <p:sldId id="415" r:id="rId7"/>
    <p:sldId id="414" r:id="rId8"/>
    <p:sldId id="416" r:id="rId9"/>
    <p:sldId id="417" r:id="rId10"/>
    <p:sldId id="418" r:id="rId11"/>
    <p:sldId id="419" r:id="rId12"/>
    <p:sldId id="422" r:id="rId13"/>
    <p:sldId id="423" r:id="rId14"/>
    <p:sldId id="424" r:id="rId15"/>
    <p:sldId id="425" r:id="rId16"/>
    <p:sldId id="426" r:id="rId17"/>
    <p:sldId id="428" r:id="rId18"/>
    <p:sldId id="429" r:id="rId19"/>
    <p:sldId id="430" r:id="rId20"/>
    <p:sldId id="431" r:id="rId21"/>
    <p:sldId id="432" r:id="rId22"/>
    <p:sldId id="435" r:id="rId23"/>
    <p:sldId id="434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444" r:id="rId32"/>
    <p:sldId id="445" r:id="rId33"/>
    <p:sldId id="446" r:id="rId34"/>
    <p:sldId id="447" r:id="rId35"/>
    <p:sldId id="449" r:id="rId36"/>
    <p:sldId id="450" r:id="rId37"/>
    <p:sldId id="451" r:id="rId38"/>
    <p:sldId id="448" r:id="rId39"/>
    <p:sldId id="452" r:id="rId40"/>
    <p:sldId id="453" r:id="rId41"/>
    <p:sldId id="454" r:id="rId42"/>
    <p:sldId id="455" r:id="rId43"/>
    <p:sldId id="457" r:id="rId44"/>
    <p:sldId id="458" r:id="rId45"/>
    <p:sldId id="461" r:id="rId46"/>
    <p:sldId id="462" r:id="rId47"/>
    <p:sldId id="463" r:id="rId48"/>
    <p:sldId id="464" r:id="rId49"/>
    <p:sldId id="465" r:id="rId50"/>
    <p:sldId id="456" r:id="rId51"/>
    <p:sldId id="466" r:id="rId52"/>
    <p:sldId id="467" r:id="rId53"/>
    <p:sldId id="468" r:id="rId54"/>
    <p:sldId id="289" r:id="rId55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modifyVerifier cryptProviderType="rsaAES" cryptAlgorithmClass="hash" cryptAlgorithmType="typeAny" cryptAlgorithmSid="14" spinCount="100000" saltData="rLc289m98e2nu1rZwxn8RQ==" hashData="jl31I+FZfeL3Da0RWjDsWJ2KAcjcNQYNNNRC5PJm8VIGc75Z01xRsS7AMK0y6Q/BGsMylPB72fPI5Y8B5FFi7w=="/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2" autoAdjust="0"/>
    <p:restoredTop sz="99762" autoAdjust="0"/>
  </p:normalViewPr>
  <p:slideViewPr>
    <p:cSldViewPr snapToObjects="1">
      <p:cViewPr varScale="1">
        <p:scale>
          <a:sx n="111" d="100"/>
          <a:sy n="111" d="100"/>
        </p:scale>
        <p:origin x="882" y="66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11.xml" Id="rId13" /><Relationship Type="http://schemas.openxmlformats.org/officeDocument/2006/relationships/slide" Target="slides/slide16.xml" Id="rId18" /><Relationship Type="http://schemas.openxmlformats.org/officeDocument/2006/relationships/slide" Target="slides/slide24.xml" Id="rId26" /><Relationship Type="http://schemas.openxmlformats.org/officeDocument/2006/relationships/slide" Target="slides/slide37.xml" Id="rId39" /><Relationship Type="http://schemas.openxmlformats.org/officeDocument/2006/relationships/slide" Target="slides/slide19.xml" Id="rId21" /><Relationship Type="http://schemas.openxmlformats.org/officeDocument/2006/relationships/slide" Target="slides/slide32.xml" Id="rId34" /><Relationship Type="http://schemas.openxmlformats.org/officeDocument/2006/relationships/slide" Target="slides/slide40.xml" Id="rId42" /><Relationship Type="http://schemas.openxmlformats.org/officeDocument/2006/relationships/slide" Target="slides/slide45.xml" Id="rId47" /><Relationship Type="http://schemas.openxmlformats.org/officeDocument/2006/relationships/slide" Target="slides/slide48.xml" Id="rId50" /><Relationship Type="http://schemas.openxmlformats.org/officeDocument/2006/relationships/slide" Target="slides/slide53.xml" Id="rId55" /><Relationship Type="http://schemas.openxmlformats.org/officeDocument/2006/relationships/slide" Target="slides/slide5.xml" Id="rId7" /><Relationship Type="http://schemas.openxmlformats.org/officeDocument/2006/relationships/slideMaster" Target="slideMasters/slideMaster2.xml" Id="rId2" /><Relationship Type="http://schemas.openxmlformats.org/officeDocument/2006/relationships/slide" Target="slides/slide14.xml" Id="rId16" /><Relationship Type="http://schemas.openxmlformats.org/officeDocument/2006/relationships/slide" Target="slides/slide27.xml" Id="rId29" /><Relationship Type="http://schemas.openxmlformats.org/officeDocument/2006/relationships/slide" Target="slides/slide9.xml" Id="rId11" /><Relationship Type="http://schemas.openxmlformats.org/officeDocument/2006/relationships/slide" Target="slides/slide22.xml" Id="rId24" /><Relationship Type="http://schemas.openxmlformats.org/officeDocument/2006/relationships/slide" Target="slides/slide30.xml" Id="rId32" /><Relationship Type="http://schemas.openxmlformats.org/officeDocument/2006/relationships/slide" Target="slides/slide35.xml" Id="rId37" /><Relationship Type="http://schemas.openxmlformats.org/officeDocument/2006/relationships/slide" Target="slides/slide38.xml" Id="rId40" /><Relationship Type="http://schemas.openxmlformats.org/officeDocument/2006/relationships/slide" Target="slides/slide43.xml" Id="rId45" /><Relationship Type="http://schemas.openxmlformats.org/officeDocument/2006/relationships/slide" Target="slides/slide51.xml" Id="rId53" /><Relationship Type="http://schemas.openxmlformats.org/officeDocument/2006/relationships/presProps" Target="presProps.xml" Id="rId58" /><Relationship Type="http://schemas.openxmlformats.org/officeDocument/2006/relationships/slide" Target="slides/slide3.xml" Id="rId5" /><Relationship Type="http://schemas.openxmlformats.org/officeDocument/2006/relationships/tableStyles" Target="tableStyles.xml" Id="rId61" /><Relationship Type="http://schemas.openxmlformats.org/officeDocument/2006/relationships/slide" Target="slides/slide17.xml" Id="rId19" /><Relationship Type="http://schemas.openxmlformats.org/officeDocument/2006/relationships/slide" Target="slides/slide12.xml" Id="rId14" /><Relationship Type="http://schemas.openxmlformats.org/officeDocument/2006/relationships/slide" Target="slides/slide20.xml" Id="rId22" /><Relationship Type="http://schemas.openxmlformats.org/officeDocument/2006/relationships/slide" Target="slides/slide25.xml" Id="rId27" /><Relationship Type="http://schemas.openxmlformats.org/officeDocument/2006/relationships/slide" Target="slides/slide28.xml" Id="rId30" /><Relationship Type="http://schemas.openxmlformats.org/officeDocument/2006/relationships/slide" Target="slides/slide33.xml" Id="rId35" /><Relationship Type="http://schemas.openxmlformats.org/officeDocument/2006/relationships/slide" Target="slides/slide41.xml" Id="rId43" /><Relationship Type="http://schemas.openxmlformats.org/officeDocument/2006/relationships/slide" Target="slides/slide46.xml" Id="rId48" /><Relationship Type="http://schemas.openxmlformats.org/officeDocument/2006/relationships/notesMaster" Target="notesMasters/notesMaster1.xml" Id="rId56" /><Relationship Type="http://schemas.openxmlformats.org/officeDocument/2006/relationships/slide" Target="slides/slide6.xml" Id="rId8" /><Relationship Type="http://schemas.openxmlformats.org/officeDocument/2006/relationships/slide" Target="slides/slide49.xml" Id="rId51" /><Relationship Type="http://schemas.openxmlformats.org/officeDocument/2006/relationships/slide" Target="slides/slide1.xml" Id="rId3" /><Relationship Type="http://schemas.openxmlformats.org/officeDocument/2006/relationships/slide" Target="slides/slide10.xml" Id="rId12" /><Relationship Type="http://schemas.openxmlformats.org/officeDocument/2006/relationships/slide" Target="slides/slide15.xml" Id="rId17" /><Relationship Type="http://schemas.openxmlformats.org/officeDocument/2006/relationships/slide" Target="slides/slide23.xml" Id="rId25" /><Relationship Type="http://schemas.openxmlformats.org/officeDocument/2006/relationships/slide" Target="slides/slide31.xml" Id="rId33" /><Relationship Type="http://schemas.openxmlformats.org/officeDocument/2006/relationships/slide" Target="slides/slide36.xml" Id="rId38" /><Relationship Type="http://schemas.openxmlformats.org/officeDocument/2006/relationships/slide" Target="slides/slide44.xml" Id="rId46" /><Relationship Type="http://schemas.openxmlformats.org/officeDocument/2006/relationships/viewProps" Target="viewProps.xml" Id="rId59" /><Relationship Type="http://schemas.openxmlformats.org/officeDocument/2006/relationships/slide" Target="slides/slide18.xml" Id="rId20" /><Relationship Type="http://schemas.openxmlformats.org/officeDocument/2006/relationships/slide" Target="slides/slide39.xml" Id="rId41" /><Relationship Type="http://schemas.openxmlformats.org/officeDocument/2006/relationships/slide" Target="slides/slide52.xml" Id="rId54" /><Relationship Type="http://schemas.openxmlformats.org/officeDocument/2006/relationships/slideMaster" Target="slideMasters/slideMaster1.xml" Id="rId1" /><Relationship Type="http://schemas.openxmlformats.org/officeDocument/2006/relationships/slide" Target="slides/slide4.xml" Id="rId6" /><Relationship Type="http://schemas.openxmlformats.org/officeDocument/2006/relationships/slide" Target="slides/slide13.xml" Id="rId15" /><Relationship Type="http://schemas.openxmlformats.org/officeDocument/2006/relationships/slide" Target="slides/slide21.xml" Id="rId23" /><Relationship Type="http://schemas.openxmlformats.org/officeDocument/2006/relationships/slide" Target="slides/slide26.xml" Id="rId28" /><Relationship Type="http://schemas.openxmlformats.org/officeDocument/2006/relationships/slide" Target="slides/slide34.xml" Id="rId36" /><Relationship Type="http://schemas.openxmlformats.org/officeDocument/2006/relationships/slide" Target="slides/slide47.xml" Id="rId49" /><Relationship Type="http://schemas.openxmlformats.org/officeDocument/2006/relationships/handoutMaster" Target="handoutMasters/handoutMaster1.xml" Id="rId57" /><Relationship Type="http://schemas.openxmlformats.org/officeDocument/2006/relationships/slide" Target="slides/slide8.xml" Id="rId10" /><Relationship Type="http://schemas.openxmlformats.org/officeDocument/2006/relationships/slide" Target="slides/slide29.xml" Id="rId31" /><Relationship Type="http://schemas.openxmlformats.org/officeDocument/2006/relationships/slide" Target="slides/slide42.xml" Id="rId44" /><Relationship Type="http://schemas.openxmlformats.org/officeDocument/2006/relationships/slide" Target="slides/slide50.xml" Id="rId52" /><Relationship Type="http://schemas.openxmlformats.org/officeDocument/2006/relationships/theme" Target="theme/theme1.xml" Id="rId60" /><Relationship Type="http://schemas.openxmlformats.org/officeDocument/2006/relationships/slide" Target="slides/slide2.xml" Id="rId4" /><Relationship Type="http://schemas.openxmlformats.org/officeDocument/2006/relationships/slide" Target="slides/slide7.xml" Id="rId9" /><Relationship Type="http://schemas.openxmlformats.org/officeDocument/2006/relationships/slide" Target="/ppt/slides/slide54.xml" Id="R64348f641adc45b5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 번째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t>'#'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 smtClean="0">
                <a:solidFill>
                  <a:schemeClr val="bg1"/>
                </a:solidFill>
              </a:rPr>
              <a:t>Pusan National University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 smtClean="0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 smtClean="0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 smtClean="0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 smtClean="0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endParaRPr lang="ko-KR" altLang="en-US" smtClean="0"/>
          </a:p>
          <a:p>
            <a:pPr lvl="1"/>
            <a:r>
              <a:rPr lang="en-US" altLang="ko-KR" smtClean="0"/>
              <a:t>2</a:t>
            </a:r>
            <a:endParaRPr lang="ko-KR" altLang="en-US" smtClean="0"/>
          </a:p>
          <a:p>
            <a:pPr lvl="2"/>
            <a:r>
              <a:rPr lang="en-US" altLang="ko-KR" smtClean="0"/>
              <a:t>3</a:t>
            </a:r>
            <a:endParaRPr lang="ko-KR" altLang="en-US" smtClean="0"/>
          </a:p>
          <a:p>
            <a:pPr lvl="3"/>
            <a:r>
              <a:rPr lang="en-US" altLang="ko-KR" smtClean="0"/>
              <a:t>4</a:t>
            </a:r>
            <a:endParaRPr lang="ko-KR" altLang="en-US" smtClean="0"/>
          </a:p>
          <a:p>
            <a:pPr lvl="4"/>
            <a:r>
              <a:rPr lang="en-US" altLang="ko-KR" smtClean="0"/>
              <a:t>5</a:t>
            </a:r>
            <a:endParaRPr lang="ko-KR" altLang="en-US" smtClean="0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고급 방송 및 통신 연구소.</a:t>
            </a:r>
            <a:endParaRPr lang="en-US" altLang="ko-KR" sz="1800" smtClean="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t>'#'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파워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 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14="http://schemas.microsoft.com/office/drawing/2010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방송 및 통신 시스템 연구실.</a:t>
            </a:r>
            <a:endParaRPr lang="en-US" altLang="ko-KR" sz="1800" smtClean="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t>'#'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 번째 </a:t>
            </a:r>
            <a:r>
              <a:rPr lang="en-US" altLang="ko-KR" smtClean="0"/>
              <a:t>레벨Z</a:t>
            </a:r>
            <a:endParaRPr lang="ko-KR" altLang="en-US" smtClean="0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콘텐츠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 smtClean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  <a:endParaRPr lang="ko-KR" altLang="en-US" sz="2000" i="0">
              <a:solidFill>
                <a:schemeClr val="bg1"/>
              </a:solidFill>
              <a:latin typeface="Arial Black" pitchFamily="34" charset="0"/>
              <a:ea typeface="HY견고딕" pitchFamily="18" charset="-127"/>
            </a:endParaRP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파워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 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png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4.pn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71.png"/><Relationship Id="rId4" Type="http://schemas.openxmlformats.org/officeDocument/2006/relationships/image" Target="../media/image68.wmf"/><Relationship Id="rId9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76.wmf"/><Relationship Id="rId3" Type="http://schemas.openxmlformats.org/officeDocument/2006/relationships/image" Target="../media/image66.png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74.wmf"/><Relationship Id="rId14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85.jpeg"/><Relationship Id="rId4" Type="http://schemas.openxmlformats.org/officeDocument/2006/relationships/image" Target="../media/image8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8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8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9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92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98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cd50191a6e6c44a3" /><Relationship Type="http://schemas.openxmlformats.org/officeDocument/2006/relationships/hyperlink" Target="https://www.deepl.com/pro?cta=edit-document" TargetMode="External" Id="R5a016d93e4054a89" /><Relationship Type="http://schemas.openxmlformats.org/officeDocument/2006/relationships/image" Target="/ppt/media/image68.png" Id="R11500aa7707a4b8f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소개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전기 및 전자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 smtClean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828203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4장 -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과도 현상 분석</a:t>
            </a:r>
            <a:endParaRPr lang="en-US" altLang="ko-KR" sz="3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커패시터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20713"/>
            <a:ext cx="9117383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예 4.1</a:t>
            </a:r>
            <a:endParaRPr lang="en-US" altLang="ko-KR" sz="2800" b="1" dirty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A-B 간의 등가 정전 용량 결정</a:t>
            </a: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02" y="2228975"/>
            <a:ext cx="7128792" cy="38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22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14="http://schemas.microsoft.com/office/drawing/2010/main" xmlns:p14="http://schemas.microsoft.com/office/powerpoint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인덕터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20713"/>
            <a:ext cx="9548813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인덕터</a:t>
            </a:r>
          </a:p>
          <a:p>
            <a:pPr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인덕터는 </a:t>
            </a:r>
            <a:r>
              <a:rPr lang="en-US" altLang="ko-KR" dirty="0">
                <a:ea typeface="굴림" panose="020B0600000101010101" pitchFamily="50" charset="-127"/>
              </a:rPr>
              <a:t>수동 소자이며 </a:t>
            </a:r>
            <a:r>
              <a:rPr lang="en-US" altLang="ko-KR" dirty="0" smtClean="0"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자기장에 </a:t>
            </a:r>
            <a:r>
              <a:rPr lang="en-US" altLang="ko-KR" dirty="0">
                <a:ea typeface="굴림" panose="020B0600000101010101" pitchFamily="50" charset="-127"/>
              </a:rPr>
              <a:t>에너지를 저장하는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/>
            </a:r>
            <a:b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</a:b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자기장</a:t>
            </a:r>
            <a:endParaRPr lang="en-US" altLang="ko-KR" b="1" i="1" dirty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인덕턴스 계산은 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지오메트리에 따라 다릅니다: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솔레노이드의 </a:t>
            </a:r>
            <a:r>
              <a:rPr lang="en-US" altLang="ko-KR" dirty="0" smtClean="0">
                <a:ea typeface="굴림" panose="020B0600000101010101" pitchFamily="50" charset="-127"/>
              </a:rPr>
              <a:t>경우 </a:t>
            </a:r>
            <a:r>
              <a:rPr lang="en-US" altLang="ko-KR" dirty="0" smtClean="0">
                <a:ea typeface="굴림" panose="020B0600000101010101" pitchFamily="50" charset="-127"/>
              </a:rPr>
              <a:t>인덕턴스는 다음과 같습니다</a:t>
            </a:r>
            <a:r>
              <a:rPr lang="en-US" altLang="ko-KR" dirty="0">
                <a:ea typeface="굴림" panose="020B0600000101010101" pitchFamily="50" charset="-127"/>
              </a:rPr>
              <a:t>:</a:t>
            </a:r>
          </a:p>
          <a:p>
            <a:pPr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여기서 </a:t>
            </a:r>
            <a:r>
              <a:rPr lang="en-US" altLang="ko-KR" i="1" dirty="0">
                <a:ea typeface="굴림" panose="020B0600000101010101" pitchFamily="50" charset="-127"/>
              </a:rPr>
              <a:t>N은 </a:t>
            </a:r>
            <a:r>
              <a:rPr lang="en-US" altLang="ko-KR" dirty="0">
                <a:ea typeface="굴림" panose="020B0600000101010101" pitchFamily="50" charset="-127"/>
              </a:rPr>
              <a:t>십자형 코어 주위의 와이어 </a:t>
            </a:r>
            <a:r>
              <a:rPr lang="en-US" altLang="ko-KR" dirty="0">
                <a:ea typeface="굴림" panose="020B0600000101010101" pitchFamily="50" charset="-127"/>
              </a:rPr>
              <a:t>회전 수입니다. 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단면적 </a:t>
            </a:r>
            <a:r>
              <a:rPr lang="en-US" altLang="ko-KR" dirty="0">
                <a:ea typeface="굴림" panose="020B0600000101010101" pitchFamily="50" charset="-127"/>
              </a:rPr>
              <a:t>A와 길이 </a:t>
            </a:r>
            <a:r>
              <a:rPr lang="en-US" altLang="ko-KR" i="1" dirty="0">
                <a:ea typeface="굴림" panose="020B0600000101010101" pitchFamily="50" charset="-127"/>
              </a:rPr>
              <a:t>l입니다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코어에 사용되는 재료는 투자율(</a:t>
            </a:r>
            <a:r>
              <a:rPr lang="el-GR" altLang="ko-KR" i="1" dirty="0"/>
              <a:t>μ)</a:t>
            </a:r>
            <a:r>
              <a:rPr lang="en-US" altLang="ko-KR" dirty="0">
                <a:ea typeface="굴림" panose="020B0600000101010101" pitchFamily="50" charset="-127"/>
              </a:rPr>
              <a:t>이라는 자기적 특성을 가지고 있습니다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6" name="Picture 5" descr="C:\Users\Joel\Documents\Teaching\McGraw Hill\Fundamentals of Electric Circuits 5e\figures\CH06\Color Labeled\ale80571_06_0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321" y="2132856"/>
            <a:ext cx="40608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803606"/>
              </p:ext>
            </p:extLst>
          </p:nvPr>
        </p:nvGraphicFramePr>
        <p:xfrm>
          <a:off x="2624754" y="4005064"/>
          <a:ext cx="15811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4" imgW="698500" imgH="419100" progId="Equation.DSMT4">
                  <p:embed/>
                </p:oleObj>
              </mc:Choice>
              <mc:Fallback>
                <p:oleObj name="Equation" r:id="rId4" imgW="698500" imgH="419100" progId="Equation.DSMT4">
                  <p:embed/>
                  <p:pic>
                    <p:nvPicPr>
                      <p:cNvPr id="4915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754" y="4005064"/>
                        <a:ext cx="158115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7037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>
                <a:ea typeface="굴림" panose="020B0600000101010101" pitchFamily="50" charset="-127"/>
              </a:rPr>
              <a:t>6.4 인덕터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92696"/>
            <a:ext cx="9548813" cy="5904656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전압 전류 관계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전류가 인덕터를 통과</a:t>
            </a:r>
            <a:r>
              <a:rPr lang="en-US" altLang="ko-KR" dirty="0" smtClean="0">
                <a:ea typeface="굴림" panose="020B0600000101010101" pitchFamily="50" charset="-127"/>
              </a:rPr>
              <a:t>하면 </a:t>
            </a:r>
            <a:r>
              <a:rPr lang="en-US" altLang="ko-KR" dirty="0">
                <a:ea typeface="굴림" panose="020B0600000101010101" pitchFamily="50" charset="-127"/>
              </a:rPr>
              <a:t>인덕터를 가로지르는 전압은 전류의 시간 변화율에 정비례합니다.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여기서, </a:t>
            </a:r>
            <a:r>
              <a:rPr lang="en-US" altLang="ko-KR" i="1" dirty="0">
                <a:ea typeface="굴림" panose="020B0600000101010101" pitchFamily="50" charset="-127"/>
              </a:rPr>
              <a:t>L은 </a:t>
            </a:r>
            <a:r>
              <a:rPr lang="en-US" altLang="ko-KR" dirty="0">
                <a:ea typeface="굴림" panose="020B0600000101010101" pitchFamily="50" charset="-127"/>
              </a:rPr>
              <a:t>인덕턴스 단위이며, </a:t>
            </a:r>
            <a:r>
              <a:rPr lang="en-US" altLang="ko-KR" b="1" i="1" dirty="0" err="1">
                <a:solidFill>
                  <a:srgbClr val="A50021"/>
                </a:solidFill>
                <a:ea typeface="굴림" panose="020B0600000101010101" pitchFamily="50" charset="-127"/>
              </a:rPr>
              <a:t>헨리(</a:t>
            </a:r>
            <a:r>
              <a:rPr lang="en-US" altLang="ko-KR" dirty="0">
                <a:ea typeface="굴림" panose="020B0600000101010101" pitchFamily="50" charset="-127"/>
              </a:rPr>
              <a:t>H) </a:t>
            </a:r>
            <a:r>
              <a:rPr lang="en-US" altLang="ko-KR" dirty="0">
                <a:ea typeface="굴림" panose="020B0600000101010101" pitchFamily="50" charset="-127"/>
              </a:rPr>
              <a:t>단위로 측정됩니다.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헨리에서는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암페어당 1볼트-초입니다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발생된 전압은 변화하는 전류 흐름에 반대하는 경향이 있습니다</a:t>
            </a:r>
            <a:r>
              <a:rPr lang="en-US" altLang="ko-KR" dirty="0" smtClean="0">
                <a:ea typeface="굴림" panose="020B0600000101010101" pitchFamily="50" charset="-127"/>
              </a:rPr>
              <a:t>.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graphicFrame>
        <p:nvGraphicFramePr>
          <p:cNvPr id="4813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131604"/>
              </p:ext>
            </p:extLst>
          </p:nvPr>
        </p:nvGraphicFramePr>
        <p:xfrm>
          <a:off x="2072680" y="2297586"/>
          <a:ext cx="13176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3" imgW="533169" imgH="393529" progId="Equation.DSMT4">
                  <p:embed/>
                </p:oleObj>
              </mc:Choice>
              <mc:Fallback>
                <p:oleObj name="Equation" r:id="rId3" imgW="533169" imgH="393529" progId="Equation.DSMT4">
                  <p:embed/>
                  <p:pic>
                    <p:nvPicPr>
                      <p:cNvPr id="481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680" y="2297586"/>
                        <a:ext cx="131762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4818869"/>
            <a:ext cx="2795328" cy="162547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40" y="4757354"/>
            <a:ext cx="3826048" cy="1806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2365848"/>
            <a:ext cx="30670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08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인덕터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92696"/>
            <a:ext cx="9548813" cy="5688012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스토어 요금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인덕터에 전달되는 전력은 다음과 같습니다: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저장된 에너지는 다음과 같습니다:</a:t>
            </a:r>
          </a:p>
        </p:txBody>
      </p:sp>
      <p:graphicFrame>
        <p:nvGraphicFramePr>
          <p:cNvPr id="5018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78195"/>
              </p:ext>
            </p:extLst>
          </p:nvPr>
        </p:nvGraphicFramePr>
        <p:xfrm>
          <a:off x="3512840" y="2060848"/>
          <a:ext cx="24034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3" imgW="1040948" imgH="431613" progId="Equation.DSMT4">
                  <p:embed/>
                </p:oleObj>
              </mc:Choice>
              <mc:Fallback>
                <p:oleObj name="Equation" r:id="rId3" imgW="1040948" imgH="431613" progId="Equation.DSMT4">
                  <p:embed/>
                  <p:pic>
                    <p:nvPicPr>
                      <p:cNvPr id="5018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2840" y="2060848"/>
                        <a:ext cx="24034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298477"/>
              </p:ext>
            </p:extLst>
          </p:nvPr>
        </p:nvGraphicFramePr>
        <p:xfrm>
          <a:off x="3765881" y="4005566"/>
          <a:ext cx="1561887" cy="1010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5" imgW="609336" imgH="393529" progId="Equation.DSMT4">
                  <p:embed/>
                </p:oleObj>
              </mc:Choice>
              <mc:Fallback>
                <p:oleObj name="Equation" r:id="rId5" imgW="609336" imgH="393529" progId="Equation.DSMT4">
                  <p:embed/>
                  <p:pic>
                    <p:nvPicPr>
                      <p:cNvPr id="5018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881" y="4005566"/>
                        <a:ext cx="1561887" cy="1010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2059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ea typeface="굴림" panose="020B0600000101010101" pitchFamily="50" charset="-127"/>
              </a:rPr>
              <a:t>인덕터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2" y="692696"/>
            <a:ext cx="9477375" cy="597592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직렬 인덕터</a:t>
            </a:r>
            <a:endParaRPr lang="en-US" altLang="ko-KR" sz="2800" b="1" dirty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이제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시리즈를 </a:t>
            </a:r>
            <a:r>
              <a:rPr lang="en-US" altLang="ko-KR" dirty="0">
                <a:ea typeface="굴림" panose="020B0600000101010101" pitchFamily="50" charset="-127"/>
              </a:rPr>
              <a:t>확장해야 합니다.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/>
            </a:r>
            <a:b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</a:b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조합을 </a:t>
            </a:r>
            <a:r>
              <a:rPr lang="en-US" altLang="ko-KR" dirty="0">
                <a:ea typeface="굴림" panose="020B0600000101010101" pitchFamily="50" charset="-127"/>
              </a:rPr>
              <a:t>인덕터로 확장해야 합니다.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루프에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KVL </a:t>
            </a:r>
            <a:r>
              <a:rPr lang="en-US" altLang="ko-KR" dirty="0" smtClean="0">
                <a:ea typeface="굴림" panose="020B0600000101010101" pitchFamily="50" charset="-127"/>
              </a:rPr>
              <a:t>적용하기</a:t>
            </a:r>
            <a:r>
              <a:rPr lang="en-US" altLang="ko-KR" dirty="0" smtClean="0">
                <a:ea typeface="굴림" panose="020B0600000101010101" pitchFamily="50" charset="-127"/>
              </a:rPr>
              <a:t>:</a:t>
            </a:r>
          </a:p>
          <a:p>
            <a:pPr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전압 전류 </a:t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관계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따라서 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54277" name="Picture 6" descr="C:\Users\Joel\Documents\Teaching\McGraw Hill\Fundamentals of Electric Circuits 5e\figures\CH06\Color Labeled\ale80571_06_0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00" y="1796405"/>
            <a:ext cx="39020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76" y="3960462"/>
            <a:ext cx="4362450" cy="1743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632" y="5914562"/>
            <a:ext cx="3261191" cy="5133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155" y="2729886"/>
            <a:ext cx="3335302" cy="5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94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14="http://schemas.microsoft.com/office/drawing/2010/main" xmlns:p14="http://schemas.microsoft.com/office/powerpoint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ea typeface="굴림" panose="020B0600000101010101" pitchFamily="50" charset="-127"/>
              </a:rPr>
              <a:t>인덕터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243" y="726203"/>
            <a:ext cx="9477375" cy="6044512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병렬 인덕터</a:t>
            </a:r>
            <a:endParaRPr lang="en-US" altLang="ko-KR" sz="2800" b="1" dirty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회로에 KCL을 </a:t>
            </a:r>
            <a:r>
              <a:rPr lang="en-US" altLang="ko-KR" dirty="0" smtClean="0">
                <a:ea typeface="굴림" panose="020B0600000101010101" pitchFamily="50" charset="-127"/>
              </a:rPr>
              <a:t>적용합니다:</a:t>
            </a:r>
          </a:p>
          <a:p>
            <a:pPr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현재 전압 관계 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따라서 등가 인덕턴스는 다음과 같습니다</a:t>
            </a:r>
            <a:r>
              <a:rPr lang="en-US" altLang="ko-KR" dirty="0" smtClean="0">
                <a:ea typeface="굴림" panose="020B0600000101010101" pitchFamily="50" charset="-127"/>
              </a:rPr>
              <a:t>:</a:t>
            </a:r>
            <a:br>
              <a:rPr lang="en-US" altLang="ko-KR" dirty="0" smtClean="0">
                <a:ea typeface="굴림" panose="020B0600000101010101" pitchFamily="50" charset="-127"/>
              </a:rPr>
            </a:b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56324" name="Picture 7" descr="C:\Users\Joel\Documents\Teaching\McGraw Hill\Fundamentals of Electric Circuits 5e\figures\CH06\Color Labeled\ale80571_06_0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19" y="1772816"/>
            <a:ext cx="3817938" cy="395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6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30613"/>
              </p:ext>
            </p:extLst>
          </p:nvPr>
        </p:nvGraphicFramePr>
        <p:xfrm>
          <a:off x="344488" y="3612055"/>
          <a:ext cx="5976937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4" imgW="2895600" imgH="482600" progId="Equation.DSMT4">
                  <p:embed/>
                </p:oleObj>
              </mc:Choice>
              <mc:Fallback>
                <p:oleObj name="Equation" r:id="rId4" imgW="2895600" imgH="482600" progId="Equation.DSMT4">
                  <p:embed/>
                  <p:pic>
                    <p:nvPicPr>
                      <p:cNvPr id="56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3612055"/>
                        <a:ext cx="5976937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6576" y="2060848"/>
            <a:ext cx="3340993" cy="5875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8198" y="5571102"/>
            <a:ext cx="3467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37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인덕터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20713"/>
            <a:ext cx="9117383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예 4.2</a:t>
            </a:r>
            <a:endParaRPr lang="en-US" altLang="ko-KR" sz="2800" b="1" dirty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A-B 사이의 등가 인덕턴스 결정</a:t>
            </a: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920694"/>
            <a:ext cx="6192688" cy="440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40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ea typeface="굴림" panose="020B0600000101010101" pitchFamily="50" charset="-127"/>
              </a:rPr>
              <a:t>커패시터/인덕터 특성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243" y="726203"/>
            <a:ext cx="9477375" cy="6044512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커패시터/인덕터 특성</a:t>
            </a:r>
            <a:endParaRPr lang="en-US" altLang="ko-KR" sz="2800" b="1" dirty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커패시터</a:t>
            </a:r>
          </a:p>
          <a:p>
            <a:pPr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전압이 일정하면 </a:t>
            </a:r>
            <a:r>
              <a:rPr lang="en-US" altLang="ko-KR" b="1" i="1" dirty="0">
                <a:ea typeface="굴림" panose="020B0600000101010101" pitchFamily="50" charset="-127"/>
              </a:rPr>
              <a:t>커패시터의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전류는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0이 </a:t>
            </a:r>
            <a:r>
              <a:rPr lang="en-US" altLang="ko-KR" dirty="0">
                <a:ea typeface="굴림" panose="020B0600000101010101" pitchFamily="50" charset="-127"/>
              </a:rPr>
              <a:t>되고 커패시터는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개방 회로처럼</a:t>
            </a:r>
            <a:r>
              <a:rPr lang="en-US" altLang="ko-KR" dirty="0">
                <a:ea typeface="굴림" panose="020B0600000101010101" pitchFamily="50" charset="-127"/>
              </a:rPr>
              <a:t> 보입니다.</a:t>
            </a:r>
          </a:p>
          <a:p>
            <a:pPr>
              <a:defRPr/>
            </a:pPr>
            <a:endParaRPr lang="en-US" altLang="ko-KR" b="1" i="1" dirty="0" smtClean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인덕터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전류가 일정하면 </a:t>
            </a:r>
            <a:r>
              <a:rPr lang="en-US" altLang="ko-KR" b="1" i="1" dirty="0" smtClean="0">
                <a:ea typeface="굴림" panose="020B0600000101010101" pitchFamily="50" charset="-127"/>
              </a:rPr>
              <a:t>인덕터의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전압은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0이 </a:t>
            </a:r>
            <a:r>
              <a:rPr lang="en-US" altLang="ko-KR" dirty="0">
                <a:ea typeface="굴림" panose="020B0600000101010101" pitchFamily="50" charset="-127"/>
              </a:rPr>
              <a:t>되고 </a:t>
            </a:r>
            <a:r>
              <a:rPr lang="en-US" altLang="ko-KR" dirty="0" smtClean="0">
                <a:ea typeface="굴림" panose="020B0600000101010101" pitchFamily="50" charset="-127"/>
              </a:rPr>
              <a:t>인덕터는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단락된 </a:t>
            </a:r>
            <a:r>
              <a:rPr lang="en-US" altLang="ko-KR" dirty="0">
                <a:ea typeface="굴림" panose="020B0600000101010101" pitchFamily="50" charset="-127"/>
              </a:rPr>
              <a:t>것처럼 보입니다.</a:t>
            </a: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ea typeface="굴림" panose="020B0600000101010101" pitchFamily="50" charset="-127"/>
              </a:rPr>
            </a:br>
            <a:endParaRPr lang="en-US" altLang="ko-KR" dirty="0">
              <a:ea typeface="굴림" panose="020B0600000101010101" pitchFamily="50" charset="-127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970287"/>
              </p:ext>
            </p:extLst>
          </p:nvPr>
        </p:nvGraphicFramePr>
        <p:xfrm>
          <a:off x="2072680" y="4472087"/>
          <a:ext cx="13176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3" imgW="533169" imgH="393529" progId="Equation.DSMT4">
                  <p:embed/>
                </p:oleObj>
              </mc:Choice>
              <mc:Fallback>
                <p:oleObj name="Equation" r:id="rId3" imgW="533169" imgH="393529" progId="Equation.DSMT4">
                  <p:embed/>
                  <p:pic>
                    <p:nvPicPr>
                      <p:cNvPr id="481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680" y="4472087"/>
                        <a:ext cx="131762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237854"/>
              </p:ext>
            </p:extLst>
          </p:nvPr>
        </p:nvGraphicFramePr>
        <p:xfrm>
          <a:off x="2044966" y="1842754"/>
          <a:ext cx="1201021" cy="8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5" imgW="545863" imgH="393529" progId="Equation.DSMT4">
                  <p:embed/>
                </p:oleObj>
              </mc:Choice>
              <mc:Fallback>
                <p:oleObj name="Equation" r:id="rId5" imgW="545863" imgH="393529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966" y="1842754"/>
                        <a:ext cx="1201021" cy="8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747780"/>
              </p:ext>
            </p:extLst>
          </p:nvPr>
        </p:nvGraphicFramePr>
        <p:xfrm>
          <a:off x="5127710" y="1772816"/>
          <a:ext cx="29035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7" imgW="1536033" imgH="495085" progId="Equation.DSMT4">
                  <p:embed/>
                </p:oleObj>
              </mc:Choice>
              <mc:Fallback>
                <p:oleObj name="Equation" r:id="rId7" imgW="1536033" imgH="495085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710" y="1772816"/>
                        <a:ext cx="29035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710" y="4468341"/>
            <a:ext cx="30670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42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ea typeface="굴림" panose="020B0600000101010101" pitchFamily="50" charset="-127"/>
              </a:rPr>
              <a:t>커패시터/인덕터 특성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09" y="908720"/>
            <a:ext cx="69246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75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1차 과도 회로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>
                <a:solidFill>
                  <a:srgbClr val="0070C0"/>
                </a:solidFill>
                <a:ea typeface="굴림" panose="020B0600000101010101" pitchFamily="50" charset="-127"/>
              </a:rPr>
              <a:t>1차 </a:t>
            </a: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과도 회로</a:t>
            </a: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1차 회로에는 </a:t>
            </a:r>
            <a:r>
              <a:rPr lang="en-US" altLang="ko-KR" dirty="0" smtClean="0">
                <a:ea typeface="굴림" panose="020B0600000101010101" pitchFamily="50" charset="-127"/>
              </a:rPr>
              <a:t>하나의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저장 소자, </a:t>
            </a:r>
            <a:r>
              <a:rPr lang="en-US" altLang="ko-KR" dirty="0" smtClean="0">
                <a:ea typeface="굴림" panose="020B0600000101010101" pitchFamily="50" charset="-127"/>
              </a:rPr>
              <a:t>즉 하나의 커패시터 또는 하나의 인덕터가 </a:t>
            </a:r>
            <a:r>
              <a:rPr lang="en-US" altLang="ko-KR" dirty="0" smtClean="0">
                <a:ea typeface="굴림" panose="020B0600000101010101" pitchFamily="50" charset="-127"/>
              </a:rPr>
              <a:t>포함됩니다.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일차 회로는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일차 미분 방정식으로 </a:t>
            </a:r>
            <a:r>
              <a:rPr lang="en-US" altLang="ko-KR" dirty="0">
                <a:ea typeface="굴림" panose="020B0600000101010101" pitchFamily="50" charset="-127"/>
              </a:rPr>
              <a:t>특징지어집니다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일차 회로에는 두 가지 유형이 있습니다: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저항 용량 방식,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RC라고 함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저항성 유도 방식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RL이라고 함</a:t>
            </a: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회로가 </a:t>
            </a:r>
            <a:r>
              <a:rPr lang="en-US" altLang="ko-KR" dirty="0" smtClean="0">
                <a:ea typeface="굴림" panose="020B0600000101010101" pitchFamily="50" charset="-127"/>
              </a:rPr>
              <a:t>중단되기 전에 </a:t>
            </a:r>
            <a:r>
              <a:rPr lang="en-US" altLang="ko-KR" dirty="0" smtClean="0">
                <a:ea typeface="굴림" panose="020B0600000101010101" pitchFamily="50" charset="-127"/>
              </a:rPr>
              <a:t>회로가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정상 상태에 있다고 </a:t>
            </a:r>
            <a:r>
              <a:rPr lang="en-US" altLang="ko-KR" dirty="0" smtClean="0">
                <a:ea typeface="굴림" panose="020B0600000101010101" pitchFamily="50" charset="-127"/>
              </a:rPr>
              <a:t>가정합니다.</a:t>
            </a:r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703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학습 목표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학습 </a:t>
            </a: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목표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커패시터와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인덕터의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특성을 이해하려면 다음과 같이 하세요.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커패시터 또는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인덕터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네트워크를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단일 커패시터 또는 인덕터로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줄이는 방법을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알아보려면 다음과 같이 하세요.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이 두 요소의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스토리지 기능을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이해하려면 다음과 같이 하세요.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시간 상수의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개념을 이해하려면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1차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과도 회로를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해결하려면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2차 </a:t>
            </a:r>
            <a:r>
              <a:rPr lang="en-US" altLang="ko-KR" b="1" dirty="0">
                <a:ea typeface="Microsoft Sans Serif" panose="020B0604020202020204" pitchFamily="34" charset="0"/>
              </a:rPr>
              <a:t>과도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회로를 </a:t>
            </a:r>
            <a:r>
              <a:rPr lang="en-US" altLang="ko-KR" b="1" dirty="0">
                <a:ea typeface="Microsoft Sans Serif" panose="020B0604020202020204" pitchFamily="34" charset="0"/>
              </a:rPr>
              <a:t>해결하려면</a:t>
            </a:r>
            <a:endParaRPr lang="en-US" altLang="ko-KR" b="1" dirty="0">
              <a:ea typeface="Microsoft Sans Serif" panose="020B0604020202020204" pitchFamily="34" charset="0"/>
            </a:endParaRPr>
          </a:p>
          <a:p>
            <a:pPr>
              <a:spcBef>
                <a:spcPts val="1800"/>
              </a:spcBef>
              <a:defRPr/>
            </a:pPr>
            <a:endParaRPr lang="en-US" altLang="ko-KR" b="1" dirty="0" smtClean="0">
              <a:ea typeface="Microsoft Sans Serif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1차 과도 회로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RC 및 RL 네트워크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340768"/>
            <a:ext cx="5832648" cy="478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64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1차 과도 회로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RC 네트워크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그림 4.7.c의 RC 회로에 KCL 적용하기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sz="2800" b="1" i="1" dirty="0" smtClean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sz="2800" b="1" i="1" dirty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sz="2800" b="1" i="1" dirty="0" smtClean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sz="2800" b="1" i="1" dirty="0" smtClean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27" y="2400561"/>
            <a:ext cx="2705100" cy="1990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08" y="2430390"/>
            <a:ext cx="3028252" cy="20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13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1차 과도 회로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RL </a:t>
            </a:r>
            <a:r>
              <a:rPr lang="en-US" altLang="ko-KR" sz="2800" b="1" i="1" dirty="0">
                <a:solidFill>
                  <a:srgbClr val="0070C0"/>
                </a:solidFill>
                <a:ea typeface="굴림" panose="020B0600000101010101" pitchFamily="50" charset="-127"/>
              </a:rPr>
              <a:t>네트워크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ea typeface="굴림" panose="020B0600000101010101" pitchFamily="50" charset="-127"/>
              </a:rPr>
              <a:t>그림 </a:t>
            </a:r>
            <a:r>
              <a:rPr lang="en-US" altLang="ko-KR" dirty="0" smtClean="0">
                <a:ea typeface="굴림" panose="020B0600000101010101" pitchFamily="50" charset="-127"/>
              </a:rPr>
              <a:t>4.7.</a:t>
            </a:r>
            <a:r>
              <a:rPr lang="en-US" altLang="ko-KR" dirty="0" smtClean="0">
                <a:ea typeface="굴림" panose="020B0600000101010101" pitchFamily="50" charset="-127"/>
              </a:rPr>
              <a:t>d의 </a:t>
            </a:r>
            <a:r>
              <a:rPr lang="en-US" altLang="ko-KR" dirty="0" smtClean="0">
                <a:ea typeface="굴림" panose="020B0600000101010101" pitchFamily="50" charset="-127"/>
              </a:rPr>
              <a:t>RL </a:t>
            </a:r>
            <a:r>
              <a:rPr lang="en-US" altLang="ko-KR" dirty="0">
                <a:ea typeface="굴림" panose="020B0600000101010101" pitchFamily="50" charset="-127"/>
              </a:rPr>
              <a:t>회로에 </a:t>
            </a:r>
            <a:r>
              <a:rPr lang="en-US" altLang="ko-KR" dirty="0" smtClean="0">
                <a:ea typeface="굴림" panose="020B0600000101010101" pitchFamily="50" charset="-127"/>
              </a:rPr>
              <a:t>KVL </a:t>
            </a:r>
            <a:r>
              <a:rPr lang="en-US" altLang="ko-KR" dirty="0">
                <a:ea typeface="굴림" panose="020B0600000101010101" pitchFamily="50" charset="-127"/>
              </a:rPr>
              <a:t>적용하기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2636912"/>
            <a:ext cx="2859141" cy="21602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6" y="2840962"/>
            <a:ext cx="2664296" cy="192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943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1차 과도 회로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미분 방정식</a:t>
            </a:r>
            <a:endParaRPr lang="en-US" altLang="ko-KR" sz="2800" b="1" i="1" dirty="0">
              <a:solidFill>
                <a:srgbClr val="0070C0"/>
              </a:solidFill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i="1" dirty="0" smtClean="0">
                <a:latin typeface="+mn-lt"/>
                <a:ea typeface="굴림" panose="020B0600000101010101" pitchFamily="50" charset="-127"/>
              </a:rPr>
              <a:t>f(t) = A인 </a:t>
            </a:r>
            <a:r>
              <a:rPr lang="en-US" altLang="ko-KR" dirty="0" smtClean="0">
                <a:ea typeface="굴림" panose="020B0600000101010101" pitchFamily="50" charset="-127"/>
              </a:rPr>
              <a:t>경우</a:t>
            </a:r>
          </a:p>
          <a:p>
            <a:pPr lvl="1">
              <a:defRPr/>
            </a:pPr>
            <a:r>
              <a:rPr lang="en-US" altLang="ko-KR" b="1" i="1" dirty="0" smtClean="0">
                <a:solidFill>
                  <a:srgbClr val="A50021"/>
                </a:solidFill>
                <a:latin typeface="+mn-lt"/>
                <a:ea typeface="굴림" panose="020B0600000101010101" pitchFamily="50" charset="-127"/>
              </a:rPr>
              <a:t>특별한 솔루션</a:t>
            </a:r>
          </a:p>
          <a:p>
            <a:pPr lvl="1">
              <a:defRPr/>
            </a:pPr>
            <a:endParaRPr lang="en-US" altLang="ko-KR" b="1" i="1" dirty="0">
              <a:latin typeface="+mn-lt"/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b="1" i="1" dirty="0" smtClean="0">
              <a:solidFill>
                <a:srgbClr val="A50021"/>
              </a:solidFill>
              <a:latin typeface="+mn-lt"/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b="1" i="1" dirty="0" smtClean="0">
                <a:solidFill>
                  <a:srgbClr val="A50021"/>
                </a:solidFill>
                <a:latin typeface="+mn-lt"/>
                <a:ea typeface="굴림" panose="020B0600000101010101" pitchFamily="50" charset="-127"/>
              </a:rPr>
              <a:t>보완 솔루션</a:t>
            </a:r>
          </a:p>
          <a:p>
            <a:pPr marL="0" indent="0">
              <a:buNone/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9" y="1100449"/>
            <a:ext cx="7128792" cy="21768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510" y="4581128"/>
            <a:ext cx="6381017" cy="5760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656" y="5732438"/>
            <a:ext cx="6090197" cy="72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08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1차 과도 회로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lvl="1">
              <a:defRPr/>
            </a:pPr>
            <a:r>
              <a:rPr lang="en-US" altLang="ko-KR" b="1" i="1" dirty="0" smtClean="0">
                <a:solidFill>
                  <a:srgbClr val="A50021"/>
                </a:solidFill>
                <a:latin typeface="+mn-lt"/>
                <a:ea typeface="굴림" panose="020B0600000101010101" pitchFamily="50" charset="-127"/>
              </a:rPr>
              <a:t>보완적(계속)</a:t>
            </a:r>
          </a:p>
          <a:p>
            <a:pPr lvl="1">
              <a:defRPr/>
            </a:pPr>
            <a:endParaRPr lang="en-US" altLang="ko-KR" b="1" i="1" dirty="0">
              <a:latin typeface="+mn-lt"/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b="1" i="1" dirty="0" smtClean="0">
              <a:solidFill>
                <a:srgbClr val="A50021"/>
              </a:solidFill>
              <a:latin typeface="+mn-lt"/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b="1" i="1" dirty="0">
              <a:solidFill>
                <a:srgbClr val="A50021"/>
              </a:solidFill>
              <a:latin typeface="+mn-lt"/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b="1" i="1" dirty="0" smtClean="0">
              <a:solidFill>
                <a:srgbClr val="A50021"/>
              </a:solidFill>
              <a:latin typeface="+mn-lt"/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b="1" i="1" dirty="0">
              <a:solidFill>
                <a:srgbClr val="A50021"/>
              </a:solidFill>
              <a:latin typeface="+mn-lt"/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b="1" i="1" dirty="0" smtClean="0">
                <a:solidFill>
                  <a:srgbClr val="A50021"/>
                </a:solidFill>
                <a:latin typeface="+mn-lt"/>
                <a:ea typeface="굴림" panose="020B0600000101010101" pitchFamily="50" charset="-127"/>
              </a:rPr>
              <a:t>완벽한 솔루션</a:t>
            </a:r>
          </a:p>
          <a:p>
            <a:pPr marL="0" indent="0">
              <a:buNone/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40" y="1067991"/>
            <a:ext cx="5992564" cy="848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884" y="1914624"/>
            <a:ext cx="4666308" cy="10324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848" y="3531509"/>
            <a:ext cx="2520280" cy="12656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819" y="4941168"/>
            <a:ext cx="58959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65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1차 과도 회로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시리즈 RC 네트워크 솔루션</a:t>
            </a:r>
            <a:endParaRPr lang="en-US" altLang="ko-KR" sz="2800" b="1" i="1" dirty="0">
              <a:solidFill>
                <a:srgbClr val="0070C0"/>
              </a:solidFill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2592827"/>
            <a:ext cx="2705100" cy="1990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24" y="2092495"/>
            <a:ext cx="63055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645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1차 과도 회로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시리즈 RL 네트워크 솔루션</a:t>
            </a:r>
            <a:endParaRPr lang="en-US" altLang="ko-KR" sz="2800" b="1" i="1" dirty="0">
              <a:solidFill>
                <a:srgbClr val="0070C0"/>
              </a:solidFill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79" y="2448917"/>
            <a:ext cx="2859141" cy="21602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164" y="1628800"/>
            <a:ext cx="62769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81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1차 과도 회로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14375"/>
            <a:ext cx="561657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i="1" dirty="0" smtClean="0">
                <a:solidFill>
                  <a:srgbClr val="0070C0"/>
                </a:solidFill>
                <a:ea typeface="굴림" charset="-127"/>
              </a:rPr>
              <a:t>자연스러운 반응</a:t>
            </a: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결과는 RC 회로의 전압 응답이 </a:t>
            </a:r>
            <a:r>
              <a:rPr lang="en-US" altLang="ko-KR" sz="2800" b="1" i="1" dirty="0">
                <a:solidFill>
                  <a:srgbClr val="A50021"/>
                </a:solidFill>
                <a:ea typeface="굴림" panose="020B0600000101010101" pitchFamily="50" charset="-127"/>
              </a:rPr>
              <a:t>초기 전압의 기하급수적 감쇠임을 </a:t>
            </a:r>
            <a:r>
              <a:rPr lang="en-US" altLang="ko-KR" sz="2800" dirty="0">
                <a:ea typeface="굴림" panose="020B0600000101010101" pitchFamily="50" charset="-127"/>
              </a:rPr>
              <a:t>보여줍니다</a:t>
            </a:r>
            <a:r>
              <a:rPr lang="en-US" altLang="ko-KR" sz="2800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외부 인가 전압이나 전류가 없는 회로의 응답이므로 이 응답을 </a:t>
            </a:r>
            <a:r>
              <a:rPr lang="en-US" altLang="ko-KR" sz="2800" b="1" i="1" dirty="0">
                <a:solidFill>
                  <a:srgbClr val="A50021"/>
                </a:solidFill>
                <a:ea typeface="굴림" panose="020B0600000101010101" pitchFamily="50" charset="-127"/>
              </a:rPr>
              <a:t>자연 응답이라고 합니다</a:t>
            </a:r>
            <a:r>
              <a:rPr lang="en-US" altLang="ko-KR" sz="2800" dirty="0"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34820" name="Picture 5" descr="C:\Users\Joel\Documents\Teaching\McGraw Hill\Fundamentals of Electric Circuits 5e\figures\Ch07\Color Labeled\ale80571_07_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8" y="2565400"/>
            <a:ext cx="4030662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630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961" y="3778630"/>
            <a:ext cx="5055575" cy="2844420"/>
          </a:xfrm>
          <a:prstGeom prst="rect">
            <a:avLst/>
          </a:prstGeom>
        </p:spPr>
      </p:pic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1차 과도 회로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905" y="754153"/>
            <a:ext cx="520191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시간 상수의 속성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전압이 감소하는 속도는 전압이 </a:t>
            </a:r>
            <a:r>
              <a:rPr lang="en-US" altLang="ko-KR" dirty="0">
                <a:ea typeface="굴림" panose="020B0600000101010101" pitchFamily="50" charset="-127"/>
              </a:rPr>
              <a:t>초기 전압의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1/e로</a:t>
            </a:r>
            <a:r>
              <a:rPr lang="en-US" altLang="ko-KR" dirty="0">
                <a:ea typeface="굴림" panose="020B0600000101010101" pitchFamily="50" charset="-127"/>
              </a:rPr>
              <a:t> 떨어지는 데 걸리는 시간으로 특성화할 수 있습니다.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이를 시간 상수라고 하며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 </a:t>
            </a:r>
            <a:r>
              <a:rPr lang="en-US" altLang="ko-KR" dirty="0">
                <a:ea typeface="굴림" panose="020B0600000101010101" pitchFamily="50" charset="-127"/>
              </a:rPr>
              <a:t>으로 표시됩니다</a:t>
            </a: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.</a:t>
            </a:r>
          </a:p>
          <a:p>
            <a:pPr>
              <a:defRPr/>
            </a:pPr>
            <a:r>
              <a:rPr lang="en-US" altLang="ko-KR" i="1" dirty="0">
                <a:ea typeface="굴림" panose="020B0600000101010101" pitchFamily="50" charset="-127"/>
                <a:sym typeface="Symbol" panose="05050102010706020507" pitchFamily="18" charset="2"/>
              </a:rPr>
              <a:t>1/e를 </a:t>
            </a: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기준 전압으로 </a:t>
            </a: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선택합니다</a:t>
            </a:r>
            <a:r>
              <a:rPr lang="en-US" altLang="ko-KR" dirty="0" smtClean="0">
                <a:ea typeface="굴림" panose="020B0600000101010101" pitchFamily="50" charset="-127"/>
                <a:sym typeface="Symbol" panose="05050102010706020507" pitchFamily="18" charset="2"/>
              </a:rPr>
              <a:t>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따라서 전압은 다음과 같이 표현할 수 있습니다:</a:t>
            </a:r>
          </a:p>
        </p:txBody>
      </p:sp>
      <p:graphicFrame>
        <p:nvGraphicFramePr>
          <p:cNvPr id="358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819116"/>
              </p:ext>
            </p:extLst>
          </p:nvPr>
        </p:nvGraphicFramePr>
        <p:xfrm>
          <a:off x="2488502" y="4433887"/>
          <a:ext cx="12509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Equation" r:id="rId4" imgW="482181" imgH="177646" progId="Equation.DSMT4">
                  <p:embed/>
                </p:oleObj>
              </mc:Choice>
              <mc:Fallback>
                <p:oleObj name="Equation" r:id="rId4" imgW="482181" imgH="177646" progId="Equation.DSMT4">
                  <p:embed/>
                  <p:pic>
                    <p:nvPicPr>
                      <p:cNvPr id="358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502" y="4433887"/>
                        <a:ext cx="12509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928835"/>
              </p:ext>
            </p:extLst>
          </p:nvPr>
        </p:nvGraphicFramePr>
        <p:xfrm>
          <a:off x="2469724" y="5915010"/>
          <a:ext cx="18716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6" imgW="812447" imgH="253890" progId="Equation.DSMT4">
                  <p:embed/>
                </p:oleObj>
              </mc:Choice>
              <mc:Fallback>
                <p:oleObj name="Equation" r:id="rId6" imgW="812447" imgH="253890" progId="Equation.DSMT4">
                  <p:embed/>
                  <p:pic>
                    <p:nvPicPr>
                      <p:cNvPr id="3584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724" y="5915010"/>
                        <a:ext cx="18716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7906" y="930474"/>
            <a:ext cx="446163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233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1차 과도 회로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905" y="754153"/>
            <a:ext cx="9596623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분석 절차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484784"/>
            <a:ext cx="891507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970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14="http://schemas.microsoft.com/office/drawing/2010/main" xmlns:p14="http://schemas.microsoft.com/office/powerpoint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커패시터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574357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커패시터</a:t>
            </a:r>
          </a:p>
          <a:p>
            <a:pPr>
              <a:defRPr/>
            </a:pPr>
            <a:r>
              <a:rPr lang="en-US" altLang="ko-KR" sz="2800" b="1" i="1" dirty="0">
                <a:solidFill>
                  <a:srgbClr val="C00000"/>
                </a:solidFill>
                <a:ea typeface="굴림" panose="020B0600000101010101" pitchFamily="50" charset="-127"/>
              </a:rPr>
              <a:t>커패시터는 </a:t>
            </a:r>
            <a:r>
              <a:rPr lang="en-US" altLang="ko-KR" sz="2800" dirty="0">
                <a:ea typeface="굴림" panose="020B0600000101010101" pitchFamily="50" charset="-127"/>
              </a:rPr>
              <a:t>전기장에 에너지를 저장하는 수동 소자입니다</a:t>
            </a:r>
            <a:r>
              <a:rPr lang="en-US" altLang="ko-KR" sz="2800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절연체(또는 유전체)로 분리된 두 개의 전도성 판으로 구성됩니다.</a:t>
            </a: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플레이트는 일반적으로 알루미늄 호일입니다.</a:t>
            </a: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유전체는 종종 공기, 세라믹, 종이, 플라스틱 또는 운모입니다.</a:t>
            </a:r>
          </a:p>
          <a:p>
            <a:pPr marL="0" indent="0">
              <a:buFontTx/>
              <a:buNone/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</p:txBody>
      </p:sp>
      <p:pic>
        <p:nvPicPr>
          <p:cNvPr id="30724" name="Picture 5" descr="C:\Users\Joel\Documents\Teaching\McGraw Hill\Fundamentals of Electric Circuits 5e\figures\CH06\Color Labeled\ale80571_06_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28" y="1484784"/>
            <a:ext cx="33401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08876"/>
              </p:ext>
            </p:extLst>
          </p:nvPr>
        </p:nvGraphicFramePr>
        <p:xfrm>
          <a:off x="6969224" y="5445224"/>
          <a:ext cx="12827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4" imgW="507780" imgH="393529" progId="Equation.DSMT4">
                  <p:embed/>
                </p:oleObj>
              </mc:Choice>
              <mc:Fallback>
                <p:oleObj name="Equation" r:id="rId4" imgW="507780" imgH="393529" progId="Equation.DSMT4">
                  <p:embed/>
                  <p:pic>
                    <p:nvPicPr>
                      <p:cNvPr id="327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224" y="5445224"/>
                        <a:ext cx="12827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512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1차 과도 회로</a:t>
            </a:r>
            <a:endParaRPr lang="ko-KR" alt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lnSpc>
                    <a:spcPct val="150000"/>
                  </a:lnSpc>
                  <a:buFontTx/>
                  <a:buNone/>
                  <a:defRPr/>
                </a:pPr>
                <a:r>
                  <a:rPr lang="en-US" altLang="ko-KR" sz="2800" b="1" i="1" dirty="0" smtClean="0">
                    <a:solidFill>
                      <a:srgbClr val="0070C0"/>
                    </a:solidFill>
                    <a:ea typeface="굴림" panose="020B0600000101010101" pitchFamily="50" charset="-127"/>
                  </a:rPr>
                  <a:t>예 4.3</a:t>
                </a: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dirty="0" smtClean="0">
                    <a:ea typeface="굴림" panose="020B0600000101010101" pitchFamily="50" charset="-127"/>
                  </a:rPr>
                  <a:t>출력 전류를 미세 조정</a:t>
                </a:r>
                <a14:m xmlns:a14="http://schemas.microsoft.com/office/drawing/2010/main"/>
                <a:r>
                  <a:rPr lang="en-US" altLang="ko-KR" dirty="0" smtClean="0">
                    <a:ea typeface="굴림" panose="020B0600000101010101" pitchFamily="50" charset="-127"/>
                  </a:rPr>
                  <a:t> .</a:t>
                </a:r>
                <a:endParaRPr lang="en-US" altLang="ko-KR" dirty="0"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  <a:blipFill>
                <a:blip r:embed="rId2"/>
                <a:stretch>
                  <a:fillRect l="-1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060847"/>
            <a:ext cx="7928196" cy="417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96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1차 과도 회로</a:t>
            </a:r>
            <a:endParaRPr lang="ko-KR" alt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lnSpc>
                    <a:spcPct val="150000"/>
                  </a:lnSpc>
                  <a:buFontTx/>
                  <a:buNone/>
                  <a:defRPr/>
                </a:pPr>
                <a:r>
                  <a:rPr lang="en-US" altLang="ko-KR" sz="2800" b="1" i="1" dirty="0" smtClean="0">
                    <a:solidFill>
                      <a:srgbClr val="0070C0"/>
                    </a:solidFill>
                    <a:ea typeface="굴림" panose="020B0600000101010101" pitchFamily="50" charset="-127"/>
                  </a:rPr>
                  <a:t>예 4.4</a:t>
                </a: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dirty="0" smtClean="0">
                    <a:ea typeface="굴림" panose="020B0600000101010101" pitchFamily="50" charset="-127"/>
                  </a:rPr>
                  <a:t>출력 전류를 미세 조정</a:t>
                </a:r>
                <a14:m xmlns:a14="http://schemas.microsoft.com/office/drawing/2010/main"/>
                <a:r>
                  <a:rPr lang="en-US" altLang="ko-KR" dirty="0" smtClean="0">
                    <a:ea typeface="굴림" panose="020B0600000101010101" pitchFamily="50" charset="-127"/>
                  </a:rPr>
                  <a:t> .</a:t>
                </a:r>
                <a:endParaRPr lang="en-US" altLang="ko-KR" dirty="0"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  <a:blipFill>
                <a:blip r:embed="rId2"/>
                <a:stretch>
                  <a:fillRect l="-1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65" y="2038229"/>
            <a:ext cx="7056784" cy="46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65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1차 과도 회로</a:t>
            </a:r>
            <a:endParaRPr lang="ko-KR" alt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lnSpc>
                    <a:spcPct val="150000"/>
                  </a:lnSpc>
                  <a:buFontTx/>
                  <a:buNone/>
                  <a:defRPr/>
                </a:pPr>
                <a:r>
                  <a:rPr lang="en-US" altLang="ko-KR" sz="2800" b="1" i="1" dirty="0" smtClean="0">
                    <a:solidFill>
                      <a:srgbClr val="0070C0"/>
                    </a:solidFill>
                    <a:ea typeface="굴림" panose="020B0600000101010101" pitchFamily="50" charset="-127"/>
                  </a:rPr>
                  <a:t>예 4.5</a:t>
                </a: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dirty="0" smtClean="0">
                    <a:ea typeface="굴림" panose="020B0600000101010101" pitchFamily="50" charset="-127"/>
                  </a:rPr>
                  <a:t>전압을 확인합니다</a:t>
                </a:r>
                <a14:m xmlns:a14="http://schemas.microsoft.com/office/drawing/2010/main"/>
                <a:r>
                  <a:rPr lang="en-US" altLang="ko-KR" dirty="0" smtClean="0">
                    <a:ea typeface="굴림" panose="020B0600000101010101" pitchFamily="50" charset="-127"/>
                  </a:rPr>
                  <a:t> .</a:t>
                </a:r>
                <a:endParaRPr lang="en-US" altLang="ko-KR" dirty="0"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  <a:blipFill>
                <a:blip r:embed="rId2"/>
                <a:stretch>
                  <a:fillRect l="-1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2327954"/>
            <a:ext cx="8013493" cy="388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97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1차 과도 회로</a:t>
            </a:r>
            <a:endParaRPr lang="ko-KR" alt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lnSpc>
                    <a:spcPct val="150000"/>
                  </a:lnSpc>
                  <a:buFontTx/>
                  <a:buNone/>
                  <a:defRPr/>
                </a:pPr>
                <a:r>
                  <a:rPr lang="en-US" altLang="ko-KR" sz="2800" b="1" i="1" dirty="0" smtClean="0">
                    <a:solidFill>
                      <a:srgbClr val="0070C0"/>
                    </a:solidFill>
                    <a:ea typeface="굴림" panose="020B0600000101010101" pitchFamily="50" charset="-127"/>
                  </a:rPr>
                  <a:t>예 4.6</a:t>
                </a: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dirty="0" smtClean="0">
                    <a:ea typeface="굴림" panose="020B0600000101010101" pitchFamily="50" charset="-127"/>
                  </a:rPr>
                  <a:t>전압을 확인합니다</a:t>
                </a:r>
                <a14:m xmlns:a14="http://schemas.microsoft.com/office/drawing/2010/main"/>
                <a:r>
                  <a:rPr lang="en-US" altLang="ko-KR" dirty="0" smtClean="0">
                    <a:ea typeface="굴림" panose="020B0600000101010101" pitchFamily="50" charset="-127"/>
                  </a:rPr>
                  <a:t> .</a:t>
                </a:r>
                <a:endParaRPr lang="en-US" altLang="ko-KR" dirty="0"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  <a:blipFill>
                <a:blip r:embed="rId2"/>
                <a:stretch>
                  <a:fillRect l="-1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9" y="2950260"/>
            <a:ext cx="4536504" cy="22519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993" y="2060848"/>
            <a:ext cx="5223007" cy="439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49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1차 과도 회로</a:t>
            </a:r>
            <a:endParaRPr lang="en-US" altLang="ko-KR" sz="1800" dirty="0" smtClean="0">
              <a:ea typeface="굴림" panose="020B0600000101010101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001447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RC 또는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RL 회로의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스텝 응답</a:t>
            </a: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DC 소스가 </a:t>
            </a:r>
            <a:r>
              <a:rPr lang="en-US" altLang="ko-KR" dirty="0" smtClean="0">
                <a:ea typeface="굴림" panose="020B0600000101010101" pitchFamily="50" charset="-127"/>
              </a:rPr>
              <a:t>RC 또는 RL 회로에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갑자기 인가되는 </a:t>
            </a:r>
            <a:r>
              <a:rPr lang="en-US" altLang="ko-KR" dirty="0" smtClean="0">
                <a:ea typeface="굴림" panose="020B0600000101010101" pitchFamily="50" charset="-127"/>
              </a:rPr>
              <a:t>경우 </a:t>
            </a:r>
            <a:r>
              <a:rPr lang="en-US" altLang="ko-KR" dirty="0" smtClean="0">
                <a:ea typeface="굴림" panose="020B0600000101010101" pitchFamily="50" charset="-127"/>
              </a:rPr>
              <a:t>소스를 스텝 함수로 모델링할 수 있습니다.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회로 응답을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스텝 응답이라고 합니다</a:t>
            </a:r>
            <a:r>
              <a:rPr lang="en-US" altLang="ko-KR" dirty="0" smtClean="0">
                <a:ea typeface="굴림" panose="020B0600000101010101" pitchFamily="50" charset="-127"/>
              </a:rPr>
              <a:t>.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048" y="2770386"/>
            <a:ext cx="2350785" cy="37542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72" y="2769067"/>
            <a:ext cx="2237418" cy="375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84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1차 과도 회로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6481167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 smtClean="0">
                <a:solidFill>
                  <a:srgbClr val="0099E7"/>
                </a:solidFill>
                <a:ea typeface="굴림" panose="020B0600000101010101" pitchFamily="50" charset="-127"/>
              </a:rPr>
              <a:t>RC 회로의 스텝 응답</a:t>
            </a:r>
            <a:endParaRPr lang="en-US" altLang="ko-KR" sz="2800" b="1" dirty="0" smtClean="0">
              <a:solidFill>
                <a:srgbClr val="0099D7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커패시터의 </a:t>
            </a:r>
            <a:r>
              <a:rPr lang="en-US" altLang="ko-KR" dirty="0">
                <a:ea typeface="굴림" panose="020B0600000101010101" pitchFamily="50" charset="-127"/>
              </a:rPr>
              <a:t>초기 전압이 </a:t>
            </a:r>
            <a:r>
              <a:rPr lang="en-US" altLang="ko-KR" i="1" dirty="0">
                <a:ea typeface="굴림" panose="020B0600000101010101" pitchFamily="50" charset="-127"/>
              </a:rPr>
              <a:t>V</a:t>
            </a:r>
            <a:r>
              <a:rPr lang="en-US" altLang="ko-KR" i="1" baseline="-25000" dirty="0">
                <a:ea typeface="굴림" panose="020B0600000101010101" pitchFamily="50" charset="-127"/>
              </a:rPr>
              <a:t>0</a:t>
            </a:r>
            <a:r>
              <a:rPr lang="en-US" altLang="ko-KR" dirty="0">
                <a:ea typeface="굴림" panose="020B0600000101010101" pitchFamily="50" charset="-127"/>
              </a:rPr>
              <a:t> 라고 가정합니다.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KCL 적용:</a:t>
            </a:r>
          </a:p>
          <a:p>
            <a:pPr>
              <a:buFontTx/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i="1" dirty="0">
                <a:ea typeface="굴림" panose="020B0600000101010101" pitchFamily="50" charset="-127"/>
              </a:rPr>
              <a:t>t&gt;0의 </a:t>
            </a:r>
            <a:r>
              <a:rPr lang="en-US" altLang="ko-KR" dirty="0">
                <a:ea typeface="굴림" panose="020B0600000101010101" pitchFamily="50" charset="-127"/>
              </a:rPr>
              <a:t>경우 이렇게 </a:t>
            </a:r>
            <a:r>
              <a:rPr lang="en-US" altLang="ko-KR" dirty="0">
                <a:ea typeface="굴림" panose="020B0600000101010101" pitchFamily="50" charset="-127"/>
              </a:rPr>
              <a:t>됩니다: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양쪽을 통합하고 초기 조건을 도입하면 최종적으로 결과가 나옵니다:</a:t>
            </a:r>
          </a:p>
        </p:txBody>
      </p:sp>
      <p:graphicFrame>
        <p:nvGraphicFramePr>
          <p:cNvPr id="563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448703"/>
              </p:ext>
            </p:extLst>
          </p:nvPr>
        </p:nvGraphicFramePr>
        <p:xfrm>
          <a:off x="3224808" y="2184846"/>
          <a:ext cx="245745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3" imgW="1256755" imgH="393529" progId="Equation.DSMT4">
                  <p:embed/>
                </p:oleObj>
              </mc:Choice>
              <mc:Fallback>
                <p:oleObj name="Equation" r:id="rId3" imgW="1256755" imgH="393529" progId="Equation.DSMT4">
                  <p:embed/>
                  <p:pic>
                    <p:nvPicPr>
                      <p:cNvPr id="563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808" y="2184846"/>
                        <a:ext cx="245745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013110"/>
              </p:ext>
            </p:extLst>
          </p:nvPr>
        </p:nvGraphicFramePr>
        <p:xfrm>
          <a:off x="3872880" y="3284984"/>
          <a:ext cx="1978844" cy="796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5" imgW="977476" imgH="393529" progId="Equation.DSMT4">
                  <p:embed/>
                </p:oleObj>
              </mc:Choice>
              <mc:Fallback>
                <p:oleObj name="Equation" r:id="rId5" imgW="977476" imgH="393529" progId="Equation.DSMT4">
                  <p:embed/>
                  <p:pic>
                    <p:nvPicPr>
                      <p:cNvPr id="563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880" y="3284984"/>
                        <a:ext cx="1978844" cy="796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746475"/>
              </p:ext>
            </p:extLst>
          </p:nvPr>
        </p:nvGraphicFramePr>
        <p:xfrm>
          <a:off x="1928664" y="5373216"/>
          <a:ext cx="39751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7" imgW="1993900" imgH="482600" progId="Equation.DSMT4">
                  <p:embed/>
                </p:oleObj>
              </mc:Choice>
              <mc:Fallback>
                <p:oleObj name="Equation" r:id="rId7" imgW="1993900" imgH="482600" progId="Equation.DSMT4">
                  <p:embed/>
                  <p:pic>
                    <p:nvPicPr>
                      <p:cNvPr id="563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664" y="5373216"/>
                        <a:ext cx="39751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9224" y="620340"/>
            <a:ext cx="2324839" cy="38989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5148" y="4574634"/>
            <a:ext cx="2012990" cy="20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96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1차 과도 회로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6481167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 smtClean="0">
                <a:solidFill>
                  <a:srgbClr val="0099E7"/>
                </a:solidFill>
                <a:ea typeface="굴림" panose="020B0600000101010101" pitchFamily="50" charset="-127"/>
              </a:rPr>
              <a:t>RL 회로의 스텝 응답</a:t>
            </a:r>
            <a:endParaRPr lang="en-US" altLang="ko-KR" sz="2800" b="1" dirty="0" smtClean="0">
              <a:solidFill>
                <a:srgbClr val="0099D7"/>
              </a:solidFill>
              <a:ea typeface="굴림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ea typeface="굴림" panose="020B0600000101010101" pitchFamily="50" charset="-127"/>
              </a:rPr>
              <a:t>충분히 오랜 </a:t>
            </a:r>
            <a:r>
              <a:rPr lang="en-US" altLang="ko-KR" dirty="0" smtClean="0">
                <a:ea typeface="굴림" panose="020B0600000101010101" pitchFamily="50" charset="-127"/>
              </a:rPr>
              <a:t>시간이 지난 </a:t>
            </a:r>
            <a:r>
              <a:rPr lang="en-US" altLang="ko-KR" dirty="0">
                <a:ea typeface="굴림" panose="020B0600000101010101" pitchFamily="50" charset="-127"/>
              </a:rPr>
              <a:t>후: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이렇게 하면 결과가 나옵니다:</a:t>
            </a: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A를 결정하려면</a:t>
            </a: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완전한 응답: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68" y="518049"/>
            <a:ext cx="2552700" cy="4076700"/>
          </a:xfrm>
          <a:prstGeom prst="rect">
            <a:avLst/>
          </a:prstGeom>
        </p:spPr>
      </p:pic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67041"/>
              </p:ext>
            </p:extLst>
          </p:nvPr>
        </p:nvGraphicFramePr>
        <p:xfrm>
          <a:off x="4736976" y="1325824"/>
          <a:ext cx="10128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4" imgW="482391" imgH="393529" progId="Equation.DSMT4">
                  <p:embed/>
                </p:oleObj>
              </mc:Choice>
              <mc:Fallback>
                <p:oleObj name="Equation" r:id="rId4" imgW="482391" imgH="393529" progId="Equation.DSMT4">
                  <p:embed/>
                  <p:pic>
                    <p:nvPicPr>
                      <p:cNvPr id="624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6976" y="1325824"/>
                        <a:ext cx="101282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620245"/>
              </p:ext>
            </p:extLst>
          </p:nvPr>
        </p:nvGraphicFramePr>
        <p:xfrm>
          <a:off x="2579196" y="2141642"/>
          <a:ext cx="1722823" cy="763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Equation" r:id="rId6" imgW="888614" imgH="393529" progId="Equation.DSMT4">
                  <p:embed/>
                </p:oleObj>
              </mc:Choice>
              <mc:Fallback>
                <p:oleObj name="Equation" r:id="rId6" imgW="888614" imgH="393529" progId="Equation.DSMT4">
                  <p:embed/>
                  <p:pic>
                    <p:nvPicPr>
                      <p:cNvPr id="624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196" y="2141642"/>
                        <a:ext cx="1722823" cy="763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281851"/>
              </p:ext>
            </p:extLst>
          </p:nvPr>
        </p:nvGraphicFramePr>
        <p:xfrm>
          <a:off x="916117" y="3474008"/>
          <a:ext cx="2164675" cy="54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Equation" r:id="rId8" imgW="1104900" imgH="279400" progId="Equation.DSMT4">
                  <p:embed/>
                </p:oleObj>
              </mc:Choice>
              <mc:Fallback>
                <p:oleObj name="Equation" r:id="rId8" imgW="1104900" imgH="279400" progId="Equation.DSMT4">
                  <p:embed/>
                  <p:pic>
                    <p:nvPicPr>
                      <p:cNvPr id="6247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117" y="3474008"/>
                        <a:ext cx="2164675" cy="546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069167"/>
              </p:ext>
            </p:extLst>
          </p:nvPr>
        </p:nvGraphicFramePr>
        <p:xfrm>
          <a:off x="3644475" y="3318616"/>
          <a:ext cx="1412228" cy="78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10" imgW="710891" imgH="393529" progId="Equation.DSMT4">
                  <p:embed/>
                </p:oleObj>
              </mc:Choice>
              <mc:Fallback>
                <p:oleObj name="Equation" r:id="rId10" imgW="710891" imgH="393529" progId="Equation.DSMT4">
                  <p:embed/>
                  <p:pic>
                    <p:nvPicPr>
                      <p:cNvPr id="634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475" y="3318616"/>
                        <a:ext cx="1412228" cy="781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12541"/>
              </p:ext>
            </p:extLst>
          </p:nvPr>
        </p:nvGraphicFramePr>
        <p:xfrm>
          <a:off x="704528" y="4941169"/>
          <a:ext cx="3357977" cy="943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Equation" r:id="rId12" imgW="1536700" imgH="431800" progId="Equation.DSMT4">
                  <p:embed/>
                </p:oleObj>
              </mc:Choice>
              <mc:Fallback>
                <p:oleObj name="Equation" r:id="rId12" imgW="1536700" imgH="431800" progId="Equation.DSMT4">
                  <p:embed/>
                  <p:pic>
                    <p:nvPicPr>
                      <p:cNvPr id="634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28" y="4941169"/>
                        <a:ext cx="3357977" cy="943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80992" y="4474356"/>
            <a:ext cx="4312136" cy="200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26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2차 과도 회로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5832648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2차 </a:t>
            </a: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과도 회로</a:t>
            </a: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이전 단원에서는 일차 미분 방정식만 풀면 되는 회로를 고려했습니다.</a:t>
            </a: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그러나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커패시터 또는 인덕터와 </a:t>
            </a:r>
            <a:r>
              <a:rPr lang="en-US" altLang="ko-KR" i="1" dirty="0">
                <a:ea typeface="굴림" panose="020B0600000101010101" pitchFamily="50" charset="-127"/>
              </a:rPr>
              <a:t>같은 </a:t>
            </a:r>
            <a:r>
              <a:rPr lang="en-US" altLang="ko-KR" dirty="0">
                <a:ea typeface="굴림" panose="020B0600000101010101" pitchFamily="50" charset="-127"/>
              </a:rPr>
              <a:t>"저장 소자"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가 두 개 </a:t>
            </a:r>
            <a:r>
              <a:rPr lang="en-US" altLang="ko-KR" dirty="0">
                <a:ea typeface="굴림" panose="020B0600000101010101" pitchFamily="50" charset="-127"/>
              </a:rPr>
              <a:t>이상 있는 경우 </a:t>
            </a:r>
            <a:r>
              <a:rPr lang="en-US" altLang="ko-KR" dirty="0">
                <a:ea typeface="굴림" panose="020B0600000101010101" pitchFamily="50" charset="-127"/>
              </a:rPr>
              <a:t>방정식에는 2차 미분 방정식이 필요합니다.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분석은 1차 회로에서 수행한 것과 유사합니다.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이번에는 DC 독립 소스만 고려하겠습니다.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49" y="2060848"/>
            <a:ext cx="4238391" cy="15121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144" y="3965794"/>
            <a:ext cx="296122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77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2차 과도 회로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483160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병렬 RLC 회로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64" y="1412776"/>
            <a:ext cx="5045704" cy="1800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36" y="3714896"/>
            <a:ext cx="4320480" cy="25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77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2차 과도 회로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483160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시리즈 RLC 회로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2924944"/>
            <a:ext cx="2961229" cy="17281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237" y="2420888"/>
            <a:ext cx="474539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61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커패시터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커패시터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커패시턴스의 단위는 </a:t>
            </a:r>
            <a:r>
              <a:rPr lang="en-US" altLang="ko-KR" i="1" dirty="0">
                <a:solidFill>
                  <a:srgbClr val="A50021"/>
                </a:solidFill>
                <a:ea typeface="굴림" panose="020B0600000101010101" pitchFamily="50" charset="-127"/>
              </a:rPr>
              <a:t>패럿</a:t>
            </a:r>
            <a:r>
              <a:rPr lang="en-US" altLang="ko-KR" dirty="0">
                <a:ea typeface="굴림" panose="020B0600000101010101" pitchFamily="50" charset="-127"/>
              </a:rPr>
              <a:t>(F)입니다.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1패러드는 </a:t>
            </a:r>
            <a:r>
              <a:rPr lang="en-US" altLang="ko-KR" i="1" dirty="0">
                <a:solidFill>
                  <a:srgbClr val="A50021"/>
                </a:solidFill>
                <a:ea typeface="굴림" panose="020B0600000101010101" pitchFamily="50" charset="-127"/>
              </a:rPr>
              <a:t>1쿨롱/볼트입니다.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대부분의 커패시터는 </a:t>
            </a:r>
            <a:r>
              <a:rPr lang="en-US" altLang="ko-KR" dirty="0">
                <a:ea typeface="굴림" panose="020B0600000101010101" pitchFamily="50" charset="-127"/>
              </a:rPr>
              <a:t>피코패럿</a:t>
            </a:r>
            <a:r>
              <a:rPr lang="en-US" altLang="ko-KR" dirty="0">
                <a:ea typeface="굴림" panose="020B0600000101010101" pitchFamily="50" charset="-127"/>
              </a:rPr>
              <a:t>(pF) 및 마이크로패럿(</a:t>
            </a:r>
            <a:r>
              <a:rPr lang="el-GR" altLang="ko-KR" dirty="0"/>
              <a:t>μF) </a:t>
            </a:r>
            <a:r>
              <a:rPr lang="en-US" altLang="ko-KR" dirty="0">
                <a:ea typeface="굴림" panose="020B0600000101010101" pitchFamily="50" charset="-127"/>
              </a:rPr>
              <a:t>단위로 평가됩니다.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커패시턴스는 </a:t>
            </a:r>
            <a:r>
              <a:rPr lang="en-US" altLang="ko-KR" dirty="0">
                <a:ea typeface="굴림" panose="020B0600000101010101" pitchFamily="50" charset="-127"/>
              </a:rPr>
              <a:t>커패시터의 </a:t>
            </a:r>
            <a:r>
              <a:rPr lang="en-US" altLang="ko-KR" dirty="0" err="1">
                <a:ea typeface="굴림" panose="020B0600000101010101" pitchFamily="50" charset="-127"/>
              </a:rPr>
              <a:t>기하학적 구조에 </a:t>
            </a:r>
            <a:r>
              <a:rPr lang="en-US" altLang="ko-KR" dirty="0">
                <a:ea typeface="굴림" panose="020B0600000101010101" pitchFamily="50" charset="-127"/>
              </a:rPr>
              <a:t>따라 결정됩니다: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플레이트 면적(A)에 비례합니다.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둘 사이의 공간에 반비례 </a:t>
            </a:r>
            <a:r>
              <a:rPr lang="en-US" altLang="ko-KR" dirty="0" smtClean="0"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공간(d)</a:t>
            </a:r>
          </a:p>
          <a:p>
            <a:pPr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 은 유전체의 유전율입니다.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graphicFrame>
        <p:nvGraphicFramePr>
          <p:cNvPr id="327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999487"/>
              </p:ext>
            </p:extLst>
          </p:nvPr>
        </p:nvGraphicFramePr>
        <p:xfrm>
          <a:off x="2936776" y="4509120"/>
          <a:ext cx="12827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3" imgW="507780" imgH="393529" progId="Equation.DSMT4">
                  <p:embed/>
                </p:oleObj>
              </mc:Choice>
              <mc:Fallback>
                <p:oleObj name="Equation" r:id="rId3" imgW="507780" imgH="393529" progId="Equation.DSMT4">
                  <p:embed/>
                  <p:pic>
                    <p:nvPicPr>
                      <p:cNvPr id="327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776" y="4509120"/>
                        <a:ext cx="12827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3572669"/>
            <a:ext cx="3561477" cy="281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36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2차 과도 회로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483160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2차 미분 방정식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69" y="1484784"/>
            <a:ext cx="766618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185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2차 과도 회로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483160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특성 방정식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48" y="1532018"/>
            <a:ext cx="6192688" cy="486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23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2차 과도 회로</a:t>
            </a:r>
            <a:endParaRPr lang="en-US" altLang="ko-KR" sz="1800" dirty="0" smtClean="0">
              <a:ea typeface="굴림" panose="020B0600000101010101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64704"/>
            <a:ext cx="9505950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소스 </a:t>
            </a: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프리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병렬 </a:t>
            </a: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RLC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회로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이제 병렬 </a:t>
            </a:r>
            <a:r>
              <a:rPr lang="en-US" altLang="ko-KR" dirty="0" smtClean="0"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형태의 </a:t>
            </a:r>
            <a:r>
              <a:rPr lang="en-US" altLang="ko-KR" dirty="0">
                <a:ea typeface="굴림" panose="020B0600000101010101" pitchFamily="50" charset="-127"/>
              </a:rPr>
              <a:t>RLC 네트워크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표시된 회로를 고려하십시오.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초기 전류 </a:t>
            </a:r>
            <a:r>
              <a:rPr lang="en-US" altLang="ko-KR" dirty="0" smtClean="0"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와 </a:t>
            </a:r>
            <a:r>
              <a:rPr lang="en-US" altLang="ko-KR" dirty="0">
                <a:ea typeface="굴림" panose="020B0600000101010101" pitchFamily="50" charset="-127"/>
              </a:rPr>
              <a:t>전압이 있다고 가정합니다:</a:t>
            </a:r>
          </a:p>
        </p:txBody>
      </p:sp>
      <p:graphicFrame>
        <p:nvGraphicFramePr>
          <p:cNvPr id="4506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75263"/>
              </p:ext>
            </p:extLst>
          </p:nvPr>
        </p:nvGraphicFramePr>
        <p:xfrm>
          <a:off x="920552" y="3933056"/>
          <a:ext cx="318452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3" imgW="1459866" imgH="660113" progId="Equation.DSMT4">
                  <p:embed/>
                </p:oleObj>
              </mc:Choice>
              <mc:Fallback>
                <p:oleObj name="Equation" r:id="rId3" imgW="1459866" imgH="660113" progId="Equation.DSMT4">
                  <p:embed/>
                  <p:pic>
                    <p:nvPicPr>
                      <p:cNvPr id="4506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552" y="3933056"/>
                        <a:ext cx="3184525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1" name="Picture 5" descr="C:\Users\Joel\Documents\Teaching\McGraw Hill\Fundamentals of Electric Circuits 5e\figures\Ch08\Color Labeled\ale80571_08_01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25" y="2348880"/>
            <a:ext cx="4362450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61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2차 과도 회로</a:t>
            </a:r>
            <a:endParaRPr lang="en-US" altLang="ko-KR" sz="1800" dirty="0" smtClean="0">
              <a:ea typeface="굴림" panose="020B0600000101010101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소스 </a:t>
            </a: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프리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병렬 </a:t>
            </a: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RLC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회로 II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최상위 노드에 KCL을 적용하면 다음과 같은 결과를 얻습니다: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t에 대한 도함수를 취하면 다음과 같은 결과가 나옵니다: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이에 대한 특징적인 방정식은 다음과 같습니다: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graphicFrame>
        <p:nvGraphicFramePr>
          <p:cNvPr id="460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524241"/>
              </p:ext>
            </p:extLst>
          </p:nvPr>
        </p:nvGraphicFramePr>
        <p:xfrm>
          <a:off x="1640632" y="1955259"/>
          <a:ext cx="383381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3" imgW="1765300" imgH="393700" progId="Equation.DSMT4">
                  <p:embed/>
                </p:oleObj>
              </mc:Choice>
              <mc:Fallback>
                <p:oleObj name="Equation" r:id="rId3" imgW="1765300" imgH="393700" progId="Equation.DSMT4">
                  <p:embed/>
                  <p:pic>
                    <p:nvPicPr>
                      <p:cNvPr id="4608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632" y="1955259"/>
                        <a:ext cx="3833813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720801"/>
              </p:ext>
            </p:extLst>
          </p:nvPr>
        </p:nvGraphicFramePr>
        <p:xfrm>
          <a:off x="1726803" y="3572669"/>
          <a:ext cx="33734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5" imgW="1536700" imgH="419100" progId="Equation.DSMT4">
                  <p:embed/>
                </p:oleObj>
              </mc:Choice>
              <mc:Fallback>
                <p:oleObj name="Equation" r:id="rId5" imgW="1536700" imgH="419100" progId="Equation.DSMT4">
                  <p:embed/>
                  <p:pic>
                    <p:nvPicPr>
                      <p:cNvPr id="4608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803" y="3572669"/>
                        <a:ext cx="337343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534103"/>
              </p:ext>
            </p:extLst>
          </p:nvPr>
        </p:nvGraphicFramePr>
        <p:xfrm>
          <a:off x="2072680" y="5161250"/>
          <a:ext cx="23526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7" imgW="1218671" imgH="393529" progId="Equation.DSMT4">
                  <p:embed/>
                </p:oleObj>
              </mc:Choice>
              <mc:Fallback>
                <p:oleObj name="Equation" r:id="rId7" imgW="1218671" imgH="393529" progId="Equation.DSMT4">
                  <p:embed/>
                  <p:pic>
                    <p:nvPicPr>
                      <p:cNvPr id="4608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680" y="5161250"/>
                        <a:ext cx="235267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86604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2차 과도 회로</a:t>
            </a:r>
            <a:endParaRPr lang="en-US" altLang="ko-KR" sz="1800" dirty="0" smtClean="0">
              <a:ea typeface="굴림" panose="020B0600000101010101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836712"/>
            <a:ext cx="9505950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소스 </a:t>
            </a: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프리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병렬 </a:t>
            </a: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RLC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회로 III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이를 통해 특성 방정식의 근을 찾을 수 있습니다: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buFontTx/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지난번과 마찬가지로 고려해야 할 세 가지 시나리오가 있습니다.</a:t>
            </a:r>
          </a:p>
        </p:txBody>
      </p:sp>
      <p:graphicFrame>
        <p:nvGraphicFramePr>
          <p:cNvPr id="491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042269"/>
              </p:ext>
            </p:extLst>
          </p:nvPr>
        </p:nvGraphicFramePr>
        <p:xfrm>
          <a:off x="3080792" y="2420888"/>
          <a:ext cx="3207438" cy="1619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Equation" r:id="rId3" imgW="1409088" imgH="710891" progId="Equation.DSMT4">
                  <p:embed/>
                </p:oleObj>
              </mc:Choice>
              <mc:Fallback>
                <p:oleObj name="Equation" r:id="rId3" imgW="1409088" imgH="710891" progId="Equation.DSMT4">
                  <p:embed/>
                  <p:pic>
                    <p:nvPicPr>
                      <p:cNvPr id="4915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792" y="2420888"/>
                        <a:ext cx="3207438" cy="1619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8735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2차 과도 회로</a:t>
            </a:r>
            <a:endParaRPr lang="en-US" altLang="ko-KR" sz="1800" dirty="0" smtClean="0">
              <a:ea typeface="굴림" panose="020B0600000101010101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댐핑</a:t>
            </a:r>
          </a:p>
          <a:p>
            <a:pPr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과도하게 댐핑된 경우 </a:t>
            </a:r>
            <a:r>
              <a:rPr lang="en-US" altLang="ko-KR" dirty="0">
                <a:ea typeface="굴림" panose="020B0600000101010101" pitchFamily="50" charset="-127"/>
              </a:rPr>
              <a:t>루트가 실제이고 </a:t>
            </a:r>
            <a:r>
              <a:rPr lang="en-US" altLang="ko-KR" dirty="0">
                <a:ea typeface="굴림" panose="020B0600000101010101" pitchFamily="50" charset="-127"/>
              </a:rPr>
              <a:t>음수이므로 응답은 다음과 같습니다: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임계 댐핑의 </a:t>
            </a:r>
            <a:r>
              <a:rPr lang="en-US" altLang="ko-KR" dirty="0">
                <a:ea typeface="굴림" panose="020B0600000101010101" pitchFamily="50" charset="-127"/>
              </a:rPr>
              <a:t>경우 </a:t>
            </a:r>
            <a:r>
              <a:rPr lang="en-US" altLang="ko-KR" dirty="0">
                <a:ea typeface="굴림" panose="020B0600000101010101" pitchFamily="50" charset="-127"/>
              </a:rPr>
              <a:t>뿌리가 실제이고 동일하므로 응답은 다음과 같습니다.</a:t>
            </a:r>
          </a:p>
        </p:txBody>
      </p:sp>
      <p:graphicFrame>
        <p:nvGraphicFramePr>
          <p:cNvPr id="501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608930"/>
              </p:ext>
            </p:extLst>
          </p:nvPr>
        </p:nvGraphicFramePr>
        <p:xfrm>
          <a:off x="2360712" y="2420888"/>
          <a:ext cx="34432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3" imgW="1205977" imgH="253890" progId="Equation.DSMT4">
                  <p:embed/>
                </p:oleObj>
              </mc:Choice>
              <mc:Fallback>
                <p:oleObj name="Equation" r:id="rId3" imgW="1205977" imgH="253890" progId="Equation.DSMT4">
                  <p:embed/>
                  <p:pic>
                    <p:nvPicPr>
                      <p:cNvPr id="5018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712" y="2420888"/>
                        <a:ext cx="34432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900517"/>
              </p:ext>
            </p:extLst>
          </p:nvPr>
        </p:nvGraphicFramePr>
        <p:xfrm>
          <a:off x="2576736" y="4472757"/>
          <a:ext cx="36226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5" imgW="1269449" imgH="253890" progId="Equation.DSMT4">
                  <p:embed/>
                </p:oleObj>
              </mc:Choice>
              <mc:Fallback>
                <p:oleObj name="Equation" r:id="rId5" imgW="1269449" imgH="253890" progId="Equation.DSMT4">
                  <p:embed/>
                  <p:pic>
                    <p:nvPicPr>
                      <p:cNvPr id="5018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736" y="4472757"/>
                        <a:ext cx="3622675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532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2차 과도 회로</a:t>
            </a:r>
            <a:endParaRPr lang="en-US" altLang="ko-KR" sz="1800" dirty="0" smtClean="0">
              <a:ea typeface="굴림" panose="020B0600000101010101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언더댐핑</a:t>
            </a:r>
          </a:p>
          <a:p>
            <a:pPr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약화된 경우에는 </a:t>
            </a:r>
            <a:r>
              <a:rPr lang="en-US" altLang="ko-KR" dirty="0">
                <a:ea typeface="굴림" panose="020B0600000101010101" pitchFamily="50" charset="-127"/>
              </a:rPr>
              <a:t>루트가 복잡하므로 응답이 복잡해집니다: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상수의 값을 구하려면 </a:t>
            </a:r>
            <a:r>
              <a:rPr lang="en-US" altLang="ko-KR" i="1" dirty="0">
                <a:ea typeface="굴림" panose="020B0600000101010101" pitchFamily="50" charset="-127"/>
              </a:rPr>
              <a:t>v(0)</a:t>
            </a:r>
            <a:r>
              <a:rPr lang="en-US" altLang="ko-KR" dirty="0">
                <a:ea typeface="굴림" panose="020B0600000101010101" pitchFamily="50" charset="-127"/>
              </a:rPr>
              <a:t>과 </a:t>
            </a:r>
            <a:r>
              <a:rPr lang="en-US" altLang="ko-KR" i="1" dirty="0">
                <a:ea typeface="굴림" panose="020B0600000101010101" pitchFamily="50" charset="-127"/>
              </a:rPr>
              <a:t>dv(0)/dt를 </a:t>
            </a:r>
            <a:r>
              <a:rPr lang="en-US" altLang="ko-KR" dirty="0">
                <a:ea typeface="굴림" panose="020B0600000101010101" pitchFamily="50" charset="-127"/>
              </a:rPr>
              <a:t>알아야 합니다</a:t>
            </a:r>
            <a:r>
              <a:rPr lang="en-US" altLang="ko-KR" i="1" dirty="0" err="1">
                <a:ea typeface="굴림" panose="020B0600000101010101" pitchFamily="50" charset="-127"/>
              </a:rPr>
              <a:t>.</a:t>
            </a:r>
            <a:endParaRPr lang="en-US" altLang="ko-KR" i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두 번째 항을 찾으려면 다음을 사용합니다:</a:t>
            </a:r>
          </a:p>
        </p:txBody>
      </p:sp>
      <p:graphicFrame>
        <p:nvGraphicFramePr>
          <p:cNvPr id="5120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00177"/>
              </p:ext>
            </p:extLst>
          </p:nvPr>
        </p:nvGraphicFramePr>
        <p:xfrm>
          <a:off x="1352600" y="2420888"/>
          <a:ext cx="629126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3" imgW="2120900" imgH="254000" progId="Equation.DSMT4">
                  <p:embed/>
                </p:oleObj>
              </mc:Choice>
              <mc:Fallback>
                <p:oleObj name="Equation" r:id="rId3" imgW="2120900" imgH="254000" progId="Equation.DSMT4">
                  <p:embed/>
                  <p:pic>
                    <p:nvPicPr>
                      <p:cNvPr id="5120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600" y="2420888"/>
                        <a:ext cx="6291263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289989"/>
              </p:ext>
            </p:extLst>
          </p:nvPr>
        </p:nvGraphicFramePr>
        <p:xfrm>
          <a:off x="3296816" y="4960555"/>
          <a:ext cx="308292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5" imgW="1333500" imgH="419100" progId="Equation.DSMT4">
                  <p:embed/>
                </p:oleObj>
              </mc:Choice>
              <mc:Fallback>
                <p:oleObj name="Equation" r:id="rId5" imgW="1333500" imgH="419100" progId="Equation.DSMT4">
                  <p:embed/>
                  <p:pic>
                    <p:nvPicPr>
                      <p:cNvPr id="5120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816" y="4960555"/>
                        <a:ext cx="308292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220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2차 과도 회로</a:t>
            </a:r>
            <a:endParaRPr lang="en-US" altLang="ko-KR" sz="1800" dirty="0" smtClean="0">
              <a:ea typeface="굴림" panose="020B0600000101010101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64704"/>
            <a:ext cx="9505950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언더댐핑 II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전압 파형은 직렬 네트워크에 표시된 것과 유사합니다.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직렬 네트워크에서는 먼저 인덕터 전류를 구한 다음 이를 통해 나머지를 풀었습니다.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여기서는 커패시터 전압으로 시작하여 마찬가지로 커패시터 전압에서 다른 변수를 풉니다.</a:t>
            </a:r>
          </a:p>
        </p:txBody>
      </p:sp>
    </p:spTree>
    <p:extLst>
      <p:ext uri="{BB962C8B-B14F-4D97-AF65-F5344CB8AC3E}">
        <p14:creationId xmlns:p14="http://schemas.microsoft.com/office/powerpoint/2010/main" val="184908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2차 과도 회로</a:t>
            </a:r>
            <a:endParaRPr lang="en-US" altLang="ko-KR" sz="1800" dirty="0" smtClean="0">
              <a:ea typeface="굴림" panose="020B0600000101010101" pitchFamily="50" charset="-127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sz="28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세 가지 댐핑 정도에 대한 응답</a:t>
            </a:r>
          </a:p>
        </p:txBody>
      </p:sp>
      <p:pic>
        <p:nvPicPr>
          <p:cNvPr id="53252" name="Picture 2" descr="ale80571_08_0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40" y="1628800"/>
            <a:ext cx="5891212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1916832"/>
            <a:ext cx="407842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41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2차 과도 회로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483160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직렬 RLC 회로의 스텝 응답</a:t>
            </a:r>
          </a:p>
        </p:txBody>
      </p:sp>
      <p:pic>
        <p:nvPicPr>
          <p:cNvPr id="6" name="Picture 2" descr="ale80571_08_0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35" y="3090799"/>
            <a:ext cx="4408488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2869" y="1643608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i="1" dirty="0">
                <a:ea typeface="굴림" panose="020B0600000101010101" pitchFamily="50" charset="-127"/>
              </a:rPr>
              <a:t>R=5, 4, </a:t>
            </a:r>
            <a:r>
              <a:rPr lang="el-GR" altLang="ko-KR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1Ω을</a:t>
            </a:r>
            <a:r>
              <a:rPr lang="en-US" altLang="ko-KR" i="1" dirty="0">
                <a:ea typeface="굴림" panose="020B0600000101010101" pitchFamily="50" charset="-127"/>
              </a:rPr>
              <a:t> 고려할 때 t&gt;0에 대해 </a:t>
            </a:r>
            <a:r>
              <a:rPr lang="en-US" altLang="ko-KR" i="1" dirty="0">
                <a:ea typeface="굴림" panose="020B0600000101010101" pitchFamily="50" charset="-127"/>
              </a:rPr>
              <a:t>v(t)와 </a:t>
            </a:r>
            <a:r>
              <a:rPr lang="en-US" altLang="ko-KR" i="1" dirty="0" err="1">
                <a:ea typeface="굴림" panose="020B0600000101010101" pitchFamily="50" charset="-127"/>
              </a:rPr>
              <a:t>i</a:t>
            </a:r>
            <a:r>
              <a:rPr lang="en-US" altLang="ko-KR" i="1" dirty="0">
                <a:ea typeface="굴림" panose="020B0600000101010101" pitchFamily="50" charset="-127"/>
              </a:rPr>
              <a:t>(t)를 구합니다.</a:t>
            </a:r>
            <a:endParaRPr lang="en-US" altLang="ko-KR" i="1" dirty="0">
              <a:ea typeface="굴림" panose="020B0600000101010101" pitchFamily="50" charset="-127"/>
            </a:endParaRPr>
          </a:p>
        </p:txBody>
      </p:sp>
      <p:pic>
        <p:nvPicPr>
          <p:cNvPr id="8" name="Picture 2" descr="ale80571_08_02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2348880"/>
            <a:ext cx="4157052" cy="332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375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mc="http://schemas.openxmlformats.org/markup-compatibility/2006" xmlns:a14="http://schemas.microsoft.com/office/drawing/2010/main" xmlns:p14="http://schemas.microsoft.com/office/powerpoint/2010/main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커패시터</a:t>
            </a:r>
            <a:endParaRPr lang="ko-KR" alt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2028" y="764704"/>
                <a:ext cx="9505950" cy="5903912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buFontTx/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charset="-127"/>
                  </a:rPr>
                  <a:t>전류 전압 관계</a:t>
                </a: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충전량은 전압에 비례합니다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xmlns:a="http://schemas.openxmlformats.org/drawingml/2006/main" lang="en-US" altLang="ko-KR" sz="280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𝑞</m:t>
                      </m:r>
                      <m:d>
                        <m:dPr>
                          <m:ctrlPr>
                            <a:rPr xmlns:a="http://schemas.openxmlformats.org/drawingml/2006/main" lang="en-US" altLang="ko-KR" sz="28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r>
                            <a:rPr xmlns:a="http://schemas.openxmlformats.org/drawingml/2006/main" lang="en-US" altLang="ko-KR" sz="28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𝑡</m:t>
                          </m:r>
                        </m:e>
                      </m:d>
                      <m:r>
                        <a:rPr xmlns:a="http://schemas.openxmlformats.org/drawingml/2006/main" lang="en-US" altLang="ko-KR" sz="280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r>
                        <a:rPr xmlns:a="http://schemas.openxmlformats.org/drawingml/2006/main" lang="en-US" altLang="ko-KR" sz="280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𝐶𝑣</m:t>
                      </m:r>
                      <m:r>
                        <a:rPr xmlns:a="http://schemas.openxmlformats.org/drawingml/2006/main" lang="en-US" altLang="ko-KR" sz="280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(</m:t>
                      </m:r>
                      <m:r>
                        <a:rPr xmlns:a="http://schemas.openxmlformats.org/drawingml/2006/main" lang="en-US" altLang="ko-KR" sz="280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𝑡</m:t>
                      </m:r>
                      <m:r>
                        <a:rPr xmlns:a="http://schemas.openxmlformats.org/drawingml/2006/main" lang="en-US" altLang="ko-KR" sz="280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en-US" altLang="ko-KR" sz="2800" dirty="0">
                  <a:ea typeface="굴림" panose="020B0600000101010101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800" dirty="0" smtClean="0">
                  <a:ea typeface="굴림" panose="020B0600000101010101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800" dirty="0">
                  <a:ea typeface="굴림" panose="020B0600000101010101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800" dirty="0" smtClean="0">
                  <a:ea typeface="굴림" panose="020B0600000101010101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800" dirty="0">
                  <a:ea typeface="굴림" panose="020B0600000101010101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800" dirty="0" smtClean="0">
                  <a:ea typeface="굴림" panose="020B0600000101010101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800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sz="2800" dirty="0"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2028" y="764704"/>
                <a:ext cx="9505950" cy="5903912"/>
              </a:xfrm>
              <a:blipFill>
                <a:blip r:embed="rId3"/>
                <a:stretch>
                  <a:fillRect l="-1347" t="-1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68" y="2924858"/>
            <a:ext cx="5421664" cy="2134814"/>
          </a:xfrm>
          <a:prstGeom prst="rect">
            <a:avLst/>
          </a:prstGeom>
        </p:spPr>
      </p:pic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946748"/>
              </p:ext>
            </p:extLst>
          </p:nvPr>
        </p:nvGraphicFramePr>
        <p:xfrm>
          <a:off x="1640632" y="5059672"/>
          <a:ext cx="13287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5" imgW="545863" imgH="393529" progId="Equation.DSMT4">
                  <p:embed/>
                </p:oleObj>
              </mc:Choice>
              <mc:Fallback>
                <p:oleObj name="Equation" r:id="rId5" imgW="545863" imgH="393529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632" y="5059672"/>
                        <a:ext cx="1328737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242607"/>
              </p:ext>
            </p:extLst>
          </p:nvPr>
        </p:nvGraphicFramePr>
        <p:xfrm>
          <a:off x="4935003" y="5151835"/>
          <a:ext cx="29035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7" imgW="1536033" imgH="495085" progId="Equation.DSMT4">
                  <p:embed/>
                </p:oleObj>
              </mc:Choice>
              <mc:Fallback>
                <p:oleObj name="Equation" r:id="rId7" imgW="1536033" imgH="495085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003" y="5151835"/>
                        <a:ext cx="29035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544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2차 과도 회로</a:t>
            </a:r>
            <a:endParaRPr lang="en-US" altLang="ko-KR" sz="1800" dirty="0" smtClean="0">
              <a:ea typeface="굴림" panose="020B0600000101010101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일반 2차 회로</a:t>
            </a:r>
          </a:p>
          <a:p>
            <a:pPr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직렬 및 병렬 형태의 RLC 회로를 푸는 접근 방식의 원리는 일반적으로 2차 회로에 적용할 수 있습니다:</a:t>
            </a:r>
          </a:p>
          <a:p>
            <a:pPr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다음 네 단계를 수행해야 합니다</a:t>
            </a:r>
            <a:r>
              <a:rPr lang="en-US" altLang="ko-KR" dirty="0" smtClean="0">
                <a:ea typeface="굴림" panose="020B0600000101010101" pitchFamily="50" charset="-127"/>
              </a:rPr>
              <a:t>:</a:t>
            </a:r>
          </a:p>
          <a:p>
            <a:pPr>
              <a:spcAft>
                <a:spcPts val="0"/>
              </a:spcAft>
              <a:buFontTx/>
              <a:buAutoNum type="arabicPeriod"/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 먼저 초기 조건인 </a:t>
            </a:r>
            <a:r>
              <a:rPr lang="en-US" altLang="ko-KR" i="1" dirty="0" smtClean="0">
                <a:ea typeface="굴림" panose="020B0600000101010101" pitchFamily="50" charset="-127"/>
              </a:rPr>
              <a:t>x(0) </a:t>
            </a:r>
            <a:r>
              <a:rPr lang="en-US" altLang="ko-KR" dirty="0" smtClean="0">
                <a:ea typeface="굴림" panose="020B0600000101010101" pitchFamily="50" charset="-127"/>
              </a:rPr>
              <a:t>및 </a:t>
            </a:r>
            <a:r>
              <a:rPr lang="en-US" altLang="ko-KR" i="1" dirty="0" smtClean="0">
                <a:ea typeface="굴림" panose="020B0600000101010101" pitchFamily="50" charset="-127"/>
              </a:rPr>
              <a:t>dx(0)</a:t>
            </a:r>
            <a:r>
              <a:rPr lang="en-US" altLang="ko-KR" i="1" dirty="0" err="1" smtClean="0">
                <a:ea typeface="굴림" panose="020B0600000101010101" pitchFamily="50" charset="-127"/>
              </a:rPr>
              <a:t>/dt를 </a:t>
            </a:r>
            <a:r>
              <a:rPr lang="en-US" altLang="ko-KR" dirty="0" err="1" smtClean="0">
                <a:ea typeface="굴림" panose="020B0600000101010101" pitchFamily="50" charset="-127"/>
              </a:rPr>
              <a:t>결정합니다.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marL="514350" indent="-514350">
              <a:spcAft>
                <a:spcPts val="0"/>
              </a:spcAft>
              <a:buFontTx/>
              <a:buAutoNum type="arabicPeriod" startAt="2"/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독립적인 소스를 끄고 KVL과 KCL을 적용하여 과도 응답의 형태를 찾습니다.</a:t>
            </a:r>
          </a:p>
          <a:p>
            <a:pPr marL="914400" lvl="1" indent="-514350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발견된 댐핑에 </a:t>
            </a:r>
            <a:r>
              <a:rPr lang="en-US" altLang="ko-KR" dirty="0" smtClean="0">
                <a:ea typeface="굴림" panose="020B0600000101010101" pitchFamily="50" charset="-127"/>
              </a:rPr>
              <a:t>따라 </a:t>
            </a:r>
            <a:r>
              <a:rPr lang="en-US" altLang="ko-KR" dirty="0">
                <a:ea typeface="굴림" panose="020B0600000101010101" pitchFamily="50" charset="-127"/>
              </a:rPr>
              <a:t>미지의 상수를 찾을 수 있습니다.</a:t>
            </a:r>
          </a:p>
          <a:p>
            <a:pPr marL="514350" indent="-514350">
              <a:spcAft>
                <a:spcPts val="0"/>
              </a:spcAft>
              <a:buFontTx/>
              <a:buAutoNum type="arabicPeriod" startAt="3"/>
              <a:defRPr/>
            </a:pPr>
            <a:r>
              <a:rPr lang="en-US" altLang="ko-KR" dirty="0">
                <a:ea typeface="굴림" panose="020B0600000101010101" pitchFamily="50" charset="-127"/>
              </a:rPr>
              <a:t>정상 상태 응답을 다음과 같이 얻습니다:</a:t>
            </a:r>
          </a:p>
          <a:p>
            <a:pPr marL="514350" indent="-514350">
              <a:spcAft>
                <a:spcPts val="0"/>
              </a:spcAft>
              <a:buFontTx/>
              <a:buAutoNum type="arabicPeriod" startAt="3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514350" indent="-514350">
              <a:spcAft>
                <a:spcPts val="0"/>
              </a:spcAft>
              <a:buFontTx/>
              <a:buNone/>
              <a:defRPr/>
            </a:pPr>
            <a:r>
              <a:rPr lang="en-US" altLang="ko-KR" dirty="0">
                <a:ea typeface="굴림" panose="020B0600000101010101" pitchFamily="50" charset="-127"/>
              </a:rPr>
              <a:t>	여기서 </a:t>
            </a:r>
            <a:r>
              <a:rPr lang="en-US" altLang="ko-KR" i="1" dirty="0">
                <a:ea typeface="굴림" panose="020B0600000101010101" pitchFamily="50" charset="-127"/>
              </a:rPr>
              <a:t>x</a:t>
            </a:r>
            <a:r>
              <a:rPr lang="en-US" altLang="ko-KR" i="1" dirty="0">
                <a:ea typeface="굴림" panose="020B0600000101010101" pitchFamily="50" charset="-127"/>
                <a:sym typeface="Symbol" panose="05050102010706020507" pitchFamily="18" charset="2"/>
              </a:rPr>
              <a:t>()는 </a:t>
            </a: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1단계에서 얻은 </a:t>
            </a:r>
            <a:r>
              <a:rPr lang="en-US" altLang="ko-KR" i="1" dirty="0">
                <a:ea typeface="굴림" panose="020B0600000101010101" pitchFamily="50" charset="-127"/>
                <a:sym typeface="Symbol" panose="05050102010706020507" pitchFamily="18" charset="2"/>
              </a:rPr>
              <a:t>x의</a:t>
            </a: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 최종 값입니다.</a:t>
            </a:r>
          </a:p>
          <a:p>
            <a:pPr>
              <a:spcAft>
                <a:spcPts val="0"/>
              </a:spcAft>
              <a:buFontTx/>
              <a:buAutoNum type="arabicPeriod"/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graphicFrame>
        <p:nvGraphicFramePr>
          <p:cNvPr id="6349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615920"/>
              </p:ext>
            </p:extLst>
          </p:nvPr>
        </p:nvGraphicFramePr>
        <p:xfrm>
          <a:off x="6177136" y="4725144"/>
          <a:ext cx="24479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3" imgW="863225" imgH="253890" progId="Equation.DSMT4">
                  <p:embed/>
                </p:oleObj>
              </mc:Choice>
              <mc:Fallback>
                <p:oleObj name="Equation" r:id="rId3" imgW="863225" imgH="253890" progId="Equation.DSMT4">
                  <p:embed/>
                  <p:pic>
                    <p:nvPicPr>
                      <p:cNvPr id="6349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7136" y="4725144"/>
                        <a:ext cx="24479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735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2차 과도 회로</a:t>
            </a:r>
            <a:endParaRPr lang="ko-KR" alt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lnSpc>
                    <a:spcPct val="150000"/>
                  </a:lnSpc>
                  <a:buFontTx/>
                  <a:buNone/>
                  <a:defRPr/>
                </a:pPr>
                <a:r>
                  <a:rPr lang="en-US" altLang="ko-KR" sz="2800" b="1" i="1" dirty="0" smtClean="0">
                    <a:solidFill>
                      <a:srgbClr val="0070C0"/>
                    </a:solidFill>
                    <a:ea typeface="굴림" panose="020B0600000101010101" pitchFamily="50" charset="-127"/>
                  </a:rPr>
                  <a:t>예 4.7</a:t>
                </a: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dirty="0" smtClean="0">
                    <a:ea typeface="굴림" panose="020B0600000101010101" pitchFamily="50" charset="-127"/>
                  </a:rPr>
                  <a:t>미세 전압</a:t>
                </a:r>
                <a14:m xmlns:a14="http://schemas.microsoft.com/office/drawing/2010/main"/>
                <a:r>
                  <a:rPr lang="en-US" altLang="ko-KR" dirty="0" smtClean="0">
                    <a:ea typeface="굴림" panose="020B0600000101010101" pitchFamily="50" charset="-127"/>
                  </a:rPr>
                  <a:t> .</a:t>
                </a:r>
              </a:p>
              <a:p xmlns:mc="http://schemas.openxmlformats.org/markup-compatibility/2006" xmlns:a14="http://schemas.microsoft.com/office/drawing/2010/main">
                <a:pPr lvl="1">
                  <a:defRPr/>
                </a:pPr>
                <a:r>
                  <a:rPr lang="en-US" altLang="ko-KR" dirty="0" smtClean="0">
                    <a:ea typeface="굴림" panose="020B0600000101010101" pitchFamily="50" charset="-127"/>
                  </a:rPr>
                  <a:t>a) R=2/5Ω</a:t>
                </a:r>
                <a:r>
                  <a:rPr lang="el-GR" altLang="ko-KR" dirty="0" smtClean="0">
                    <a:ea typeface="굴림" panose="020B0600000101010101" pitchFamily="50" charset="-127"/>
                  </a:rPr>
                  <a:t>, </a:t>
                </a:r>
                <a:r>
                  <a:rPr lang="en-US" altLang="ko-KR" dirty="0" smtClean="0">
                    <a:ea typeface="굴림" panose="020B0600000101010101" pitchFamily="50" charset="-127"/>
                  </a:rPr>
                  <a:t>b) R=1/2 Ω</a:t>
                </a:r>
                <a:r>
                  <a:rPr lang="el-GR" altLang="ko-KR" dirty="0" smtClean="0">
                    <a:ea typeface="굴림" panose="020B0600000101010101" pitchFamily="50" charset="-127"/>
                  </a:rPr>
                  <a:t>, </a:t>
                </a:r>
                <a:r>
                  <a:rPr lang="en-US" altLang="ko-KR" dirty="0" smtClean="0">
                    <a:ea typeface="굴림" panose="020B0600000101010101" pitchFamily="50" charset="-127"/>
                  </a:rPr>
                  <a:t>c) R=1</a:t>
                </a:r>
                <a:r>
                  <a:rPr lang="el-GR" altLang="ko-KR" dirty="0" smtClean="0">
                    <a:ea typeface="굴림" panose="020B0600000101010101" pitchFamily="50" charset="-127"/>
                  </a:rPr>
                  <a:t> Ω</a:t>
                </a:r>
                <a:endParaRPr lang="en-US" altLang="ko-KR" dirty="0"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  <a:blipFill>
                <a:blip r:embed="rId2"/>
                <a:stretch>
                  <a:fillRect l="-1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3013979"/>
            <a:ext cx="499140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57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2차 과도 회로</a:t>
            </a:r>
            <a:endParaRPr lang="ko-KR" alt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lnSpc>
                    <a:spcPct val="150000"/>
                  </a:lnSpc>
                  <a:buFontTx/>
                  <a:buNone/>
                  <a:defRPr/>
                </a:pPr>
                <a:r>
                  <a:rPr lang="en-US" altLang="ko-KR" sz="2800" b="1" i="1" dirty="0" smtClean="0">
                    <a:solidFill>
                      <a:srgbClr val="0070C0"/>
                    </a:solidFill>
                    <a:ea typeface="굴림" panose="020B0600000101010101" pitchFamily="50" charset="-127"/>
                  </a:rPr>
                  <a:t>예 4.8</a:t>
                </a: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dirty="0" smtClean="0">
                    <a:ea typeface="굴림" panose="020B0600000101010101" pitchFamily="50" charset="-127"/>
                  </a:rPr>
                  <a:t>미세 전압</a:t>
                </a:r>
                <a14:m xmlns:a14="http://schemas.microsoft.com/office/drawing/2010/main"/>
                <a:r>
                  <a:rPr lang="en-US" altLang="ko-KR" dirty="0" smtClean="0">
                    <a:ea typeface="굴림" panose="020B0600000101010101" pitchFamily="50" charset="-127"/>
                  </a:rPr>
                  <a:t> .</a:t>
                </a: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  <a:blipFill>
                <a:blip r:embed="rId2"/>
                <a:stretch>
                  <a:fillRect l="-1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780928"/>
            <a:ext cx="661919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08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숙제</a:t>
            </a:r>
            <a:endParaRPr lang="ko-KR" altLang="en-US" sz="240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 smtClean="0">
                <a:solidFill>
                  <a:srgbClr val="0070C0"/>
                </a:solidFill>
                <a:latin typeface="Arial Black" pitchFamily="34" charset="0"/>
              </a:rPr>
              <a:t>숙제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smtClean="0">
                <a:solidFill>
                  <a:srgbClr val="A50021"/>
                </a:solidFill>
              </a:rPr>
              <a:t>문제 4.6, 4.22, 4.42, 4.54, 4.55 </a:t>
            </a:r>
            <a:r>
              <a:rPr lang="en-US" altLang="ko-KR" sz="2000" b="1" i="1" smtClean="0">
                <a:solidFill>
                  <a:srgbClr val="A50021"/>
                </a:solidFill>
              </a:rPr>
              <a:t>풀기</a:t>
            </a:r>
            <a:endParaRPr lang="en-US" altLang="ko-KR" sz="2000" b="1" i="1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텍스트 읽기 5장.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프레젠테이션 준비</a:t>
            </a:r>
          </a:p>
          <a:p>
            <a:pPr>
              <a:defRPr/>
            </a:pPr>
            <a:endParaRPr lang="ko-KR" alt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296CD-A63C-4D4F-AAD6-347B6E792551}"/>
              </a:ext>
            </a:extLst>
          </p:cNvPr>
          <p:cNvSpPr txBox="1"/>
          <p:nvPr/>
        </p:nvSpPr>
        <p:spPr>
          <a:xfrm>
            <a:off x="289301" y="2779889"/>
            <a:ext cx="622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0F2B46"/>
                </a:solidFill>
                <a:latin typeface="Helvetica" pitchFamily="2" charset="0"/>
              </a:rPr>
              <a:t>Subscribe to DeepL Pro to edit this document.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699B-AA79-2E42-83E3-ACBDD53F87D8}"/>
              </a:ext>
            </a:extLst>
          </p:cNvPr>
          <p:cNvSpPr txBox="1"/>
          <p:nvPr/>
        </p:nvSpPr>
        <p:spPr>
          <a:xfrm>
            <a:off x="289301" y="3241554"/>
            <a:ext cx="48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Visit </a:t>
            </a:r>
            <a:r>
              <a:rPr lang="de-DE" noProof="1">
                <a:solidFill>
                  <a:srgbClr val="006494"/>
                </a:solidFill>
                <a:latin typeface="Helvetica" pitchFamily="2" charset="0"/>
                <a:hlinkClick r:id="R5a016d93e4054a89"/>
              </a:rPr>
              <a:t>www.DeepL.com/pro</a:t>
            </a:r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 for more information.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65485-E747-EF46-84F2-5C5CB0F90C9B}"/>
              </a:ext>
            </a:extLst>
          </p:cNvPr>
          <p:cNvPicPr>
            <a:picLocks noChangeAspect="1"/>
          </p:cNvPicPr>
          <p:nvPr/>
        </p:nvPicPr>
        <p:blipFill>
          <a:blip r:embed="R11500aa7707a4b8f"/>
          <a:stretch>
            <a:fillRect/>
          </a:stretch>
        </p:blipFill>
        <p:spPr>
          <a:xfrm>
            <a:off x="400512" y="1215557"/>
            <a:ext cx="261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4504"/>
      </p:ext>
    </p:extLst>
  </p:cSld>
  <p:clrMapOvr>
    <a:masterClrMapping/>
  </p:clrMapOvr>
</p:sld>
</file>

<file path=ppt/slides/slide6.xml><?xml version="1.0" encoding="utf-8"?>
<p:sld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커패시터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스토어 충전</a:t>
            </a: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커패시터에 전달되는 순간 전력은 다음과 같습니다. </a:t>
            </a:r>
          </a:p>
          <a:p>
            <a:pPr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커패시터에 저장된 에너지는 다음과 같습니다: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324166"/>
              </p:ext>
            </p:extLst>
          </p:nvPr>
        </p:nvGraphicFramePr>
        <p:xfrm>
          <a:off x="3728864" y="1916832"/>
          <a:ext cx="20097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3" imgW="926698" imgH="393529" progId="Equation.DSMT4">
                  <p:embed/>
                </p:oleObj>
              </mc:Choice>
              <mc:Fallback>
                <p:oleObj name="Equation" r:id="rId3" imgW="926698" imgH="393529" progId="Equation.DSMT4">
                  <p:embed/>
                  <p:pic>
                    <p:nvPicPr>
                      <p:cNvPr id="368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8864" y="1916832"/>
                        <a:ext cx="20097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050658"/>
              </p:ext>
            </p:extLst>
          </p:nvPr>
        </p:nvGraphicFramePr>
        <p:xfrm>
          <a:off x="4013819" y="3872809"/>
          <a:ext cx="14398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5" imgW="647419" imgH="393529" progId="Equation.DSMT4">
                  <p:embed/>
                </p:oleObj>
              </mc:Choice>
              <mc:Fallback>
                <p:oleObj name="Equation" r:id="rId5" imgW="647419" imgH="393529" progId="Equation.DSMT4">
                  <p:embed/>
                  <p:pic>
                    <p:nvPicPr>
                      <p:cNvPr id="3687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819" y="3872809"/>
                        <a:ext cx="14398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402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mc="http://schemas.openxmlformats.org/markup-compatibility/2006" xmlns:a14="http://schemas.microsoft.com/office/drawing/2010/main" xmlns:p14="http://schemas.microsoft.com/office/powerpoint/2010/main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커패시터</a:t>
            </a:r>
            <a:endParaRPr lang="ko-KR" alt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620713"/>
                <a:ext cx="9117383" cy="5903912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buFontTx/>
                  <a:buNone/>
                  <a:defRPr/>
                </a:pPr>
                <a:r>
                  <a:rPr lang="en-US" altLang="ko-KR" sz="2800" b="1" dirty="0" smtClean="0">
                    <a:solidFill>
                      <a:srgbClr val="0099D7"/>
                    </a:solidFill>
                    <a:ea typeface="굴림" charset="-127"/>
                  </a:rPr>
                  <a:t>병렬 커패시터</a:t>
                </a:r>
                <a:endParaRPr lang="en-US" altLang="ko-KR" sz="2800" b="1" dirty="0">
                  <a:solidFill>
                    <a:srgbClr val="0099D7"/>
                  </a:solidFill>
                  <a:ea typeface="굴림" charset="-127"/>
                </a:endParaRP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N 병렬 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커패시터로 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시작합니다</a:t>
                </a:r>
                <a:r>
                  <a:rPr lang="en-US" altLang="ko-KR" sz="2800" b="1" dirty="0">
                    <a:ea typeface="굴림" panose="020B0600000101010101" pitchFamily="50" charset="-127"/>
                  </a:rPr>
                  <a:t>, </a:t>
                </a:r>
                <a:endParaRPr lang="en-US" altLang="ko-KR" sz="2800" b="1" dirty="0" smtClean="0">
                  <a:ea typeface="굴림" panose="020B0600000101010101" pitchFamily="50" charset="-127"/>
                </a:endParaRP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KCL 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적용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xmlns:a="http://schemas.openxmlformats.org/drawingml/2006/main"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                 </m:t>
                      </m:r>
                      <m:r>
                        <a:rPr xmlns:a="http://schemas.openxmlformats.org/drawingml/2006/main"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𝑖</m:t>
                      </m:r>
                      <m:r>
                        <a:rPr xmlns:a="http://schemas.openxmlformats.org/drawingml/2006/main"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xmlns:a="http://schemas.openxmlformats.org/drawingml/2006/main" lang="en-US" altLang="ko-KR" sz="280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xmlns:a="http://schemas.openxmlformats.org/drawingml/2006/main"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xmlns:a="http://schemas.openxmlformats.org/drawingml/2006/main" lang="en-US" altLang="ko-KR" sz="28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sz="2800" b="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xmlns:a="http://schemas.openxmlformats.org/drawingml/2006/main"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lang="en-US" altLang="ko-KR" sz="2800" b="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+</m:t>
                      </m:r>
                      <m:r>
                        <a:rPr xmlns:a="http://schemas.openxmlformats.org/drawingml/2006/main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xmlns:a="http://schemas.openxmlformats.org/drawingml/2006/main" lang="en-US" altLang="ko-KR" sz="28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sz="2800" b="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xmlns:a="http://schemas.openxmlformats.org/drawingml/2006/main"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ko-KR" sz="2800" dirty="0">
                  <a:ea typeface="굴림" panose="020B0600000101010101" pitchFamily="50" charset="-127"/>
                </a:endParaRP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현재 전압 </a:t>
                </a:r>
                <a:br>
                  <a:rPr lang="en-US" altLang="ko-KR" b="1" dirty="0" smtClean="0">
                    <a:ea typeface="굴림" panose="020B0600000101010101" pitchFamily="50" charset="-127"/>
                  </a:rPr>
                </a:br>
                <a:r>
                  <a:rPr lang="en-US" altLang="ko-KR" b="1" dirty="0" smtClean="0">
                    <a:ea typeface="굴림" panose="020B0600000101010101" pitchFamily="50" charset="-127"/>
                  </a:rPr>
                  <a:t>관계</a:t>
                </a: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 smtClean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 smtClean="0">
                  <a:ea typeface="굴림" panose="020B0600000101010101" pitchFamily="50" charset="-127"/>
                </a:endParaRP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따라서    </a:t>
                </a:r>
                <a14:m xmlns:a14="http://schemas.microsoft.com/office/drawing/2010/main"/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sz="2800" b="1" dirty="0"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620713"/>
                <a:ext cx="9117383" cy="5903912"/>
              </a:xfrm>
              <a:blipFill>
                <a:blip r:embed="rId3"/>
                <a:stretch>
                  <a:fillRect l="-1405" t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65" name="Picture 5" descr="C:\Users\Joel\Documents\Teaching\McGraw Hill\Fundamentals of Electric Circuits 5e\figures\CH06\Color Labeled\ale80571_06_0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72" y="1772816"/>
            <a:ext cx="3744912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925625"/>
              </p:ext>
            </p:extLst>
          </p:nvPr>
        </p:nvGraphicFramePr>
        <p:xfrm>
          <a:off x="1030861" y="3735863"/>
          <a:ext cx="4517072" cy="1677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5" imgW="2324100" imgH="863600" progId="Equation.DSMT4">
                  <p:embed/>
                </p:oleObj>
              </mc:Choice>
              <mc:Fallback>
                <p:oleObj name="Equation" r:id="rId5" imgW="2324100" imgH="863600" progId="Equation.DSMT4">
                  <p:embed/>
                  <p:pic>
                    <p:nvPicPr>
                      <p:cNvPr id="4198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861" y="3735863"/>
                        <a:ext cx="4517072" cy="1677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411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커패시터</a:t>
            </a:r>
            <a:endParaRPr lang="ko-KR" alt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620713"/>
                <a:ext cx="9117383" cy="5903912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buFontTx/>
                  <a:buNone/>
                  <a:defRPr/>
                </a:pPr>
                <a:r>
                  <a:rPr lang="en-US" altLang="ko-KR" sz="2800" b="1" dirty="0" smtClean="0">
                    <a:solidFill>
                      <a:srgbClr val="0099D7"/>
                    </a:solidFill>
                    <a:ea typeface="굴림" charset="-127"/>
                  </a:rPr>
                  <a:t>직렬 커패시터</a:t>
                </a:r>
                <a:endParaRPr lang="en-US" altLang="ko-KR" sz="2800" b="1" dirty="0">
                  <a:solidFill>
                    <a:srgbClr val="0099D7"/>
                  </a:solidFill>
                  <a:ea typeface="굴림" charset="-127"/>
                </a:endParaRP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i="1" dirty="0" smtClean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N 시리즈 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커패시터로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 전환</a:t>
                </a:r>
                <a:r>
                  <a:rPr lang="en-US" altLang="ko-KR" sz="2800" b="1" dirty="0">
                    <a:ea typeface="굴림" panose="020B0600000101010101" pitchFamily="50" charset="-127"/>
                  </a:rPr>
                  <a:t>, </a:t>
                </a:r>
                <a:endParaRPr lang="en-US" altLang="ko-KR" sz="2800" b="1" dirty="0" smtClean="0">
                  <a:ea typeface="굴림" panose="020B0600000101010101" pitchFamily="50" charset="-127"/>
                </a:endParaRP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i="1" dirty="0" smtClean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KVL 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적용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xmlns:a="http://schemas.openxmlformats.org/drawingml/2006/main"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                 </m:t>
                      </m:r>
                      <m:r>
                        <a:rPr xmlns:a="http://schemas.openxmlformats.org/drawingml/2006/main"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𝑣</m:t>
                      </m:r>
                      <m:r>
                        <a:rPr xmlns:a="http://schemas.openxmlformats.org/drawingml/2006/main"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xmlns:a="http://schemas.openxmlformats.org/drawingml/2006/main" lang="en-US" altLang="ko-KR" sz="280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xmlns:a="http://schemas.openxmlformats.org/drawingml/2006/main"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xmlns:a="http://schemas.openxmlformats.org/drawingml/2006/main" lang="en-US" altLang="ko-KR" sz="28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xmlns:a="http://schemas.openxmlformats.org/drawingml/2006/main"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lang="en-US" altLang="ko-KR" sz="2800" b="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+</m:t>
                      </m:r>
                      <m:r>
                        <a:rPr xmlns:a="http://schemas.openxmlformats.org/drawingml/2006/main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xmlns:a="http://schemas.openxmlformats.org/drawingml/2006/main" lang="en-US" altLang="ko-KR" sz="28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+ </m:t>
                          </m:r>
                          <m:r>
                            <a:rPr xmlns:a="http://schemas.openxmlformats.org/drawingml/2006/main"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xmlns:a="http://schemas.openxmlformats.org/drawingml/2006/main"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ko-KR" sz="2800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 smtClean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 smtClean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 smtClean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sz="2800" b="1" dirty="0"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620713"/>
                <a:ext cx="9117383" cy="5903912"/>
              </a:xfrm>
              <a:blipFill>
                <a:blip r:embed="rId2"/>
                <a:stretch>
                  <a:fillRect l="-1405" t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5" descr="C:\Users\Joel\Documents\Teaching\McGraw Hill\Fundamentals of Electric Circuits 5e\figures\CH06\Color Labeled\ale80571_06_0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902" y="1772816"/>
            <a:ext cx="3911600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485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mc="http://schemas.openxmlformats.org/markup-compatibility/2006" xmlns:a14="http://schemas.microsoft.com/office/drawing/2010/main" xmlns:p14="http://schemas.microsoft.com/office/powerpoint/2010/main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커패시터</a:t>
            </a:r>
            <a:endParaRPr lang="ko-KR" alt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620713"/>
                <a:ext cx="9117383" cy="5903912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buFontTx/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charset="-127"/>
                  </a:rPr>
                  <a:t>직렬 커패시터</a:t>
                </a:r>
                <a:endParaRPr lang="en-US" altLang="ko-KR" sz="2800" b="1" dirty="0">
                  <a:solidFill>
                    <a:srgbClr val="0070C0"/>
                  </a:solidFill>
                  <a:ea typeface="굴림" charset="-127"/>
                </a:endParaRP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전압 전류 관계 적용</a:t>
                </a:r>
              </a:p>
              <a:p>
                <a:pPr>
                  <a:defRPr/>
                </a:pPr>
                <a:endParaRPr lang="en-US" altLang="ko-KR" b="1" dirty="0" smtClean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 smtClean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 smtClean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 smtClean="0">
                  <a:ea typeface="굴림" panose="020B0600000101010101" pitchFamily="50" charset="-127"/>
                </a:endParaRP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따라서 </a:t>
                </a:r>
                <a14:m xmlns:a14="http://schemas.microsoft.com/office/drawing/2010/main"/>
                <a:endParaRPr lang="en-US" altLang="ko-KR" sz="2800" b="1" dirty="0"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620713"/>
                <a:ext cx="9117383" cy="5903912"/>
              </a:xfrm>
              <a:blipFill>
                <a:blip r:embed="rId3"/>
                <a:stretch>
                  <a:fillRect l="-1405" t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172735"/>
              </p:ext>
            </p:extLst>
          </p:nvPr>
        </p:nvGraphicFramePr>
        <p:xfrm>
          <a:off x="260907" y="1916832"/>
          <a:ext cx="9507538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4" imgW="5905500" imgH="1511300" progId="Equation.DSMT4">
                  <p:embed/>
                </p:oleObj>
              </mc:Choice>
              <mc:Fallback>
                <p:oleObj name="Equation" r:id="rId4" imgW="5905500" imgH="1511300" progId="Equation.DSMT4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07" y="1916832"/>
                        <a:ext cx="9507538" cy="243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246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18710</ap:TotalTime>
  <ap:Words>1349</ap:Words>
  <ap:Application>Microsoft Office PowerPoint</ap:Application>
  <ap:PresentationFormat>A4 용지(210x297mm)</ap:PresentationFormat>
  <ap:Paragraphs>319</ap:Paragraphs>
  <ap:Slides>53</ap:Slides>
  <ap:Notes>0</ap:Notes>
  <ap:HiddenSlides>0</ap:HiddenSlides>
  <ap:MMClips>0</ap:MMClips>
  <ap:ScaleCrop>false</ap:ScaleCrop>
  <ap:HeadingPairs>
    <vt:vector baseType="variant" size="10">
      <vt:variant>
        <vt:lpstr>사용한 글꼴</vt:lpstr>
      </vt:variant>
      <vt:variant>
        <vt:i4>18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53</vt:i4>
      </vt:variant>
      <vt:variant>
        <vt:lpstr>재구성한 쇼</vt:lpstr>
      </vt:variant>
      <vt:variant>
        <vt:i4>1</vt:i4>
      </vt:variant>
    </vt:vector>
  </ap:HeadingPairs>
  <ap:TitlesOfParts>
    <vt:vector baseType="lpstr" size="75">
      <vt:lpstr>HY각헤드라인M</vt:lpstr>
      <vt:lpstr>HY견고딕</vt:lpstr>
      <vt:lpstr>HY동녘M</vt:lpstr>
      <vt:lpstr>HY목판L</vt:lpstr>
      <vt:lpstr>HY헤드라인M</vt:lpstr>
      <vt:lpstr>-갯마을M</vt:lpstr>
      <vt:lpstr>굴림</vt:lpstr>
      <vt:lpstr>돋움</vt:lpstr>
      <vt:lpstr>맑은 고딕</vt:lpstr>
      <vt:lpstr>Arial</vt:lpstr>
      <vt:lpstr>Arial Black</vt:lpstr>
      <vt:lpstr>Cambria Math</vt:lpstr>
      <vt:lpstr>Microsoft Sans Serif</vt:lpstr>
      <vt:lpstr>Symbol</vt:lpstr>
      <vt:lpstr>Times New Roman</vt:lpstr>
      <vt:lpstr>Verdana</vt:lpstr>
      <vt:lpstr>Wingdings</vt:lpstr>
      <vt:lpstr>Wingdings 2</vt:lpstr>
      <vt:lpstr>기본 디자인</vt:lpstr>
      <vt:lpstr>1_기본 디자인</vt:lpstr>
      <vt:lpstr>Equation</vt:lpstr>
      <vt:lpstr>Introduction to  Electric and Electronics </vt:lpstr>
      <vt:lpstr>Learning Objectives</vt:lpstr>
      <vt:lpstr>Capacitors</vt:lpstr>
      <vt:lpstr>Capacitors</vt:lpstr>
      <vt:lpstr>Capacitors</vt:lpstr>
      <vt:lpstr>Capacitors</vt:lpstr>
      <vt:lpstr>Capacitors</vt:lpstr>
      <vt:lpstr>Capacitors</vt:lpstr>
      <vt:lpstr>Capacitors</vt:lpstr>
      <vt:lpstr>Capacitors</vt:lpstr>
      <vt:lpstr>Inductors</vt:lpstr>
      <vt:lpstr>6.4 Inductors</vt:lpstr>
      <vt:lpstr>Inductors</vt:lpstr>
      <vt:lpstr>Inductors</vt:lpstr>
      <vt:lpstr>Inductors</vt:lpstr>
      <vt:lpstr>Inductors</vt:lpstr>
      <vt:lpstr>Capacitor/Inductor Characteristics</vt:lpstr>
      <vt:lpstr>Capacitor/Inductor Characteristics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Homework</vt:lpstr>
      <vt:lpstr>재구성한 쇼1</vt:lpstr>
    </vt:vector>
  </ap:TitlesOfParts>
  <ap:Company>파워피티</ap:Company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슬라이드 1</dc:title>
  <dc:creator>이승일</dc:creator>
  <lastModifiedBy>user</lastModifiedBy>
  <revision>408</revision>
  <lastPrinted>2016-09-01T05:52:57.0000000Z</lastPrinted>
  <dcterms:created xsi:type="dcterms:W3CDTF">2002-01-22T02:34:19.0000000Z</dcterms:created>
  <dcterms:modified xsi:type="dcterms:W3CDTF">2022-10-12T07:04:54.0000000Z</dcterms:modified>
  <keywords>, docId:CC70D06690B79A17D9908A36697A2A1F</keywords>
</coreProperties>
</file>