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50" r:id="rId2"/>
  </p:sldMasterIdLst>
  <p:notesMasterIdLst>
    <p:notesMasterId r:id="rId56"/>
  </p:notesMasterIdLst>
  <p:handoutMasterIdLst>
    <p:handoutMasterId r:id="rId57"/>
  </p:handoutMasterIdLst>
  <p:sldIdLst>
    <p:sldId id="256" r:id="rId3"/>
    <p:sldId id="257" r:id="rId4"/>
    <p:sldId id="412" r:id="rId5"/>
    <p:sldId id="420" r:id="rId6"/>
    <p:sldId id="415" r:id="rId7"/>
    <p:sldId id="414" r:id="rId8"/>
    <p:sldId id="416" r:id="rId9"/>
    <p:sldId id="417" r:id="rId10"/>
    <p:sldId id="418" r:id="rId11"/>
    <p:sldId id="419" r:id="rId12"/>
    <p:sldId id="422" r:id="rId13"/>
    <p:sldId id="423" r:id="rId14"/>
    <p:sldId id="424" r:id="rId15"/>
    <p:sldId id="425" r:id="rId16"/>
    <p:sldId id="426" r:id="rId17"/>
    <p:sldId id="428" r:id="rId18"/>
    <p:sldId id="429" r:id="rId19"/>
    <p:sldId id="430" r:id="rId20"/>
    <p:sldId id="431" r:id="rId21"/>
    <p:sldId id="432" r:id="rId22"/>
    <p:sldId id="435" r:id="rId23"/>
    <p:sldId id="434" r:id="rId24"/>
    <p:sldId id="437" r:id="rId25"/>
    <p:sldId id="438" r:id="rId26"/>
    <p:sldId id="439" r:id="rId27"/>
    <p:sldId id="440" r:id="rId28"/>
    <p:sldId id="441" r:id="rId29"/>
    <p:sldId id="442" r:id="rId30"/>
    <p:sldId id="443" r:id="rId31"/>
    <p:sldId id="444" r:id="rId32"/>
    <p:sldId id="445" r:id="rId33"/>
    <p:sldId id="446" r:id="rId34"/>
    <p:sldId id="447" r:id="rId35"/>
    <p:sldId id="449" r:id="rId36"/>
    <p:sldId id="450" r:id="rId37"/>
    <p:sldId id="451" r:id="rId38"/>
    <p:sldId id="448" r:id="rId39"/>
    <p:sldId id="452" r:id="rId40"/>
    <p:sldId id="453" r:id="rId41"/>
    <p:sldId id="454" r:id="rId42"/>
    <p:sldId id="455" r:id="rId43"/>
    <p:sldId id="457" r:id="rId44"/>
    <p:sldId id="458" r:id="rId45"/>
    <p:sldId id="461" r:id="rId46"/>
    <p:sldId id="462" r:id="rId47"/>
    <p:sldId id="463" r:id="rId48"/>
    <p:sldId id="464" r:id="rId49"/>
    <p:sldId id="465" r:id="rId50"/>
    <p:sldId id="456" r:id="rId51"/>
    <p:sldId id="466" r:id="rId52"/>
    <p:sldId id="467" r:id="rId53"/>
    <p:sldId id="468" r:id="rId54"/>
    <p:sldId id="289" r:id="rId55"/>
  </p:sldIdLst>
  <p:sldSz cx="9906000" cy="6858000" type="A4"/>
  <p:notesSz cx="6735763" cy="9866313"/>
  <p:custShowLst>
    <p:custShow name="재구성한 쇼1" id="0">
      <p:sldLst>
        <p:sld r:id="rId3"/>
      </p:sldLst>
    </p:custShow>
  </p:custShow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7">
          <p15:clr>
            <a:srgbClr val="A4A3A4"/>
          </p15:clr>
        </p15:guide>
        <p15:guide id="2" orient="horz" pos="890">
          <p15:clr>
            <a:srgbClr val="A4A3A4"/>
          </p15:clr>
        </p15:guide>
        <p15:guide id="3" pos="1578">
          <p15:clr>
            <a:srgbClr val="A4A3A4"/>
          </p15:clr>
        </p15:guide>
        <p15:guide id="4" pos="1714">
          <p15:clr>
            <a:srgbClr val="A4A3A4"/>
          </p15:clr>
        </p15:guide>
        <p15:guide id="5" pos="3710">
          <p15:clr>
            <a:srgbClr val="A4A3A4"/>
          </p15:clr>
        </p15:guide>
        <p15:guide id="6" pos="5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50021"/>
    <a:srgbClr val="009AC6"/>
    <a:srgbClr val="66CCF5"/>
    <a:srgbClr val="0099D7"/>
    <a:srgbClr val="0099E7"/>
    <a:srgbClr val="66CCF0"/>
    <a:srgbClr val="1E03E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72" autoAdjust="0"/>
    <p:restoredTop sz="99762" autoAdjust="0"/>
  </p:normalViewPr>
  <p:slideViewPr>
    <p:cSldViewPr snapToObjects="1">
      <p:cViewPr varScale="1">
        <p:scale>
          <a:sx n="84" d="100"/>
          <a:sy n="84" d="100"/>
        </p:scale>
        <p:origin x="854" y="82"/>
      </p:cViewPr>
      <p:guideLst>
        <p:guide orient="horz" pos="1797"/>
        <p:guide orient="horz" pos="890"/>
        <p:guide pos="1578"/>
        <p:guide pos="1714"/>
        <p:guide pos="3710"/>
        <p:guide pos="5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3" d="100"/>
          <a:sy n="53" d="100"/>
        </p:scale>
        <p:origin x="-1296" y="-96"/>
      </p:cViewPr>
      <p:guideLst>
        <p:guide orient="horz" pos="310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r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r" defTabSz="910126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37C2B24F-F095-47FA-8B30-7B561CC46AC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r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5325" y="738188"/>
            <a:ext cx="5345113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6300"/>
            <a:ext cx="5389563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r" defTabSz="910126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63F77CA8-EFBD-4465-B3E9-3E00CBF80F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ltGray">
          <a:xfrm>
            <a:off x="0" y="6597650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ko-KR" sz="1800">
              <a:solidFill>
                <a:schemeClr val="bg1"/>
              </a:solidFill>
              <a:ea typeface="HY헤드라인M" panose="02030600000101010101" pitchFamily="18" charset="-127"/>
              <a:sym typeface="Wingdings 2" panose="05020102010507070707" pitchFamily="18" charset="2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ltGray">
          <a:xfrm>
            <a:off x="0" y="6742113"/>
            <a:ext cx="9906000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639763" y="2492375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39763" y="2840038"/>
            <a:ext cx="3808412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4448175" y="2555875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ltGray">
          <a:xfrm>
            <a:off x="0" y="0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600" i="1">
                <a:solidFill>
                  <a:schemeClr val="bg1"/>
                </a:solidFill>
              </a:rPr>
              <a:t>Pusan National University </a:t>
            </a:r>
            <a:endParaRPr lang="en-US" altLang="ko-KR" sz="1000">
              <a:solidFill>
                <a:schemeClr val="bg1"/>
              </a:solidFill>
            </a:endParaRPr>
          </a:p>
        </p:txBody>
      </p:sp>
      <p:grpSp>
        <p:nvGrpSpPr>
          <p:cNvPr id="10" name="Group 25"/>
          <p:cNvGrpSpPr>
            <a:grpSpLocks/>
          </p:cNvGrpSpPr>
          <p:nvPr/>
        </p:nvGrpSpPr>
        <p:grpSpPr bwMode="auto">
          <a:xfrm>
            <a:off x="0" y="84138"/>
            <a:ext cx="7113588" cy="357187"/>
            <a:chOff x="0" y="53"/>
            <a:chExt cx="5569" cy="225"/>
          </a:xfrm>
        </p:grpSpPr>
        <p:sp>
          <p:nvSpPr>
            <p:cNvPr id="11" name="Line 1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7" name="Picture 29" descr="sub06_img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884238"/>
            <a:ext cx="958850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1423988" y="1552575"/>
            <a:ext cx="18510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3400" i="1">
                <a:solidFill>
                  <a:srgbClr val="99CC00"/>
                </a:solidFill>
                <a:latin typeface="Arial Black" pitchFamily="34" charset="0"/>
              </a:rPr>
              <a:t>power</a:t>
            </a:r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2986088" y="1411288"/>
            <a:ext cx="170656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4600" i="1">
                <a:latin typeface="Arial Black" pitchFamily="34" charset="0"/>
              </a:rPr>
              <a:t>PNU</a:t>
            </a:r>
          </a:p>
        </p:txBody>
      </p:sp>
      <p:sp>
        <p:nvSpPr>
          <p:cNvPr id="20" name="Text Box 33"/>
          <p:cNvSpPr txBox="1">
            <a:spLocks noChangeArrowheads="1"/>
          </p:cNvSpPr>
          <p:nvPr/>
        </p:nvSpPr>
        <p:spPr bwMode="auto">
          <a:xfrm>
            <a:off x="1473200" y="1482725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i="1">
                <a:solidFill>
                  <a:schemeClr val="bg2"/>
                </a:solidFill>
                <a:latin typeface="Arial Black" pitchFamily="34" charset="0"/>
              </a:rPr>
              <a:t> </a:t>
            </a:r>
            <a:r>
              <a:rPr lang="ko-KR" altLang="en-US" sz="1600" i="1">
                <a:solidFill>
                  <a:schemeClr val="bg2"/>
                </a:solidFill>
                <a:latin typeface="Arial Black" pitchFamily="34" charset="0"/>
              </a:rPr>
              <a:t>세계로   미래로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807864" y="2996952"/>
            <a:ext cx="3497064" cy="661988"/>
          </a:xfrm>
        </p:spPr>
        <p:txBody>
          <a:bodyPr rIns="90000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endParaRPr lang="ko-KR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0021" y="4149080"/>
            <a:ext cx="4508103" cy="17526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endParaRPr lang="ko-KR" altLang="ko-KR"/>
          </a:p>
        </p:txBody>
      </p:sp>
      <p:pic>
        <p:nvPicPr>
          <p:cNvPr id="21" name="Picture 16" descr="https://search.pstatic.net/common/?src=http%3A%2F%2Fshopping.phinf.naver.net%2Fmain_2407405%2F24074056059.20200907235600.jpg&amp;type=sc960_83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842" y="1045147"/>
            <a:ext cx="459296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7964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29500" y="-11113"/>
            <a:ext cx="2476500" cy="639286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-11113"/>
            <a:ext cx="7277100" cy="63928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590389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5492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604213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126038" y="765175"/>
            <a:ext cx="4559300" cy="27320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126038" y="3649663"/>
            <a:ext cx="4559300" cy="27320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068947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87982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509681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306945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60388" y="2122488"/>
            <a:ext cx="4279900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92688" y="2122488"/>
            <a:ext cx="4281487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322358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941583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190838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579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 bwMode="auto">
          <a:xfrm flipV="1">
            <a:off x="2360613" y="1268760"/>
            <a:ext cx="72009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836712"/>
            <a:ext cx="9073008" cy="5760640"/>
          </a:xfrm>
        </p:spPr>
        <p:txBody>
          <a:bodyPr/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032504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318639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632825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73560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96125" y="812800"/>
            <a:ext cx="2178050" cy="54959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60388" y="812800"/>
            <a:ext cx="6383337" cy="54959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02734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879609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482809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789910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9080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760713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552573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666338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/>
          <p:cNvSpPr>
            <a:spLocks noChangeArrowheads="1"/>
          </p:cNvSpPr>
          <p:nvPr/>
        </p:nvSpPr>
        <p:spPr bwMode="ltGray">
          <a:xfrm>
            <a:off x="0" y="0"/>
            <a:ext cx="9906000" cy="549275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ko-KR" sz="1800">
              <a:solidFill>
                <a:schemeClr val="bg1"/>
              </a:solidFill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ltGray">
          <a:xfrm>
            <a:off x="0" y="-11113"/>
            <a:ext cx="9906000" cy="549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486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692150"/>
            <a:ext cx="9269413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1</a:t>
            </a:r>
            <a:endParaRPr lang="ko-KR" altLang="en-US"/>
          </a:p>
          <a:p>
            <a:pPr lvl="1"/>
            <a:r>
              <a:rPr lang="en-US" altLang="ko-KR"/>
              <a:t>2</a:t>
            </a:r>
            <a:endParaRPr lang="ko-KR" altLang="en-US"/>
          </a:p>
          <a:p>
            <a:pPr lvl="2"/>
            <a:r>
              <a:rPr lang="en-US" altLang="ko-KR"/>
              <a:t>3</a:t>
            </a:r>
            <a:endParaRPr lang="ko-KR" altLang="en-US"/>
          </a:p>
          <a:p>
            <a:pPr lvl="3"/>
            <a:r>
              <a:rPr lang="en-US" altLang="ko-KR"/>
              <a:t>4</a:t>
            </a:r>
            <a:endParaRPr lang="ko-KR" altLang="en-US"/>
          </a:p>
          <a:p>
            <a:pPr lvl="4"/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ltGray">
          <a:xfrm>
            <a:off x="0" y="6624638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>
                <a:solidFill>
                  <a:schemeClr val="bg1"/>
                </a:solidFill>
                <a:latin typeface="HY목판L" pitchFamily="18" charset="-127"/>
                <a:ea typeface="HY목판L" pitchFamily="18" charset="-127"/>
              </a:rPr>
              <a:t>      Advanced Broadcasting &amp; Communications Lab.</a:t>
            </a:r>
            <a:endParaRPr lang="en-US" altLang="ko-KR" sz="1800">
              <a:solidFill>
                <a:schemeClr val="bg1"/>
              </a:solidFill>
              <a:latin typeface="HY목판L" pitchFamily="18" charset="-127"/>
              <a:ea typeface="HY목판L" pitchFamily="18" charset="-127"/>
              <a:sym typeface="Wingdings 2" panose="05020102010507070707" pitchFamily="18" charset="2"/>
            </a:endParaRPr>
          </a:p>
        </p:txBody>
      </p:sp>
      <p:sp>
        <p:nvSpPr>
          <p:cNvPr id="1030" name="Oval 8"/>
          <p:cNvSpPr>
            <a:spLocks noChangeArrowheads="1"/>
          </p:cNvSpPr>
          <p:nvPr/>
        </p:nvSpPr>
        <p:spPr bwMode="ltGray">
          <a:xfrm>
            <a:off x="8913813" y="6616700"/>
            <a:ext cx="468312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D788C6AC-0ED4-49BC-B78C-33D12D5B4A82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120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ltGray">
          <a:xfrm>
            <a:off x="4592638" y="6742113"/>
            <a:ext cx="4122737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032" name="Group 28"/>
          <p:cNvGrpSpPr>
            <a:grpSpLocks/>
          </p:cNvGrpSpPr>
          <p:nvPr/>
        </p:nvGrpSpPr>
        <p:grpSpPr bwMode="auto">
          <a:xfrm>
            <a:off x="6350" y="128588"/>
            <a:ext cx="6465888" cy="357187"/>
            <a:chOff x="0" y="53"/>
            <a:chExt cx="5569" cy="225"/>
          </a:xfrm>
        </p:grpSpPr>
        <p:sp>
          <p:nvSpPr>
            <p:cNvPr id="1037" name="Line 29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8" name="Line 30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9" name="Line 31"/>
            <p:cNvSpPr>
              <a:spLocks noChangeShapeType="1"/>
            </p:cNvSpPr>
            <p:nvPr userDrawn="1"/>
          </p:nvSpPr>
          <p:spPr bwMode="ltGray">
            <a:xfrm>
              <a:off x="0" y="17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0" name="Line 32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1" name="Line 33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2" name="Line 34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033" name="Group 43"/>
          <p:cNvGrpSpPr>
            <a:grpSpLocks/>
          </p:cNvGrpSpPr>
          <p:nvPr/>
        </p:nvGrpSpPr>
        <p:grpSpPr bwMode="auto">
          <a:xfrm>
            <a:off x="180975" y="84138"/>
            <a:ext cx="1643063" cy="427037"/>
            <a:chOff x="135" y="621"/>
            <a:chExt cx="1035" cy="269"/>
          </a:xfrm>
        </p:grpSpPr>
        <p:sp>
          <p:nvSpPr>
            <p:cNvPr id="1034" name="Text Box 38"/>
            <p:cNvSpPr txBox="1">
              <a:spLocks noChangeArrowheads="1"/>
            </p:cNvSpPr>
            <p:nvPr userDrawn="1"/>
          </p:nvSpPr>
          <p:spPr bwMode="auto">
            <a:xfrm>
              <a:off x="135" y="6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i="1">
                  <a:solidFill>
                    <a:srgbClr val="99CC00"/>
                  </a:solidFill>
                  <a:latin typeface="Arial Black" pitchFamily="34" charset="0"/>
                </a:rPr>
                <a:t>power</a:t>
              </a:r>
            </a:p>
          </p:txBody>
        </p:sp>
        <p:sp>
          <p:nvSpPr>
            <p:cNvPr id="1035" name="Text Box 39"/>
            <p:cNvSpPr txBox="1">
              <a:spLocks noChangeArrowheads="1"/>
            </p:cNvSpPr>
            <p:nvPr userDrawn="1"/>
          </p:nvSpPr>
          <p:spPr bwMode="auto">
            <a:xfrm>
              <a:off x="632" y="621"/>
              <a:ext cx="5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200" i="1">
                  <a:solidFill>
                    <a:schemeClr val="bg1"/>
                  </a:solidFill>
                  <a:latin typeface="Arial Black" pitchFamily="34" charset="0"/>
                </a:rPr>
                <a:t>PNU</a:t>
              </a:r>
            </a:p>
          </p:txBody>
        </p:sp>
        <p:sp>
          <p:nvSpPr>
            <p:cNvPr id="1036" name="Text Box 40"/>
            <p:cNvSpPr txBox="1">
              <a:spLocks noChangeArrowheads="1"/>
            </p:cNvSpPr>
            <p:nvPr userDrawn="1"/>
          </p:nvSpPr>
          <p:spPr bwMode="auto">
            <a:xfrm>
              <a:off x="152" y="623"/>
              <a:ext cx="6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세계로</a:t>
              </a:r>
              <a:r>
                <a:rPr lang="ko-KR" altLang="en-US" sz="900" i="1">
                  <a:solidFill>
                    <a:schemeClr val="bg2"/>
                  </a:solidFill>
                  <a:latin typeface="Arial Black" pitchFamily="34" charset="0"/>
                </a:rPr>
                <a:t> </a:t>
              </a: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미래로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8" r:id="rId1"/>
    <p:sldLayoutId id="2147484479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</p:sldLayoutIdLst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xStyles>
    <p:titleStyle>
      <a:lvl1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2pPr>
      <a:lvl3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3pPr>
      <a:lvl4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4pPr>
      <a:lvl5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5pPr>
      <a:lvl6pPr marL="4572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6pPr>
      <a:lvl7pPr marL="9144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7pPr>
      <a:lvl8pPr marL="13716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8pPr>
      <a:lvl9pPr marL="18288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Blip>
          <a:blip r:embed="rId14"/>
        </a:buBlip>
        <a:defRPr kumimoji="1" sz="24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Blip>
          <a:blip r:embed="rId15"/>
        </a:buBlip>
        <a:defRPr kumimoji="1" sz="20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ltGray">
          <a:xfrm>
            <a:off x="0" y="6538913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>
                <a:solidFill>
                  <a:schemeClr val="bg1"/>
                </a:solidFill>
              </a:rPr>
              <a:t>Broadcasting &amp; Communication Systems Lab.</a:t>
            </a:r>
            <a:endParaRPr lang="en-US" altLang="ko-KR" sz="1800">
              <a:solidFill>
                <a:schemeClr val="bg1"/>
              </a:solidFill>
              <a:sym typeface="Wingdings 2" panose="05020102010507070707" pitchFamily="18" charset="2"/>
            </a:endParaRPr>
          </a:p>
        </p:txBody>
      </p:sp>
      <p:sp>
        <p:nvSpPr>
          <p:cNvPr id="2051" name="Oval 6"/>
          <p:cNvSpPr>
            <a:spLocks noChangeArrowheads="1"/>
          </p:cNvSpPr>
          <p:nvPr/>
        </p:nvSpPr>
        <p:spPr bwMode="ltGray">
          <a:xfrm>
            <a:off x="9261475" y="6569075"/>
            <a:ext cx="468313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5E8B36F9-94BC-44E9-B925-1A72A6CC3000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120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2052" name="Line 7"/>
          <p:cNvSpPr>
            <a:spLocks noChangeShapeType="1"/>
          </p:cNvSpPr>
          <p:nvPr/>
        </p:nvSpPr>
        <p:spPr bwMode="ltGray">
          <a:xfrm>
            <a:off x="3625850" y="6669088"/>
            <a:ext cx="5430838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3" name="Line 21"/>
          <p:cNvSpPr>
            <a:spLocks noChangeShapeType="1"/>
          </p:cNvSpPr>
          <p:nvPr/>
        </p:nvSpPr>
        <p:spPr bwMode="auto">
          <a:xfrm>
            <a:off x="2273300" y="1196975"/>
            <a:ext cx="7545388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4" name="Rectangle 24"/>
          <p:cNvSpPr>
            <a:spLocks noChangeArrowheads="1"/>
          </p:cNvSpPr>
          <p:nvPr/>
        </p:nvSpPr>
        <p:spPr bwMode="ltGray">
          <a:xfrm>
            <a:off x="20638" y="-26988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endParaRPr lang="ko-KR" altLang="ko-KR" sz="1000">
              <a:solidFill>
                <a:schemeClr val="bg1"/>
              </a:solidFill>
            </a:endParaRPr>
          </a:p>
        </p:txBody>
      </p:sp>
      <p:grpSp>
        <p:nvGrpSpPr>
          <p:cNvPr id="2055" name="Group 25"/>
          <p:cNvGrpSpPr>
            <a:grpSpLocks/>
          </p:cNvGrpSpPr>
          <p:nvPr/>
        </p:nvGrpSpPr>
        <p:grpSpPr bwMode="auto">
          <a:xfrm>
            <a:off x="0" y="44450"/>
            <a:ext cx="5961063" cy="357188"/>
            <a:chOff x="0" y="53"/>
            <a:chExt cx="5569" cy="225"/>
          </a:xfrm>
        </p:grpSpPr>
        <p:sp>
          <p:nvSpPr>
            <p:cNvPr id="2063" name="Line 2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4" name="Line 27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5" name="Line 28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6" name="Line 29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7" name="Line 30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8" name="Line 31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056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2122488"/>
            <a:ext cx="8713787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r>
              <a:rPr lang="en-US" altLang="ko-KR"/>
              <a:t>z</a:t>
            </a:r>
            <a:endParaRPr lang="ko-KR" altLang="en-US"/>
          </a:p>
        </p:txBody>
      </p:sp>
      <p:sp>
        <p:nvSpPr>
          <p:cNvPr id="2057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530225" y="557213"/>
            <a:ext cx="87137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Contents</a:t>
            </a:r>
          </a:p>
        </p:txBody>
      </p:sp>
      <p:sp>
        <p:nvSpPr>
          <p:cNvPr id="18" name="제목 1"/>
          <p:cNvSpPr txBox="1">
            <a:spLocks/>
          </p:cNvSpPr>
          <p:nvPr userDrawn="1"/>
        </p:nvSpPr>
        <p:spPr>
          <a:xfrm>
            <a:off x="-87313" y="44450"/>
            <a:ext cx="9906001" cy="54927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9pPr>
          </a:lstStyle>
          <a:p>
            <a:pPr algn="r">
              <a:defRPr/>
            </a:pPr>
            <a:r>
              <a:rPr lang="ko-KR" altLang="en-US" sz="2000" i="0">
                <a:solidFill>
                  <a:schemeClr val="bg1"/>
                </a:solidFill>
                <a:latin typeface="Arial Black" pitchFamily="34" charset="0"/>
                <a:ea typeface="HY견고딕" pitchFamily="18" charset="-127"/>
              </a:rPr>
              <a:t>마스터 제목 스타일 편집</a:t>
            </a:r>
          </a:p>
        </p:txBody>
      </p:sp>
      <p:grpSp>
        <p:nvGrpSpPr>
          <p:cNvPr id="2059" name="Group 43"/>
          <p:cNvGrpSpPr>
            <a:grpSpLocks/>
          </p:cNvGrpSpPr>
          <p:nvPr userDrawn="1"/>
        </p:nvGrpSpPr>
        <p:grpSpPr bwMode="auto">
          <a:xfrm>
            <a:off x="-3175" y="44450"/>
            <a:ext cx="1643063" cy="427038"/>
            <a:chOff x="135" y="621"/>
            <a:chExt cx="1035" cy="269"/>
          </a:xfrm>
        </p:grpSpPr>
        <p:sp>
          <p:nvSpPr>
            <p:cNvPr id="22" name="Text Box 38"/>
            <p:cNvSpPr txBox="1">
              <a:spLocks noChangeArrowheads="1"/>
            </p:cNvSpPr>
            <p:nvPr userDrawn="1"/>
          </p:nvSpPr>
          <p:spPr bwMode="auto">
            <a:xfrm>
              <a:off x="135" y="6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i="1">
                  <a:solidFill>
                    <a:srgbClr val="99CC00"/>
                  </a:solidFill>
                  <a:latin typeface="Arial Black" pitchFamily="34" charset="0"/>
                </a:rPr>
                <a:t>power</a:t>
              </a:r>
            </a:p>
          </p:txBody>
        </p:sp>
        <p:sp>
          <p:nvSpPr>
            <p:cNvPr id="23" name="Text Box 39"/>
            <p:cNvSpPr txBox="1">
              <a:spLocks noChangeArrowheads="1"/>
            </p:cNvSpPr>
            <p:nvPr userDrawn="1"/>
          </p:nvSpPr>
          <p:spPr bwMode="auto">
            <a:xfrm>
              <a:off x="632" y="621"/>
              <a:ext cx="5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200" i="1">
                  <a:solidFill>
                    <a:schemeClr val="bg1"/>
                  </a:solidFill>
                  <a:latin typeface="Arial Black" pitchFamily="34" charset="0"/>
                </a:rPr>
                <a:t>PNU</a:t>
              </a:r>
            </a:p>
          </p:txBody>
        </p:sp>
        <p:sp>
          <p:nvSpPr>
            <p:cNvPr id="24" name="Text Box 40"/>
            <p:cNvSpPr txBox="1">
              <a:spLocks noChangeArrowheads="1"/>
            </p:cNvSpPr>
            <p:nvPr userDrawn="1"/>
          </p:nvSpPr>
          <p:spPr bwMode="auto">
            <a:xfrm>
              <a:off x="152" y="623"/>
              <a:ext cx="6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세계로</a:t>
              </a:r>
              <a:r>
                <a:rPr lang="ko-KR" altLang="en-US" sz="900" i="1">
                  <a:solidFill>
                    <a:schemeClr val="bg2"/>
                  </a:solidFill>
                  <a:latin typeface="Arial Black" pitchFamily="34" charset="0"/>
                </a:rPr>
                <a:t> </a:t>
              </a: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미래로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0" r:id="rId1"/>
    <p:sldLayoutId id="2147484491" r:id="rId2"/>
    <p:sldLayoutId id="2147484492" r:id="rId3"/>
    <p:sldLayoutId id="2147484493" r:id="rId4"/>
    <p:sldLayoutId id="2147484494" r:id="rId5"/>
    <p:sldLayoutId id="2147484495" r:id="rId6"/>
    <p:sldLayoutId id="2147484496" r:id="rId7"/>
    <p:sldLayoutId id="2147484497" r:id="rId8"/>
    <p:sldLayoutId id="2147484498" r:id="rId9"/>
    <p:sldLayoutId id="2147484499" r:id="rId10"/>
    <p:sldLayoutId id="2147484500" r:id="rId11"/>
  </p:sldLayoutIdLst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9pPr>
    </p:titleStyle>
    <p:bodyStyle>
      <a:lvl1pPr marL="533400" indent="-5334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295400" indent="-3810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3pPr>
      <a:lvl4pPr marL="17145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4pPr>
      <a:lvl5pPr marL="21717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5pPr>
      <a:lvl6pPr marL="26289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6pPr>
      <a:lvl7pPr marL="30861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7pPr>
      <a:lvl8pPr marL="35433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8pPr>
      <a:lvl9pPr marL="40005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image" Target="../media/image5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53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8.wmf"/><Relationship Id="rId7" Type="http://schemas.openxmlformats.org/officeDocument/2006/relationships/image" Target="../media/image70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69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7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image" Target="../media/image77.png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76.wmf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22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7" Type="http://schemas.openxmlformats.org/officeDocument/2006/relationships/image" Target="../media/image88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87.wmf"/><Relationship Id="rId4" Type="http://schemas.openxmlformats.org/officeDocument/2006/relationships/oleObject" Target="../embeddings/oleObject26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wmf"/><Relationship Id="rId4" Type="http://schemas.openxmlformats.org/officeDocument/2006/relationships/oleObject" Target="../embeddings/oleObject30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wmf"/><Relationship Id="rId4" Type="http://schemas.openxmlformats.org/officeDocument/2006/relationships/oleObject" Target="../embeddings/oleObject32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jpeg"/><Relationship Id="rId2" Type="http://schemas.openxmlformats.org/officeDocument/2006/relationships/image" Target="../media/image9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10.png"/><Relationship Id="rId7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6363" y="3140968"/>
            <a:ext cx="4896544" cy="1065213"/>
          </a:xfrm>
        </p:spPr>
        <p:txBody>
          <a:bodyPr/>
          <a:lstStyle/>
          <a:p>
            <a:pPr algn="ctr" eaLnBrk="1" hangingPunct="1"/>
            <a: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  <a:t>Introduction to </a:t>
            </a:r>
            <a:b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</a:br>
            <a: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  <a:t>Electric and Electronics</a:t>
            </a:r>
            <a:b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</a:br>
            <a:endParaRPr lang="en-US" altLang="ko-KR" sz="2800" b="0" dirty="0">
              <a:solidFill>
                <a:srgbClr val="A50021"/>
              </a:solidFill>
              <a:latin typeface="Arial Black" panose="020B0A04020102020204" pitchFamily="34" charset="0"/>
              <a:ea typeface="HY동녘M" pitchFamily="18" charset="-127"/>
              <a:cs typeface="Arial" panose="020B0604020202020204" pitchFamily="34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3050" y="4545013"/>
            <a:ext cx="5400030" cy="828203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altLang="ko-KR" dirty="0"/>
              <a:t>Chapter 4 – 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ko-KR" dirty="0"/>
              <a:t>Transient Analysis</a:t>
            </a:r>
            <a:endParaRPr lang="en-US" altLang="ko-KR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Capacitors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20713"/>
            <a:ext cx="9117383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굴림" charset="-127"/>
              </a:rPr>
              <a:t>Example 4.1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Determine equivalent capacitance between A-B</a:t>
            </a: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802" y="2228975"/>
            <a:ext cx="7128792" cy="386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220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Inductors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20713"/>
            <a:ext cx="9548813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charset="-127"/>
              </a:rPr>
              <a:t>Inductors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An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inductor</a:t>
            </a:r>
            <a:r>
              <a:rPr lang="en-US" altLang="ko-KR" dirty="0">
                <a:ea typeface="굴림" panose="020B0600000101010101" pitchFamily="50" charset="-127"/>
              </a:rPr>
              <a:t> is a passive element </a:t>
            </a:r>
            <a:br>
              <a:rPr lang="en-US" altLang="ko-KR" dirty="0">
                <a:ea typeface="굴림" panose="020B0600000101010101" pitchFamily="50" charset="-127"/>
              </a:rPr>
            </a:br>
            <a:r>
              <a:rPr lang="en-US" altLang="ko-KR" dirty="0">
                <a:ea typeface="굴림" panose="020B0600000101010101" pitchFamily="50" charset="-127"/>
              </a:rPr>
              <a:t>that stores energy in its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magnetic </a:t>
            </a:r>
            <a:b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</a:b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field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Calculating the inductance depends </a:t>
            </a:r>
            <a:br>
              <a:rPr lang="en-US" altLang="ko-KR" dirty="0">
                <a:ea typeface="굴림" panose="020B0600000101010101" pitchFamily="50" charset="-127"/>
              </a:rPr>
            </a:br>
            <a:r>
              <a:rPr lang="en-US" altLang="ko-KR" dirty="0">
                <a:ea typeface="굴림" panose="020B0600000101010101" pitchFamily="50" charset="-127"/>
              </a:rPr>
              <a:t>on the geometry: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For a solenoid the inductance is:</a:t>
            </a: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 lvl="1">
              <a:defRPr/>
            </a:pPr>
            <a:r>
              <a:rPr lang="en-US" altLang="ko-KR" dirty="0">
                <a:ea typeface="굴림" panose="020B0600000101010101" pitchFamily="50" charset="-127"/>
              </a:rPr>
              <a:t>Where </a:t>
            </a:r>
            <a:r>
              <a:rPr lang="en-US" altLang="ko-KR" i="1" dirty="0">
                <a:ea typeface="굴림" panose="020B0600000101010101" pitchFamily="50" charset="-127"/>
              </a:rPr>
              <a:t>N</a:t>
            </a:r>
            <a:r>
              <a:rPr lang="en-US" altLang="ko-KR" dirty="0">
                <a:ea typeface="굴림" panose="020B0600000101010101" pitchFamily="50" charset="-127"/>
              </a:rPr>
              <a:t> is the number of turns of the wire around the core of cross </a:t>
            </a:r>
            <a:br>
              <a:rPr lang="en-US" altLang="ko-KR" dirty="0">
                <a:ea typeface="굴림" panose="020B0600000101010101" pitchFamily="50" charset="-127"/>
              </a:rPr>
            </a:br>
            <a:r>
              <a:rPr lang="en-US" altLang="ko-KR" dirty="0">
                <a:ea typeface="굴림" panose="020B0600000101010101" pitchFamily="50" charset="-127"/>
              </a:rPr>
              <a:t>sectional area </a:t>
            </a:r>
            <a:r>
              <a:rPr lang="en-US" altLang="ko-KR" i="1" dirty="0">
                <a:ea typeface="굴림" panose="020B0600000101010101" pitchFamily="50" charset="-127"/>
              </a:rPr>
              <a:t>A</a:t>
            </a:r>
            <a:r>
              <a:rPr lang="en-US" altLang="ko-KR" dirty="0">
                <a:ea typeface="굴림" panose="020B0600000101010101" pitchFamily="50" charset="-127"/>
              </a:rPr>
              <a:t> and length </a:t>
            </a:r>
            <a:r>
              <a:rPr lang="en-US" altLang="ko-KR" i="1" dirty="0">
                <a:ea typeface="굴림" panose="020B0600000101010101" pitchFamily="50" charset="-127"/>
              </a:rPr>
              <a:t>l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lvl="1">
              <a:defRPr/>
            </a:pPr>
            <a:r>
              <a:rPr lang="en-US" altLang="ko-KR" dirty="0">
                <a:ea typeface="굴림" panose="020B0600000101010101" pitchFamily="50" charset="-127"/>
              </a:rPr>
              <a:t>The material used for the core has a magnetic property called the permeability, </a:t>
            </a:r>
            <a:r>
              <a:rPr lang="el-GR" altLang="ko-KR" i="1" dirty="0"/>
              <a:t>μ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</p:txBody>
      </p:sp>
      <p:pic>
        <p:nvPicPr>
          <p:cNvPr id="6" name="Picture 5" descr="C:\Users\Joel\Documents\Teaching\McGraw Hill\Fundamentals of Electric Circuits 5e\figures\CH06\Color Labeled\ale80571_06_0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321" y="2132856"/>
            <a:ext cx="406082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803606"/>
              </p:ext>
            </p:extLst>
          </p:nvPr>
        </p:nvGraphicFramePr>
        <p:xfrm>
          <a:off x="2624754" y="4005064"/>
          <a:ext cx="158115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98500" imgH="419100" progId="Equation.DSMT4">
                  <p:embed/>
                </p:oleObj>
              </mc:Choice>
              <mc:Fallback>
                <p:oleObj name="Equation" r:id="rId3" imgW="698500" imgH="419100" progId="Equation.DSMT4">
                  <p:embed/>
                  <p:pic>
                    <p:nvPicPr>
                      <p:cNvPr id="4915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754" y="4005064"/>
                        <a:ext cx="1581150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70377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>
                <a:ea typeface="굴림" panose="020B0600000101010101" pitchFamily="50" charset="-127"/>
              </a:rPr>
              <a:t>6.4 Inductors</a:t>
            </a:r>
            <a:endParaRPr lang="ko-KR" altLang="en-US" sz="180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92696"/>
            <a:ext cx="9548813" cy="5904656"/>
          </a:xfrm>
        </p:spPr>
        <p:txBody>
          <a:bodyPr/>
          <a:lstStyle/>
          <a:p>
            <a:pPr marL="0" indent="0">
              <a:spcAft>
                <a:spcPts val="1800"/>
              </a:spcAft>
              <a:buFontTx/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굴림" charset="-127"/>
              </a:rPr>
              <a:t>Voltage Current Relationship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If a current is passed through an inductor, the voltage across it is directly proportional to the time rate of change in current</a:t>
            </a: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 lvl="1">
              <a:spcAft>
                <a:spcPts val="0"/>
              </a:spcAft>
              <a:defRPr/>
            </a:pPr>
            <a:r>
              <a:rPr lang="en-US" altLang="ko-KR" dirty="0">
                <a:ea typeface="굴림" panose="020B0600000101010101" pitchFamily="50" charset="-127"/>
              </a:rPr>
              <a:t>Where, </a:t>
            </a:r>
            <a:r>
              <a:rPr lang="en-US" altLang="ko-KR" i="1" dirty="0">
                <a:ea typeface="굴림" panose="020B0600000101010101" pitchFamily="50" charset="-127"/>
              </a:rPr>
              <a:t>L</a:t>
            </a:r>
            <a:r>
              <a:rPr lang="en-US" altLang="ko-KR" dirty="0">
                <a:ea typeface="굴림" panose="020B0600000101010101" pitchFamily="50" charset="-127"/>
              </a:rPr>
              <a:t>, is the unit of inductance, measured in </a:t>
            </a:r>
            <a:r>
              <a:rPr lang="en-US" altLang="ko-KR" b="1" i="1" dirty="0" err="1">
                <a:solidFill>
                  <a:srgbClr val="A50021"/>
                </a:solidFill>
                <a:ea typeface="굴림" panose="020B0600000101010101" pitchFamily="50" charset="-127"/>
              </a:rPr>
              <a:t>Henries</a:t>
            </a:r>
            <a:r>
              <a:rPr lang="en-US" altLang="ko-KR" dirty="0">
                <a:ea typeface="굴림" panose="020B0600000101010101" pitchFamily="50" charset="-127"/>
              </a:rPr>
              <a:t>, H.</a:t>
            </a:r>
          </a:p>
          <a:p>
            <a:pPr lvl="1">
              <a:spcAft>
                <a:spcPts val="0"/>
              </a:spcAft>
              <a:defRPr/>
            </a:pPr>
            <a:r>
              <a:rPr lang="en-US" altLang="ko-KR" dirty="0">
                <a:ea typeface="굴림" panose="020B0600000101010101" pitchFamily="50" charset="-127"/>
              </a:rPr>
              <a:t>On Henry is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1 volt-second per ampere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lvl="1">
              <a:spcAft>
                <a:spcPts val="0"/>
              </a:spcAft>
              <a:defRPr/>
            </a:pPr>
            <a:r>
              <a:rPr lang="en-US" altLang="ko-KR" dirty="0">
                <a:ea typeface="굴림" panose="020B0600000101010101" pitchFamily="50" charset="-127"/>
              </a:rPr>
              <a:t>The voltage developed tends to oppose a changing flow of current.</a:t>
            </a:r>
          </a:p>
        </p:txBody>
      </p:sp>
      <p:graphicFrame>
        <p:nvGraphicFramePr>
          <p:cNvPr id="4813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131604"/>
              </p:ext>
            </p:extLst>
          </p:nvPr>
        </p:nvGraphicFramePr>
        <p:xfrm>
          <a:off x="2072680" y="2297586"/>
          <a:ext cx="1317625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169" imgH="393529" progId="Equation.DSMT4">
                  <p:embed/>
                </p:oleObj>
              </mc:Choice>
              <mc:Fallback>
                <p:oleObj name="Equation" r:id="rId2" imgW="533169" imgH="393529" progId="Equation.DSMT4">
                  <p:embed/>
                  <p:pic>
                    <p:nvPicPr>
                      <p:cNvPr id="4813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2680" y="2297586"/>
                        <a:ext cx="1317625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112" y="4818869"/>
            <a:ext cx="2795328" cy="162547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740" y="4757354"/>
            <a:ext cx="3826048" cy="18062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3000" y="2365848"/>
            <a:ext cx="30670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089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Inductors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92696"/>
            <a:ext cx="9548813" cy="5688012"/>
          </a:xfrm>
        </p:spPr>
        <p:txBody>
          <a:bodyPr/>
          <a:lstStyle/>
          <a:p>
            <a:pPr marL="0" indent="0">
              <a:spcAft>
                <a:spcPts val="1800"/>
              </a:spcAft>
              <a:buFontTx/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굴림" charset="-127"/>
              </a:rPr>
              <a:t>Store charge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The power delivered to the inductor is:</a:t>
            </a: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The energy stored is:</a:t>
            </a:r>
          </a:p>
        </p:txBody>
      </p:sp>
      <p:graphicFrame>
        <p:nvGraphicFramePr>
          <p:cNvPr id="5018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78195"/>
              </p:ext>
            </p:extLst>
          </p:nvPr>
        </p:nvGraphicFramePr>
        <p:xfrm>
          <a:off x="3512840" y="2060848"/>
          <a:ext cx="240347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40948" imgH="431613" progId="Equation.DSMT4">
                  <p:embed/>
                </p:oleObj>
              </mc:Choice>
              <mc:Fallback>
                <p:oleObj name="Equation" r:id="rId2" imgW="1040948" imgH="431613" progId="Equation.DSMT4">
                  <p:embed/>
                  <p:pic>
                    <p:nvPicPr>
                      <p:cNvPr id="5018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2840" y="2060848"/>
                        <a:ext cx="2403475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298477"/>
              </p:ext>
            </p:extLst>
          </p:nvPr>
        </p:nvGraphicFramePr>
        <p:xfrm>
          <a:off x="3765881" y="4005566"/>
          <a:ext cx="1561887" cy="1010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09336" imgH="393529" progId="Equation.DSMT4">
                  <p:embed/>
                </p:oleObj>
              </mc:Choice>
              <mc:Fallback>
                <p:oleObj name="Equation" r:id="rId4" imgW="609336" imgH="393529" progId="Equation.DSMT4">
                  <p:embed/>
                  <p:pic>
                    <p:nvPicPr>
                      <p:cNvPr id="5018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881" y="4005566"/>
                        <a:ext cx="1561887" cy="10107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20599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ea typeface="굴림" panose="020B0600000101010101" pitchFamily="50" charset="-127"/>
              </a:rPr>
              <a:t>Inductors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2" y="692696"/>
            <a:ext cx="9477375" cy="597592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굴림" charset="-127"/>
              </a:rPr>
              <a:t>Series Inductors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We now need to extend the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series </a:t>
            </a:r>
            <a:b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</a:b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combinations</a:t>
            </a:r>
            <a:r>
              <a:rPr lang="en-US" altLang="ko-KR" dirty="0">
                <a:ea typeface="굴림" panose="020B0600000101010101" pitchFamily="50" charset="-127"/>
              </a:rPr>
              <a:t> to inductors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Applying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KVL</a:t>
            </a:r>
            <a:r>
              <a:rPr lang="en-US" altLang="ko-KR" dirty="0">
                <a:ea typeface="굴림" panose="020B0600000101010101" pitchFamily="50" charset="-127"/>
              </a:rPr>
              <a:t> to the loop:</a:t>
            </a: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Taking the voltage current </a:t>
            </a:r>
            <a:br>
              <a:rPr lang="en-US" altLang="ko-KR" dirty="0">
                <a:ea typeface="굴림" panose="020B0600000101010101" pitchFamily="50" charset="-127"/>
              </a:rPr>
            </a:br>
            <a:r>
              <a:rPr lang="en-US" altLang="ko-KR" dirty="0">
                <a:ea typeface="굴림" panose="020B0600000101010101" pitchFamily="50" charset="-127"/>
              </a:rPr>
              <a:t>relationship</a:t>
            </a: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Thus </a:t>
            </a:r>
          </a:p>
          <a:p>
            <a:pPr marL="0" indent="0">
              <a:buNone/>
              <a:defRPr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pic>
        <p:nvPicPr>
          <p:cNvPr id="54277" name="Picture 6" descr="C:\Users\Joel\Documents\Teaching\McGraw Hill\Fundamentals of Electric Circuits 5e\figures\CH06\Color Labeled\ale80571_06_0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300" y="1796405"/>
            <a:ext cx="390207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576" y="3960462"/>
            <a:ext cx="4362450" cy="1743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632" y="5914562"/>
            <a:ext cx="3261191" cy="5133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7155" y="2729886"/>
            <a:ext cx="3335302" cy="53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894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ea typeface="굴림" panose="020B0600000101010101" pitchFamily="50" charset="-127"/>
              </a:rPr>
              <a:t>Inductors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243" y="726203"/>
            <a:ext cx="9477375" cy="6044512"/>
          </a:xfrm>
        </p:spPr>
        <p:txBody>
          <a:bodyPr/>
          <a:lstStyle/>
          <a:p>
            <a:pPr marL="0" indent="0">
              <a:spcBef>
                <a:spcPts val="1200"/>
              </a:spcBef>
              <a:spcAft>
                <a:spcPts val="1800"/>
              </a:spcAft>
              <a:buFontTx/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굴림" charset="-127"/>
              </a:rPr>
              <a:t>Parallel Inductors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Applying KCL to the circuit:</a:t>
            </a: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the current voltage relationship </a:t>
            </a: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The equivalent inductance is thus:</a:t>
            </a:r>
            <a:br>
              <a:rPr lang="en-US" altLang="ko-KR" dirty="0">
                <a:ea typeface="굴림" panose="020B0600000101010101" pitchFamily="50" charset="-127"/>
              </a:rPr>
            </a:br>
            <a:endParaRPr lang="en-US" altLang="ko-KR" dirty="0">
              <a:ea typeface="굴림" panose="020B0600000101010101" pitchFamily="50" charset="-127"/>
            </a:endParaRPr>
          </a:p>
        </p:txBody>
      </p:sp>
      <p:pic>
        <p:nvPicPr>
          <p:cNvPr id="56324" name="Picture 7" descr="C:\Users\Joel\Documents\Teaching\McGraw Hill\Fundamentals of Electric Circuits 5e\figures\CH06\Color Labeled\ale80571_06_0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219" y="1772816"/>
            <a:ext cx="3817938" cy="395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63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630613"/>
              </p:ext>
            </p:extLst>
          </p:nvPr>
        </p:nvGraphicFramePr>
        <p:xfrm>
          <a:off x="344488" y="3612055"/>
          <a:ext cx="5976937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95600" imgH="482600" progId="Equation.DSMT4">
                  <p:embed/>
                </p:oleObj>
              </mc:Choice>
              <mc:Fallback>
                <p:oleObj name="Equation" r:id="rId3" imgW="2895600" imgH="482600" progId="Equation.DSMT4">
                  <p:embed/>
                  <p:pic>
                    <p:nvPicPr>
                      <p:cNvPr id="563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8" y="3612055"/>
                        <a:ext cx="5976937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6576" y="2060848"/>
            <a:ext cx="3340993" cy="58752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8198" y="5571102"/>
            <a:ext cx="34671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374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Inductors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20713"/>
            <a:ext cx="9117383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굴림" charset="-127"/>
              </a:rPr>
              <a:t>Example 4.2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Determine equivalent inductance between A-B</a:t>
            </a: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1920694"/>
            <a:ext cx="6192688" cy="440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8406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ea typeface="굴림" panose="020B0600000101010101" pitchFamily="50" charset="-127"/>
              </a:rPr>
              <a:t>Capacitor/Inductor Characteristics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243" y="726203"/>
            <a:ext cx="9477375" cy="6044512"/>
          </a:xfrm>
        </p:spPr>
        <p:txBody>
          <a:bodyPr/>
          <a:lstStyle/>
          <a:p>
            <a:pPr marL="0" indent="0">
              <a:spcBef>
                <a:spcPts val="1200"/>
              </a:spcBef>
              <a:spcAft>
                <a:spcPts val="1800"/>
              </a:spcAft>
              <a:buFontTx/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굴림" charset="-127"/>
              </a:rPr>
              <a:t>Capacitor/Inductor Characteristics</a:t>
            </a:r>
          </a:p>
          <a:p>
            <a:pPr>
              <a:defRPr/>
            </a:pP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Capacitor</a:t>
            </a: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 lvl="1">
              <a:defRPr/>
            </a:pPr>
            <a:r>
              <a:rPr lang="en-US" altLang="ko-KR" dirty="0">
                <a:ea typeface="굴림" panose="020B0600000101010101" pitchFamily="50" charset="-127"/>
              </a:rPr>
              <a:t>If the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voltage is constant</a:t>
            </a:r>
            <a:r>
              <a:rPr lang="en-US" altLang="ko-KR" dirty="0">
                <a:ea typeface="굴림" panose="020B0600000101010101" pitchFamily="50" charset="-127"/>
              </a:rPr>
              <a:t>, the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current </a:t>
            </a:r>
            <a:r>
              <a:rPr lang="en-US" altLang="ko-KR" b="1" i="1" dirty="0">
                <a:ea typeface="굴림" panose="020B0600000101010101" pitchFamily="50" charset="-127"/>
              </a:rPr>
              <a:t>in the capacitor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is zero </a:t>
            </a:r>
            <a:r>
              <a:rPr lang="en-US" altLang="ko-KR" dirty="0">
                <a:ea typeface="굴림" panose="020B0600000101010101" pitchFamily="50" charset="-127"/>
              </a:rPr>
              <a:t>and the capacitor looks like an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open circuit</a:t>
            </a:r>
          </a:p>
          <a:p>
            <a:pPr>
              <a:defRPr/>
            </a:pPr>
            <a:endParaRPr lang="en-US" altLang="ko-KR" b="1" i="1" dirty="0">
              <a:solidFill>
                <a:srgbClr val="A50021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Inductor</a:t>
            </a: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 lvl="1">
              <a:defRPr/>
            </a:pPr>
            <a:r>
              <a:rPr lang="en-US" altLang="ko-KR" dirty="0">
                <a:ea typeface="굴림" panose="020B0600000101010101" pitchFamily="50" charset="-127"/>
              </a:rPr>
              <a:t>If the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current is constant</a:t>
            </a:r>
            <a:r>
              <a:rPr lang="en-US" altLang="ko-KR" dirty="0">
                <a:ea typeface="굴림" panose="020B0600000101010101" pitchFamily="50" charset="-127"/>
              </a:rPr>
              <a:t>, the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voltage </a:t>
            </a:r>
            <a:r>
              <a:rPr lang="en-US" altLang="ko-KR" b="1" i="1" dirty="0">
                <a:ea typeface="굴림" panose="020B0600000101010101" pitchFamily="50" charset="-127"/>
              </a:rPr>
              <a:t>in the inductor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is zero </a:t>
            </a:r>
            <a:r>
              <a:rPr lang="en-US" altLang="ko-KR" dirty="0">
                <a:ea typeface="굴림" panose="020B0600000101010101" pitchFamily="50" charset="-127"/>
              </a:rPr>
              <a:t>and the inductor looks like an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short circuit</a:t>
            </a:r>
          </a:p>
          <a:p>
            <a:pPr>
              <a:defRPr/>
            </a:pPr>
            <a:br>
              <a:rPr lang="en-US" altLang="ko-KR" dirty="0">
                <a:ea typeface="굴림" panose="020B0600000101010101" pitchFamily="50" charset="-127"/>
              </a:rPr>
            </a:br>
            <a:endParaRPr lang="en-US" altLang="ko-KR" dirty="0">
              <a:ea typeface="굴림" panose="020B0600000101010101" pitchFamily="50" charset="-127"/>
            </a:endParaRP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970287"/>
              </p:ext>
            </p:extLst>
          </p:nvPr>
        </p:nvGraphicFramePr>
        <p:xfrm>
          <a:off x="2072680" y="4472087"/>
          <a:ext cx="1317625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169" imgH="393529" progId="Equation.DSMT4">
                  <p:embed/>
                </p:oleObj>
              </mc:Choice>
              <mc:Fallback>
                <p:oleObj name="Equation" r:id="rId2" imgW="533169" imgH="393529" progId="Equation.DSMT4">
                  <p:embed/>
                  <p:pic>
                    <p:nvPicPr>
                      <p:cNvPr id="4813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2680" y="4472087"/>
                        <a:ext cx="1317625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237854"/>
              </p:ext>
            </p:extLst>
          </p:nvPr>
        </p:nvGraphicFramePr>
        <p:xfrm>
          <a:off x="2044966" y="1842754"/>
          <a:ext cx="1201021" cy="86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45863" imgH="393529" progId="Equation.DSMT4">
                  <p:embed/>
                </p:oleObj>
              </mc:Choice>
              <mc:Fallback>
                <p:oleObj name="Equation" r:id="rId4" imgW="545863" imgH="393529" progId="Equation.DSMT4">
                  <p:embed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966" y="1842754"/>
                        <a:ext cx="1201021" cy="86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747780"/>
              </p:ext>
            </p:extLst>
          </p:nvPr>
        </p:nvGraphicFramePr>
        <p:xfrm>
          <a:off x="5127710" y="1772816"/>
          <a:ext cx="290353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36033" imgH="495085" progId="Equation.DSMT4">
                  <p:embed/>
                </p:oleObj>
              </mc:Choice>
              <mc:Fallback>
                <p:oleObj name="Equation" r:id="rId6" imgW="1536033" imgH="495085" progId="Equation.DSMT4">
                  <p:embed/>
                  <p:pic>
                    <p:nvPicPr>
                      <p:cNvPr id="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710" y="1772816"/>
                        <a:ext cx="2903537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7710" y="4468341"/>
            <a:ext cx="30670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428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ea typeface="굴림" panose="020B0600000101010101" pitchFamily="50" charset="-127"/>
              </a:rPr>
              <a:t>Capacitor/Inductor Characteristics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409" y="908720"/>
            <a:ext cx="69246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753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First Order Transient Circuits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480" y="620688"/>
            <a:ext cx="9505950" cy="5616575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 dirty="0">
                <a:solidFill>
                  <a:srgbClr val="0070C0"/>
                </a:solidFill>
                <a:ea typeface="굴림" panose="020B0600000101010101" pitchFamily="50" charset="-127"/>
              </a:rPr>
              <a:t>First Order Transient Circuits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A first order circuit contain a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single storage element</a:t>
            </a:r>
            <a:r>
              <a:rPr lang="en-US" altLang="ko-KR" dirty="0">
                <a:ea typeface="굴림" panose="020B0600000101010101" pitchFamily="50" charset="-127"/>
              </a:rPr>
              <a:t>, i.e. one capacitor or one inductor.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A first order circuit is characterized by a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first order differential equation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There are two types of first order circuits:</a:t>
            </a:r>
          </a:p>
          <a:p>
            <a:pPr lvl="1">
              <a:defRPr/>
            </a:pPr>
            <a:r>
              <a:rPr lang="en-US" altLang="ko-KR" dirty="0">
                <a:ea typeface="굴림" panose="020B0600000101010101" pitchFamily="50" charset="-127"/>
              </a:rPr>
              <a:t>Resistive capacitive, called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RC</a:t>
            </a:r>
          </a:p>
          <a:p>
            <a:pPr lvl="1">
              <a:defRPr/>
            </a:pPr>
            <a:r>
              <a:rPr lang="en-US" altLang="ko-KR" dirty="0">
                <a:ea typeface="굴림" panose="020B0600000101010101" pitchFamily="50" charset="-127"/>
              </a:rPr>
              <a:t>Resistive inductive, called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RL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We will assume the circuit is in a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steady state</a:t>
            </a:r>
            <a:r>
              <a:rPr lang="en-US" altLang="ko-KR" dirty="0">
                <a:ea typeface="굴림" panose="020B0600000101010101" pitchFamily="50" charset="-127"/>
              </a:rPr>
              <a:t> prior to a circuit interruption.</a:t>
            </a:r>
          </a:p>
        </p:txBody>
      </p:sp>
    </p:spTree>
    <p:extLst>
      <p:ext uri="{BB962C8B-B14F-4D97-AF65-F5344CB8AC3E}">
        <p14:creationId xmlns:p14="http://schemas.microsoft.com/office/powerpoint/2010/main" val="29367031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/>
              <a:t>Learning Objectives</a:t>
            </a:r>
            <a:endParaRPr lang="ko-KR" altLang="en-US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Microsoft Sans Serif" panose="020B0604020202020204" pitchFamily="34" charset="0"/>
              </a:rPr>
              <a:t>Learning Objectives 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To understand the characteristics of </a:t>
            </a:r>
            <a:r>
              <a:rPr lang="en-US" altLang="ko-KR" b="1" i="1" dirty="0">
                <a:solidFill>
                  <a:srgbClr val="A50021"/>
                </a:solidFill>
                <a:ea typeface="Microsoft Sans Serif" panose="020B0604020202020204" pitchFamily="34" charset="0"/>
              </a:rPr>
              <a:t>capacitors</a:t>
            </a:r>
            <a:r>
              <a:rPr lang="en-US" altLang="ko-KR" b="1" dirty="0">
                <a:ea typeface="Microsoft Sans Serif" panose="020B0604020202020204" pitchFamily="34" charset="0"/>
              </a:rPr>
              <a:t> and </a:t>
            </a:r>
            <a:r>
              <a:rPr lang="en-US" altLang="ko-KR" b="1" i="1" dirty="0">
                <a:solidFill>
                  <a:srgbClr val="A50021"/>
                </a:solidFill>
                <a:ea typeface="Microsoft Sans Serif" panose="020B0604020202020204" pitchFamily="34" charset="0"/>
              </a:rPr>
              <a:t>inductors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To learn </a:t>
            </a:r>
            <a:r>
              <a:rPr lang="en-US" altLang="ko-KR" b="1" i="1" dirty="0">
                <a:solidFill>
                  <a:srgbClr val="A50021"/>
                </a:solidFill>
                <a:ea typeface="Microsoft Sans Serif" panose="020B0604020202020204" pitchFamily="34" charset="0"/>
              </a:rPr>
              <a:t>how to reduce </a:t>
            </a:r>
            <a:r>
              <a:rPr lang="en-US" altLang="ko-KR" b="1" dirty="0">
                <a:ea typeface="Microsoft Sans Serif" panose="020B0604020202020204" pitchFamily="34" charset="0"/>
              </a:rPr>
              <a:t>a network of either capacitors or inductors </a:t>
            </a:r>
            <a:r>
              <a:rPr lang="en-US" altLang="ko-KR" b="1" dirty="0">
                <a:solidFill>
                  <a:srgbClr val="A50021"/>
                </a:solidFill>
                <a:ea typeface="Microsoft Sans Serif" panose="020B0604020202020204" pitchFamily="34" charset="0"/>
              </a:rPr>
              <a:t>to a single capacitor or inductor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To understand the </a:t>
            </a:r>
            <a:r>
              <a:rPr lang="en-US" altLang="ko-KR" b="1" i="1" dirty="0">
                <a:solidFill>
                  <a:srgbClr val="A50021"/>
                </a:solidFill>
                <a:ea typeface="Microsoft Sans Serif" panose="020B0604020202020204" pitchFamily="34" charset="0"/>
              </a:rPr>
              <a:t>storage capability </a:t>
            </a:r>
            <a:r>
              <a:rPr lang="en-US" altLang="ko-KR" b="1" dirty="0">
                <a:ea typeface="Microsoft Sans Serif" panose="020B0604020202020204" pitchFamily="34" charset="0"/>
              </a:rPr>
              <a:t>of these two elements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To understand the concept of </a:t>
            </a:r>
            <a:r>
              <a:rPr lang="en-US" altLang="ko-KR" b="1" i="1" dirty="0">
                <a:solidFill>
                  <a:srgbClr val="A50021"/>
                </a:solidFill>
                <a:ea typeface="Microsoft Sans Serif" panose="020B0604020202020204" pitchFamily="34" charset="0"/>
              </a:rPr>
              <a:t>time constant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To solve </a:t>
            </a:r>
            <a:r>
              <a:rPr lang="en-US" altLang="ko-KR" b="1" i="1" dirty="0">
                <a:solidFill>
                  <a:srgbClr val="A50021"/>
                </a:solidFill>
                <a:ea typeface="Microsoft Sans Serif" panose="020B0604020202020204" pitchFamily="34" charset="0"/>
              </a:rPr>
              <a:t>first-order</a:t>
            </a:r>
            <a:r>
              <a:rPr lang="en-US" altLang="ko-KR" b="1" dirty="0">
                <a:ea typeface="Microsoft Sans Serif" panose="020B0604020202020204" pitchFamily="34" charset="0"/>
              </a:rPr>
              <a:t> transient circuits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To solve </a:t>
            </a:r>
            <a:r>
              <a:rPr lang="en-US" altLang="ko-KR" b="1" i="1" dirty="0">
                <a:solidFill>
                  <a:srgbClr val="A50021"/>
                </a:solidFill>
                <a:ea typeface="Microsoft Sans Serif" panose="020B0604020202020204" pitchFamily="34" charset="0"/>
              </a:rPr>
              <a:t>second-order</a:t>
            </a:r>
            <a:r>
              <a:rPr lang="en-US" altLang="ko-KR" b="1" dirty="0">
                <a:ea typeface="Microsoft Sans Serif" panose="020B0604020202020204" pitchFamily="34" charset="0"/>
              </a:rPr>
              <a:t> transient circuits</a:t>
            </a:r>
          </a:p>
          <a:p>
            <a:pPr>
              <a:spcBef>
                <a:spcPts val="1800"/>
              </a:spcBef>
              <a:defRPr/>
            </a:pPr>
            <a:endParaRPr lang="en-US" altLang="ko-KR" b="1" dirty="0">
              <a:ea typeface="Microsoft Sans Serif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First Order Transient Circuits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480" y="620688"/>
            <a:ext cx="9505950" cy="5616575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 dirty="0">
                <a:solidFill>
                  <a:srgbClr val="0070C0"/>
                </a:solidFill>
                <a:ea typeface="굴림" panose="020B0600000101010101" pitchFamily="50" charset="-127"/>
              </a:rPr>
              <a:t>RC and RL networks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1340768"/>
            <a:ext cx="5832648" cy="478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645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First Order Transient Circuits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480" y="620688"/>
            <a:ext cx="9505950" cy="561657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i="1" dirty="0">
                <a:solidFill>
                  <a:srgbClr val="0070C0"/>
                </a:solidFill>
                <a:ea typeface="굴림" panose="020B0600000101010101" pitchFamily="50" charset="-127"/>
              </a:rPr>
              <a:t>RC network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ea typeface="굴림" panose="020B0600000101010101" pitchFamily="50" charset="-127"/>
              </a:rPr>
              <a:t>Applying KCL at RC Circuit of Figure 4.7.c</a:t>
            </a:r>
          </a:p>
          <a:p>
            <a:pPr marL="0" indent="0">
              <a:buNone/>
              <a:defRPr/>
            </a:pPr>
            <a:endParaRPr lang="en-US" altLang="ko-KR" sz="2800" b="1" i="1" dirty="0">
              <a:solidFill>
                <a:srgbClr val="A50021"/>
              </a:solidFill>
              <a:ea typeface="굴림" panose="020B0600000101010101" pitchFamily="50" charset="-127"/>
            </a:endParaRPr>
          </a:p>
          <a:p>
            <a:pPr marL="0" indent="0">
              <a:buNone/>
              <a:defRPr/>
            </a:pPr>
            <a:endParaRPr lang="en-US" altLang="ko-KR" sz="2800" b="1" i="1" dirty="0">
              <a:solidFill>
                <a:srgbClr val="A50021"/>
              </a:solidFill>
              <a:ea typeface="굴림" panose="020B0600000101010101" pitchFamily="50" charset="-127"/>
            </a:endParaRPr>
          </a:p>
          <a:p>
            <a:pPr marL="0" indent="0">
              <a:buNone/>
              <a:defRPr/>
            </a:pPr>
            <a:endParaRPr lang="en-US" altLang="ko-KR" sz="2800" b="1" i="1" dirty="0">
              <a:solidFill>
                <a:srgbClr val="A50021"/>
              </a:solidFill>
              <a:ea typeface="굴림" panose="020B0600000101010101" pitchFamily="50" charset="-127"/>
            </a:endParaRPr>
          </a:p>
          <a:p>
            <a:pPr marL="0" indent="0">
              <a:buNone/>
              <a:defRPr/>
            </a:pPr>
            <a:endParaRPr lang="en-US" altLang="ko-KR" sz="2800" b="1" i="1" dirty="0">
              <a:solidFill>
                <a:srgbClr val="A50021"/>
              </a:solidFill>
              <a:ea typeface="굴림" panose="020B0600000101010101" pitchFamily="50" charset="-127"/>
            </a:endParaRPr>
          </a:p>
          <a:p>
            <a:pPr marL="0" indent="0">
              <a:buNone/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 marL="0" indent="0">
              <a:buNone/>
              <a:defRPr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827" y="2400561"/>
            <a:ext cx="2705100" cy="19907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008" y="2430390"/>
            <a:ext cx="3028252" cy="205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138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First Order Transient Circuits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480" y="620688"/>
            <a:ext cx="9505950" cy="561657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i="1" dirty="0">
                <a:solidFill>
                  <a:srgbClr val="0070C0"/>
                </a:solidFill>
                <a:ea typeface="굴림" panose="020B0600000101010101" pitchFamily="50" charset="-127"/>
              </a:rPr>
              <a:t>RL network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ea typeface="굴림" panose="020B0600000101010101" pitchFamily="50" charset="-127"/>
              </a:rPr>
              <a:t>Applying KVL at RL Circuit of Figure 4.7.d</a:t>
            </a:r>
          </a:p>
          <a:p>
            <a:pPr marL="0" indent="0">
              <a:buNone/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 marL="0" indent="0">
              <a:buNone/>
              <a:defRPr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616" y="2636912"/>
            <a:ext cx="2859141" cy="21602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056" y="2840962"/>
            <a:ext cx="2664296" cy="192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8943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First Order Transient Circuits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480" y="620688"/>
            <a:ext cx="9505950" cy="561657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i="1" dirty="0">
                <a:solidFill>
                  <a:srgbClr val="0070C0"/>
                </a:solidFill>
                <a:ea typeface="굴림" panose="020B0600000101010101" pitchFamily="50" charset="-127"/>
              </a:rPr>
              <a:t>Differential equation</a:t>
            </a:r>
          </a:p>
          <a:p>
            <a:pPr>
              <a:lnSpc>
                <a:spcPct val="150000"/>
              </a:lnSpc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ea typeface="굴림" panose="020B0600000101010101" pitchFamily="50" charset="-127"/>
              </a:rPr>
              <a:t>In case of </a:t>
            </a:r>
            <a:r>
              <a:rPr lang="en-US" altLang="ko-KR" b="1" i="1" dirty="0">
                <a:latin typeface="+mn-lt"/>
                <a:ea typeface="굴림" panose="020B0600000101010101" pitchFamily="50" charset="-127"/>
              </a:rPr>
              <a:t>f(t) = A</a:t>
            </a:r>
          </a:p>
          <a:p>
            <a:pPr lvl="1">
              <a:defRPr/>
            </a:pPr>
            <a:r>
              <a:rPr lang="en-US" altLang="ko-KR" b="1" i="1" dirty="0">
                <a:solidFill>
                  <a:srgbClr val="A50021"/>
                </a:solidFill>
                <a:latin typeface="+mn-lt"/>
                <a:ea typeface="굴림" panose="020B0600000101010101" pitchFamily="50" charset="-127"/>
              </a:rPr>
              <a:t>Particular solution</a:t>
            </a:r>
          </a:p>
          <a:p>
            <a:pPr lvl="1">
              <a:defRPr/>
            </a:pPr>
            <a:endParaRPr lang="en-US" altLang="ko-KR" b="1" i="1" dirty="0">
              <a:latin typeface="+mn-lt"/>
              <a:ea typeface="굴림" panose="020B0600000101010101" pitchFamily="50" charset="-127"/>
            </a:endParaRPr>
          </a:p>
          <a:p>
            <a:pPr lvl="1">
              <a:defRPr/>
            </a:pPr>
            <a:endParaRPr lang="en-US" altLang="ko-KR" b="1" i="1" dirty="0">
              <a:solidFill>
                <a:srgbClr val="A50021"/>
              </a:solidFill>
              <a:latin typeface="+mn-lt"/>
              <a:ea typeface="굴림" panose="020B0600000101010101" pitchFamily="50" charset="-127"/>
            </a:endParaRPr>
          </a:p>
          <a:p>
            <a:pPr lvl="1">
              <a:defRPr/>
            </a:pPr>
            <a:r>
              <a:rPr lang="en-US" altLang="ko-KR" b="1" i="1" dirty="0">
                <a:solidFill>
                  <a:srgbClr val="A50021"/>
                </a:solidFill>
                <a:latin typeface="+mn-lt"/>
                <a:ea typeface="굴림" panose="020B0600000101010101" pitchFamily="50" charset="-127"/>
              </a:rPr>
              <a:t>Complementary solution</a:t>
            </a:r>
          </a:p>
          <a:p>
            <a:pPr marL="0" indent="0">
              <a:buNone/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 marL="0" indent="0">
              <a:buNone/>
              <a:defRPr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609" y="1100449"/>
            <a:ext cx="7128792" cy="21768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510" y="4581128"/>
            <a:ext cx="6381017" cy="5760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656" y="5732438"/>
            <a:ext cx="6090197" cy="72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6085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First Order Transient Circuits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480" y="620688"/>
            <a:ext cx="9505950" cy="5616575"/>
          </a:xfrm>
        </p:spPr>
        <p:txBody>
          <a:bodyPr/>
          <a:lstStyle/>
          <a:p>
            <a:pPr lvl="1">
              <a:defRPr/>
            </a:pPr>
            <a:r>
              <a:rPr lang="en-US" altLang="ko-KR" b="1" i="1" dirty="0">
                <a:solidFill>
                  <a:srgbClr val="A50021"/>
                </a:solidFill>
                <a:latin typeface="+mn-lt"/>
                <a:ea typeface="굴림" panose="020B0600000101010101" pitchFamily="50" charset="-127"/>
              </a:rPr>
              <a:t>Complementary(continue)</a:t>
            </a:r>
          </a:p>
          <a:p>
            <a:pPr lvl="1">
              <a:defRPr/>
            </a:pPr>
            <a:endParaRPr lang="en-US" altLang="ko-KR" b="1" i="1" dirty="0">
              <a:latin typeface="+mn-lt"/>
              <a:ea typeface="굴림" panose="020B0600000101010101" pitchFamily="50" charset="-127"/>
            </a:endParaRPr>
          </a:p>
          <a:p>
            <a:pPr lvl="1">
              <a:defRPr/>
            </a:pPr>
            <a:endParaRPr lang="en-US" altLang="ko-KR" b="1" i="1" dirty="0">
              <a:solidFill>
                <a:srgbClr val="A50021"/>
              </a:solidFill>
              <a:latin typeface="+mn-lt"/>
              <a:ea typeface="굴림" panose="020B0600000101010101" pitchFamily="50" charset="-127"/>
            </a:endParaRPr>
          </a:p>
          <a:p>
            <a:pPr lvl="1">
              <a:defRPr/>
            </a:pPr>
            <a:endParaRPr lang="en-US" altLang="ko-KR" b="1" i="1" dirty="0">
              <a:solidFill>
                <a:srgbClr val="A50021"/>
              </a:solidFill>
              <a:latin typeface="+mn-lt"/>
              <a:ea typeface="굴림" panose="020B0600000101010101" pitchFamily="50" charset="-127"/>
            </a:endParaRPr>
          </a:p>
          <a:p>
            <a:pPr lvl="1">
              <a:defRPr/>
            </a:pPr>
            <a:endParaRPr lang="en-US" altLang="ko-KR" b="1" i="1" dirty="0">
              <a:solidFill>
                <a:srgbClr val="A50021"/>
              </a:solidFill>
              <a:latin typeface="+mn-lt"/>
              <a:ea typeface="굴림" panose="020B0600000101010101" pitchFamily="50" charset="-127"/>
            </a:endParaRPr>
          </a:p>
          <a:p>
            <a:pPr lvl="1">
              <a:defRPr/>
            </a:pPr>
            <a:endParaRPr lang="en-US" altLang="ko-KR" b="1" i="1" dirty="0">
              <a:solidFill>
                <a:srgbClr val="A50021"/>
              </a:solidFill>
              <a:latin typeface="+mn-lt"/>
              <a:ea typeface="굴림" panose="020B0600000101010101" pitchFamily="50" charset="-127"/>
            </a:endParaRPr>
          </a:p>
          <a:p>
            <a:pPr lvl="1">
              <a:defRPr/>
            </a:pPr>
            <a:r>
              <a:rPr lang="en-US" altLang="ko-KR" b="1" i="1" dirty="0">
                <a:solidFill>
                  <a:srgbClr val="A50021"/>
                </a:solidFill>
                <a:latin typeface="+mn-lt"/>
                <a:ea typeface="굴림" panose="020B0600000101010101" pitchFamily="50" charset="-127"/>
              </a:rPr>
              <a:t>Complete solution</a:t>
            </a:r>
          </a:p>
          <a:p>
            <a:pPr marL="0" indent="0">
              <a:buNone/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 marL="0" indent="0">
              <a:buNone/>
              <a:defRPr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640" y="1067991"/>
            <a:ext cx="5992564" cy="8488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884" y="1914624"/>
            <a:ext cx="4666308" cy="10324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4848" y="3531509"/>
            <a:ext cx="2520280" cy="12656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819" y="4941168"/>
            <a:ext cx="58959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655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First Order Transient Circuits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480" y="620688"/>
            <a:ext cx="9505950" cy="561657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i="1" dirty="0">
                <a:solidFill>
                  <a:srgbClr val="0070C0"/>
                </a:solidFill>
                <a:ea typeface="굴림" panose="020B0600000101010101" pitchFamily="50" charset="-127"/>
              </a:rPr>
              <a:t>Series RC Network Solution</a:t>
            </a:r>
          </a:p>
          <a:p>
            <a:pPr>
              <a:lnSpc>
                <a:spcPct val="150000"/>
              </a:lnSpc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 marL="0" indent="0">
              <a:buNone/>
              <a:defRPr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8" y="2592827"/>
            <a:ext cx="2705100" cy="1990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824" y="2092495"/>
            <a:ext cx="63055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645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First Order Transient Circuits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480" y="620688"/>
            <a:ext cx="9505950" cy="561657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i="1" dirty="0">
                <a:solidFill>
                  <a:srgbClr val="0070C0"/>
                </a:solidFill>
                <a:ea typeface="굴림" panose="020B0600000101010101" pitchFamily="50" charset="-127"/>
              </a:rPr>
              <a:t>Series RL Network Solution</a:t>
            </a:r>
          </a:p>
          <a:p>
            <a:pPr>
              <a:lnSpc>
                <a:spcPct val="150000"/>
              </a:lnSpc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 marL="0" indent="0">
              <a:buNone/>
              <a:defRPr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79" y="2448917"/>
            <a:ext cx="2859141" cy="216024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164" y="1628800"/>
            <a:ext cx="62769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814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>
                <a:ea typeface="굴림" panose="020B0600000101010101" pitchFamily="50" charset="-127"/>
              </a:rPr>
              <a:t>First Order Transient Circuits</a:t>
            </a:r>
            <a:endParaRPr lang="ko-KR" altLang="en-US" sz="180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714375"/>
            <a:ext cx="5616575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i="1" dirty="0">
                <a:solidFill>
                  <a:srgbClr val="0070C0"/>
                </a:solidFill>
                <a:ea typeface="굴림" charset="-127"/>
              </a:rPr>
              <a:t>Natural Response</a:t>
            </a:r>
          </a:p>
          <a:p>
            <a:pPr>
              <a:defRPr/>
            </a:pPr>
            <a:r>
              <a:rPr lang="en-US" altLang="ko-KR" sz="2800" dirty="0">
                <a:ea typeface="굴림" panose="020B0600000101010101" pitchFamily="50" charset="-127"/>
              </a:rPr>
              <a:t>The result shows that the voltage response of the RC circuit is an </a:t>
            </a:r>
            <a:r>
              <a:rPr lang="en-US" altLang="ko-KR" sz="2800" b="1" i="1" dirty="0">
                <a:solidFill>
                  <a:srgbClr val="A50021"/>
                </a:solidFill>
                <a:ea typeface="굴림" panose="020B0600000101010101" pitchFamily="50" charset="-127"/>
              </a:rPr>
              <a:t>exponential decay of the initial voltage</a:t>
            </a:r>
            <a:r>
              <a:rPr lang="en-US" altLang="ko-KR" sz="2800" dirty="0">
                <a:ea typeface="굴림" panose="020B0600000101010101" pitchFamily="50" charset="-127"/>
              </a:rPr>
              <a:t>.</a:t>
            </a:r>
          </a:p>
          <a:p>
            <a:pPr>
              <a:defRPr/>
            </a:pPr>
            <a:r>
              <a:rPr lang="en-US" altLang="ko-KR" sz="2800" dirty="0">
                <a:ea typeface="굴림" panose="020B0600000101010101" pitchFamily="50" charset="-127"/>
              </a:rPr>
              <a:t>Since this is the response of the circuit without any external applied voltage or current, the response is called the </a:t>
            </a:r>
            <a:r>
              <a:rPr lang="en-US" altLang="ko-KR" sz="2800" b="1" i="1" dirty="0">
                <a:solidFill>
                  <a:srgbClr val="A50021"/>
                </a:solidFill>
                <a:ea typeface="굴림" panose="020B0600000101010101" pitchFamily="50" charset="-127"/>
              </a:rPr>
              <a:t>natural response</a:t>
            </a:r>
            <a:r>
              <a:rPr lang="en-US" altLang="ko-KR" sz="2800" dirty="0">
                <a:ea typeface="굴림" panose="020B0600000101010101" pitchFamily="50" charset="-127"/>
              </a:rPr>
              <a:t>.</a:t>
            </a:r>
          </a:p>
        </p:txBody>
      </p:sp>
      <p:pic>
        <p:nvPicPr>
          <p:cNvPr id="34820" name="Picture 5" descr="C:\Users\Joel\Documents\Teaching\McGraw Hill\Fundamentals of Electric Circuits 5e\figures\Ch07\Color Labeled\ale80571_07_0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338" y="2565400"/>
            <a:ext cx="4030662" cy="220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66302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961" y="3778630"/>
            <a:ext cx="5055575" cy="2844420"/>
          </a:xfrm>
          <a:prstGeom prst="rect">
            <a:avLst/>
          </a:prstGeom>
        </p:spPr>
      </p:pic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>
                <a:ea typeface="굴림" panose="020B0600000101010101" pitchFamily="50" charset="-127"/>
              </a:rPr>
              <a:t>First Order Transient Circuits</a:t>
            </a:r>
            <a:endParaRPr lang="ko-KR" altLang="en-US" sz="180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905" y="754153"/>
            <a:ext cx="5201915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굴림" charset="-127"/>
              </a:rPr>
              <a:t>Properties of time constant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The speed at which the voltage decays can be characterized by how long it takes the voltage to drop to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1/e</a:t>
            </a:r>
            <a:r>
              <a:rPr lang="en-US" altLang="ko-KR" dirty="0">
                <a:ea typeface="굴림" panose="020B0600000101010101" pitchFamily="50" charset="-127"/>
              </a:rPr>
              <a:t> of the initial voltage.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This is called the time constant and is represented by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</a:t>
            </a:r>
            <a:r>
              <a:rPr lang="en-US" altLang="ko-KR" dirty="0">
                <a:ea typeface="굴림" panose="020B0600000101010101" pitchFamily="50" charset="-127"/>
                <a:sym typeface="Symbol" panose="05050102010706020507" pitchFamily="18" charset="2"/>
              </a:rPr>
              <a:t>.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  <a:sym typeface="Symbol" panose="05050102010706020507" pitchFamily="18" charset="2"/>
              </a:rPr>
              <a:t>By selecting </a:t>
            </a:r>
            <a:r>
              <a:rPr lang="en-US" altLang="ko-KR" i="1" dirty="0">
                <a:ea typeface="굴림" panose="020B0600000101010101" pitchFamily="50" charset="-127"/>
                <a:sym typeface="Symbol" panose="05050102010706020507" pitchFamily="18" charset="2"/>
              </a:rPr>
              <a:t>1/e</a:t>
            </a:r>
            <a:r>
              <a:rPr lang="en-US" altLang="ko-KR" dirty="0">
                <a:ea typeface="굴림" panose="020B0600000101010101" pitchFamily="50" charset="-127"/>
                <a:sym typeface="Symbol" panose="05050102010706020507" pitchFamily="18" charset="2"/>
              </a:rPr>
              <a:t> as the reference voltage:</a:t>
            </a: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The voltage can thus be expressed as:</a:t>
            </a:r>
          </a:p>
        </p:txBody>
      </p:sp>
      <p:graphicFrame>
        <p:nvGraphicFramePr>
          <p:cNvPr id="3584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819116"/>
              </p:ext>
            </p:extLst>
          </p:nvPr>
        </p:nvGraphicFramePr>
        <p:xfrm>
          <a:off x="2488502" y="4433887"/>
          <a:ext cx="12509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82181" imgH="177646" progId="Equation.DSMT4">
                  <p:embed/>
                </p:oleObj>
              </mc:Choice>
              <mc:Fallback>
                <p:oleObj name="Equation" r:id="rId3" imgW="482181" imgH="177646" progId="Equation.DSMT4">
                  <p:embed/>
                  <p:pic>
                    <p:nvPicPr>
                      <p:cNvPr id="3584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8502" y="4433887"/>
                        <a:ext cx="125095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928835"/>
              </p:ext>
            </p:extLst>
          </p:nvPr>
        </p:nvGraphicFramePr>
        <p:xfrm>
          <a:off x="2469724" y="5915010"/>
          <a:ext cx="187166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12447" imgH="253890" progId="Equation.DSMT4">
                  <p:embed/>
                </p:oleObj>
              </mc:Choice>
              <mc:Fallback>
                <p:oleObj name="Equation" r:id="rId5" imgW="812447" imgH="253890" progId="Equation.DSMT4">
                  <p:embed/>
                  <p:pic>
                    <p:nvPicPr>
                      <p:cNvPr id="3584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9724" y="5915010"/>
                        <a:ext cx="187166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7906" y="930474"/>
            <a:ext cx="4461638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8233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>
                <a:ea typeface="굴림" panose="020B0600000101010101" pitchFamily="50" charset="-127"/>
              </a:rPr>
              <a:t>First Order Transient Circuits</a:t>
            </a:r>
            <a:endParaRPr lang="ko-KR" altLang="en-US" sz="180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905" y="754153"/>
            <a:ext cx="9596623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굴림" charset="-127"/>
              </a:rPr>
              <a:t>The Analysis Procedure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04" y="1484784"/>
            <a:ext cx="8915072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970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Capacitors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5743575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charset="-127"/>
              </a:rPr>
              <a:t>Capacitors</a:t>
            </a:r>
          </a:p>
          <a:p>
            <a:pPr>
              <a:defRPr/>
            </a:pPr>
            <a:r>
              <a:rPr lang="en-US" altLang="ko-KR" sz="2800" dirty="0">
                <a:ea typeface="굴림" panose="020B0600000101010101" pitchFamily="50" charset="-127"/>
              </a:rPr>
              <a:t>A </a:t>
            </a:r>
            <a:r>
              <a:rPr lang="en-US" altLang="ko-KR" sz="2800" b="1" i="1" dirty="0">
                <a:solidFill>
                  <a:srgbClr val="C00000"/>
                </a:solidFill>
                <a:ea typeface="굴림" panose="020B0600000101010101" pitchFamily="50" charset="-127"/>
              </a:rPr>
              <a:t>capacitor</a:t>
            </a:r>
            <a:r>
              <a:rPr lang="en-US" altLang="ko-KR" sz="2800" dirty="0">
                <a:ea typeface="굴림" panose="020B0600000101010101" pitchFamily="50" charset="-127"/>
              </a:rPr>
              <a:t> is a passive element that stores energy in its electric field</a:t>
            </a:r>
          </a:p>
          <a:p>
            <a:pPr>
              <a:defRPr/>
            </a:pPr>
            <a:r>
              <a:rPr lang="en-US" altLang="ko-KR" sz="2800" dirty="0">
                <a:ea typeface="굴림" panose="020B0600000101010101" pitchFamily="50" charset="-127"/>
              </a:rPr>
              <a:t>It consists of two conducting plates separated by an insulator (or dielectric)</a:t>
            </a:r>
          </a:p>
          <a:p>
            <a:pPr>
              <a:defRPr/>
            </a:pPr>
            <a:r>
              <a:rPr lang="en-US" altLang="ko-KR" sz="2800" dirty="0">
                <a:ea typeface="굴림" panose="020B0600000101010101" pitchFamily="50" charset="-127"/>
              </a:rPr>
              <a:t>The plates are typically aluminum foil</a:t>
            </a:r>
          </a:p>
          <a:p>
            <a:pPr>
              <a:defRPr/>
            </a:pPr>
            <a:r>
              <a:rPr lang="en-US" altLang="ko-KR" sz="2800" dirty="0">
                <a:ea typeface="굴림" panose="020B0600000101010101" pitchFamily="50" charset="-127"/>
              </a:rPr>
              <a:t>The dielectric is often air, ceramic, paper, plastic, or mica</a:t>
            </a:r>
          </a:p>
          <a:p>
            <a:pPr marL="0" indent="0">
              <a:buFontTx/>
              <a:buNone/>
              <a:defRPr/>
            </a:pPr>
            <a:endParaRPr lang="en-US" altLang="ko-KR" sz="2800" dirty="0">
              <a:ea typeface="굴림" panose="020B0600000101010101" pitchFamily="50" charset="-127"/>
            </a:endParaRPr>
          </a:p>
        </p:txBody>
      </p:sp>
      <p:pic>
        <p:nvPicPr>
          <p:cNvPr id="30724" name="Picture 5" descr="C:\Users\Joel\Documents\Teaching\McGraw Hill\Fundamentals of Electric Circuits 5e\figures\CH06\Color Labeled\ale80571_06_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128" y="1484784"/>
            <a:ext cx="33401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08876"/>
              </p:ext>
            </p:extLst>
          </p:nvPr>
        </p:nvGraphicFramePr>
        <p:xfrm>
          <a:off x="6969224" y="5445224"/>
          <a:ext cx="128270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07780" imgH="393529" progId="Equation.DSMT4">
                  <p:embed/>
                </p:oleObj>
              </mc:Choice>
              <mc:Fallback>
                <p:oleObj name="Equation" r:id="rId3" imgW="507780" imgH="393529" progId="Equation.DSMT4">
                  <p:embed/>
                  <p:pic>
                    <p:nvPicPr>
                      <p:cNvPr id="3277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224" y="5445224"/>
                        <a:ext cx="1282700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25120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First Order Transient Circuits</a:t>
            </a:r>
            <a:endParaRPr lang="ko-KR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72480" y="620688"/>
                <a:ext cx="9505950" cy="5616575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FontTx/>
                  <a:buNone/>
                  <a:defRPr/>
                </a:pPr>
                <a:r>
                  <a:rPr lang="en-US" altLang="ko-KR" sz="2800" b="1" i="1" dirty="0">
                    <a:solidFill>
                      <a:srgbClr val="0070C0"/>
                    </a:solidFill>
                    <a:ea typeface="굴림" panose="020B0600000101010101" pitchFamily="50" charset="-127"/>
                  </a:rPr>
                  <a:t>Example 4.3</a:t>
                </a:r>
              </a:p>
              <a:p>
                <a:pPr>
                  <a:defRPr/>
                </a:pPr>
                <a:r>
                  <a:rPr lang="en-US" altLang="ko-KR" dirty="0">
                    <a:ea typeface="굴림" panose="020B0600000101010101" pitchFamily="50" charset="-127"/>
                  </a:rPr>
                  <a:t>Fine the output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𝑓𝑜𝑟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&gt;0</m:t>
                    </m:r>
                  </m:oMath>
                </a14:m>
                <a:r>
                  <a:rPr lang="en-US" altLang="ko-KR" dirty="0">
                    <a:ea typeface="굴림" panose="020B0600000101010101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2480" y="620688"/>
                <a:ext cx="9505950" cy="5616575"/>
              </a:xfrm>
              <a:blipFill>
                <a:blip r:embed="rId2"/>
                <a:stretch>
                  <a:fillRect l="-13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2060847"/>
            <a:ext cx="7928196" cy="417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961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First Order Transient Circuits</a:t>
            </a:r>
            <a:endParaRPr lang="ko-KR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72480" y="620688"/>
                <a:ext cx="9505950" cy="5616575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FontTx/>
                  <a:buNone/>
                  <a:defRPr/>
                </a:pPr>
                <a:r>
                  <a:rPr lang="en-US" altLang="ko-KR" sz="2800" b="1" i="1" dirty="0">
                    <a:solidFill>
                      <a:srgbClr val="0070C0"/>
                    </a:solidFill>
                    <a:ea typeface="굴림" panose="020B0600000101010101" pitchFamily="50" charset="-127"/>
                  </a:rPr>
                  <a:t>Example 4.4</a:t>
                </a:r>
              </a:p>
              <a:p>
                <a:pPr>
                  <a:defRPr/>
                </a:pPr>
                <a:r>
                  <a:rPr lang="en-US" altLang="ko-KR" dirty="0">
                    <a:ea typeface="굴림" panose="020B0600000101010101" pitchFamily="50" charset="-127"/>
                  </a:rPr>
                  <a:t>Fine the output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𝑓𝑜𝑟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&gt;0</m:t>
                    </m:r>
                  </m:oMath>
                </a14:m>
                <a:r>
                  <a:rPr lang="en-US" altLang="ko-KR" dirty="0">
                    <a:ea typeface="굴림" panose="020B0600000101010101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2480" y="620688"/>
                <a:ext cx="9505950" cy="5616575"/>
              </a:xfrm>
              <a:blipFill>
                <a:blip r:embed="rId2"/>
                <a:stretch>
                  <a:fillRect l="-13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165" y="2038229"/>
            <a:ext cx="7056784" cy="460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653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First Order Transient Circuits</a:t>
            </a:r>
            <a:endParaRPr lang="ko-KR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72480" y="620688"/>
                <a:ext cx="9505950" cy="5616575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FontTx/>
                  <a:buNone/>
                  <a:defRPr/>
                </a:pPr>
                <a:r>
                  <a:rPr lang="en-US" altLang="ko-KR" sz="2800" b="1" i="1" dirty="0">
                    <a:solidFill>
                      <a:srgbClr val="0070C0"/>
                    </a:solidFill>
                    <a:ea typeface="굴림" panose="020B0600000101010101" pitchFamily="50" charset="-127"/>
                  </a:rPr>
                  <a:t>Example 4.5</a:t>
                </a:r>
              </a:p>
              <a:p>
                <a:pPr>
                  <a:defRPr/>
                </a:pPr>
                <a:r>
                  <a:rPr lang="en-US" altLang="ko-KR" dirty="0">
                    <a:ea typeface="굴림" panose="020B0600000101010101" pitchFamily="50" charset="-127"/>
                  </a:rPr>
                  <a:t>Determine the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𝑓𝑜𝑟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&gt;0</m:t>
                    </m:r>
                  </m:oMath>
                </a14:m>
                <a:r>
                  <a:rPr lang="en-US" altLang="ko-KR" dirty="0">
                    <a:ea typeface="굴림" panose="020B0600000101010101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2480" y="620688"/>
                <a:ext cx="9505950" cy="5616575"/>
              </a:xfrm>
              <a:blipFill>
                <a:blip r:embed="rId2"/>
                <a:stretch>
                  <a:fillRect l="-13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2327954"/>
            <a:ext cx="8013493" cy="388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0975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First Order Transient Circuits</a:t>
            </a:r>
            <a:endParaRPr lang="ko-KR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72480" y="620688"/>
                <a:ext cx="9505950" cy="5616575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FontTx/>
                  <a:buNone/>
                  <a:defRPr/>
                </a:pPr>
                <a:r>
                  <a:rPr lang="en-US" altLang="ko-KR" sz="2800" b="1" i="1" dirty="0">
                    <a:solidFill>
                      <a:srgbClr val="0070C0"/>
                    </a:solidFill>
                    <a:ea typeface="굴림" panose="020B0600000101010101" pitchFamily="50" charset="-127"/>
                  </a:rPr>
                  <a:t>Example 4.6</a:t>
                </a:r>
              </a:p>
              <a:p>
                <a:pPr>
                  <a:defRPr/>
                </a:pPr>
                <a:r>
                  <a:rPr lang="en-US" altLang="ko-KR" dirty="0">
                    <a:ea typeface="굴림" panose="020B0600000101010101" pitchFamily="50" charset="-127"/>
                  </a:rPr>
                  <a:t>Determine the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𝑓𝑜𝑟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&gt;0</m:t>
                    </m:r>
                  </m:oMath>
                </a14:m>
                <a:r>
                  <a:rPr lang="en-US" altLang="ko-KR" dirty="0">
                    <a:ea typeface="굴림" panose="020B0600000101010101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2480" y="620688"/>
                <a:ext cx="9505950" cy="5616575"/>
              </a:xfrm>
              <a:blipFill>
                <a:blip r:embed="rId2"/>
                <a:stretch>
                  <a:fillRect l="-13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9" y="2950260"/>
            <a:ext cx="4536504" cy="22519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993" y="2060848"/>
            <a:ext cx="5223007" cy="439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494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ea typeface="굴림" panose="020B0600000101010101" pitchFamily="50" charset="-127"/>
              </a:rPr>
              <a:t>First Order Transient Circuits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001447" cy="5903912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굴림" charset="-127"/>
              </a:rPr>
              <a:t>Step Response of a RC or</a:t>
            </a:r>
            <a:r>
              <a:rPr lang="ko-KR" altLang="en-US" sz="2800" b="1" dirty="0">
                <a:solidFill>
                  <a:srgbClr val="0070C0"/>
                </a:solidFill>
                <a:ea typeface="굴림" charset="-127"/>
              </a:rPr>
              <a:t> </a:t>
            </a:r>
            <a:r>
              <a:rPr lang="en-US" altLang="ko-KR" sz="2800" b="1" dirty="0">
                <a:solidFill>
                  <a:srgbClr val="0070C0"/>
                </a:solidFill>
                <a:ea typeface="굴림" charset="-127"/>
              </a:rPr>
              <a:t> RL Circuit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When a DC source is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suddenly applied </a:t>
            </a:r>
            <a:r>
              <a:rPr lang="en-US" altLang="ko-KR" dirty="0">
                <a:ea typeface="굴림" panose="020B0600000101010101" pitchFamily="50" charset="-127"/>
              </a:rPr>
              <a:t>to a RC or RL circuit, the source can be modeled as a step function.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The circuit response is known as the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step response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048" y="2770386"/>
            <a:ext cx="2350785" cy="375423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672" y="2769067"/>
            <a:ext cx="2237418" cy="375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3842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>
                <a:ea typeface="굴림" panose="020B0600000101010101" pitchFamily="50" charset="-127"/>
              </a:rPr>
              <a:t>First Order Transient Circuits</a:t>
            </a:r>
            <a:endParaRPr lang="ko-KR" altLang="en-US" sz="180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6481167" cy="5903912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dirty="0">
                <a:solidFill>
                  <a:srgbClr val="0099E7"/>
                </a:solidFill>
                <a:ea typeface="굴림" panose="020B0600000101010101" pitchFamily="50" charset="-127"/>
              </a:rPr>
              <a:t>Step Response of RC Circuit</a:t>
            </a:r>
            <a:endParaRPr lang="en-US" altLang="ko-KR" sz="2800" b="1" dirty="0">
              <a:solidFill>
                <a:srgbClr val="0099D7"/>
              </a:solidFill>
              <a:ea typeface="굴림" charset="-127"/>
            </a:endParaRP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We assume an initial voltage of </a:t>
            </a:r>
            <a:r>
              <a:rPr lang="en-US" altLang="ko-KR" i="1" dirty="0">
                <a:ea typeface="굴림" panose="020B0600000101010101" pitchFamily="50" charset="-127"/>
              </a:rPr>
              <a:t>V</a:t>
            </a:r>
            <a:r>
              <a:rPr lang="en-US" altLang="ko-KR" i="1" baseline="-25000" dirty="0">
                <a:ea typeface="굴림" panose="020B0600000101010101" pitchFamily="50" charset="-127"/>
              </a:rPr>
              <a:t>0</a:t>
            </a:r>
            <a:r>
              <a:rPr lang="en-US" altLang="ko-KR" dirty="0">
                <a:ea typeface="굴림" panose="020B0600000101010101" pitchFamily="50" charset="-127"/>
              </a:rPr>
              <a:t> on the capacitor.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Applying KCL:</a:t>
            </a:r>
          </a:p>
          <a:p>
            <a:pPr>
              <a:buFontTx/>
              <a:buNone/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For </a:t>
            </a:r>
            <a:r>
              <a:rPr lang="en-US" altLang="ko-KR" i="1" dirty="0">
                <a:ea typeface="굴림" panose="020B0600000101010101" pitchFamily="50" charset="-127"/>
              </a:rPr>
              <a:t>t&gt;0</a:t>
            </a:r>
            <a:r>
              <a:rPr lang="en-US" altLang="ko-KR" dirty="0">
                <a:ea typeface="굴림" panose="020B0600000101010101" pitchFamily="50" charset="-127"/>
              </a:rPr>
              <a:t> this becomes:</a:t>
            </a: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Integrating both sides and introducing initial conditions finally yields:</a:t>
            </a:r>
          </a:p>
        </p:txBody>
      </p:sp>
      <p:graphicFrame>
        <p:nvGraphicFramePr>
          <p:cNvPr id="5632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448703"/>
              </p:ext>
            </p:extLst>
          </p:nvPr>
        </p:nvGraphicFramePr>
        <p:xfrm>
          <a:off x="3224808" y="2184846"/>
          <a:ext cx="245745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56755" imgH="393529" progId="Equation.DSMT4">
                  <p:embed/>
                </p:oleObj>
              </mc:Choice>
              <mc:Fallback>
                <p:oleObj name="Equation" r:id="rId2" imgW="1256755" imgH="393529" progId="Equation.DSMT4">
                  <p:embed/>
                  <p:pic>
                    <p:nvPicPr>
                      <p:cNvPr id="5632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808" y="2184846"/>
                        <a:ext cx="245745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013110"/>
              </p:ext>
            </p:extLst>
          </p:nvPr>
        </p:nvGraphicFramePr>
        <p:xfrm>
          <a:off x="3872880" y="3284984"/>
          <a:ext cx="1978844" cy="796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77476" imgH="393529" progId="Equation.DSMT4">
                  <p:embed/>
                </p:oleObj>
              </mc:Choice>
              <mc:Fallback>
                <p:oleObj name="Equation" r:id="rId4" imgW="977476" imgH="393529" progId="Equation.DSMT4">
                  <p:embed/>
                  <p:pic>
                    <p:nvPicPr>
                      <p:cNvPr id="5632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2880" y="3284984"/>
                        <a:ext cx="1978844" cy="7962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746475"/>
              </p:ext>
            </p:extLst>
          </p:nvPr>
        </p:nvGraphicFramePr>
        <p:xfrm>
          <a:off x="1928664" y="5373216"/>
          <a:ext cx="39751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93900" imgH="482600" progId="Equation.DSMT4">
                  <p:embed/>
                </p:oleObj>
              </mc:Choice>
              <mc:Fallback>
                <p:oleObj name="Equation" r:id="rId6" imgW="1993900" imgH="482600" progId="Equation.DSMT4">
                  <p:embed/>
                  <p:pic>
                    <p:nvPicPr>
                      <p:cNvPr id="5632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664" y="5373216"/>
                        <a:ext cx="39751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9224" y="620340"/>
            <a:ext cx="2324839" cy="389894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25148" y="4574634"/>
            <a:ext cx="2012990" cy="203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3964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>
                <a:ea typeface="굴림" panose="020B0600000101010101" pitchFamily="50" charset="-127"/>
              </a:rPr>
              <a:t>First Order Transient Circuits</a:t>
            </a:r>
            <a:endParaRPr lang="ko-KR" altLang="en-US" sz="180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6481167" cy="5903912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dirty="0">
                <a:solidFill>
                  <a:srgbClr val="0099E7"/>
                </a:solidFill>
                <a:ea typeface="굴림" panose="020B0600000101010101" pitchFamily="50" charset="-127"/>
              </a:rPr>
              <a:t>Step Response of RL Circuit</a:t>
            </a:r>
            <a:endParaRPr lang="en-US" altLang="ko-KR" sz="2800" b="1" dirty="0">
              <a:solidFill>
                <a:srgbClr val="0099D7"/>
              </a:solidFill>
              <a:ea typeface="굴림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ea typeface="굴림" panose="020B0600000101010101" pitchFamily="50" charset="-127"/>
              </a:rPr>
              <a:t>After a sufficiently long time: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ea typeface="굴림" panose="020B0600000101010101" pitchFamily="50" charset="-127"/>
              </a:rPr>
              <a:t>This yields: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ea typeface="굴림" panose="020B0600000101010101" pitchFamily="50" charset="-127"/>
              </a:rPr>
              <a:t>To determine A:</a:t>
            </a:r>
          </a:p>
          <a:p>
            <a:pPr>
              <a:lnSpc>
                <a:spcPct val="150000"/>
              </a:lnSpc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ea typeface="굴림" panose="020B0600000101010101" pitchFamily="50" charset="-127"/>
              </a:rPr>
              <a:t>Complete response: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68" y="518049"/>
            <a:ext cx="2552700" cy="4076700"/>
          </a:xfrm>
          <a:prstGeom prst="rect">
            <a:avLst/>
          </a:prstGeom>
        </p:spPr>
      </p:pic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967041"/>
              </p:ext>
            </p:extLst>
          </p:nvPr>
        </p:nvGraphicFramePr>
        <p:xfrm>
          <a:off x="4736976" y="1325824"/>
          <a:ext cx="1012825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82391" imgH="393529" progId="Equation.DSMT4">
                  <p:embed/>
                </p:oleObj>
              </mc:Choice>
              <mc:Fallback>
                <p:oleObj name="Equation" r:id="rId3" imgW="482391" imgH="393529" progId="Equation.DSMT4">
                  <p:embed/>
                  <p:pic>
                    <p:nvPicPr>
                      <p:cNvPr id="6246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6976" y="1325824"/>
                        <a:ext cx="1012825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620245"/>
              </p:ext>
            </p:extLst>
          </p:nvPr>
        </p:nvGraphicFramePr>
        <p:xfrm>
          <a:off x="2579196" y="2141642"/>
          <a:ext cx="1722823" cy="763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88614" imgH="393529" progId="Equation.DSMT4">
                  <p:embed/>
                </p:oleObj>
              </mc:Choice>
              <mc:Fallback>
                <p:oleObj name="Equation" r:id="rId5" imgW="888614" imgH="393529" progId="Equation.DSMT4">
                  <p:embed/>
                  <p:pic>
                    <p:nvPicPr>
                      <p:cNvPr id="6246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196" y="2141642"/>
                        <a:ext cx="1722823" cy="7633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281851"/>
              </p:ext>
            </p:extLst>
          </p:nvPr>
        </p:nvGraphicFramePr>
        <p:xfrm>
          <a:off x="916117" y="3474008"/>
          <a:ext cx="2164675" cy="546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04900" imgH="279400" progId="Equation.DSMT4">
                  <p:embed/>
                </p:oleObj>
              </mc:Choice>
              <mc:Fallback>
                <p:oleObj name="Equation" r:id="rId7" imgW="1104900" imgH="279400" progId="Equation.DSMT4">
                  <p:embed/>
                  <p:pic>
                    <p:nvPicPr>
                      <p:cNvPr id="6247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117" y="3474008"/>
                        <a:ext cx="2164675" cy="5468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069167"/>
              </p:ext>
            </p:extLst>
          </p:nvPr>
        </p:nvGraphicFramePr>
        <p:xfrm>
          <a:off x="3644475" y="3318616"/>
          <a:ext cx="1412228" cy="781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10891" imgH="393529" progId="Equation.DSMT4">
                  <p:embed/>
                </p:oleObj>
              </mc:Choice>
              <mc:Fallback>
                <p:oleObj name="Equation" r:id="rId9" imgW="710891" imgH="393529" progId="Equation.DSMT4">
                  <p:embed/>
                  <p:pic>
                    <p:nvPicPr>
                      <p:cNvPr id="6349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475" y="3318616"/>
                        <a:ext cx="1412228" cy="7812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12541"/>
              </p:ext>
            </p:extLst>
          </p:nvPr>
        </p:nvGraphicFramePr>
        <p:xfrm>
          <a:off x="704528" y="4941169"/>
          <a:ext cx="3357977" cy="943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536700" imgH="431800" progId="Equation.DSMT4">
                  <p:embed/>
                </p:oleObj>
              </mc:Choice>
              <mc:Fallback>
                <p:oleObj name="Equation" r:id="rId11" imgW="1536700" imgH="431800" progId="Equation.DSMT4">
                  <p:embed/>
                  <p:pic>
                    <p:nvPicPr>
                      <p:cNvPr id="6349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528" y="4941169"/>
                        <a:ext cx="3357977" cy="943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80992" y="4474356"/>
            <a:ext cx="4312136" cy="200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262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Second Order Transient Circuits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480" y="620688"/>
            <a:ext cx="5832648" cy="5616575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 dirty="0">
                <a:solidFill>
                  <a:srgbClr val="0070C0"/>
                </a:solidFill>
                <a:ea typeface="굴림" panose="020B0600000101010101" pitchFamily="50" charset="-127"/>
              </a:rPr>
              <a:t>Second Order Transient Circuits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The previous passage considered circuits which only required first order differential equations to solve.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However, when more than one “storage element”, </a:t>
            </a:r>
            <a:r>
              <a:rPr lang="en-US" altLang="ko-KR" i="1" dirty="0">
                <a:ea typeface="굴림" panose="020B0600000101010101" pitchFamily="50" charset="-127"/>
              </a:rPr>
              <a:t>i.e.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capacitor or inductor is present</a:t>
            </a:r>
            <a:r>
              <a:rPr lang="en-US" altLang="ko-KR" dirty="0">
                <a:ea typeface="굴림" panose="020B0600000101010101" pitchFamily="50" charset="-127"/>
              </a:rPr>
              <a:t>, the equations require second order differential equations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The analysis is similar to what was done with first order circuits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This time, though we will only consider DC independent sources</a:t>
            </a: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249" y="2060848"/>
            <a:ext cx="4238391" cy="151216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144" y="3965794"/>
            <a:ext cx="2961229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775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Second Order Transient Circuits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480" y="620688"/>
            <a:ext cx="9483160" cy="5616575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 dirty="0">
                <a:solidFill>
                  <a:srgbClr val="0070C0"/>
                </a:solidFill>
                <a:ea typeface="굴림" panose="020B0600000101010101" pitchFamily="50" charset="-127"/>
              </a:rPr>
              <a:t>Parallel RLC Circuits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664" y="1412776"/>
            <a:ext cx="5045704" cy="1800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736" y="3714896"/>
            <a:ext cx="4320480" cy="250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774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Second Order Transient Circuits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480" y="620688"/>
            <a:ext cx="9483160" cy="5616575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 dirty="0">
                <a:solidFill>
                  <a:srgbClr val="0070C0"/>
                </a:solidFill>
                <a:ea typeface="굴림" panose="020B0600000101010101" pitchFamily="50" charset="-127"/>
              </a:rPr>
              <a:t>Series RLC Circuits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96" y="2924944"/>
            <a:ext cx="2961229" cy="17281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237" y="2420888"/>
            <a:ext cx="4745392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5619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Capacitors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charset="-127"/>
              </a:rPr>
              <a:t>Capacitors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The unit of capacitance is the </a:t>
            </a:r>
            <a:r>
              <a:rPr lang="en-US" altLang="ko-KR" i="1" dirty="0">
                <a:solidFill>
                  <a:srgbClr val="A50021"/>
                </a:solidFill>
                <a:ea typeface="굴림" panose="020B0600000101010101" pitchFamily="50" charset="-127"/>
              </a:rPr>
              <a:t>Farad</a:t>
            </a:r>
            <a:r>
              <a:rPr lang="en-US" altLang="ko-KR" dirty="0">
                <a:ea typeface="굴림" panose="020B0600000101010101" pitchFamily="50" charset="-127"/>
              </a:rPr>
              <a:t> (F)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One Farad is </a:t>
            </a:r>
            <a:r>
              <a:rPr lang="en-US" altLang="ko-KR" i="1" dirty="0">
                <a:solidFill>
                  <a:srgbClr val="A50021"/>
                </a:solidFill>
                <a:ea typeface="굴림" panose="020B0600000101010101" pitchFamily="50" charset="-127"/>
              </a:rPr>
              <a:t>1 Coulomb/Volt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Most capacitors are rated in </a:t>
            </a:r>
            <a:r>
              <a:rPr lang="en-US" altLang="ko-KR" dirty="0" err="1">
                <a:ea typeface="굴림" panose="020B0600000101010101" pitchFamily="50" charset="-127"/>
              </a:rPr>
              <a:t>picofarad</a:t>
            </a:r>
            <a:r>
              <a:rPr lang="en-US" altLang="ko-KR" dirty="0">
                <a:ea typeface="굴림" panose="020B0600000101010101" pitchFamily="50" charset="-127"/>
              </a:rPr>
              <a:t> (pF) and microfarad (</a:t>
            </a:r>
            <a:r>
              <a:rPr lang="el-GR" altLang="ko-KR" dirty="0"/>
              <a:t>μ</a:t>
            </a:r>
            <a:r>
              <a:rPr lang="en-US" altLang="ko-KR" dirty="0">
                <a:ea typeface="굴림" panose="020B0600000101010101" pitchFamily="50" charset="-127"/>
              </a:rPr>
              <a:t>F)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Capacitance is determined by the </a:t>
            </a:r>
            <a:r>
              <a:rPr lang="en-US" altLang="ko-KR" dirty="0" err="1">
                <a:ea typeface="굴림" panose="020B0600000101010101" pitchFamily="50" charset="-127"/>
              </a:rPr>
              <a:t>geometery</a:t>
            </a:r>
            <a:r>
              <a:rPr lang="en-US" altLang="ko-KR" dirty="0">
                <a:ea typeface="굴림" panose="020B0600000101010101" pitchFamily="50" charset="-127"/>
              </a:rPr>
              <a:t> of the capacitor:</a:t>
            </a:r>
          </a:p>
          <a:p>
            <a:pPr lvl="1">
              <a:defRPr/>
            </a:pPr>
            <a:r>
              <a:rPr lang="en-US" altLang="ko-KR" dirty="0">
                <a:ea typeface="굴림" panose="020B0600000101010101" pitchFamily="50" charset="-127"/>
              </a:rPr>
              <a:t>Proportional to the area of the plates (A)</a:t>
            </a:r>
          </a:p>
          <a:p>
            <a:pPr lvl="1">
              <a:defRPr/>
            </a:pPr>
            <a:r>
              <a:rPr lang="en-US" altLang="ko-KR" dirty="0">
                <a:ea typeface="굴림" panose="020B0600000101010101" pitchFamily="50" charset="-127"/>
              </a:rPr>
              <a:t>Inversely proportional to the space </a:t>
            </a:r>
            <a:br>
              <a:rPr lang="en-US" altLang="ko-KR" dirty="0">
                <a:ea typeface="굴림" panose="020B0600000101010101" pitchFamily="50" charset="-127"/>
              </a:rPr>
            </a:br>
            <a:r>
              <a:rPr lang="en-US" altLang="ko-KR" dirty="0">
                <a:ea typeface="굴림" panose="020B0600000101010101" pitchFamily="50" charset="-127"/>
              </a:rPr>
              <a:t>between them (d)</a:t>
            </a:r>
          </a:p>
          <a:p>
            <a:pPr>
              <a:defRPr/>
            </a:pPr>
            <a:endParaRPr lang="en-US" altLang="ko-KR" sz="2800" dirty="0">
              <a:ea typeface="굴림" panose="020B0600000101010101" pitchFamily="50" charset="-127"/>
            </a:endParaRPr>
          </a:p>
          <a:p>
            <a:pPr marL="0" indent="0">
              <a:buNone/>
              <a:defRPr/>
            </a:pPr>
            <a:endParaRPr lang="en-US" altLang="ko-KR" sz="2800" dirty="0">
              <a:ea typeface="굴림" panose="020B0600000101010101" pitchFamily="50" charset="-127"/>
            </a:endParaRPr>
          </a:p>
          <a:p>
            <a:pPr lvl="1">
              <a:defRPr/>
            </a:pPr>
            <a:r>
              <a:rPr lang="en-US" altLang="ko-KR" dirty="0">
                <a:ea typeface="굴림" panose="020B0600000101010101" pitchFamily="50" charset="-127"/>
                <a:sym typeface="Symbol" panose="05050102010706020507" pitchFamily="18" charset="2"/>
              </a:rPr>
              <a:t> is the permittivity of the dielectric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graphicFrame>
        <p:nvGraphicFramePr>
          <p:cNvPr id="3277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999487"/>
              </p:ext>
            </p:extLst>
          </p:nvPr>
        </p:nvGraphicFramePr>
        <p:xfrm>
          <a:off x="2936776" y="4509120"/>
          <a:ext cx="128270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7780" imgH="393529" progId="Equation.DSMT4">
                  <p:embed/>
                </p:oleObj>
              </mc:Choice>
              <mc:Fallback>
                <p:oleObj name="Equation" r:id="rId2" imgW="507780" imgH="393529" progId="Equation.DSMT4">
                  <p:embed/>
                  <p:pic>
                    <p:nvPicPr>
                      <p:cNvPr id="3277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776" y="4509120"/>
                        <a:ext cx="1282700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088" y="3572669"/>
            <a:ext cx="3561477" cy="281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936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Second Order Transient Circuits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480" y="620688"/>
            <a:ext cx="9483160" cy="5616575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 dirty="0">
                <a:solidFill>
                  <a:srgbClr val="0070C0"/>
                </a:solidFill>
                <a:ea typeface="굴림" panose="020B0600000101010101" pitchFamily="50" charset="-127"/>
              </a:rPr>
              <a:t>Second order differential equation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969" y="1484784"/>
            <a:ext cx="7666182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185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Second Order Transient Circuits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480" y="620688"/>
            <a:ext cx="9483160" cy="5616575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 dirty="0">
                <a:solidFill>
                  <a:srgbClr val="0070C0"/>
                </a:solidFill>
                <a:ea typeface="굴림" panose="020B0600000101010101" pitchFamily="50" charset="-127"/>
              </a:rPr>
              <a:t>Characteristic equation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648" y="1532018"/>
            <a:ext cx="6192688" cy="486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5236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ea typeface="굴림" panose="020B0600000101010101" pitchFamily="50" charset="-127"/>
              </a:rPr>
              <a:t>Second Order Transient Circuits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764704"/>
            <a:ext cx="9505950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굴림" charset="-127"/>
              </a:rPr>
              <a:t>Source Free Parallel RLC Circuit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Now let us look at parallel </a:t>
            </a:r>
            <a:br>
              <a:rPr lang="en-US" altLang="ko-KR" dirty="0">
                <a:ea typeface="굴림" panose="020B0600000101010101" pitchFamily="50" charset="-127"/>
              </a:rPr>
            </a:br>
            <a:r>
              <a:rPr lang="en-US" altLang="ko-KR" dirty="0">
                <a:ea typeface="굴림" panose="020B0600000101010101" pitchFamily="50" charset="-127"/>
              </a:rPr>
              <a:t>forms of RLC networks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Consider the circuit shown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Assume the initial current </a:t>
            </a:r>
            <a:br>
              <a:rPr lang="en-US" altLang="ko-KR" dirty="0">
                <a:ea typeface="굴림" panose="020B0600000101010101" pitchFamily="50" charset="-127"/>
              </a:rPr>
            </a:br>
            <a:r>
              <a:rPr lang="en-US" altLang="ko-KR" dirty="0">
                <a:ea typeface="굴림" panose="020B0600000101010101" pitchFamily="50" charset="-127"/>
              </a:rPr>
              <a:t>and voltage to be:</a:t>
            </a:r>
          </a:p>
        </p:txBody>
      </p:sp>
      <p:graphicFrame>
        <p:nvGraphicFramePr>
          <p:cNvPr id="4506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75263"/>
              </p:ext>
            </p:extLst>
          </p:nvPr>
        </p:nvGraphicFramePr>
        <p:xfrm>
          <a:off x="920552" y="3933056"/>
          <a:ext cx="3184525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59866" imgH="660113" progId="Equation.DSMT4">
                  <p:embed/>
                </p:oleObj>
              </mc:Choice>
              <mc:Fallback>
                <p:oleObj name="Equation" r:id="rId2" imgW="1459866" imgH="660113" progId="Equation.DSMT4">
                  <p:embed/>
                  <p:pic>
                    <p:nvPicPr>
                      <p:cNvPr id="4506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552" y="3933056"/>
                        <a:ext cx="3184525" cy="1439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061" name="Picture 5" descr="C:\Users\Joel\Documents\Teaching\McGraw Hill\Fundamentals of Electric Circuits 5e\figures\Ch08\Color Labeled\ale80571_08_01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25" y="2348880"/>
            <a:ext cx="4362450" cy="29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4619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ea typeface="굴림" panose="020B0600000101010101" pitchFamily="50" charset="-127"/>
              </a:rPr>
              <a:t>Second Order Transient Circuits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굴림" charset="-127"/>
              </a:rPr>
              <a:t>Source Free Parallel RLC Circuit II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Applying KCL to the top node we get:</a:t>
            </a: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Taking the derivative with respect to t gives:</a:t>
            </a: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The characteristic equation for this is:</a:t>
            </a: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graphicFrame>
        <p:nvGraphicFramePr>
          <p:cNvPr id="4608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524241"/>
              </p:ext>
            </p:extLst>
          </p:nvPr>
        </p:nvGraphicFramePr>
        <p:xfrm>
          <a:off x="1640632" y="1955259"/>
          <a:ext cx="3833813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65300" imgH="393700" progId="Equation.DSMT4">
                  <p:embed/>
                </p:oleObj>
              </mc:Choice>
              <mc:Fallback>
                <p:oleObj name="Equation" r:id="rId2" imgW="1765300" imgH="393700" progId="Equation.DSMT4">
                  <p:embed/>
                  <p:pic>
                    <p:nvPicPr>
                      <p:cNvPr id="4608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0632" y="1955259"/>
                        <a:ext cx="3833813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720801"/>
              </p:ext>
            </p:extLst>
          </p:nvPr>
        </p:nvGraphicFramePr>
        <p:xfrm>
          <a:off x="1726803" y="3572669"/>
          <a:ext cx="3373438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36700" imgH="419100" progId="Equation.DSMT4">
                  <p:embed/>
                </p:oleObj>
              </mc:Choice>
              <mc:Fallback>
                <p:oleObj name="Equation" r:id="rId4" imgW="1536700" imgH="419100" progId="Equation.DSMT4">
                  <p:embed/>
                  <p:pic>
                    <p:nvPicPr>
                      <p:cNvPr id="4608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6803" y="3572669"/>
                        <a:ext cx="3373438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534103"/>
              </p:ext>
            </p:extLst>
          </p:nvPr>
        </p:nvGraphicFramePr>
        <p:xfrm>
          <a:off x="2072680" y="5161250"/>
          <a:ext cx="235267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18671" imgH="393529" progId="Equation.DSMT4">
                  <p:embed/>
                </p:oleObj>
              </mc:Choice>
              <mc:Fallback>
                <p:oleObj name="Equation" r:id="rId6" imgW="1218671" imgH="393529" progId="Equation.DSMT4">
                  <p:embed/>
                  <p:pic>
                    <p:nvPicPr>
                      <p:cNvPr id="4608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2680" y="5161250"/>
                        <a:ext cx="2352675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86604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ea typeface="굴림" panose="020B0600000101010101" pitchFamily="50" charset="-127"/>
              </a:rPr>
              <a:t>Second Order Transient Circuits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836712"/>
            <a:ext cx="9505950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굴림" charset="-127"/>
              </a:rPr>
              <a:t>Source Free Parallel RLC Circuit  III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From this, we can find the roots of the characteristic equation to be:</a:t>
            </a: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buFontTx/>
              <a:buNone/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As in last time, there are three scenarios to consider.</a:t>
            </a:r>
          </a:p>
        </p:txBody>
      </p:sp>
      <p:graphicFrame>
        <p:nvGraphicFramePr>
          <p:cNvPr id="4915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042269"/>
              </p:ext>
            </p:extLst>
          </p:nvPr>
        </p:nvGraphicFramePr>
        <p:xfrm>
          <a:off x="3080792" y="2420888"/>
          <a:ext cx="3207438" cy="1619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088" imgH="710891" progId="Equation.DSMT4">
                  <p:embed/>
                </p:oleObj>
              </mc:Choice>
              <mc:Fallback>
                <p:oleObj name="Equation" r:id="rId2" imgW="1409088" imgH="710891" progId="Equation.DSMT4">
                  <p:embed/>
                  <p:pic>
                    <p:nvPicPr>
                      <p:cNvPr id="4915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0792" y="2420888"/>
                        <a:ext cx="3207438" cy="16191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38735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ea typeface="굴림" panose="020B0600000101010101" pitchFamily="50" charset="-127"/>
              </a:rPr>
              <a:t>Second Order Transient Circuits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굴림" charset="-127"/>
              </a:rPr>
              <a:t>Damping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For the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overdamped case</a:t>
            </a:r>
            <a:r>
              <a:rPr lang="en-US" altLang="ko-KR" dirty="0">
                <a:ea typeface="굴림" panose="020B0600000101010101" pitchFamily="50" charset="-127"/>
              </a:rPr>
              <a:t>, the roots are real and negative, so the response is:</a:t>
            </a: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For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critically damped</a:t>
            </a:r>
            <a:r>
              <a:rPr lang="en-US" altLang="ko-KR" dirty="0">
                <a:ea typeface="굴림" panose="020B0600000101010101" pitchFamily="50" charset="-127"/>
              </a:rPr>
              <a:t>, the roots are real and equal, so the response</a:t>
            </a:r>
          </a:p>
        </p:txBody>
      </p:sp>
      <p:graphicFrame>
        <p:nvGraphicFramePr>
          <p:cNvPr id="5018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608930"/>
              </p:ext>
            </p:extLst>
          </p:nvPr>
        </p:nvGraphicFramePr>
        <p:xfrm>
          <a:off x="2360712" y="2420888"/>
          <a:ext cx="3443288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05977" imgH="253890" progId="Equation.DSMT4">
                  <p:embed/>
                </p:oleObj>
              </mc:Choice>
              <mc:Fallback>
                <p:oleObj name="Equation" r:id="rId2" imgW="1205977" imgH="253890" progId="Equation.DSMT4">
                  <p:embed/>
                  <p:pic>
                    <p:nvPicPr>
                      <p:cNvPr id="5018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712" y="2420888"/>
                        <a:ext cx="3443288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900517"/>
              </p:ext>
            </p:extLst>
          </p:nvPr>
        </p:nvGraphicFramePr>
        <p:xfrm>
          <a:off x="2576736" y="4472757"/>
          <a:ext cx="3622675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9449" imgH="253890" progId="Equation.DSMT4">
                  <p:embed/>
                </p:oleObj>
              </mc:Choice>
              <mc:Fallback>
                <p:oleObj name="Equation" r:id="rId4" imgW="1269449" imgH="253890" progId="Equation.DSMT4">
                  <p:embed/>
                  <p:pic>
                    <p:nvPicPr>
                      <p:cNvPr id="5018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736" y="4472757"/>
                        <a:ext cx="3622675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85322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ea typeface="굴림" panose="020B0600000101010101" pitchFamily="50" charset="-127"/>
              </a:rPr>
              <a:t>Second Order Transient Circuits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굴림" charset="-127"/>
              </a:rPr>
              <a:t>Underdamped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In the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underdamped case</a:t>
            </a:r>
            <a:r>
              <a:rPr lang="en-US" altLang="ko-KR" dirty="0">
                <a:ea typeface="굴림" panose="020B0600000101010101" pitchFamily="50" charset="-127"/>
              </a:rPr>
              <a:t>, the roots are complex and so the response will be:</a:t>
            </a: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To get the values for the constants, we need to know </a:t>
            </a:r>
            <a:r>
              <a:rPr lang="en-US" altLang="ko-KR" i="1" dirty="0">
                <a:ea typeface="굴림" panose="020B0600000101010101" pitchFamily="50" charset="-127"/>
              </a:rPr>
              <a:t>v(0)</a:t>
            </a:r>
            <a:r>
              <a:rPr lang="en-US" altLang="ko-KR" dirty="0">
                <a:ea typeface="굴림" panose="020B0600000101010101" pitchFamily="50" charset="-127"/>
              </a:rPr>
              <a:t> and </a:t>
            </a:r>
            <a:r>
              <a:rPr lang="en-US" altLang="ko-KR" i="1" dirty="0">
                <a:ea typeface="굴림" panose="020B0600000101010101" pitchFamily="50" charset="-127"/>
              </a:rPr>
              <a:t>dv(0)/</a:t>
            </a:r>
            <a:r>
              <a:rPr lang="en-US" altLang="ko-KR" i="1" dirty="0" err="1">
                <a:ea typeface="굴림" panose="020B0600000101010101" pitchFamily="50" charset="-127"/>
              </a:rPr>
              <a:t>dt.</a:t>
            </a:r>
            <a:endParaRPr lang="en-US" altLang="ko-KR" i="1" dirty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To find the second term, we use:</a:t>
            </a:r>
          </a:p>
        </p:txBody>
      </p:sp>
      <p:graphicFrame>
        <p:nvGraphicFramePr>
          <p:cNvPr id="5120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700177"/>
              </p:ext>
            </p:extLst>
          </p:nvPr>
        </p:nvGraphicFramePr>
        <p:xfrm>
          <a:off x="1352600" y="2420888"/>
          <a:ext cx="6291263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20900" imgH="254000" progId="Equation.DSMT4">
                  <p:embed/>
                </p:oleObj>
              </mc:Choice>
              <mc:Fallback>
                <p:oleObj name="Equation" r:id="rId2" imgW="2120900" imgH="254000" progId="Equation.DSMT4">
                  <p:embed/>
                  <p:pic>
                    <p:nvPicPr>
                      <p:cNvPr id="5120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600" y="2420888"/>
                        <a:ext cx="6291263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289989"/>
              </p:ext>
            </p:extLst>
          </p:nvPr>
        </p:nvGraphicFramePr>
        <p:xfrm>
          <a:off x="3296816" y="4960555"/>
          <a:ext cx="3082925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33500" imgH="419100" progId="Equation.DSMT4">
                  <p:embed/>
                </p:oleObj>
              </mc:Choice>
              <mc:Fallback>
                <p:oleObj name="Equation" r:id="rId4" imgW="1333500" imgH="419100" progId="Equation.DSMT4">
                  <p:embed/>
                  <p:pic>
                    <p:nvPicPr>
                      <p:cNvPr id="5120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6816" y="4960555"/>
                        <a:ext cx="3082925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92200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ea typeface="굴림" panose="020B0600000101010101" pitchFamily="50" charset="-127"/>
              </a:rPr>
              <a:t>Second Order Transient Circuits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764704"/>
            <a:ext cx="9505950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굴림" charset="-127"/>
              </a:rPr>
              <a:t>Underdamped II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The voltage waveforms will be similar to those shown for the series network.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Note that in the series network, we first found the inductor current and then solved for the rest from that.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Here we start with the capacitor voltage and similarly, solve for the other variables from that.</a:t>
            </a:r>
          </a:p>
        </p:txBody>
      </p:sp>
    </p:spTree>
    <p:extLst>
      <p:ext uri="{BB962C8B-B14F-4D97-AF65-F5344CB8AC3E}">
        <p14:creationId xmlns:p14="http://schemas.microsoft.com/office/powerpoint/2010/main" val="1849084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ea typeface="굴림" panose="020B0600000101010101" pitchFamily="50" charset="-127"/>
              </a:rPr>
              <a:t>Second Order Transient Circuits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ko-KR" sz="2800" b="1" dirty="0">
                <a:solidFill>
                  <a:srgbClr val="0070C0"/>
                </a:solidFill>
                <a:ea typeface="굴림" panose="020B0600000101010101" pitchFamily="50" charset="-127"/>
              </a:rPr>
              <a:t>Responses for Three Degrees of Damping</a:t>
            </a:r>
          </a:p>
        </p:txBody>
      </p:sp>
      <p:pic>
        <p:nvPicPr>
          <p:cNvPr id="53252" name="Picture 2" descr="ale80571_08_01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640" y="1628800"/>
            <a:ext cx="5891212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56" y="1916832"/>
            <a:ext cx="4078422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8418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Second Order Transient Circuits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480" y="620688"/>
            <a:ext cx="9483160" cy="5616575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 dirty="0">
                <a:solidFill>
                  <a:srgbClr val="0070C0"/>
                </a:solidFill>
                <a:ea typeface="굴림" panose="020B0600000101010101" pitchFamily="50" charset="-127"/>
              </a:rPr>
              <a:t>Step response of a series RLC circuit</a:t>
            </a:r>
          </a:p>
        </p:txBody>
      </p:sp>
      <p:pic>
        <p:nvPicPr>
          <p:cNvPr id="6" name="Picture 2" descr="ale80571_08_01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35" y="3090799"/>
            <a:ext cx="4408488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92869" y="1643608"/>
            <a:ext cx="7560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i="1" dirty="0">
                <a:ea typeface="굴림" panose="020B0600000101010101" pitchFamily="50" charset="-127"/>
              </a:rPr>
              <a:t>Find v(t) and </a:t>
            </a:r>
            <a:r>
              <a:rPr lang="en-US" altLang="ko-KR" i="1" dirty="0" err="1">
                <a:ea typeface="굴림" panose="020B0600000101010101" pitchFamily="50" charset="-127"/>
              </a:rPr>
              <a:t>i</a:t>
            </a:r>
            <a:r>
              <a:rPr lang="en-US" altLang="ko-KR" i="1" dirty="0">
                <a:ea typeface="굴림" panose="020B0600000101010101" pitchFamily="50" charset="-127"/>
              </a:rPr>
              <a:t>(t)  for t&gt;0, Consider R=5, 4, 1</a:t>
            </a:r>
            <a:r>
              <a:rPr lang="el-GR" altLang="ko-KR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Ω</a:t>
            </a:r>
            <a:endParaRPr lang="en-US" altLang="ko-KR" i="1" dirty="0">
              <a:ea typeface="굴림" panose="020B0600000101010101" pitchFamily="50" charset="-127"/>
            </a:endParaRPr>
          </a:p>
        </p:txBody>
      </p:sp>
      <p:pic>
        <p:nvPicPr>
          <p:cNvPr id="8" name="Picture 2" descr="ale80571_08_020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032" y="2348880"/>
            <a:ext cx="4157052" cy="3322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83752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Capacitors</a:t>
            </a:r>
            <a:endParaRPr lang="ko-KR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82028" y="764704"/>
                <a:ext cx="9505950" cy="5903912"/>
              </a:xfrm>
            </p:spPr>
            <p:txBody>
              <a:bodyPr/>
              <a:lstStyle/>
              <a:p>
                <a:pPr marL="0" indent="0">
                  <a:buFontTx/>
                  <a:buNone/>
                  <a:defRPr/>
                </a:pPr>
                <a:r>
                  <a:rPr lang="en-US" altLang="ko-KR" sz="2800" b="1" dirty="0">
                    <a:solidFill>
                      <a:srgbClr val="0070C0"/>
                    </a:solidFill>
                    <a:ea typeface="굴림" charset="-127"/>
                  </a:rPr>
                  <a:t>Current Voltage Relationship</a:t>
                </a:r>
              </a:p>
              <a:p>
                <a:pPr>
                  <a:defRPr/>
                </a:pPr>
                <a:r>
                  <a:rPr lang="en-US" altLang="ko-KR" b="1" dirty="0">
                    <a:ea typeface="굴림" panose="020B0600000101010101" pitchFamily="50" charset="-127"/>
                  </a:rPr>
                  <a:t>The amount of charge is proportional to the voltage: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𝑞</m:t>
                      </m:r>
                      <m:d>
                        <m:dPr>
                          <m:ctrlPr>
                            <a:rPr lang="en-US" altLang="ko-KR" sz="2800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𝑡</m:t>
                          </m:r>
                        </m:e>
                      </m:d>
                      <m:r>
                        <a:rPr lang="en-US" altLang="ko-KR" sz="2800" i="1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=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𝐶𝑣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(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𝑡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)</m:t>
                      </m:r>
                    </m:oMath>
                  </m:oMathPara>
                </a14:m>
                <a:endParaRPr lang="en-US" altLang="ko-KR" sz="2800" dirty="0">
                  <a:ea typeface="굴림" panose="020B0600000101010101" pitchFamily="50" charset="-127"/>
                </a:endParaRPr>
              </a:p>
              <a:p>
                <a:pPr marL="0" indent="0">
                  <a:buNone/>
                  <a:defRPr/>
                </a:pPr>
                <a:endParaRPr lang="en-US" altLang="ko-KR" sz="2800" dirty="0">
                  <a:ea typeface="굴림" panose="020B0600000101010101" pitchFamily="50" charset="-127"/>
                </a:endParaRPr>
              </a:p>
              <a:p>
                <a:pPr marL="0" indent="0">
                  <a:buNone/>
                  <a:defRPr/>
                </a:pPr>
                <a:endParaRPr lang="en-US" altLang="ko-KR" sz="2800" dirty="0">
                  <a:ea typeface="굴림" panose="020B0600000101010101" pitchFamily="50" charset="-127"/>
                </a:endParaRPr>
              </a:p>
              <a:p>
                <a:pPr marL="0" indent="0">
                  <a:buNone/>
                  <a:defRPr/>
                </a:pPr>
                <a:endParaRPr lang="en-US" altLang="ko-KR" sz="2800" dirty="0">
                  <a:ea typeface="굴림" panose="020B0600000101010101" pitchFamily="50" charset="-127"/>
                </a:endParaRPr>
              </a:p>
              <a:p>
                <a:pPr marL="0" indent="0">
                  <a:buNone/>
                  <a:defRPr/>
                </a:pPr>
                <a:endParaRPr lang="en-US" altLang="ko-KR" sz="2800" dirty="0">
                  <a:ea typeface="굴림" panose="020B0600000101010101" pitchFamily="50" charset="-127"/>
                </a:endParaRPr>
              </a:p>
              <a:p>
                <a:pPr marL="0" indent="0">
                  <a:buNone/>
                  <a:defRPr/>
                </a:pPr>
                <a:endParaRPr lang="en-US" altLang="ko-KR" sz="2800" dirty="0">
                  <a:ea typeface="굴림" panose="020B0600000101010101" pitchFamily="50" charset="-127"/>
                </a:endParaRPr>
              </a:p>
              <a:p>
                <a:pPr marL="0" indent="0">
                  <a:buNone/>
                  <a:defRPr/>
                </a:pPr>
                <a:endParaRPr lang="en-US" altLang="ko-KR" sz="2800" dirty="0">
                  <a:ea typeface="굴림" panose="020B0600000101010101" pitchFamily="50" charset="-127"/>
                </a:endParaRPr>
              </a:p>
              <a:p>
                <a:pPr>
                  <a:defRPr/>
                </a:pPr>
                <a:endParaRPr lang="en-US" altLang="ko-KR" sz="2800" dirty="0"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82028" y="764704"/>
                <a:ext cx="9505950" cy="5903912"/>
              </a:xfrm>
              <a:blipFill>
                <a:blip r:embed="rId3"/>
                <a:stretch>
                  <a:fillRect l="-1347" t="-10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168" y="2924858"/>
            <a:ext cx="5421664" cy="2134814"/>
          </a:xfrm>
          <a:prstGeom prst="rect">
            <a:avLst/>
          </a:prstGeom>
        </p:spPr>
      </p:pic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946748"/>
              </p:ext>
            </p:extLst>
          </p:nvPr>
        </p:nvGraphicFramePr>
        <p:xfrm>
          <a:off x="1640632" y="5059672"/>
          <a:ext cx="1328737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45863" imgH="393529" progId="Equation.DSMT4">
                  <p:embed/>
                </p:oleObj>
              </mc:Choice>
              <mc:Fallback>
                <p:oleObj name="Equation" r:id="rId5" imgW="545863" imgH="393529" progId="Equation.DSMT4">
                  <p:embed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0632" y="5059672"/>
                        <a:ext cx="1328737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242607"/>
              </p:ext>
            </p:extLst>
          </p:nvPr>
        </p:nvGraphicFramePr>
        <p:xfrm>
          <a:off x="4935003" y="5151835"/>
          <a:ext cx="290353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36033" imgH="495085" progId="Equation.DSMT4">
                  <p:embed/>
                </p:oleObj>
              </mc:Choice>
              <mc:Fallback>
                <p:oleObj name="Equation" r:id="rId7" imgW="1536033" imgH="495085" progId="Equation.DSMT4">
                  <p:embed/>
                  <p:pic>
                    <p:nvPicPr>
                      <p:cNvPr id="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5003" y="5151835"/>
                        <a:ext cx="2903537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15449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ea typeface="굴림" panose="020B0600000101010101" pitchFamily="50" charset="-127"/>
              </a:rPr>
              <a:t>Second Order Transient Circuits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432925" cy="5903912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굴림" charset="-127"/>
              </a:rPr>
              <a:t>General Second Order Circuits</a:t>
            </a:r>
          </a:p>
          <a:p>
            <a:pPr>
              <a:spcAft>
                <a:spcPts val="0"/>
              </a:spcAft>
              <a:defRPr/>
            </a:pPr>
            <a:r>
              <a:rPr lang="en-US" altLang="ko-KR" dirty="0">
                <a:ea typeface="굴림" panose="020B0600000101010101" pitchFamily="50" charset="-127"/>
              </a:rPr>
              <a:t>The principles of the approach to solving the series and parallel forms of RLC circuits can be applied to second order circuits in general:</a:t>
            </a:r>
          </a:p>
          <a:p>
            <a:pPr>
              <a:spcAft>
                <a:spcPts val="0"/>
              </a:spcAft>
              <a:defRPr/>
            </a:pPr>
            <a:r>
              <a:rPr lang="en-US" altLang="ko-KR" dirty="0">
                <a:ea typeface="굴림" panose="020B0600000101010101" pitchFamily="50" charset="-127"/>
              </a:rPr>
              <a:t>The following four steps need to be taken:</a:t>
            </a:r>
          </a:p>
          <a:p>
            <a:pPr>
              <a:spcAft>
                <a:spcPts val="0"/>
              </a:spcAft>
              <a:buFontTx/>
              <a:buAutoNum type="arabicPeriod"/>
              <a:defRPr/>
            </a:pPr>
            <a:r>
              <a:rPr lang="en-US" altLang="ko-KR" dirty="0">
                <a:ea typeface="굴림" panose="020B0600000101010101" pitchFamily="50" charset="-127"/>
              </a:rPr>
              <a:t> First determine the initial conditions, </a:t>
            </a:r>
            <a:r>
              <a:rPr lang="en-US" altLang="ko-KR" i="1" dirty="0">
                <a:ea typeface="굴림" panose="020B0600000101010101" pitchFamily="50" charset="-127"/>
              </a:rPr>
              <a:t>x(0)</a:t>
            </a:r>
            <a:r>
              <a:rPr lang="en-US" altLang="ko-KR" dirty="0">
                <a:ea typeface="굴림" panose="020B0600000101010101" pitchFamily="50" charset="-127"/>
              </a:rPr>
              <a:t> and </a:t>
            </a:r>
            <a:r>
              <a:rPr lang="en-US" altLang="ko-KR" i="1" dirty="0">
                <a:ea typeface="굴림" panose="020B0600000101010101" pitchFamily="50" charset="-127"/>
              </a:rPr>
              <a:t>dx(0)/</a:t>
            </a:r>
            <a:r>
              <a:rPr lang="en-US" altLang="ko-KR" i="1" dirty="0" err="1">
                <a:ea typeface="굴림" panose="020B0600000101010101" pitchFamily="50" charset="-127"/>
              </a:rPr>
              <a:t>dt</a:t>
            </a:r>
            <a:r>
              <a:rPr lang="en-US" altLang="ko-KR" dirty="0" err="1">
                <a:ea typeface="굴림" panose="020B0600000101010101" pitchFamily="50" charset="-127"/>
              </a:rPr>
              <a:t>.</a:t>
            </a:r>
            <a:endParaRPr lang="en-US" altLang="ko-KR" dirty="0">
              <a:ea typeface="굴림" panose="020B0600000101010101" pitchFamily="50" charset="-127"/>
            </a:endParaRPr>
          </a:p>
          <a:p>
            <a:pPr marL="514350" indent="-514350">
              <a:spcAft>
                <a:spcPts val="0"/>
              </a:spcAft>
              <a:buFontTx/>
              <a:buAutoNum type="arabicPeriod" startAt="2"/>
              <a:defRPr/>
            </a:pPr>
            <a:r>
              <a:rPr lang="en-US" altLang="ko-KR" dirty="0">
                <a:ea typeface="굴림" panose="020B0600000101010101" pitchFamily="50" charset="-127"/>
              </a:rPr>
              <a:t>Turn off the independent sources and find the form of the transient response by  applying KVL and KCL.</a:t>
            </a:r>
          </a:p>
          <a:p>
            <a:pPr marL="914400" lvl="1" indent="-514350">
              <a:spcAft>
                <a:spcPts val="0"/>
              </a:spcAft>
              <a:defRPr/>
            </a:pPr>
            <a:r>
              <a:rPr lang="en-US" altLang="ko-KR" dirty="0">
                <a:ea typeface="굴림" panose="020B0600000101010101" pitchFamily="50" charset="-127"/>
              </a:rPr>
              <a:t>Depending on the damping found, the unknown constants will be found.</a:t>
            </a:r>
          </a:p>
          <a:p>
            <a:pPr marL="514350" indent="-514350">
              <a:spcAft>
                <a:spcPts val="0"/>
              </a:spcAft>
              <a:buFontTx/>
              <a:buAutoNum type="arabicPeriod" startAt="3"/>
              <a:defRPr/>
            </a:pPr>
            <a:r>
              <a:rPr lang="en-US" altLang="ko-KR" dirty="0">
                <a:ea typeface="굴림" panose="020B0600000101010101" pitchFamily="50" charset="-127"/>
              </a:rPr>
              <a:t>We obtain the stead state response as:</a:t>
            </a:r>
          </a:p>
          <a:p>
            <a:pPr marL="514350" indent="-514350">
              <a:spcAft>
                <a:spcPts val="0"/>
              </a:spcAft>
              <a:buFontTx/>
              <a:buAutoNum type="arabicPeriod" startAt="3"/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 marL="514350" indent="-514350">
              <a:spcAft>
                <a:spcPts val="0"/>
              </a:spcAft>
              <a:buFontTx/>
              <a:buNone/>
              <a:defRPr/>
            </a:pPr>
            <a:r>
              <a:rPr lang="en-US" altLang="ko-KR" dirty="0">
                <a:ea typeface="굴림" panose="020B0600000101010101" pitchFamily="50" charset="-127"/>
              </a:rPr>
              <a:t>	Where </a:t>
            </a:r>
            <a:r>
              <a:rPr lang="en-US" altLang="ko-KR" i="1" dirty="0">
                <a:ea typeface="굴림" panose="020B0600000101010101" pitchFamily="50" charset="-127"/>
              </a:rPr>
              <a:t>x(</a:t>
            </a:r>
            <a:r>
              <a:rPr lang="en-US" altLang="ko-KR" i="1" dirty="0">
                <a:ea typeface="굴림" panose="020B0600000101010101" pitchFamily="50" charset="-127"/>
                <a:sym typeface="Symbol" panose="05050102010706020507" pitchFamily="18" charset="2"/>
              </a:rPr>
              <a:t>)</a:t>
            </a:r>
            <a:r>
              <a:rPr lang="en-US" altLang="ko-KR" dirty="0">
                <a:ea typeface="굴림" panose="020B0600000101010101" pitchFamily="50" charset="-127"/>
                <a:sym typeface="Symbol" panose="05050102010706020507" pitchFamily="18" charset="2"/>
              </a:rPr>
              <a:t> is the final value of </a:t>
            </a:r>
            <a:r>
              <a:rPr lang="en-US" altLang="ko-KR" i="1" dirty="0">
                <a:ea typeface="굴림" panose="020B0600000101010101" pitchFamily="50" charset="-127"/>
                <a:sym typeface="Symbol" panose="05050102010706020507" pitchFamily="18" charset="2"/>
              </a:rPr>
              <a:t>x</a:t>
            </a:r>
            <a:r>
              <a:rPr lang="en-US" altLang="ko-KR" dirty="0">
                <a:ea typeface="굴림" panose="020B0600000101010101" pitchFamily="50" charset="-127"/>
                <a:sym typeface="Symbol" panose="05050102010706020507" pitchFamily="18" charset="2"/>
              </a:rPr>
              <a:t> obtained in step 1</a:t>
            </a:r>
          </a:p>
          <a:p>
            <a:pPr>
              <a:spcAft>
                <a:spcPts val="0"/>
              </a:spcAft>
              <a:buFontTx/>
              <a:buAutoNum type="arabicPeriod"/>
              <a:defRPr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graphicFrame>
        <p:nvGraphicFramePr>
          <p:cNvPr id="6349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615920"/>
              </p:ext>
            </p:extLst>
          </p:nvPr>
        </p:nvGraphicFramePr>
        <p:xfrm>
          <a:off x="6177136" y="4725144"/>
          <a:ext cx="24479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63225" imgH="253890" progId="Equation.DSMT4">
                  <p:embed/>
                </p:oleObj>
              </mc:Choice>
              <mc:Fallback>
                <p:oleObj name="Equation" r:id="rId2" imgW="863225" imgH="253890" progId="Equation.DSMT4">
                  <p:embed/>
                  <p:pic>
                    <p:nvPicPr>
                      <p:cNvPr id="6349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7136" y="4725144"/>
                        <a:ext cx="244792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27356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Second Order Transient Circuits</a:t>
            </a:r>
            <a:endParaRPr lang="ko-KR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72480" y="620688"/>
                <a:ext cx="9505950" cy="5616575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FontTx/>
                  <a:buNone/>
                  <a:defRPr/>
                </a:pPr>
                <a:r>
                  <a:rPr lang="en-US" altLang="ko-KR" sz="2800" b="1" i="1" dirty="0">
                    <a:solidFill>
                      <a:srgbClr val="0070C0"/>
                    </a:solidFill>
                    <a:ea typeface="굴림" panose="020B0600000101010101" pitchFamily="50" charset="-127"/>
                  </a:rPr>
                  <a:t>Example 4.7</a:t>
                </a:r>
              </a:p>
              <a:p>
                <a:pPr>
                  <a:defRPr/>
                </a:pPr>
                <a:r>
                  <a:rPr lang="en-US" altLang="ko-KR" dirty="0">
                    <a:ea typeface="굴림" panose="020B0600000101010101" pitchFamily="50" charset="-127"/>
                  </a:rPr>
                  <a:t>Fine voltage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v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𝑓𝑜𝑟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&gt;0</m:t>
                    </m:r>
                  </m:oMath>
                </a14:m>
                <a:r>
                  <a:rPr lang="en-US" altLang="ko-KR" dirty="0">
                    <a:ea typeface="굴림" panose="020B0600000101010101" pitchFamily="50" charset="-127"/>
                  </a:rPr>
                  <a:t>.</a:t>
                </a:r>
              </a:p>
              <a:p>
                <a:pPr lvl="1">
                  <a:defRPr/>
                </a:pPr>
                <a:r>
                  <a:rPr lang="en-US" altLang="ko-KR" dirty="0">
                    <a:ea typeface="굴림" panose="020B0600000101010101" pitchFamily="50" charset="-127"/>
                  </a:rPr>
                  <a:t>a) R=2/5</a:t>
                </a:r>
                <a:r>
                  <a:rPr lang="el-GR" altLang="ko-KR" dirty="0">
                    <a:ea typeface="굴림" panose="020B0600000101010101" pitchFamily="50" charset="-127"/>
                  </a:rPr>
                  <a:t>Ω</a:t>
                </a:r>
                <a:r>
                  <a:rPr lang="en-US" altLang="ko-KR" dirty="0">
                    <a:ea typeface="굴림" panose="020B0600000101010101" pitchFamily="50" charset="-127"/>
                  </a:rPr>
                  <a:t>, b) R=1/2</a:t>
                </a:r>
                <a:r>
                  <a:rPr lang="el-GR" altLang="ko-KR" dirty="0">
                    <a:ea typeface="굴림" panose="020B0600000101010101" pitchFamily="50" charset="-127"/>
                  </a:rPr>
                  <a:t> Ω</a:t>
                </a:r>
                <a:r>
                  <a:rPr lang="en-US" altLang="ko-KR" dirty="0">
                    <a:ea typeface="굴림" panose="020B0600000101010101" pitchFamily="50" charset="-127"/>
                  </a:rPr>
                  <a:t>, c) R=1</a:t>
                </a:r>
                <a:r>
                  <a:rPr lang="el-GR" altLang="ko-KR" dirty="0">
                    <a:ea typeface="굴림" panose="020B0600000101010101" pitchFamily="50" charset="-127"/>
                  </a:rPr>
                  <a:t> Ω</a:t>
                </a:r>
                <a:endParaRPr lang="en-US" altLang="ko-KR" dirty="0"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2480" y="620688"/>
                <a:ext cx="9505950" cy="5616575"/>
              </a:xfrm>
              <a:blipFill>
                <a:blip r:embed="rId2"/>
                <a:stretch>
                  <a:fillRect l="-13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8" y="3013979"/>
            <a:ext cx="4991400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579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Second Order Transient Circuits</a:t>
            </a:r>
            <a:endParaRPr lang="ko-KR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72480" y="620688"/>
                <a:ext cx="9505950" cy="5616575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FontTx/>
                  <a:buNone/>
                  <a:defRPr/>
                </a:pPr>
                <a:r>
                  <a:rPr lang="en-US" altLang="ko-KR" sz="2800" b="1" i="1" dirty="0">
                    <a:solidFill>
                      <a:srgbClr val="0070C0"/>
                    </a:solidFill>
                    <a:ea typeface="굴림" panose="020B0600000101010101" pitchFamily="50" charset="-127"/>
                  </a:rPr>
                  <a:t>Example 4.8</a:t>
                </a:r>
              </a:p>
              <a:p>
                <a:pPr>
                  <a:defRPr/>
                </a:pPr>
                <a:r>
                  <a:rPr lang="en-US" altLang="ko-KR" dirty="0">
                    <a:ea typeface="굴림" panose="020B0600000101010101" pitchFamily="50" charset="-127"/>
                  </a:rPr>
                  <a:t>Fine voltage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v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𝑓𝑜𝑟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&gt;0</m:t>
                    </m:r>
                  </m:oMath>
                </a14:m>
                <a:r>
                  <a:rPr lang="en-US" altLang="ko-KR" dirty="0">
                    <a:ea typeface="굴림" panose="020B0600000101010101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2480" y="620688"/>
                <a:ext cx="9505950" cy="5616575"/>
              </a:xfrm>
              <a:blipFill>
                <a:blip r:embed="rId2"/>
                <a:stretch>
                  <a:fillRect l="-13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2780928"/>
            <a:ext cx="6619193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089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/>
              <a:t>Homework</a:t>
            </a:r>
            <a:endParaRPr lang="ko-KR" altLang="en-US" sz="2400"/>
          </a:p>
        </p:txBody>
      </p:sp>
      <p:sp>
        <p:nvSpPr>
          <p:cNvPr id="38915" name="내용 개체 틀 2"/>
          <p:cNvSpPr>
            <a:spLocks noGrp="1"/>
          </p:cNvSpPr>
          <p:nvPr>
            <p:ph idx="1"/>
          </p:nvPr>
        </p:nvSpPr>
        <p:spPr>
          <a:xfrm>
            <a:off x="704850" y="692150"/>
            <a:ext cx="9072563" cy="5761038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ko-KR" sz="3200" dirty="0">
                <a:solidFill>
                  <a:srgbClr val="0070C0"/>
                </a:solidFill>
                <a:latin typeface="Arial Black" pitchFamily="34" charset="0"/>
              </a:rPr>
              <a:t>Homework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i="1">
                <a:solidFill>
                  <a:srgbClr val="A50021"/>
                </a:solidFill>
              </a:rPr>
              <a:t>Solve Problems 4.6, 4.22, 4.42, 4.54, 4.55</a:t>
            </a:r>
            <a:endParaRPr lang="en-US" altLang="ko-KR" sz="2000" b="1" i="1" dirty="0">
              <a:solidFill>
                <a:srgbClr val="A50021"/>
              </a:solidFill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dirty="0"/>
              <a:t>Read Text Chapter 5.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dirty="0"/>
              <a:t>Prepare Presentation</a:t>
            </a:r>
          </a:p>
          <a:p>
            <a:pPr>
              <a:defRPr/>
            </a:pPr>
            <a:endParaRPr lang="ko-KR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Capacitors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굴림" charset="-127"/>
              </a:rPr>
              <a:t>Store Charge</a:t>
            </a:r>
          </a:p>
          <a:p>
            <a:pPr>
              <a:defRPr/>
            </a:pPr>
            <a:r>
              <a:rPr lang="en-US" altLang="ko-KR" sz="2800" dirty="0">
                <a:ea typeface="굴림" panose="020B0600000101010101" pitchFamily="50" charset="-127"/>
              </a:rPr>
              <a:t>The instantaneous power delivered to the capacitor is </a:t>
            </a:r>
          </a:p>
          <a:p>
            <a:pPr>
              <a:defRPr/>
            </a:pPr>
            <a:endParaRPr lang="en-US" altLang="ko-KR" sz="2800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2800" dirty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2800" dirty="0">
                <a:ea typeface="굴림" panose="020B0600000101010101" pitchFamily="50" charset="-127"/>
              </a:rPr>
              <a:t>The energy stored in a capacitor is:</a:t>
            </a: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324166"/>
              </p:ext>
            </p:extLst>
          </p:nvPr>
        </p:nvGraphicFramePr>
        <p:xfrm>
          <a:off x="3728864" y="1916832"/>
          <a:ext cx="200977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26698" imgH="393529" progId="Equation.DSMT4">
                  <p:embed/>
                </p:oleObj>
              </mc:Choice>
              <mc:Fallback>
                <p:oleObj name="Equation" r:id="rId2" imgW="926698" imgH="393529" progId="Equation.DSMT4">
                  <p:embed/>
                  <p:pic>
                    <p:nvPicPr>
                      <p:cNvPr id="3686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8864" y="1916832"/>
                        <a:ext cx="2009775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050658"/>
              </p:ext>
            </p:extLst>
          </p:nvPr>
        </p:nvGraphicFramePr>
        <p:xfrm>
          <a:off x="4013819" y="3872809"/>
          <a:ext cx="143986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47419" imgH="393529" progId="Equation.DSMT4">
                  <p:embed/>
                </p:oleObj>
              </mc:Choice>
              <mc:Fallback>
                <p:oleObj name="Equation" r:id="rId4" imgW="647419" imgH="393529" progId="Equation.DSMT4">
                  <p:embed/>
                  <p:pic>
                    <p:nvPicPr>
                      <p:cNvPr id="3687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3819" y="3872809"/>
                        <a:ext cx="1439863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44029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Capacitors</a:t>
            </a:r>
            <a:endParaRPr lang="ko-KR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620713"/>
                <a:ext cx="9117383" cy="5903912"/>
              </a:xfrm>
            </p:spPr>
            <p:txBody>
              <a:bodyPr/>
              <a:lstStyle/>
              <a:p>
                <a:pPr marL="0" indent="0">
                  <a:buFontTx/>
                  <a:buNone/>
                  <a:defRPr/>
                </a:pPr>
                <a:r>
                  <a:rPr lang="en-US" altLang="ko-KR" sz="2800" b="1" dirty="0">
                    <a:solidFill>
                      <a:srgbClr val="0099D7"/>
                    </a:solidFill>
                    <a:ea typeface="굴림" charset="-127"/>
                  </a:rPr>
                  <a:t>Parallel Capacitors</a:t>
                </a:r>
              </a:p>
              <a:p>
                <a:pPr>
                  <a:defRPr/>
                </a:pPr>
                <a:r>
                  <a:rPr lang="en-US" altLang="ko-KR" b="1" dirty="0">
                    <a:ea typeface="굴림" panose="020B0600000101010101" pitchFamily="50" charset="-127"/>
                  </a:rPr>
                  <a:t>Starting with </a:t>
                </a:r>
                <a:r>
                  <a:rPr lang="en-US" altLang="ko-KR" b="1" i="1" dirty="0">
                    <a:solidFill>
                      <a:srgbClr val="A50021"/>
                    </a:solidFill>
                    <a:ea typeface="굴림" panose="020B0600000101010101" pitchFamily="50" charset="-127"/>
                  </a:rPr>
                  <a:t>N parallel capacitors</a:t>
                </a:r>
                <a:r>
                  <a:rPr lang="en-US" altLang="ko-KR" b="1" dirty="0">
                    <a:ea typeface="굴림" panose="020B0600000101010101" pitchFamily="50" charset="-127"/>
                  </a:rPr>
                  <a:t>,</a:t>
                </a:r>
                <a:r>
                  <a:rPr lang="en-US" altLang="ko-KR" sz="2800" b="1" dirty="0">
                    <a:ea typeface="굴림" panose="020B0600000101010101" pitchFamily="50" charset="-127"/>
                  </a:rPr>
                  <a:t> </a:t>
                </a:r>
              </a:p>
              <a:p>
                <a:pPr>
                  <a:defRPr/>
                </a:pPr>
                <a:r>
                  <a:rPr lang="en-US" altLang="ko-KR" b="1" dirty="0">
                    <a:ea typeface="굴림" panose="020B0600000101010101" pitchFamily="50" charset="-127"/>
                  </a:rPr>
                  <a:t>Applying </a:t>
                </a:r>
                <a:r>
                  <a:rPr lang="en-US" altLang="ko-KR" b="1" i="1" dirty="0">
                    <a:solidFill>
                      <a:srgbClr val="A50021"/>
                    </a:solidFill>
                    <a:ea typeface="굴림" panose="020B0600000101010101" pitchFamily="50" charset="-127"/>
                  </a:rPr>
                  <a:t>KCL</a:t>
                </a:r>
                <a:r>
                  <a:rPr lang="en-US" altLang="ko-KR" b="1" dirty="0">
                    <a:ea typeface="굴림" panose="020B0600000101010101" pitchFamily="50" charset="-127"/>
                  </a:rPr>
                  <a:t>: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                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𝑖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𝑖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800" b="0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𝑖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800" b="0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𝑖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altLang="ko-KR" sz="2800" dirty="0">
                  <a:ea typeface="굴림" panose="020B0600000101010101" pitchFamily="50" charset="-127"/>
                </a:endParaRPr>
              </a:p>
              <a:p>
                <a:pPr>
                  <a:defRPr/>
                </a:pPr>
                <a:r>
                  <a:rPr lang="en-US" altLang="ko-KR" b="1" dirty="0">
                    <a:ea typeface="굴림" panose="020B0600000101010101" pitchFamily="50" charset="-127"/>
                  </a:rPr>
                  <a:t>Taking the current voltage </a:t>
                </a:r>
                <a:br>
                  <a:rPr lang="en-US" altLang="ko-KR" b="1" dirty="0">
                    <a:ea typeface="굴림" panose="020B0600000101010101" pitchFamily="50" charset="-127"/>
                  </a:rPr>
                </a:br>
                <a:r>
                  <a:rPr lang="en-US" altLang="ko-KR" b="1" dirty="0">
                    <a:ea typeface="굴림" panose="020B0600000101010101" pitchFamily="50" charset="-127"/>
                  </a:rPr>
                  <a:t>relationship</a:t>
                </a:r>
              </a:p>
              <a:p>
                <a:pPr>
                  <a:defRPr/>
                </a:pPr>
                <a:endParaRPr lang="en-US" altLang="ko-KR" b="1" dirty="0">
                  <a:ea typeface="굴림" panose="020B0600000101010101" pitchFamily="50" charset="-127"/>
                </a:endParaRPr>
              </a:p>
              <a:p>
                <a:pPr>
                  <a:defRPr/>
                </a:pPr>
                <a:endParaRPr lang="en-US" altLang="ko-KR" b="1" dirty="0">
                  <a:ea typeface="굴림" panose="020B0600000101010101" pitchFamily="50" charset="-127"/>
                </a:endParaRPr>
              </a:p>
              <a:p>
                <a:pPr>
                  <a:defRPr/>
                </a:pPr>
                <a:endParaRPr lang="en-US" altLang="ko-KR" b="1" dirty="0">
                  <a:ea typeface="굴림" panose="020B0600000101010101" pitchFamily="50" charset="-127"/>
                </a:endParaRPr>
              </a:p>
              <a:p>
                <a:pPr>
                  <a:defRPr/>
                </a:pPr>
                <a:endParaRPr lang="en-US" altLang="ko-KR" b="1" dirty="0">
                  <a:ea typeface="굴림" panose="020B0600000101010101" pitchFamily="50" charset="-127"/>
                </a:endParaRPr>
              </a:p>
              <a:p>
                <a:pPr>
                  <a:defRPr/>
                </a:pPr>
                <a:r>
                  <a:rPr lang="en-US" altLang="ko-KR" b="1" dirty="0">
                    <a:ea typeface="굴림" panose="020B0600000101010101" pitchFamily="50" charset="-127"/>
                  </a:rPr>
                  <a:t>Thus   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 </m:t>
                    </m:r>
                    <m:sSub>
                      <m:sSubPr>
                        <m:ctrlPr>
                          <a:rPr lang="en-US" altLang="ko-KR" sz="280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𝐶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𝑒𝑞</m:t>
                        </m:r>
                      </m:sub>
                    </m:sSub>
                    <m:r>
                      <a:rPr lang="en-US" altLang="ko-KR" sz="2800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𝐶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1</m:t>
                        </m:r>
                      </m:sub>
                    </m:sSub>
                    <m:r>
                      <a:rPr lang="en-US" altLang="ko-KR" sz="2800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𝐶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2</m:t>
                        </m:r>
                      </m:sub>
                    </m:sSub>
                    <m:r>
                      <a:rPr lang="en-US" altLang="ko-KR" sz="2800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+</m:t>
                    </m:r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𝐶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𝑁</m:t>
                        </m:r>
                      </m:sub>
                    </m:sSub>
                  </m:oMath>
                </a14:m>
                <a:endParaRPr lang="en-US" altLang="ko-KR" b="1" dirty="0">
                  <a:ea typeface="굴림" panose="020B0600000101010101" pitchFamily="50" charset="-127"/>
                </a:endParaRPr>
              </a:p>
              <a:p>
                <a:pPr>
                  <a:defRPr/>
                </a:pPr>
                <a:endParaRPr lang="en-US" altLang="ko-KR" sz="2800" b="1" dirty="0"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620713"/>
                <a:ext cx="9117383" cy="5903912"/>
              </a:xfrm>
              <a:blipFill>
                <a:blip r:embed="rId3"/>
                <a:stretch>
                  <a:fillRect l="-1405" t="-11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65" name="Picture 5" descr="C:\Users\Joel\Documents\Teaching\McGraw Hill\Fundamentals of Electric Circuits 5e\figures\CH06\Color Labeled\ale80571_06_01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072" y="1772816"/>
            <a:ext cx="3744912" cy="324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925625"/>
              </p:ext>
            </p:extLst>
          </p:nvPr>
        </p:nvGraphicFramePr>
        <p:xfrm>
          <a:off x="1030861" y="3735863"/>
          <a:ext cx="4517072" cy="1677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24100" imgH="863600" progId="Equation.DSMT4">
                  <p:embed/>
                </p:oleObj>
              </mc:Choice>
              <mc:Fallback>
                <p:oleObj name="Equation" r:id="rId5" imgW="2324100" imgH="863600" progId="Equation.DSMT4">
                  <p:embed/>
                  <p:pic>
                    <p:nvPicPr>
                      <p:cNvPr id="4198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861" y="3735863"/>
                        <a:ext cx="4517072" cy="16779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94110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Capacitors</a:t>
            </a:r>
            <a:endParaRPr lang="ko-KR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620713"/>
                <a:ext cx="9117383" cy="5903912"/>
              </a:xfrm>
            </p:spPr>
            <p:txBody>
              <a:bodyPr/>
              <a:lstStyle/>
              <a:p>
                <a:pPr marL="0" indent="0">
                  <a:buFontTx/>
                  <a:buNone/>
                  <a:defRPr/>
                </a:pPr>
                <a:r>
                  <a:rPr lang="en-US" altLang="ko-KR" sz="2800" b="1" dirty="0">
                    <a:solidFill>
                      <a:srgbClr val="0099D7"/>
                    </a:solidFill>
                    <a:ea typeface="굴림" charset="-127"/>
                  </a:rPr>
                  <a:t>Series Capacitors</a:t>
                </a:r>
              </a:p>
              <a:p>
                <a:pPr>
                  <a:defRPr/>
                </a:pPr>
                <a:r>
                  <a:rPr lang="en-US" altLang="ko-KR" b="1" dirty="0">
                    <a:ea typeface="굴림" panose="020B0600000101010101" pitchFamily="50" charset="-127"/>
                  </a:rPr>
                  <a:t>Turning to </a:t>
                </a:r>
                <a:r>
                  <a:rPr lang="en-US" altLang="ko-KR" b="1" i="1" dirty="0">
                    <a:solidFill>
                      <a:srgbClr val="A50021"/>
                    </a:solidFill>
                    <a:ea typeface="굴림" panose="020B0600000101010101" pitchFamily="50" charset="-127"/>
                  </a:rPr>
                  <a:t>N series capacitors</a:t>
                </a:r>
                <a:r>
                  <a:rPr lang="en-US" altLang="ko-KR" b="1" dirty="0">
                    <a:ea typeface="굴림" panose="020B0600000101010101" pitchFamily="50" charset="-127"/>
                  </a:rPr>
                  <a:t>,</a:t>
                </a:r>
                <a:r>
                  <a:rPr lang="en-US" altLang="ko-KR" sz="2800" b="1" dirty="0">
                    <a:ea typeface="굴림" panose="020B0600000101010101" pitchFamily="50" charset="-127"/>
                  </a:rPr>
                  <a:t> </a:t>
                </a:r>
              </a:p>
              <a:p>
                <a:pPr>
                  <a:defRPr/>
                </a:pPr>
                <a:r>
                  <a:rPr lang="en-US" altLang="ko-KR" b="1" dirty="0">
                    <a:ea typeface="굴림" panose="020B0600000101010101" pitchFamily="50" charset="-127"/>
                  </a:rPr>
                  <a:t>Applying </a:t>
                </a:r>
                <a:r>
                  <a:rPr lang="en-US" altLang="ko-KR" b="1" i="1" dirty="0">
                    <a:solidFill>
                      <a:srgbClr val="A50021"/>
                    </a:solidFill>
                    <a:ea typeface="굴림" panose="020B0600000101010101" pitchFamily="50" charset="-127"/>
                  </a:rPr>
                  <a:t>KVL</a:t>
                </a:r>
                <a:r>
                  <a:rPr lang="en-US" altLang="ko-KR" b="1" dirty="0">
                    <a:ea typeface="굴림" panose="020B0600000101010101" pitchFamily="50" charset="-127"/>
                  </a:rPr>
                  <a:t>: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                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𝑣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+ 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altLang="ko-KR" sz="2800" dirty="0">
                  <a:ea typeface="굴림" panose="020B0600000101010101" pitchFamily="50" charset="-127"/>
                </a:endParaRPr>
              </a:p>
              <a:p>
                <a:pPr>
                  <a:defRPr/>
                </a:pPr>
                <a:endParaRPr lang="en-US" altLang="ko-KR" b="1" dirty="0">
                  <a:ea typeface="굴림" panose="020B0600000101010101" pitchFamily="50" charset="-127"/>
                </a:endParaRPr>
              </a:p>
              <a:p>
                <a:pPr>
                  <a:defRPr/>
                </a:pPr>
                <a:endParaRPr lang="en-US" altLang="ko-KR" b="1" dirty="0">
                  <a:ea typeface="굴림" panose="020B0600000101010101" pitchFamily="50" charset="-127"/>
                </a:endParaRPr>
              </a:p>
              <a:p>
                <a:pPr>
                  <a:defRPr/>
                </a:pPr>
                <a:endParaRPr lang="en-US" altLang="ko-KR" b="1" dirty="0">
                  <a:ea typeface="굴림" panose="020B0600000101010101" pitchFamily="50" charset="-127"/>
                </a:endParaRPr>
              </a:p>
              <a:p>
                <a:pPr>
                  <a:defRPr/>
                </a:pPr>
                <a:endParaRPr lang="en-US" altLang="ko-KR" b="1" dirty="0">
                  <a:ea typeface="굴림" panose="020B0600000101010101" pitchFamily="50" charset="-127"/>
                </a:endParaRPr>
              </a:p>
              <a:p>
                <a:pPr>
                  <a:defRPr/>
                </a:pPr>
                <a:endParaRPr lang="en-US" altLang="ko-KR" b="1" dirty="0">
                  <a:ea typeface="굴림" panose="020B0600000101010101" pitchFamily="50" charset="-127"/>
                </a:endParaRPr>
              </a:p>
              <a:p>
                <a:pPr>
                  <a:defRPr/>
                </a:pPr>
                <a:endParaRPr lang="en-US" altLang="ko-KR" sz="2800" b="1" dirty="0"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620713"/>
                <a:ext cx="9117383" cy="5903912"/>
              </a:xfrm>
              <a:blipFill>
                <a:blip r:embed="rId2"/>
                <a:stretch>
                  <a:fillRect l="-1405" t="-11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5" descr="C:\Users\Joel\Documents\Teaching\McGraw Hill\Fundamentals of Electric Circuits 5e\figures\CH06\Color Labeled\ale80571_06_0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902" y="1772816"/>
            <a:ext cx="3911600" cy="418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04850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Capacitors</a:t>
            </a:r>
            <a:endParaRPr lang="ko-KR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620713"/>
                <a:ext cx="9117383" cy="5903912"/>
              </a:xfrm>
            </p:spPr>
            <p:txBody>
              <a:bodyPr/>
              <a:lstStyle/>
              <a:p>
                <a:pPr marL="0" indent="0">
                  <a:buFontTx/>
                  <a:buNone/>
                  <a:defRPr/>
                </a:pPr>
                <a:r>
                  <a:rPr lang="en-US" altLang="ko-KR" sz="2800" b="1" dirty="0">
                    <a:solidFill>
                      <a:srgbClr val="0070C0"/>
                    </a:solidFill>
                    <a:ea typeface="굴림" charset="-127"/>
                  </a:rPr>
                  <a:t>Series Capacitors</a:t>
                </a:r>
              </a:p>
              <a:p>
                <a:pPr>
                  <a:defRPr/>
                </a:pPr>
                <a:r>
                  <a:rPr lang="en-US" altLang="ko-KR" b="1" dirty="0">
                    <a:ea typeface="굴림" panose="020B0600000101010101" pitchFamily="50" charset="-127"/>
                  </a:rPr>
                  <a:t>Apply the voltage current relationship</a:t>
                </a:r>
              </a:p>
              <a:p>
                <a:pPr>
                  <a:defRPr/>
                </a:pPr>
                <a:endParaRPr lang="en-US" altLang="ko-KR" b="1" dirty="0">
                  <a:ea typeface="굴림" panose="020B0600000101010101" pitchFamily="50" charset="-127"/>
                </a:endParaRPr>
              </a:p>
              <a:p>
                <a:pPr>
                  <a:defRPr/>
                </a:pPr>
                <a:endParaRPr lang="en-US" altLang="ko-KR" b="1" dirty="0">
                  <a:ea typeface="굴림" panose="020B0600000101010101" pitchFamily="50" charset="-127"/>
                </a:endParaRPr>
              </a:p>
              <a:p>
                <a:pPr>
                  <a:defRPr/>
                </a:pPr>
                <a:endParaRPr lang="en-US" altLang="ko-KR" b="1" dirty="0">
                  <a:ea typeface="굴림" panose="020B0600000101010101" pitchFamily="50" charset="-127"/>
                </a:endParaRPr>
              </a:p>
              <a:p>
                <a:pPr>
                  <a:defRPr/>
                </a:pPr>
                <a:endParaRPr lang="en-US" altLang="ko-KR" b="1" dirty="0">
                  <a:ea typeface="굴림" panose="020B0600000101010101" pitchFamily="50" charset="-127"/>
                </a:endParaRPr>
              </a:p>
              <a:p>
                <a:pPr>
                  <a:defRPr/>
                </a:pPr>
                <a:endParaRPr lang="en-US" altLang="ko-KR" b="1" dirty="0">
                  <a:ea typeface="굴림" panose="020B0600000101010101" pitchFamily="50" charset="-127"/>
                </a:endParaRPr>
              </a:p>
              <a:p>
                <a:pPr>
                  <a:defRPr/>
                </a:pPr>
                <a:endParaRPr lang="en-US" altLang="ko-KR" b="1" dirty="0">
                  <a:ea typeface="굴림" panose="020B0600000101010101" pitchFamily="50" charset="-127"/>
                </a:endParaRPr>
              </a:p>
              <a:p>
                <a:pPr>
                  <a:defRPr/>
                </a:pPr>
                <a:r>
                  <a:rPr lang="en-US" altLang="ko-KR" b="1" dirty="0">
                    <a:ea typeface="굴림" panose="020B0600000101010101" pitchFamily="50" charset="-127"/>
                  </a:rPr>
                  <a:t>Thus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20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fPr>
                      <m:num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𝑒𝑞</m:t>
                            </m:r>
                          </m:sub>
                        </m:sSub>
                      </m:den>
                    </m:f>
                    <m:r>
                      <a:rPr lang="en-US" altLang="ko-KR" sz="3200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sz="32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fPr>
                      <m:num>
                        <m:r>
                          <a:rPr lang="en-US" altLang="ko-KR" sz="32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sz="3200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+</m:t>
                    </m:r>
                    <m:f>
                      <m:fPr>
                        <m:ctrlPr>
                          <a:rPr lang="en-US" altLang="ko-KR" sz="32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fPr>
                      <m:num>
                        <m:r>
                          <a:rPr lang="en-US" altLang="ko-KR" sz="32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ko-KR" sz="3200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+</m:t>
                    </m:r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f>
                      <m:fPr>
                        <m:ctrlPr>
                          <a:rPr lang="en-US" altLang="ko-KR" sz="32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fPr>
                      <m:num>
                        <m:r>
                          <a:rPr lang="en-US" altLang="ko-KR" sz="32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𝑁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sz="2800" b="1" dirty="0"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620713"/>
                <a:ext cx="9117383" cy="5903912"/>
              </a:xfrm>
              <a:blipFill>
                <a:blip r:embed="rId3"/>
                <a:stretch>
                  <a:fillRect l="-1405" t="-11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172735"/>
              </p:ext>
            </p:extLst>
          </p:nvPr>
        </p:nvGraphicFramePr>
        <p:xfrm>
          <a:off x="260907" y="1916832"/>
          <a:ext cx="9507538" cy="243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905500" imgH="1511300" progId="Equation.DSMT4">
                  <p:embed/>
                </p:oleObj>
              </mc:Choice>
              <mc:Fallback>
                <p:oleObj name="Equation" r:id="rId4" imgW="5905500" imgH="1511300" progId="Equation.DSMT4">
                  <p:embed/>
                  <p:pic>
                    <p:nvPicPr>
                      <p:cNvPr id="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07" y="1916832"/>
                        <a:ext cx="9507538" cy="243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12462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Arial"/>
        <a:ea typeface="-갯마을M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18731</TotalTime>
  <Words>1633</Words>
  <Application>Microsoft Office PowerPoint</Application>
  <PresentationFormat>A4 용지(210x297mm)</PresentationFormat>
  <Paragraphs>319</Paragraphs>
  <Slides>53</Slides>
  <Notes>0</Notes>
  <HiddenSlides>0</HiddenSlides>
  <MMClips>0</MMClips>
  <ScaleCrop>false</ScaleCrop>
  <HeadingPairs>
    <vt:vector size="10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53</vt:i4>
      </vt:variant>
      <vt:variant>
        <vt:lpstr>재구성한 쇼</vt:lpstr>
      </vt:variant>
      <vt:variant>
        <vt:i4>1</vt:i4>
      </vt:variant>
    </vt:vector>
  </HeadingPairs>
  <TitlesOfParts>
    <vt:vector size="66" baseType="lpstr">
      <vt:lpstr>HY목판L</vt:lpstr>
      <vt:lpstr>HY헤드라인M</vt:lpstr>
      <vt:lpstr>굴림</vt:lpstr>
      <vt:lpstr>Arial</vt:lpstr>
      <vt:lpstr>Arial Black</vt:lpstr>
      <vt:lpstr>Cambria Math</vt:lpstr>
      <vt:lpstr>Times New Roman</vt:lpstr>
      <vt:lpstr>Verdana</vt:lpstr>
      <vt:lpstr>Wingdings</vt:lpstr>
      <vt:lpstr>기본 디자인</vt:lpstr>
      <vt:lpstr>1_기본 디자인</vt:lpstr>
      <vt:lpstr>Equation</vt:lpstr>
      <vt:lpstr>Introduction to  Electric and Electronics </vt:lpstr>
      <vt:lpstr>Learning Objectives</vt:lpstr>
      <vt:lpstr>Capacitors</vt:lpstr>
      <vt:lpstr>Capacitors</vt:lpstr>
      <vt:lpstr>Capacitors</vt:lpstr>
      <vt:lpstr>Capacitors</vt:lpstr>
      <vt:lpstr>Capacitors</vt:lpstr>
      <vt:lpstr>Capacitors</vt:lpstr>
      <vt:lpstr>Capacitors</vt:lpstr>
      <vt:lpstr>Capacitors</vt:lpstr>
      <vt:lpstr>Inductors</vt:lpstr>
      <vt:lpstr>6.4 Inductors</vt:lpstr>
      <vt:lpstr>Inductors</vt:lpstr>
      <vt:lpstr>Inductors</vt:lpstr>
      <vt:lpstr>Inductors</vt:lpstr>
      <vt:lpstr>Inductors</vt:lpstr>
      <vt:lpstr>Capacitor/Inductor Characteristics</vt:lpstr>
      <vt:lpstr>Capacitor/Inductor Characteristics</vt:lpstr>
      <vt:lpstr>First Order Transient Circuits</vt:lpstr>
      <vt:lpstr>First Order Transient Circuits</vt:lpstr>
      <vt:lpstr>First Order Transient Circuits</vt:lpstr>
      <vt:lpstr>First Order Transient Circuits</vt:lpstr>
      <vt:lpstr>First Order Transient Circuits</vt:lpstr>
      <vt:lpstr>First Order Transient Circuits</vt:lpstr>
      <vt:lpstr>First Order Transient Circuits</vt:lpstr>
      <vt:lpstr>First Order Transient Circuits</vt:lpstr>
      <vt:lpstr>First Order Transient Circuits</vt:lpstr>
      <vt:lpstr>First Order Transient Circuits</vt:lpstr>
      <vt:lpstr>First Order Transient Circuits</vt:lpstr>
      <vt:lpstr>First Order Transient Circuits</vt:lpstr>
      <vt:lpstr>First Order Transient Circuits</vt:lpstr>
      <vt:lpstr>First Order Transient Circuits</vt:lpstr>
      <vt:lpstr>First Order Transient Circuits</vt:lpstr>
      <vt:lpstr>First Order Transient Circuits</vt:lpstr>
      <vt:lpstr>First Order Transient Circuits</vt:lpstr>
      <vt:lpstr>First Order Transient Circuits</vt:lpstr>
      <vt:lpstr>Second Order Transient Circuits</vt:lpstr>
      <vt:lpstr>Second Order Transient Circuits</vt:lpstr>
      <vt:lpstr>Second Order Transient Circuits</vt:lpstr>
      <vt:lpstr>Second Order Transient Circuits</vt:lpstr>
      <vt:lpstr>Second Order Transient Circuits</vt:lpstr>
      <vt:lpstr>Second Order Transient Circuits</vt:lpstr>
      <vt:lpstr>Second Order Transient Circuits</vt:lpstr>
      <vt:lpstr>Second Order Transient Circuits</vt:lpstr>
      <vt:lpstr>Second Order Transient Circuits</vt:lpstr>
      <vt:lpstr>Second Order Transient Circuits</vt:lpstr>
      <vt:lpstr>Second Order Transient Circuits</vt:lpstr>
      <vt:lpstr>Second Order Transient Circuits</vt:lpstr>
      <vt:lpstr>Second Order Transient Circuits</vt:lpstr>
      <vt:lpstr>Second Order Transient Circuits</vt:lpstr>
      <vt:lpstr>Second Order Transient Circuits</vt:lpstr>
      <vt:lpstr>Second Order Transient Circuits</vt:lpstr>
      <vt:lpstr>Homework</vt:lpstr>
      <vt:lpstr>재구성한 쇼1</vt:lpstr>
    </vt:vector>
  </TitlesOfParts>
  <Company>파워피티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이승일</dc:creator>
  <cp:lastModifiedBy>_21A151921-004123 HIX</cp:lastModifiedBy>
  <cp:revision>409</cp:revision>
  <cp:lastPrinted>2016-09-01T05:52:57Z</cp:lastPrinted>
  <dcterms:created xsi:type="dcterms:W3CDTF">2002-01-22T02:34:19Z</dcterms:created>
  <dcterms:modified xsi:type="dcterms:W3CDTF">2023-10-19T05:13:09Z</dcterms:modified>
</cp:coreProperties>
</file>