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59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9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9A2650-0735-4570-A9E4-7FA7FAD9DD6F}" type="datetimeFigureOut">
              <a:rPr lang="ko-KR" altLang="en-US" smtClean="0"/>
              <a:pPr/>
              <a:t>2011-05-27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CDCC92-F4C5-4072-BF0F-AB36AC4137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9A2650-0735-4570-A9E4-7FA7FAD9DD6F}" type="datetimeFigureOut">
              <a:rPr lang="ko-KR" altLang="en-US" smtClean="0"/>
              <a:pPr/>
              <a:t>2011-05-27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CDCC92-F4C5-4072-BF0F-AB36AC4137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9A2650-0735-4570-A9E4-7FA7FAD9DD6F}" type="datetimeFigureOut">
              <a:rPr lang="ko-KR" altLang="en-US" smtClean="0"/>
              <a:pPr/>
              <a:t>2011-05-27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CDCC92-F4C5-4072-BF0F-AB36AC4137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9A2650-0735-4570-A9E4-7FA7FAD9DD6F}" type="datetimeFigureOut">
              <a:rPr lang="ko-KR" altLang="en-US" smtClean="0"/>
              <a:pPr/>
              <a:t>2011-05-27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CDCC92-F4C5-4072-BF0F-AB36AC41373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9A2650-0735-4570-A9E4-7FA7FAD9DD6F}" type="datetimeFigureOut">
              <a:rPr lang="ko-KR" altLang="en-US" smtClean="0"/>
              <a:pPr/>
              <a:t>2011-05-27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CDCC92-F4C5-4072-BF0F-AB36AC41373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9A2650-0735-4570-A9E4-7FA7FAD9DD6F}" type="datetimeFigureOut">
              <a:rPr lang="ko-KR" altLang="en-US" smtClean="0"/>
              <a:pPr/>
              <a:t>2011-05-27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CDCC92-F4C5-4072-BF0F-AB36AC41373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9A2650-0735-4570-A9E4-7FA7FAD9DD6F}" type="datetimeFigureOut">
              <a:rPr lang="ko-KR" altLang="en-US" smtClean="0"/>
              <a:pPr/>
              <a:t>2011-05-27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CDCC92-F4C5-4072-BF0F-AB36AC4137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9A2650-0735-4570-A9E4-7FA7FAD9DD6F}" type="datetimeFigureOut">
              <a:rPr lang="ko-KR" altLang="en-US" smtClean="0"/>
              <a:pPr/>
              <a:t>2011-05-27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CDCC92-F4C5-4072-BF0F-AB36AC41373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9A2650-0735-4570-A9E4-7FA7FAD9DD6F}" type="datetimeFigureOut">
              <a:rPr lang="ko-KR" altLang="en-US" smtClean="0"/>
              <a:pPr/>
              <a:t>2011-05-27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CDCC92-F4C5-4072-BF0F-AB36AC4137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29A2650-0735-4570-A9E4-7FA7FAD9DD6F}" type="datetimeFigureOut">
              <a:rPr lang="ko-KR" altLang="en-US" smtClean="0"/>
              <a:pPr/>
              <a:t>2011-05-27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CDCC92-F4C5-4072-BF0F-AB36AC4137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9A2650-0735-4570-A9E4-7FA7FAD9DD6F}" type="datetimeFigureOut">
              <a:rPr lang="ko-KR" altLang="en-US" smtClean="0"/>
              <a:pPr/>
              <a:t>2011-05-27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CDCC92-F4C5-4072-BF0F-AB36AC41373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29A2650-0735-4570-A9E4-7FA7FAD9DD6F}" type="datetimeFigureOut">
              <a:rPr lang="ko-KR" altLang="en-US" smtClean="0"/>
              <a:pPr/>
              <a:t>2011-05-27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5CDCC92-F4C5-4072-BF0F-AB36AC4137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00811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16.  </a:t>
            </a:r>
            <a:r>
              <a:rPr lang="ko-KR" altLang="en-US" dirty="0" smtClean="0"/>
              <a:t>인터럽트 서비스 프로그램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1556792"/>
            <a:ext cx="7772400" cy="4536504"/>
          </a:xfrm>
        </p:spPr>
        <p:txBody>
          <a:bodyPr>
            <a:normAutofit/>
          </a:bodyPr>
          <a:lstStyle/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16.1 </a:t>
            </a:r>
            <a:r>
              <a:rPr lang="ko-KR" altLang="en-US" dirty="0" smtClean="0">
                <a:solidFill>
                  <a:schemeClr val="tx1"/>
                </a:solidFill>
              </a:rPr>
              <a:t>관련된 </a:t>
            </a:r>
            <a:r>
              <a:rPr lang="en-US" altLang="ko-KR" dirty="0" smtClean="0">
                <a:solidFill>
                  <a:schemeClr val="tx1"/>
                </a:solidFill>
              </a:rPr>
              <a:t>IBM-PC </a:t>
            </a:r>
            <a:r>
              <a:rPr lang="ko-KR" altLang="en-US" dirty="0" smtClean="0">
                <a:solidFill>
                  <a:schemeClr val="tx1"/>
                </a:solidFill>
              </a:rPr>
              <a:t>하드웨어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16.2 </a:t>
            </a:r>
            <a:r>
              <a:rPr lang="ko-KR" altLang="en-US" dirty="0" smtClean="0">
                <a:solidFill>
                  <a:schemeClr val="tx1"/>
                </a:solidFill>
              </a:rPr>
              <a:t>실시간 시계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en-US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altLang="ko-KR" sz="1600" dirty="0" smtClean="0"/>
              <a:t>IBM-PC</a:t>
            </a:r>
            <a:r>
              <a:rPr lang="ko-KR" altLang="en-US" sz="1600" dirty="0" smtClean="0"/>
              <a:t>에는 시계가 내장되어 있는데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 시계를 읽어서 </a:t>
            </a:r>
            <a:r>
              <a:rPr lang="en-US" altLang="ko-KR" sz="1600" dirty="0" smtClean="0"/>
              <a:t>MS-DOS </a:t>
            </a:r>
            <a:r>
              <a:rPr lang="ko-KR" altLang="en-US" sz="1600" dirty="0" smtClean="0"/>
              <a:t>박스의 우측 상단에 시간을 표시하는 프로그램 블록도</a:t>
            </a:r>
            <a:r>
              <a:rPr lang="en-US" altLang="ko-KR" sz="1600" dirty="0" smtClean="0"/>
              <a:t>.</a:t>
            </a:r>
            <a:endParaRPr lang="en-US" altLang="ko-KR" sz="1600" dirty="0" err="1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>
                <a:solidFill>
                  <a:schemeClr val="tx1"/>
                </a:solidFill>
              </a:rPr>
              <a:t>16.1 </a:t>
            </a:r>
            <a:r>
              <a:rPr lang="ko-KR" altLang="en-US" sz="4400" dirty="0" smtClean="0">
                <a:solidFill>
                  <a:schemeClr val="tx1"/>
                </a:solidFill>
              </a:rPr>
              <a:t>관련된 </a:t>
            </a:r>
            <a:r>
              <a:rPr lang="en-US" altLang="ko-KR" sz="4400" dirty="0" smtClean="0">
                <a:solidFill>
                  <a:schemeClr val="tx1"/>
                </a:solidFill>
              </a:rPr>
              <a:t>IBM-PC </a:t>
            </a:r>
            <a:r>
              <a:rPr lang="ko-KR" altLang="en-US" sz="4400" dirty="0" smtClean="0">
                <a:solidFill>
                  <a:schemeClr val="tx1"/>
                </a:solidFill>
              </a:rPr>
              <a:t>하드웨어</a:t>
            </a:r>
            <a:endParaRPr lang="ko-KR" altLang="en-US" sz="4400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26257824" descr="EMB00001bd00c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060848"/>
            <a:ext cx="7200800" cy="46085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16024"/>
          </a:xfrm>
        </p:spPr>
        <p:txBody>
          <a:bodyPr>
            <a:normAutofit/>
          </a:bodyPr>
          <a:lstStyle/>
          <a:p>
            <a:pPr lvl="1" algn="just"/>
            <a:r>
              <a:rPr lang="en-US" altLang="ko-KR" sz="1600" dirty="0" smtClean="0"/>
              <a:t>IBM-PC</a:t>
            </a:r>
            <a:r>
              <a:rPr lang="ko-KR" altLang="en-US" sz="1600" dirty="0" smtClean="0"/>
              <a:t>에서는 </a:t>
            </a:r>
            <a:r>
              <a:rPr lang="en-US" altLang="ko-KR" sz="1600" dirty="0" smtClean="0"/>
              <a:t>14.318Mhz</a:t>
            </a:r>
            <a:r>
              <a:rPr lang="ko-KR" altLang="en-US" sz="1600" dirty="0" smtClean="0"/>
              <a:t>의 주파수 발생기를 사용한다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 주파수를 </a:t>
            </a:r>
            <a:r>
              <a:rPr lang="en-US" altLang="ko-KR" sz="1600" dirty="0" smtClean="0"/>
              <a:t>1/12</a:t>
            </a:r>
            <a:r>
              <a:rPr lang="ko-KR" altLang="en-US" sz="1600" dirty="0" smtClean="0"/>
              <a:t>로 분주해서 </a:t>
            </a:r>
            <a:r>
              <a:rPr lang="en-US" altLang="ko-KR" sz="1600" dirty="0" smtClean="0"/>
              <a:t>1.193Mhz</a:t>
            </a:r>
            <a:r>
              <a:rPr lang="ko-KR" altLang="en-US" sz="1600" dirty="0" smtClean="0"/>
              <a:t>를 만들고</a:t>
            </a:r>
            <a:r>
              <a:rPr lang="en-US" altLang="ko-KR" sz="1600" dirty="0" smtClean="0"/>
              <a:t>, </a:t>
            </a:r>
            <a:r>
              <a:rPr lang="ko-KR" altLang="en-US" sz="1600" dirty="0" smtClean="0">
                <a:solidFill>
                  <a:srgbClr val="FF0000"/>
                </a:solidFill>
              </a:rPr>
              <a:t>이것을 </a:t>
            </a:r>
            <a:r>
              <a:rPr lang="en-US" altLang="ko-KR" sz="1600" dirty="0" smtClean="0">
                <a:solidFill>
                  <a:srgbClr val="FF0000"/>
                </a:solidFill>
              </a:rPr>
              <a:t>i8254 CTC</a:t>
            </a:r>
            <a:r>
              <a:rPr lang="ko-KR" altLang="en-US" sz="1600" dirty="0" smtClean="0">
                <a:solidFill>
                  <a:srgbClr val="FF0000"/>
                </a:solidFill>
              </a:rPr>
              <a:t>에서 </a:t>
            </a:r>
            <a:r>
              <a:rPr lang="en-US" altLang="ko-KR" sz="1600" dirty="0" smtClean="0">
                <a:solidFill>
                  <a:srgbClr val="FF0000"/>
                </a:solidFill>
              </a:rPr>
              <a:t>1/65536</a:t>
            </a:r>
            <a:r>
              <a:rPr lang="ko-KR" altLang="en-US" sz="1600" dirty="0" smtClean="0">
                <a:solidFill>
                  <a:srgbClr val="FF0000"/>
                </a:solidFill>
              </a:rPr>
              <a:t>으로 분주해서 </a:t>
            </a:r>
            <a:r>
              <a:rPr lang="en-US" altLang="ko-KR" sz="1600" dirty="0" smtClean="0">
                <a:solidFill>
                  <a:srgbClr val="FF0000"/>
                </a:solidFill>
              </a:rPr>
              <a:t>18.2Hz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클록</a:t>
            </a:r>
            <a:r>
              <a:rPr lang="ko-KR" altLang="en-US" sz="1600" dirty="0" err="1" smtClean="0"/>
              <a:t>을</a:t>
            </a:r>
            <a:r>
              <a:rPr lang="ko-KR" altLang="en-US" sz="1600" dirty="0" smtClean="0"/>
              <a:t> 만들었다</a:t>
            </a:r>
            <a:r>
              <a:rPr lang="en-US" altLang="ko-KR" sz="1600" dirty="0" smtClean="0"/>
              <a:t>. CTC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Clock Timer Controller</a:t>
            </a:r>
            <a:r>
              <a:rPr lang="ko-KR" altLang="en-US" sz="1600" dirty="0" smtClean="0"/>
              <a:t>의 약자로 클록 등을 분주하는 회로이다</a:t>
            </a:r>
            <a:r>
              <a:rPr lang="en-US" altLang="ko-KR" sz="1600" dirty="0" smtClean="0"/>
              <a:t>. CTC</a:t>
            </a:r>
            <a:r>
              <a:rPr lang="ko-KR" altLang="en-US" sz="1600" dirty="0" smtClean="0"/>
              <a:t>에는 여러 종류가 있는데</a:t>
            </a:r>
            <a:r>
              <a:rPr lang="en-US" altLang="ko-KR" sz="1600" dirty="0" smtClean="0"/>
              <a:t>, INTEL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i8254</a:t>
            </a:r>
            <a:r>
              <a:rPr lang="ko-KR" altLang="en-US" sz="1600" dirty="0" smtClean="0"/>
              <a:t>라는 이름의 </a:t>
            </a:r>
            <a:r>
              <a:rPr lang="en-US" altLang="ko-KR" sz="1600" dirty="0" smtClean="0"/>
              <a:t>CTC</a:t>
            </a:r>
            <a:r>
              <a:rPr lang="ko-KR" altLang="en-US" sz="1600" dirty="0" smtClean="0"/>
              <a:t>를 생산했고</a:t>
            </a:r>
            <a:r>
              <a:rPr lang="en-US" altLang="ko-KR" sz="1600" dirty="0" smtClean="0"/>
              <a:t>, IBM-PC</a:t>
            </a:r>
            <a:r>
              <a:rPr lang="ko-KR" altLang="en-US" sz="1600" dirty="0" smtClean="0"/>
              <a:t>에서 이를 사용했다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en-US" altLang="ko-KR" sz="1600" dirty="0" smtClean="0"/>
              <a:t>CTC</a:t>
            </a:r>
            <a:r>
              <a:rPr lang="ko-KR" altLang="en-US" sz="1600" dirty="0" smtClean="0"/>
              <a:t>에서 생성한 </a:t>
            </a:r>
            <a:r>
              <a:rPr lang="en-US" altLang="ko-KR" sz="1600" dirty="0" smtClean="0">
                <a:solidFill>
                  <a:srgbClr val="FF0000"/>
                </a:solidFill>
              </a:rPr>
              <a:t>18.2Hz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클록은</a:t>
            </a:r>
            <a:r>
              <a:rPr lang="ko-KR" altLang="en-US" sz="1600" dirty="0" smtClean="0">
                <a:solidFill>
                  <a:srgbClr val="FF0000"/>
                </a:solidFill>
              </a:rPr>
              <a:t> 인터럽트 요청신호</a:t>
            </a:r>
            <a:r>
              <a:rPr lang="en-US" altLang="ko-KR" sz="1600" dirty="0" smtClean="0">
                <a:solidFill>
                  <a:srgbClr val="FF0000"/>
                </a:solidFill>
              </a:rPr>
              <a:t>(IRQ, Interrupt Request)</a:t>
            </a:r>
            <a:r>
              <a:rPr lang="ko-KR" altLang="en-US" sz="1600" dirty="0" smtClean="0">
                <a:solidFill>
                  <a:srgbClr val="FF0000"/>
                </a:solidFill>
              </a:rPr>
              <a:t>로 </a:t>
            </a:r>
            <a:r>
              <a:rPr lang="en-US" altLang="ko-KR" sz="1600" dirty="0" smtClean="0">
                <a:solidFill>
                  <a:srgbClr val="FF0000"/>
                </a:solidFill>
              </a:rPr>
              <a:t>i8259 PICU(Priority Interrupt Control Unit)</a:t>
            </a:r>
            <a:r>
              <a:rPr lang="ko-KR" altLang="en-US" sz="1600" dirty="0" smtClean="0">
                <a:solidFill>
                  <a:srgbClr val="FF0000"/>
                </a:solidFill>
              </a:rPr>
              <a:t>에 입력</a:t>
            </a:r>
            <a:r>
              <a:rPr lang="ko-KR" altLang="en-US" sz="1600" dirty="0" smtClean="0"/>
              <a:t>된다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en-US" altLang="ko-KR" sz="1600" dirty="0" smtClean="0"/>
              <a:t>PICU</a:t>
            </a:r>
            <a:r>
              <a:rPr lang="ko-KR" altLang="en-US" sz="1600" dirty="0" smtClean="0"/>
              <a:t>는 인터럽트를 제어하는 회로이고</a:t>
            </a:r>
            <a:r>
              <a:rPr lang="en-US" altLang="ko-KR" sz="1600" dirty="0" smtClean="0"/>
              <a:t>, INTEL</a:t>
            </a:r>
            <a:r>
              <a:rPr lang="ko-KR" altLang="en-US" sz="1600" dirty="0" smtClean="0"/>
              <a:t>에서 만든 </a:t>
            </a:r>
            <a:r>
              <a:rPr lang="en-US" altLang="ko-KR" sz="1600" dirty="0" smtClean="0"/>
              <a:t>PICU</a:t>
            </a:r>
            <a:r>
              <a:rPr lang="ko-KR" altLang="en-US" sz="1600" dirty="0" smtClean="0"/>
              <a:t>의 이름이 </a:t>
            </a:r>
            <a:r>
              <a:rPr lang="en-US" altLang="ko-KR" sz="1600" dirty="0" smtClean="0"/>
              <a:t>i8259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 i8259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8</a:t>
            </a:r>
            <a:r>
              <a:rPr lang="ko-KR" altLang="en-US" sz="1600" dirty="0" smtClean="0"/>
              <a:t>개의 인터럽트 요청신호를 받는다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ko-KR" altLang="en-US" sz="1600" dirty="0" smtClean="0"/>
              <a:t>입출력 장치가 </a:t>
            </a:r>
            <a:r>
              <a:rPr lang="en-US" altLang="ko-KR" sz="1600" dirty="0" smtClean="0"/>
              <a:t>CPU</a:t>
            </a:r>
            <a:r>
              <a:rPr lang="ko-KR" altLang="en-US" sz="1600" dirty="0" smtClean="0"/>
              <a:t>에게 서비스를 요구할 때 인터럽트 요청신호를 발생하고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이것을 </a:t>
            </a:r>
            <a:r>
              <a:rPr lang="en-US" altLang="ko-KR" sz="1600" dirty="0" smtClean="0"/>
              <a:t>PICU</a:t>
            </a:r>
            <a:r>
              <a:rPr lang="ko-KR" altLang="en-US" sz="1600" dirty="0" smtClean="0"/>
              <a:t>에 보내면</a:t>
            </a:r>
            <a:r>
              <a:rPr lang="en-US" altLang="ko-KR" sz="1600" dirty="0" smtClean="0"/>
              <a:t>, PICU</a:t>
            </a:r>
            <a:r>
              <a:rPr lang="ko-KR" altLang="en-US" sz="1600" dirty="0" smtClean="0"/>
              <a:t>에서 우선순위를 결정해서 우선순위가 가장 높은 요청신호를 </a:t>
            </a:r>
            <a:r>
              <a:rPr lang="en-US" altLang="ko-KR" sz="1600" dirty="0" smtClean="0"/>
              <a:t>CPU </a:t>
            </a:r>
            <a:r>
              <a:rPr lang="ko-KR" altLang="en-US" sz="1600" dirty="0" smtClean="0"/>
              <a:t>즉 프로세스에게 알려준다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ko-KR" altLang="en-US" sz="1600" dirty="0" smtClean="0"/>
              <a:t>사용자가 키보드에서 문자를 입력하거나 마우스를 조작하거나 인터넷에서 데이터가 들어오거나 하드디스크가 동작을 완료하는 등에도 각각의 입출력 장치가 인터럽트 요청신호를 </a:t>
            </a:r>
            <a:r>
              <a:rPr lang="en-US" altLang="ko-KR" sz="1600" dirty="0" smtClean="0"/>
              <a:t>PICU</a:t>
            </a:r>
            <a:r>
              <a:rPr lang="ko-KR" altLang="en-US" sz="1600" dirty="0" smtClean="0"/>
              <a:t>에 보낸다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en-US" altLang="ko-KR" sz="1600" dirty="0" smtClean="0"/>
              <a:t>PICU</a:t>
            </a:r>
            <a:r>
              <a:rPr lang="ko-KR" altLang="en-US" sz="1600" dirty="0" smtClean="0"/>
              <a:t>에서 인터럽트 요청신호를 받으면 </a:t>
            </a:r>
            <a:r>
              <a:rPr lang="en-US" altLang="ko-KR" sz="1600" dirty="0" smtClean="0"/>
              <a:t>CPU</a:t>
            </a:r>
            <a:r>
              <a:rPr lang="ko-KR" altLang="en-US" sz="1600" dirty="0" smtClean="0"/>
              <a:t>에 연결된 </a:t>
            </a:r>
            <a:r>
              <a:rPr lang="en-US" altLang="ko-KR" sz="1600" dirty="0" smtClean="0"/>
              <a:t>INT </a:t>
            </a:r>
            <a:r>
              <a:rPr lang="ko-KR" altLang="en-US" sz="1600" dirty="0" err="1" smtClean="0"/>
              <a:t>신호선을</a:t>
            </a:r>
            <a:r>
              <a:rPr lang="ko-KR" altLang="en-US" sz="1600" dirty="0" smtClean="0"/>
              <a:t> ‘</a:t>
            </a:r>
            <a:r>
              <a:rPr lang="en-US" altLang="ko-KR" sz="1600" dirty="0" smtClean="0"/>
              <a:t>1’ </a:t>
            </a:r>
            <a:r>
              <a:rPr lang="ko-KR" altLang="en-US" sz="1600" dirty="0" smtClean="0"/>
              <a:t>상태로 만든다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이것은 </a:t>
            </a:r>
            <a:r>
              <a:rPr lang="en-US" altLang="ko-KR" sz="1600" dirty="0" smtClean="0"/>
              <a:t>CPU</a:t>
            </a:r>
            <a:r>
              <a:rPr lang="ko-KR" altLang="en-US" sz="1600" dirty="0" smtClean="0"/>
              <a:t>에게 어떤 장치가 인터럽트를 요청했다는 것을 알리는 신호이다</a:t>
            </a:r>
            <a:r>
              <a:rPr lang="en-US" altLang="ko-KR" sz="1600" dirty="0" smtClean="0"/>
              <a:t>. INT </a:t>
            </a:r>
            <a:r>
              <a:rPr lang="ko-KR" altLang="en-US" sz="1600" dirty="0" smtClean="0"/>
              <a:t>신호가 ‘</a:t>
            </a:r>
            <a:r>
              <a:rPr lang="en-US" altLang="ko-KR" sz="1600" dirty="0" smtClean="0"/>
              <a:t>1’</a:t>
            </a:r>
            <a:r>
              <a:rPr lang="ko-KR" altLang="en-US" sz="1600" dirty="0" smtClean="0"/>
              <a:t>이 되면 </a:t>
            </a:r>
            <a:r>
              <a:rPr lang="en-US" altLang="ko-KR" sz="1600" dirty="0" smtClean="0"/>
              <a:t>CPU</a:t>
            </a:r>
            <a:r>
              <a:rPr lang="ko-KR" altLang="en-US" sz="1600" dirty="0" smtClean="0"/>
              <a:t>는 현재 수행하고 있는 명령어를 마치고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코드 세그먼트</a:t>
            </a:r>
            <a:r>
              <a:rPr lang="en-US" altLang="ko-KR" sz="1600" dirty="0" smtClean="0"/>
              <a:t>(CS), </a:t>
            </a:r>
            <a:r>
              <a:rPr lang="ko-KR" altLang="en-US" sz="1600" dirty="0" smtClean="0"/>
              <a:t>명령어 포인터</a:t>
            </a:r>
            <a:r>
              <a:rPr lang="en-US" altLang="ko-KR" sz="1600" dirty="0" smtClean="0"/>
              <a:t>(IP) </a:t>
            </a:r>
            <a:r>
              <a:rPr lang="ko-KR" altLang="en-US" sz="1600" dirty="0" smtClean="0"/>
              <a:t>및 상태 레지스터</a:t>
            </a:r>
            <a:r>
              <a:rPr lang="en-US" altLang="ko-KR" sz="1600" dirty="0" smtClean="0"/>
              <a:t>(PSW)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스택에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PUSH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  <a:endParaRPr lang="en-US" altLang="ko-KR" sz="1600" dirty="0" err="1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>
                <a:solidFill>
                  <a:schemeClr val="tx1"/>
                </a:solidFill>
              </a:rPr>
              <a:t>16.1 </a:t>
            </a:r>
            <a:r>
              <a:rPr lang="ko-KR" altLang="en-US" sz="4400" dirty="0" smtClean="0">
                <a:solidFill>
                  <a:schemeClr val="tx1"/>
                </a:solidFill>
              </a:rPr>
              <a:t>관련된 </a:t>
            </a:r>
            <a:r>
              <a:rPr lang="en-US" altLang="ko-KR" sz="4400" dirty="0" smtClean="0">
                <a:solidFill>
                  <a:schemeClr val="tx1"/>
                </a:solidFill>
              </a:rPr>
              <a:t>IBM-PC </a:t>
            </a:r>
            <a:r>
              <a:rPr lang="ko-KR" altLang="en-US" sz="4400" dirty="0" smtClean="0">
                <a:solidFill>
                  <a:schemeClr val="tx1"/>
                </a:solidFill>
              </a:rPr>
              <a:t>하드웨어</a:t>
            </a:r>
            <a:endParaRPr lang="ko-KR" altLang="en-US" sz="4400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16024"/>
          </a:xfrm>
        </p:spPr>
        <p:txBody>
          <a:bodyPr>
            <a:normAutofit/>
          </a:bodyPr>
          <a:lstStyle/>
          <a:p>
            <a:pPr lvl="1" algn="just"/>
            <a:r>
              <a:rPr lang="ko-KR" altLang="en-US" sz="1600" dirty="0" smtClean="0"/>
              <a:t>그리고 인터럽트를 불활성화시키면서 </a:t>
            </a:r>
            <a:r>
              <a:rPr lang="en-US" altLang="ko-KR" sz="1600" dirty="0" smtClean="0"/>
              <a:t>INTA</a:t>
            </a:r>
            <a:r>
              <a:rPr lang="ko-KR" altLang="en-US" sz="1600" dirty="0" smtClean="0"/>
              <a:t>라는 신호선을 ‘</a:t>
            </a:r>
            <a:r>
              <a:rPr lang="en-US" altLang="ko-KR" sz="1600" dirty="0" smtClean="0"/>
              <a:t>0’ </a:t>
            </a:r>
            <a:r>
              <a:rPr lang="ko-KR" altLang="en-US" sz="1600" dirty="0" smtClean="0"/>
              <a:t>상태로 만든다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이것은 </a:t>
            </a:r>
            <a:r>
              <a:rPr lang="en-US" altLang="ko-KR" sz="1600" dirty="0" smtClean="0"/>
              <a:t>CPU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PICU</a:t>
            </a:r>
            <a:r>
              <a:rPr lang="ko-KR" altLang="en-US" sz="1600" dirty="0" smtClean="0"/>
              <a:t>에게 인터럽트를 수행할 상태가 되어있다는 것을 알리면서 동시에 가장 우선순위가 높은 장치가 무엇인지를 묻는 것이다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en-US" altLang="ko-KR" sz="1600" dirty="0" smtClean="0"/>
              <a:t>INTA </a:t>
            </a:r>
            <a:r>
              <a:rPr lang="ko-KR" altLang="en-US" sz="1600" dirty="0" smtClean="0"/>
              <a:t>신호를 받으면 </a:t>
            </a:r>
            <a:r>
              <a:rPr lang="en-US" altLang="ko-KR" sz="1600" dirty="0" smtClean="0">
                <a:solidFill>
                  <a:srgbClr val="FF0000"/>
                </a:solidFill>
              </a:rPr>
              <a:t>PICU</a:t>
            </a:r>
            <a:r>
              <a:rPr lang="ko-KR" altLang="en-US" sz="1600" dirty="0" smtClean="0">
                <a:solidFill>
                  <a:srgbClr val="FF0000"/>
                </a:solidFill>
              </a:rPr>
              <a:t>는 인터럽트를 요청한 장치 중에서 우선순위가 가장 높은 장치의 번호 </a:t>
            </a:r>
            <a:r>
              <a:rPr lang="en-US" altLang="ko-KR" sz="1600" dirty="0" smtClean="0">
                <a:solidFill>
                  <a:srgbClr val="FF0000"/>
                </a:solidFill>
              </a:rPr>
              <a:t>8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비트를</a:t>
            </a:r>
            <a:r>
              <a:rPr lang="ko-KR" altLang="en-US" sz="1600" dirty="0" smtClean="0">
                <a:solidFill>
                  <a:srgbClr val="FF0000"/>
                </a:solidFill>
              </a:rPr>
              <a:t> 데이터 신호선 </a:t>
            </a:r>
            <a:r>
              <a:rPr lang="en-US" altLang="ko-KR" sz="1600" dirty="0" smtClean="0">
                <a:solidFill>
                  <a:srgbClr val="FF0000"/>
                </a:solidFill>
              </a:rPr>
              <a:t>D7-D0</a:t>
            </a:r>
            <a:r>
              <a:rPr lang="ko-KR" altLang="en-US" sz="1600" dirty="0" smtClean="0">
                <a:solidFill>
                  <a:srgbClr val="FF0000"/>
                </a:solidFill>
              </a:rPr>
              <a:t>에 출력한다</a:t>
            </a:r>
            <a:r>
              <a:rPr lang="en-US" altLang="ko-KR" sz="1600" dirty="0" smtClean="0">
                <a:solidFill>
                  <a:srgbClr val="FF0000"/>
                </a:solidFill>
              </a:rPr>
              <a:t>. </a:t>
            </a:r>
            <a:r>
              <a:rPr lang="ko-KR" altLang="en-US" sz="1600" dirty="0" smtClean="0">
                <a:solidFill>
                  <a:srgbClr val="FF0000"/>
                </a:solidFill>
              </a:rPr>
              <a:t>이것을 인터럽트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백터</a:t>
            </a:r>
            <a:r>
              <a:rPr lang="en-US" altLang="ko-KR" sz="1600" dirty="0" smtClean="0">
                <a:solidFill>
                  <a:srgbClr val="FF0000"/>
                </a:solidFill>
              </a:rPr>
              <a:t>(IV)</a:t>
            </a:r>
            <a:r>
              <a:rPr lang="ko-KR" altLang="en-US" sz="1600" dirty="0" smtClean="0">
                <a:solidFill>
                  <a:srgbClr val="FF0000"/>
                </a:solidFill>
              </a:rPr>
              <a:t>라고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인터럽트 </a:t>
            </a:r>
            <a:r>
              <a:rPr lang="ko-KR" altLang="en-US" sz="1600" dirty="0" err="1" smtClean="0"/>
              <a:t>백터는</a:t>
            </a:r>
            <a:r>
              <a:rPr lang="ko-KR" altLang="en-US" sz="1600" dirty="0" smtClean="0"/>
              <a:t> 사전에 프로그램으로 </a:t>
            </a:r>
            <a:r>
              <a:rPr lang="en-US" altLang="ko-KR" sz="1600" dirty="0" smtClean="0"/>
              <a:t>PICU</a:t>
            </a:r>
            <a:r>
              <a:rPr lang="ko-KR" altLang="en-US" sz="1600" dirty="0" smtClean="0"/>
              <a:t>에게 알려준 것이다</a:t>
            </a:r>
            <a:r>
              <a:rPr lang="en-US" altLang="ko-KR" sz="1600" dirty="0" smtClean="0"/>
              <a:t>. 18.2Hz </a:t>
            </a:r>
            <a:r>
              <a:rPr lang="ko-KR" altLang="en-US" sz="1600" dirty="0" err="1" smtClean="0"/>
              <a:t>클록</a:t>
            </a:r>
            <a:r>
              <a:rPr lang="ko-KR" altLang="en-US" sz="1600" dirty="0" smtClean="0"/>
              <a:t> 인터럽트의 </a:t>
            </a:r>
            <a:r>
              <a:rPr lang="ko-KR" altLang="en-US" sz="1600" dirty="0" err="1" smtClean="0"/>
              <a:t>백터는</a:t>
            </a:r>
            <a:r>
              <a:rPr lang="ko-KR" altLang="en-US" sz="1600" dirty="0" smtClean="0"/>
              <a:t> ‘</a:t>
            </a:r>
            <a:r>
              <a:rPr lang="en-US" altLang="ko-KR" sz="1600" dirty="0" smtClean="0"/>
              <a:t>08’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ko-KR" altLang="en-US" sz="1600" dirty="0" smtClean="0">
                <a:solidFill>
                  <a:srgbClr val="FF0000"/>
                </a:solidFill>
              </a:rPr>
              <a:t>인터럽트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백터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IV</a:t>
            </a:r>
            <a:r>
              <a:rPr lang="ko-KR" altLang="en-US" sz="1600" dirty="0" smtClean="0">
                <a:solidFill>
                  <a:srgbClr val="FF0000"/>
                </a:solidFill>
              </a:rPr>
              <a:t>를 </a:t>
            </a:r>
            <a:r>
              <a:rPr lang="en-US" altLang="ko-KR" sz="1600" dirty="0" smtClean="0">
                <a:solidFill>
                  <a:srgbClr val="FF0000"/>
                </a:solidFill>
              </a:rPr>
              <a:t>CPU</a:t>
            </a:r>
            <a:r>
              <a:rPr lang="ko-KR" altLang="en-US" sz="1600" dirty="0" smtClean="0">
                <a:solidFill>
                  <a:srgbClr val="FF0000"/>
                </a:solidFill>
              </a:rPr>
              <a:t>가 받으면 </a:t>
            </a:r>
            <a:r>
              <a:rPr lang="en-US" altLang="ko-KR" sz="1600" dirty="0" smtClean="0">
                <a:solidFill>
                  <a:srgbClr val="FF0000"/>
                </a:solidFill>
              </a:rPr>
              <a:t>'IV * 4' </a:t>
            </a:r>
            <a:r>
              <a:rPr lang="ko-KR" altLang="en-US" sz="1600" dirty="0" smtClean="0">
                <a:solidFill>
                  <a:srgbClr val="FF0000"/>
                </a:solidFill>
              </a:rPr>
              <a:t>번지에서 </a:t>
            </a:r>
            <a:r>
              <a:rPr lang="en-US" altLang="ko-KR" sz="1600" dirty="0" smtClean="0">
                <a:solidFill>
                  <a:srgbClr val="FF0000"/>
                </a:solidFill>
              </a:rPr>
              <a:t>16</a:t>
            </a:r>
            <a:r>
              <a:rPr lang="ko-KR" altLang="en-US" sz="1600" dirty="0" smtClean="0">
                <a:solidFill>
                  <a:srgbClr val="FF0000"/>
                </a:solidFill>
              </a:rPr>
              <a:t>비트 데이터를 읽어서 명령어 포인터</a:t>
            </a:r>
            <a:r>
              <a:rPr lang="en-US" altLang="ko-KR" sz="1600" dirty="0" smtClean="0">
                <a:solidFill>
                  <a:srgbClr val="FF0000"/>
                </a:solidFill>
              </a:rPr>
              <a:t>(IP)</a:t>
            </a:r>
            <a:r>
              <a:rPr lang="ko-KR" altLang="en-US" sz="1600" dirty="0" smtClean="0">
                <a:solidFill>
                  <a:srgbClr val="FF0000"/>
                </a:solidFill>
              </a:rPr>
              <a:t>에</a:t>
            </a:r>
            <a:r>
              <a:rPr lang="en-US" altLang="ko-KR" sz="1600" dirty="0" smtClean="0">
                <a:solidFill>
                  <a:srgbClr val="FF0000"/>
                </a:solidFill>
              </a:rPr>
              <a:t>, IV * 4 +2' </a:t>
            </a:r>
            <a:r>
              <a:rPr lang="ko-KR" altLang="en-US" sz="1600" dirty="0" smtClean="0">
                <a:solidFill>
                  <a:srgbClr val="FF0000"/>
                </a:solidFill>
              </a:rPr>
              <a:t>번지에서 </a:t>
            </a:r>
            <a:r>
              <a:rPr lang="en-US" altLang="ko-KR" sz="1600" dirty="0" smtClean="0">
                <a:solidFill>
                  <a:srgbClr val="FF0000"/>
                </a:solidFill>
              </a:rPr>
              <a:t>16</a:t>
            </a:r>
            <a:r>
              <a:rPr lang="ko-KR" altLang="en-US" sz="1600" dirty="0" smtClean="0">
                <a:solidFill>
                  <a:srgbClr val="FF0000"/>
                </a:solidFill>
              </a:rPr>
              <a:t>비트 데이터를 읽어서 코드 세그먼트 레지스터</a:t>
            </a:r>
            <a:r>
              <a:rPr lang="en-US" altLang="ko-KR" sz="1600" dirty="0" smtClean="0">
                <a:solidFill>
                  <a:srgbClr val="FF0000"/>
                </a:solidFill>
              </a:rPr>
              <a:t>(CS)</a:t>
            </a:r>
            <a:r>
              <a:rPr lang="ko-KR" altLang="en-US" sz="1600" dirty="0" smtClean="0">
                <a:solidFill>
                  <a:srgbClr val="FF0000"/>
                </a:solidFill>
              </a:rPr>
              <a:t>에 각각 적재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즉</a:t>
            </a:r>
            <a:r>
              <a:rPr lang="en-US" altLang="ko-KR" sz="1600" dirty="0" smtClean="0"/>
              <a:t>, 'IV * 4'</a:t>
            </a:r>
            <a:r>
              <a:rPr lang="ko-KR" altLang="en-US" sz="1600" dirty="0" smtClean="0"/>
              <a:t>에 간접 원거리 분기를 한다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en-US" altLang="ko-KR" sz="1600" dirty="0" smtClean="0"/>
              <a:t>IBM-PC</a:t>
            </a:r>
            <a:r>
              <a:rPr lang="ko-KR" altLang="en-US" sz="1600" dirty="0" smtClean="0"/>
              <a:t>에서는 </a:t>
            </a:r>
            <a:r>
              <a:rPr lang="ko-KR" altLang="en-US" sz="1600" dirty="0" smtClean="0">
                <a:solidFill>
                  <a:srgbClr val="FF0000"/>
                </a:solidFill>
              </a:rPr>
              <a:t>메모리 </a:t>
            </a:r>
            <a:r>
              <a:rPr lang="en-US" altLang="ko-KR" sz="1600" dirty="0" smtClean="0">
                <a:solidFill>
                  <a:srgbClr val="FF0000"/>
                </a:solidFill>
              </a:rPr>
              <a:t>0-3FFH</a:t>
            </a:r>
            <a:r>
              <a:rPr lang="ko-KR" altLang="en-US" sz="1600" dirty="0" smtClean="0">
                <a:solidFill>
                  <a:srgbClr val="FF0000"/>
                </a:solidFill>
              </a:rPr>
              <a:t>에 인터럽트 백터 테이블이 있으며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인터럽트 </a:t>
            </a:r>
            <a:r>
              <a:rPr lang="ko-KR" altLang="en-US" sz="1600" dirty="0" err="1" smtClean="0"/>
              <a:t>백터</a:t>
            </a:r>
            <a:r>
              <a:rPr lang="ko-KR" altLang="en-US" sz="1600" dirty="0" smtClean="0"/>
              <a:t> 테이블에는 해당하는 인터럽트가 요청되면 수행할 프로그램 즉 </a:t>
            </a:r>
            <a:r>
              <a:rPr lang="ko-KR" altLang="en-US" sz="1600" dirty="0" smtClean="0">
                <a:solidFill>
                  <a:srgbClr val="FF0000"/>
                </a:solidFill>
              </a:rPr>
              <a:t>인터럽트 서비스 프로그램의 시작 주소가 저장</a:t>
            </a:r>
            <a:r>
              <a:rPr lang="ko-KR" altLang="en-US" sz="1600" dirty="0" smtClean="0"/>
              <a:t>되어 있다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en-US" altLang="ko-KR" sz="1600" dirty="0" smtClean="0"/>
              <a:t>IBM-PC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>
                <a:solidFill>
                  <a:srgbClr val="FF0000"/>
                </a:solidFill>
              </a:rPr>
              <a:t>18.2Hz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클록</a:t>
            </a:r>
            <a:r>
              <a:rPr lang="ko-KR" altLang="en-US" sz="1600" dirty="0" smtClean="0">
                <a:solidFill>
                  <a:srgbClr val="FF0000"/>
                </a:solidFill>
              </a:rPr>
              <a:t> 인터럽트 서비스 프로그램은 </a:t>
            </a:r>
            <a:r>
              <a:rPr lang="en-US" altLang="ko-KR" sz="1600" dirty="0" smtClean="0">
                <a:solidFill>
                  <a:srgbClr val="FF0000"/>
                </a:solidFill>
              </a:rPr>
              <a:t>'46CH'</a:t>
            </a:r>
            <a:r>
              <a:rPr lang="ko-KR" altLang="en-US" sz="1600" dirty="0" smtClean="0">
                <a:solidFill>
                  <a:srgbClr val="FF0000"/>
                </a:solidFill>
              </a:rPr>
              <a:t>에 있는 더블 워드를 ‘</a:t>
            </a:r>
            <a:r>
              <a:rPr lang="en-US" altLang="ko-KR" sz="1600" dirty="0" smtClean="0">
                <a:solidFill>
                  <a:srgbClr val="FF0000"/>
                </a:solidFill>
              </a:rPr>
              <a:t>1’ </a:t>
            </a:r>
            <a:r>
              <a:rPr lang="ko-KR" altLang="en-US" sz="1600" dirty="0" smtClean="0">
                <a:solidFill>
                  <a:srgbClr val="FF0000"/>
                </a:solidFill>
              </a:rPr>
              <a:t>증가</a:t>
            </a:r>
            <a:r>
              <a:rPr lang="ko-KR" altLang="en-US" sz="1600" dirty="0" smtClean="0"/>
              <a:t>시킨다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즉</a:t>
            </a:r>
            <a:r>
              <a:rPr lang="en-US" altLang="ko-KR" sz="1600" dirty="0" smtClean="0"/>
              <a:t>, IBM-PC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초에 </a:t>
            </a:r>
            <a:r>
              <a:rPr lang="en-US" altLang="ko-KR" sz="1600" dirty="0" smtClean="0"/>
              <a:t>18.2</a:t>
            </a:r>
            <a:r>
              <a:rPr lang="ko-KR" altLang="en-US" sz="1600" dirty="0" smtClean="0"/>
              <a:t>회 </a:t>
            </a:r>
            <a:r>
              <a:rPr lang="ko-KR" altLang="en-US" sz="1600" dirty="0" err="1" smtClean="0"/>
              <a:t>클록</a:t>
            </a:r>
            <a:r>
              <a:rPr lang="ko-KR" altLang="en-US" sz="1600" dirty="0" smtClean="0"/>
              <a:t> 인터럽트 서비스를 수행하며 이때 </a:t>
            </a:r>
            <a:r>
              <a:rPr lang="en-US" altLang="ko-KR" sz="1600" dirty="0" smtClean="0"/>
              <a:t>'46CH'</a:t>
            </a:r>
            <a:r>
              <a:rPr lang="ko-KR" altLang="en-US" sz="1600" dirty="0" smtClean="0"/>
              <a:t>에 있는 </a:t>
            </a:r>
            <a:r>
              <a:rPr lang="en-US" altLang="ko-KR" sz="1600" dirty="0" smtClean="0"/>
              <a:t>32</a:t>
            </a:r>
            <a:r>
              <a:rPr lang="ko-KR" altLang="en-US" sz="1600" dirty="0" smtClean="0"/>
              <a:t>비트 데이터를 ‘</a:t>
            </a:r>
            <a:r>
              <a:rPr lang="en-US" altLang="ko-KR" sz="1600" dirty="0" smtClean="0"/>
              <a:t>1’</a:t>
            </a:r>
            <a:r>
              <a:rPr lang="ko-KR" altLang="en-US" sz="1600" dirty="0" smtClean="0"/>
              <a:t>씩 증가시킨다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그러므로 </a:t>
            </a:r>
            <a:r>
              <a:rPr lang="en-US" altLang="ko-KR" sz="1600" dirty="0" smtClean="0"/>
              <a:t>'46CH'</a:t>
            </a:r>
            <a:r>
              <a:rPr lang="ko-KR" altLang="en-US" sz="1600" dirty="0" smtClean="0"/>
              <a:t>에 있는 </a:t>
            </a:r>
            <a:r>
              <a:rPr lang="en-US" altLang="ko-KR" sz="1600" dirty="0" smtClean="0"/>
              <a:t>32</a:t>
            </a:r>
            <a:r>
              <a:rPr lang="ko-KR" altLang="en-US" sz="1600" dirty="0" smtClean="0"/>
              <a:t>비트 데이터를 읽으면 현재 시간을 알 수 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>
                <a:solidFill>
                  <a:schemeClr val="tx1"/>
                </a:solidFill>
              </a:rPr>
              <a:t>16.1 </a:t>
            </a:r>
            <a:r>
              <a:rPr lang="ko-KR" altLang="en-US" sz="4400" dirty="0" smtClean="0">
                <a:solidFill>
                  <a:schemeClr val="tx1"/>
                </a:solidFill>
              </a:rPr>
              <a:t>관련된 </a:t>
            </a:r>
            <a:r>
              <a:rPr lang="en-US" altLang="ko-KR" sz="4400" dirty="0" smtClean="0">
                <a:solidFill>
                  <a:schemeClr val="tx1"/>
                </a:solidFill>
              </a:rPr>
              <a:t>IBM-PC </a:t>
            </a:r>
            <a:r>
              <a:rPr lang="ko-KR" altLang="en-US" sz="4400" dirty="0" smtClean="0">
                <a:solidFill>
                  <a:schemeClr val="tx1"/>
                </a:solidFill>
              </a:rPr>
              <a:t>하드웨어</a:t>
            </a:r>
            <a:endParaRPr lang="ko-KR" altLang="en-US" sz="4400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16024"/>
          </a:xfrm>
        </p:spPr>
        <p:txBody>
          <a:bodyPr>
            <a:normAutofit fontScale="92500" lnSpcReduction="10000"/>
          </a:bodyPr>
          <a:lstStyle/>
          <a:p>
            <a:pPr lvl="1" algn="just"/>
            <a:r>
              <a:rPr lang="en-US" altLang="ko-KR" sz="1600" dirty="0" smtClean="0"/>
              <a:t>IBM-PC</a:t>
            </a:r>
            <a:r>
              <a:rPr lang="ko-KR" altLang="en-US" sz="1600" dirty="0" smtClean="0"/>
              <a:t>에서 화면에 글자 또는 그림을 표현하는 방식은 </a:t>
            </a:r>
            <a:r>
              <a:rPr lang="en-US" altLang="ko-KR" sz="1600" dirty="0" smtClean="0"/>
              <a:t>CPU</a:t>
            </a:r>
            <a:r>
              <a:rPr lang="ko-KR" altLang="en-US" sz="1600" dirty="0" smtClean="0"/>
              <a:t>가 비디오 프레임 메모리에 데이터를 쓰면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이것을 비디오 제어기가 읽어서 화면에 표시해주는 방식이다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비디오 제어기는 </a:t>
            </a:r>
            <a:r>
              <a:rPr lang="en-US" altLang="ko-KR" sz="1600" dirty="0" smtClean="0"/>
              <a:t>CGA, MDA, EGA, VGA </a:t>
            </a:r>
            <a:r>
              <a:rPr lang="ko-KR" altLang="en-US" sz="1600" dirty="0" smtClean="0"/>
              <a:t>등 여러 가지가 있다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en-US" altLang="ko-KR" sz="1600" dirty="0" smtClean="0"/>
              <a:t>IBM-PC/XT</a:t>
            </a:r>
            <a:r>
              <a:rPr lang="ko-KR" altLang="en-US" sz="1600" dirty="0" smtClean="0"/>
              <a:t>에서는 </a:t>
            </a:r>
            <a:r>
              <a:rPr lang="en-US" altLang="ko-KR" sz="1600" dirty="0" smtClean="0"/>
              <a:t>CGA</a:t>
            </a:r>
            <a:r>
              <a:rPr lang="ko-KR" altLang="en-US" sz="1600" dirty="0" smtClean="0"/>
              <a:t>를 주로 사용했다</a:t>
            </a:r>
            <a:r>
              <a:rPr lang="en-US" altLang="ko-KR" sz="1600" dirty="0" smtClean="0"/>
              <a:t>. </a:t>
            </a:r>
            <a:r>
              <a:rPr lang="en-US" altLang="ko-KR" sz="1600" dirty="0" smtClean="0">
                <a:solidFill>
                  <a:srgbClr val="FF0000"/>
                </a:solidFill>
              </a:rPr>
              <a:t>CG A</a:t>
            </a:r>
            <a:r>
              <a:rPr lang="ko-KR" altLang="en-US" sz="1600" dirty="0" smtClean="0">
                <a:solidFill>
                  <a:srgbClr val="FF0000"/>
                </a:solidFill>
              </a:rPr>
              <a:t>는 칼라 방식으로 </a:t>
            </a:r>
            <a:r>
              <a:rPr lang="en-US" altLang="ko-KR" sz="1600" dirty="0" smtClean="0">
                <a:solidFill>
                  <a:srgbClr val="FF0000"/>
                </a:solidFill>
              </a:rPr>
              <a:t>0B8000H - 0BFFFH </a:t>
            </a:r>
            <a:r>
              <a:rPr lang="ko-KR" altLang="en-US" sz="1600" dirty="0" smtClean="0">
                <a:solidFill>
                  <a:srgbClr val="FF0000"/>
                </a:solidFill>
              </a:rPr>
              <a:t>번지를 비디오 프레임 메모리로 사용한다</a:t>
            </a:r>
            <a:r>
              <a:rPr lang="en-US" altLang="ko-KR" sz="1600" dirty="0" smtClean="0">
                <a:solidFill>
                  <a:srgbClr val="FF0000"/>
                </a:solidFill>
              </a:rPr>
              <a:t>. CGA </a:t>
            </a:r>
            <a:r>
              <a:rPr lang="ko-KR" altLang="en-US" sz="1600" dirty="0" smtClean="0">
                <a:solidFill>
                  <a:srgbClr val="FF0000"/>
                </a:solidFill>
              </a:rPr>
              <a:t>화면은 </a:t>
            </a:r>
            <a:r>
              <a:rPr lang="en-US" altLang="ko-KR" sz="1600" dirty="0" smtClean="0">
                <a:solidFill>
                  <a:srgbClr val="FF0000"/>
                </a:solidFill>
              </a:rPr>
              <a:t>25 X 80 </a:t>
            </a:r>
            <a:r>
              <a:rPr lang="ko-KR" altLang="en-US" sz="1600" dirty="0" smtClean="0">
                <a:solidFill>
                  <a:srgbClr val="FF0000"/>
                </a:solidFill>
              </a:rPr>
              <a:t>문자를 표시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한 화면은 </a:t>
            </a:r>
            <a:r>
              <a:rPr lang="en-US" altLang="ko-KR" sz="1600" dirty="0" smtClean="0"/>
              <a:t>25</a:t>
            </a:r>
            <a:r>
              <a:rPr lang="ko-KR" altLang="en-US" sz="1600" dirty="0" smtClean="0"/>
              <a:t>줄</a:t>
            </a:r>
            <a:r>
              <a:rPr lang="en-US" altLang="ko-KR" sz="1600" dirty="0" smtClean="0"/>
              <a:t>(row)</a:t>
            </a:r>
            <a:r>
              <a:rPr lang="ko-KR" altLang="en-US" sz="1600" dirty="0" smtClean="0"/>
              <a:t>이고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한 줄은 </a:t>
            </a:r>
            <a:r>
              <a:rPr lang="en-US" altLang="ko-KR" sz="1600" dirty="0" smtClean="0"/>
              <a:t>80</a:t>
            </a:r>
            <a:r>
              <a:rPr lang="ko-KR" altLang="en-US" sz="1600" dirty="0" smtClean="0"/>
              <a:t>문자</a:t>
            </a:r>
            <a:r>
              <a:rPr lang="en-US" altLang="ko-KR" sz="1600" dirty="0" smtClean="0"/>
              <a:t>(column)</a:t>
            </a:r>
            <a:r>
              <a:rPr lang="ko-KR" altLang="en-US" sz="1600" dirty="0" smtClean="0"/>
              <a:t>로 구성되어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화면의 상단 왼쪽은 </a:t>
            </a:r>
            <a:r>
              <a:rPr lang="en-US" altLang="ko-KR" sz="1600" dirty="0" smtClean="0"/>
              <a:t>(0, 0), </a:t>
            </a:r>
            <a:r>
              <a:rPr lang="ko-KR" altLang="en-US" sz="1600" dirty="0" smtClean="0"/>
              <a:t>상단 오른쪽은 </a:t>
            </a:r>
            <a:r>
              <a:rPr lang="en-US" altLang="ko-KR" sz="1600" dirty="0" smtClean="0"/>
              <a:t>(0. 79), </a:t>
            </a:r>
            <a:r>
              <a:rPr lang="ko-KR" altLang="en-US" sz="1600" dirty="0" smtClean="0"/>
              <a:t>하단 왼쪽은 </a:t>
            </a:r>
            <a:r>
              <a:rPr lang="en-US" altLang="ko-KR" sz="1600" dirty="0" smtClean="0"/>
              <a:t>(24, 0), </a:t>
            </a:r>
            <a:r>
              <a:rPr lang="ko-KR" altLang="en-US" sz="1600" dirty="0" smtClean="0"/>
              <a:t>하단 오른쪽은 </a:t>
            </a:r>
            <a:r>
              <a:rPr lang="en-US" altLang="ko-KR" sz="1600" dirty="0" smtClean="0"/>
              <a:t>(24, 79)</a:t>
            </a:r>
            <a:r>
              <a:rPr lang="ko-KR" altLang="en-US" sz="1600" dirty="0" smtClean="0"/>
              <a:t>와 같이 </a:t>
            </a:r>
            <a:r>
              <a:rPr lang="en-US" altLang="ko-KR" sz="1600" dirty="0" smtClean="0"/>
              <a:t>(row, column) </a:t>
            </a:r>
            <a:r>
              <a:rPr lang="ko-KR" altLang="en-US" sz="1600" dirty="0" smtClean="0"/>
              <a:t>좌표로 표시할 수 있다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en-US" altLang="ko-KR" sz="1600" dirty="0" smtClean="0"/>
              <a:t>CGA</a:t>
            </a:r>
            <a:r>
              <a:rPr lang="ko-KR" altLang="en-US" sz="1600" dirty="0" smtClean="0"/>
              <a:t>에서 한 문자는 </a:t>
            </a:r>
            <a:r>
              <a:rPr lang="en-US" altLang="ko-KR" sz="1600" dirty="0" smtClean="0"/>
              <a:t>ASCII </a:t>
            </a:r>
            <a:r>
              <a:rPr lang="ko-KR" altLang="en-US" sz="1600" dirty="0" smtClean="0"/>
              <a:t>코드 한 바이트와 색상을 나타내는 한 바이트의 속성으로 되어있다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즉</a:t>
            </a:r>
            <a:r>
              <a:rPr lang="en-US" altLang="ko-KR" sz="1600" dirty="0" smtClean="0"/>
              <a:t>, CGA</a:t>
            </a:r>
            <a:r>
              <a:rPr lang="ko-KR" altLang="en-US" sz="1600" dirty="0" smtClean="0"/>
              <a:t>에서 한 문자를 표시하는데 </a:t>
            </a:r>
            <a:r>
              <a:rPr lang="en-US" altLang="ko-KR" sz="1600" dirty="0" smtClean="0"/>
              <a:t>2 </a:t>
            </a:r>
            <a:r>
              <a:rPr lang="ko-KR" altLang="en-US" sz="1600" dirty="0" smtClean="0"/>
              <a:t>바이트가 필요하다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예를 들어 </a:t>
            </a:r>
            <a:r>
              <a:rPr lang="en-US" altLang="ko-KR" sz="1600" dirty="0" smtClean="0"/>
              <a:t>(X, Y) </a:t>
            </a:r>
            <a:r>
              <a:rPr lang="ko-KR" altLang="en-US" sz="1600" dirty="0" smtClean="0"/>
              <a:t>좌표에 해당하는 비디오 프레임 메모리 번지는 다음과 같다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en-US" altLang="ko-KR" sz="1600" dirty="0" smtClean="0"/>
              <a:t>(0, 0) - ASCII </a:t>
            </a:r>
            <a:r>
              <a:rPr lang="ko-KR" altLang="en-US" sz="1600" dirty="0" smtClean="0"/>
              <a:t>문자 </a:t>
            </a:r>
            <a:r>
              <a:rPr lang="en-US" altLang="ko-KR" sz="1600" dirty="0" smtClean="0"/>
              <a:t>= b800:0000,  </a:t>
            </a:r>
            <a:r>
              <a:rPr lang="ko-KR" altLang="en-US" sz="1600" dirty="0" smtClean="0"/>
              <a:t>칼라 속성 </a:t>
            </a:r>
            <a:r>
              <a:rPr lang="en-US" altLang="ko-KR" sz="1600" dirty="0" smtClean="0"/>
              <a:t>= b800:0001</a:t>
            </a:r>
          </a:p>
          <a:p>
            <a:pPr lvl="1" algn="just"/>
            <a:r>
              <a:rPr lang="en-US" altLang="ko-KR" sz="1600" dirty="0" smtClean="0"/>
              <a:t>(0, 1) - ASCII </a:t>
            </a:r>
            <a:r>
              <a:rPr lang="ko-KR" altLang="en-US" sz="1600" dirty="0" smtClean="0"/>
              <a:t>문자 </a:t>
            </a:r>
            <a:r>
              <a:rPr lang="en-US" altLang="ko-KR" sz="1600" dirty="0" smtClean="0"/>
              <a:t>= b800:0002,  </a:t>
            </a:r>
            <a:r>
              <a:rPr lang="ko-KR" altLang="en-US" sz="1600" dirty="0" smtClean="0"/>
              <a:t>칼라 속성 </a:t>
            </a:r>
            <a:r>
              <a:rPr lang="en-US" altLang="ko-KR" sz="1600" dirty="0" smtClean="0"/>
              <a:t>= b800:0003</a:t>
            </a:r>
          </a:p>
          <a:p>
            <a:pPr lvl="1" algn="just"/>
            <a:r>
              <a:rPr lang="en-US" altLang="ko-KR" sz="1600" dirty="0" smtClean="0">
                <a:solidFill>
                  <a:srgbClr val="FF0000"/>
                </a:solidFill>
              </a:rPr>
              <a:t>(x, y) - ASCII </a:t>
            </a:r>
            <a:r>
              <a:rPr lang="ko-KR" altLang="en-US" sz="1600" dirty="0" smtClean="0">
                <a:solidFill>
                  <a:srgbClr val="FF0000"/>
                </a:solidFill>
              </a:rPr>
              <a:t>문자 </a:t>
            </a:r>
            <a:r>
              <a:rPr lang="en-US" altLang="ko-KR" sz="1600" dirty="0" smtClean="0">
                <a:solidFill>
                  <a:srgbClr val="FF0000"/>
                </a:solidFill>
              </a:rPr>
              <a:t>= b800: (x * 80 + y) * 2</a:t>
            </a:r>
          </a:p>
          <a:p>
            <a:pPr lvl="1" algn="just"/>
            <a:r>
              <a:rPr lang="en-US" altLang="ko-KR" sz="1600" dirty="0" smtClean="0"/>
              <a:t>	        </a:t>
            </a:r>
            <a:r>
              <a:rPr lang="ko-KR" altLang="en-US" sz="1600" dirty="0" smtClean="0">
                <a:solidFill>
                  <a:srgbClr val="FF0000"/>
                </a:solidFill>
              </a:rPr>
              <a:t>칼라 속성 </a:t>
            </a:r>
            <a:r>
              <a:rPr lang="en-US" altLang="ko-KR" sz="1600" dirty="0" smtClean="0">
                <a:solidFill>
                  <a:srgbClr val="FF0000"/>
                </a:solidFill>
              </a:rPr>
              <a:t>= b800: (x * 80 + y) * 2 + 1</a:t>
            </a:r>
          </a:p>
          <a:p>
            <a:pPr lvl="1" algn="just"/>
            <a:r>
              <a:rPr lang="ko-KR" altLang="en-US" sz="1600" dirty="0" smtClean="0"/>
              <a:t>칼라 속성은 </a:t>
            </a:r>
            <a:r>
              <a:rPr lang="en-US" altLang="ko-KR" sz="1600" dirty="0" smtClean="0">
                <a:solidFill>
                  <a:srgbClr val="FF0000"/>
                </a:solidFill>
              </a:rPr>
              <a:t>b7-b4</a:t>
            </a:r>
            <a:r>
              <a:rPr lang="ko-KR" altLang="en-US" sz="1600" dirty="0" smtClean="0">
                <a:solidFill>
                  <a:srgbClr val="FF0000"/>
                </a:solidFill>
              </a:rPr>
              <a:t>는 배경을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solidFill>
                  <a:srgbClr val="FF0000"/>
                </a:solidFill>
              </a:rPr>
              <a:t>b3-b0</a:t>
            </a:r>
            <a:r>
              <a:rPr lang="ko-KR" altLang="en-US" sz="1600" dirty="0" smtClean="0">
                <a:solidFill>
                  <a:srgbClr val="FF0000"/>
                </a:solidFill>
              </a:rPr>
              <a:t>는 글자체 칼라</a:t>
            </a:r>
            <a:r>
              <a:rPr lang="ko-KR" altLang="en-US" sz="1600" dirty="0" smtClean="0"/>
              <a:t>를 지정한다</a:t>
            </a:r>
            <a:r>
              <a:rPr lang="en-US" altLang="ko-KR" sz="1600" dirty="0" smtClean="0"/>
              <a:t>. </a:t>
            </a:r>
            <a:r>
              <a:rPr lang="en-US" altLang="ko-KR" sz="1600" dirty="0" smtClean="0">
                <a:solidFill>
                  <a:srgbClr val="FF0000"/>
                </a:solidFill>
              </a:rPr>
              <a:t>'0000'</a:t>
            </a:r>
            <a:r>
              <a:rPr lang="ko-KR" altLang="en-US" sz="1600" dirty="0" smtClean="0">
                <a:solidFill>
                  <a:srgbClr val="FF0000"/>
                </a:solidFill>
              </a:rPr>
              <a:t>은 흑색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solidFill>
                  <a:srgbClr val="FF0000"/>
                </a:solidFill>
              </a:rPr>
              <a:t>'0001'</a:t>
            </a:r>
            <a:r>
              <a:rPr lang="ko-KR" altLang="en-US" sz="1600" dirty="0" smtClean="0">
                <a:solidFill>
                  <a:srgbClr val="FF0000"/>
                </a:solidFill>
              </a:rPr>
              <a:t>은 청색</a:t>
            </a:r>
            <a:r>
              <a:rPr lang="en-US" altLang="ko-KR" sz="1600" dirty="0" smtClean="0">
                <a:solidFill>
                  <a:srgbClr val="FF0000"/>
                </a:solidFill>
              </a:rPr>
              <a:t>, ... ‘1111’</a:t>
            </a:r>
            <a:r>
              <a:rPr lang="ko-KR" altLang="en-US" sz="1600" dirty="0" smtClean="0">
                <a:solidFill>
                  <a:srgbClr val="FF0000"/>
                </a:solidFill>
              </a:rPr>
              <a:t>은 강한 흰색 </a:t>
            </a:r>
            <a:r>
              <a:rPr lang="ko-KR" altLang="en-US" sz="1600" dirty="0" smtClean="0"/>
              <a:t>등이다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ko-KR" altLang="en-US" sz="1600" dirty="0" smtClean="0"/>
              <a:t>이렇게 </a:t>
            </a:r>
            <a:r>
              <a:rPr lang="en-US" altLang="ko-KR" sz="1600" dirty="0" smtClean="0"/>
              <a:t>ASCII </a:t>
            </a:r>
            <a:r>
              <a:rPr lang="ko-KR" altLang="en-US" sz="1600" dirty="0" smtClean="0"/>
              <a:t>코드와 속성으로 한 문자를 나타내는데 </a:t>
            </a:r>
            <a:r>
              <a:rPr lang="en-US" altLang="ko-KR" sz="1600" dirty="0" smtClean="0"/>
              <a:t>2 </a:t>
            </a:r>
            <a:r>
              <a:rPr lang="ko-KR" altLang="en-US" sz="1600" dirty="0" smtClean="0"/>
              <a:t>바이트가 소요되므로 한 화면에 </a:t>
            </a:r>
            <a:r>
              <a:rPr lang="en-US" altLang="ko-KR" sz="1600" dirty="0" smtClean="0"/>
              <a:t>2,000(25 X 80) </a:t>
            </a:r>
            <a:r>
              <a:rPr lang="ko-KR" altLang="en-US" sz="1600" dirty="0" smtClean="0"/>
              <a:t>문자를 표시하는데 </a:t>
            </a:r>
            <a:r>
              <a:rPr lang="en-US" altLang="ko-KR" sz="1600" dirty="0" smtClean="0"/>
              <a:t>4K</a:t>
            </a:r>
            <a:r>
              <a:rPr lang="ko-KR" altLang="en-US" sz="1600" dirty="0" smtClean="0"/>
              <a:t>바이트의 비디오 프레임 메모리가 소요된다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한편 </a:t>
            </a:r>
            <a:r>
              <a:rPr lang="en-US" altLang="ko-KR" sz="1600" dirty="0" smtClean="0"/>
              <a:t>0B8000H-0BFFFFH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32K </a:t>
            </a:r>
            <a:r>
              <a:rPr lang="ko-KR" altLang="en-US" sz="1600" dirty="0" smtClean="0"/>
              <a:t>바이트 공간으로 </a:t>
            </a:r>
            <a:r>
              <a:rPr lang="en-US" altLang="ko-KR" sz="1600" dirty="0" smtClean="0"/>
              <a:t>8</a:t>
            </a:r>
            <a:r>
              <a:rPr lang="ko-KR" altLang="en-US" sz="1600" dirty="0" smtClean="0"/>
              <a:t>개의 비디오 페이지를 저장할 수 있는 공간이다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실제로 </a:t>
            </a:r>
            <a:r>
              <a:rPr lang="en-US" altLang="ko-KR" sz="1600" dirty="0" smtClean="0"/>
              <a:t>CGA</a:t>
            </a:r>
            <a:r>
              <a:rPr lang="ko-KR" altLang="en-US" sz="1600" dirty="0" smtClean="0"/>
              <a:t>에서는 </a:t>
            </a:r>
            <a:r>
              <a:rPr lang="en-US" altLang="ko-KR" sz="1600" dirty="0" smtClean="0"/>
              <a:t>8</a:t>
            </a:r>
            <a:r>
              <a:rPr lang="ko-KR" altLang="en-US" sz="1600" dirty="0" smtClean="0"/>
              <a:t>개의 페이지를 사용하며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현재 화면에 출력하고 있는 페이지 번호는 </a:t>
            </a:r>
            <a:r>
              <a:rPr lang="en-US" altLang="ko-KR" sz="1600" dirty="0" smtClean="0"/>
              <a:t>462H </a:t>
            </a:r>
            <a:r>
              <a:rPr lang="ko-KR" altLang="en-US" sz="1600" dirty="0" smtClean="0"/>
              <a:t>번지에 바이트로 저장되어 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>
                <a:solidFill>
                  <a:schemeClr val="tx1"/>
                </a:solidFill>
              </a:rPr>
              <a:t>16.1 </a:t>
            </a:r>
            <a:r>
              <a:rPr lang="ko-KR" altLang="en-US" sz="4400" dirty="0" smtClean="0">
                <a:solidFill>
                  <a:schemeClr val="tx1"/>
                </a:solidFill>
              </a:rPr>
              <a:t>관련된 </a:t>
            </a:r>
            <a:r>
              <a:rPr lang="en-US" altLang="ko-KR" sz="4400" dirty="0" smtClean="0">
                <a:solidFill>
                  <a:schemeClr val="tx1"/>
                </a:solidFill>
              </a:rPr>
              <a:t>IBM-PC </a:t>
            </a:r>
            <a:r>
              <a:rPr lang="ko-KR" altLang="en-US" sz="4400" dirty="0" smtClean="0">
                <a:solidFill>
                  <a:schemeClr val="tx1"/>
                </a:solidFill>
              </a:rPr>
              <a:t>하드웨어</a:t>
            </a:r>
            <a:endParaRPr lang="ko-KR" altLang="en-US" sz="4400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16024"/>
          </a:xfrm>
        </p:spPr>
        <p:txBody>
          <a:bodyPr>
            <a:normAutofit/>
          </a:bodyPr>
          <a:lstStyle/>
          <a:p>
            <a:pPr lvl="1" algn="just"/>
            <a:r>
              <a:rPr lang="ko-KR" altLang="en-US" sz="1600" dirty="0" smtClean="0"/>
              <a:t>윈도우는 </a:t>
            </a:r>
            <a:r>
              <a:rPr lang="en-US" altLang="ko-KR" sz="1600" dirty="0" smtClean="0"/>
              <a:t>VGA</a:t>
            </a:r>
            <a:r>
              <a:rPr lang="ko-KR" altLang="en-US" sz="1600" dirty="0" smtClean="0"/>
              <a:t>를 사용하는데</a:t>
            </a:r>
            <a:r>
              <a:rPr lang="en-US" altLang="ko-KR" sz="1600" dirty="0" smtClean="0"/>
              <a:t>, VGA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0A0000H - 0AFFFFH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64K </a:t>
            </a:r>
            <a:r>
              <a:rPr lang="ko-KR" altLang="en-US" sz="1600" dirty="0" smtClean="0"/>
              <a:t>바이트 공간을 비디오 프레임 메모리로 사용하는 그래픽 비디오 제어기이다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윈도우에서 </a:t>
            </a:r>
            <a:r>
              <a:rPr lang="en-US" altLang="ko-KR" sz="1600" dirty="0" smtClean="0"/>
              <a:t>MS-DOS </a:t>
            </a:r>
            <a:r>
              <a:rPr lang="ko-KR" altLang="en-US" sz="1600" dirty="0" smtClean="0"/>
              <a:t>박스를 열면 </a:t>
            </a:r>
            <a:r>
              <a:rPr lang="en-US" altLang="ko-KR" sz="1600" dirty="0" smtClean="0"/>
              <a:t>CGA </a:t>
            </a:r>
            <a:r>
              <a:rPr lang="ko-KR" altLang="en-US" sz="1600" dirty="0" smtClean="0"/>
              <a:t>화면을 </a:t>
            </a:r>
            <a:r>
              <a:rPr lang="en-US" altLang="ko-KR" sz="1600" dirty="0" smtClean="0"/>
              <a:t>VGA </a:t>
            </a:r>
            <a:r>
              <a:rPr lang="ko-KR" altLang="en-US" sz="1600" dirty="0" smtClean="0"/>
              <a:t>상에 그래픽으로 그려준다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ko-KR" altLang="en-US" sz="1600" dirty="0" smtClean="0"/>
              <a:t>즉</a:t>
            </a:r>
            <a:r>
              <a:rPr lang="en-US" altLang="ko-KR" sz="1600" dirty="0" smtClean="0"/>
              <a:t>, 18.2 </a:t>
            </a:r>
            <a:r>
              <a:rPr lang="ko-KR" altLang="en-US" sz="1600" dirty="0" err="1" smtClean="0"/>
              <a:t>클록</a:t>
            </a:r>
            <a:r>
              <a:rPr lang="ko-KR" altLang="en-US" sz="1600" dirty="0" smtClean="0"/>
              <a:t> 인터럽트가 들어오면 </a:t>
            </a:r>
            <a:r>
              <a:rPr lang="en-US" altLang="ko-KR" sz="1600" dirty="0" smtClean="0"/>
              <a:t>462H </a:t>
            </a:r>
            <a:r>
              <a:rPr lang="ko-KR" altLang="en-US" sz="1600" dirty="0" smtClean="0"/>
              <a:t>번지에 있는 </a:t>
            </a:r>
            <a:r>
              <a:rPr lang="en-US" altLang="ko-KR" sz="1600" dirty="0" smtClean="0"/>
              <a:t>CGA </a:t>
            </a:r>
            <a:r>
              <a:rPr lang="ko-KR" altLang="en-US" sz="1600" dirty="0" smtClean="0"/>
              <a:t>비디오 페이지 번호를 읽어서 </a:t>
            </a:r>
            <a:r>
              <a:rPr lang="en-US" altLang="ko-KR" sz="1600" dirty="0" smtClean="0"/>
              <a:t>CGA </a:t>
            </a:r>
            <a:r>
              <a:rPr lang="ko-KR" altLang="en-US" sz="1600" dirty="0" smtClean="0"/>
              <a:t>비디오 프레임 메모리 위치를 찾아서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여기에 저장된 내용을 그래픽으로 바꾸어서 </a:t>
            </a:r>
            <a:r>
              <a:rPr lang="en-US" altLang="ko-KR" sz="1600" dirty="0" smtClean="0"/>
              <a:t>VGA </a:t>
            </a:r>
            <a:r>
              <a:rPr lang="ko-KR" altLang="en-US" sz="1600" dirty="0" smtClean="0"/>
              <a:t>비디오 프레임 메모리에 그래픽으로 표현해준다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사용자는 </a:t>
            </a:r>
            <a:r>
              <a:rPr lang="en-US" altLang="ko-KR" sz="1600" dirty="0" smtClean="0"/>
              <a:t>CGA </a:t>
            </a:r>
            <a:r>
              <a:rPr lang="ko-KR" altLang="en-US" sz="1600" dirty="0" smtClean="0"/>
              <a:t>화면과 동일한 화면을 윈도우의 </a:t>
            </a:r>
            <a:r>
              <a:rPr lang="en-US" altLang="ko-KR" sz="1600" dirty="0" smtClean="0"/>
              <a:t>MS-DOS </a:t>
            </a:r>
            <a:r>
              <a:rPr lang="ko-KR" altLang="en-US" sz="1600" dirty="0" smtClean="0"/>
              <a:t>박스에서 보는 것이다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  <a:p>
            <a:pPr lvl="1" algn="just"/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>
                <a:solidFill>
                  <a:schemeClr val="tx1"/>
                </a:solidFill>
              </a:rPr>
              <a:t>16.1 </a:t>
            </a:r>
            <a:r>
              <a:rPr lang="ko-KR" altLang="en-US" sz="4400" dirty="0" smtClean="0">
                <a:solidFill>
                  <a:schemeClr val="tx1"/>
                </a:solidFill>
              </a:rPr>
              <a:t>관련된 </a:t>
            </a:r>
            <a:r>
              <a:rPr lang="en-US" altLang="ko-KR" sz="4400" dirty="0" smtClean="0">
                <a:solidFill>
                  <a:schemeClr val="tx1"/>
                </a:solidFill>
              </a:rPr>
              <a:t>IBM-PC </a:t>
            </a:r>
            <a:r>
              <a:rPr lang="ko-KR" altLang="en-US" sz="4400" dirty="0" smtClean="0">
                <a:solidFill>
                  <a:schemeClr val="tx1"/>
                </a:solidFill>
              </a:rPr>
              <a:t>하드웨어</a:t>
            </a:r>
            <a:endParaRPr lang="ko-KR" altLang="en-US" sz="4400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16024"/>
          </a:xfrm>
        </p:spPr>
        <p:txBody>
          <a:bodyPr>
            <a:normAutofit/>
          </a:bodyPr>
          <a:lstStyle/>
          <a:p>
            <a:pPr lvl="1" algn="just"/>
            <a:r>
              <a:rPr lang="en-US" altLang="ko-KR" sz="1600" dirty="0" smtClean="0"/>
              <a:t>18.2Hz </a:t>
            </a:r>
            <a:r>
              <a:rPr lang="ko-KR" altLang="en-US" sz="1600" dirty="0" err="1" smtClean="0"/>
              <a:t>클록</a:t>
            </a:r>
            <a:r>
              <a:rPr lang="ko-KR" altLang="en-US" sz="1600" dirty="0" smtClean="0"/>
              <a:t> 인터럽트 서비스 프로그램으로 </a:t>
            </a:r>
            <a:r>
              <a:rPr lang="en-US" altLang="ko-KR" sz="1600" dirty="0" smtClean="0"/>
              <a:t>MS-DOS </a:t>
            </a:r>
            <a:r>
              <a:rPr lang="ko-KR" altLang="en-US" sz="1600" dirty="0" smtClean="0"/>
              <a:t>박스 상단에 시계를 표시한다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독자들은 </a:t>
            </a:r>
            <a:r>
              <a:rPr lang="en-US" altLang="ko-KR" sz="1600" dirty="0" err="1" smtClean="0"/>
              <a:t>cclock</a:t>
            </a:r>
            <a:r>
              <a:rPr lang="ko-KR" altLang="en-US" sz="1600" dirty="0" smtClean="0"/>
              <a:t>을 실행시켜 보아라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화면 우측 상단에</a:t>
            </a:r>
          </a:p>
          <a:p>
            <a:pPr lvl="1" algn="just"/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AM  10:10  1</a:t>
            </a:r>
          </a:p>
          <a:p>
            <a:pPr lvl="1" algn="just"/>
            <a:r>
              <a:rPr lang="ko-KR" altLang="en-US" sz="1600" dirty="0" smtClean="0"/>
              <a:t>과 같은 시계가 표시되는 것을 볼 수 있을 것이다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 시계는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초에 </a:t>
            </a:r>
            <a:r>
              <a:rPr lang="en-US" altLang="ko-KR" sz="1600" dirty="0" smtClean="0"/>
              <a:t>18.2</a:t>
            </a:r>
            <a:r>
              <a:rPr lang="ko-KR" altLang="en-US" sz="1600" dirty="0" smtClean="0"/>
              <a:t>회 표시되므로 화면을 변경해도 항상 그 위치에서 현재 시간을 표시하고 있을 것이다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en-US" altLang="ko-KR" sz="1600" dirty="0" smtClean="0"/>
              <a:t>IBM-PC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초에 </a:t>
            </a:r>
            <a:r>
              <a:rPr lang="en-US" altLang="ko-KR" sz="1600" dirty="0" smtClean="0"/>
              <a:t>18.2</a:t>
            </a:r>
            <a:r>
              <a:rPr lang="ko-KR" altLang="en-US" sz="1600" dirty="0" smtClean="0"/>
              <a:t>회 </a:t>
            </a:r>
            <a:r>
              <a:rPr lang="ko-KR" altLang="en-US" sz="1600" dirty="0" err="1" smtClean="0"/>
              <a:t>클록</a:t>
            </a:r>
            <a:r>
              <a:rPr lang="ko-KR" altLang="en-US" sz="1600" dirty="0" smtClean="0"/>
              <a:t> 인터럽트가 발생하며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클록</a:t>
            </a:r>
            <a:r>
              <a:rPr lang="ko-KR" altLang="en-US" sz="1600" dirty="0" smtClean="0"/>
              <a:t> 인터럽트가 발생하면 인터럽트 </a:t>
            </a:r>
            <a:r>
              <a:rPr lang="en-US" altLang="ko-KR" sz="1600" dirty="0" smtClean="0"/>
              <a:t>8</a:t>
            </a:r>
            <a:r>
              <a:rPr lang="ko-KR" altLang="en-US" sz="1600" dirty="0" smtClean="0"/>
              <a:t>번 </a:t>
            </a:r>
            <a:r>
              <a:rPr lang="ko-KR" altLang="en-US" sz="1600" dirty="0" err="1" smtClean="0"/>
              <a:t>백터</a:t>
            </a:r>
            <a:r>
              <a:rPr lang="ko-KR" altLang="en-US" sz="1600" dirty="0" smtClean="0"/>
              <a:t> 즉 </a:t>
            </a:r>
            <a:r>
              <a:rPr lang="en-US" altLang="ko-KR" sz="1600" dirty="0" smtClean="0"/>
              <a:t>'8 *4 = 20H' </a:t>
            </a:r>
            <a:r>
              <a:rPr lang="ko-KR" altLang="en-US" sz="1600" dirty="0" smtClean="0"/>
              <a:t>번지에 저장되어 있는 번지에 있는 프로그램을 수행한다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그러므로 </a:t>
            </a:r>
            <a:r>
              <a:rPr lang="ko-KR" altLang="en-US" sz="1600" dirty="0" smtClean="0">
                <a:solidFill>
                  <a:srgbClr val="FF0000"/>
                </a:solidFill>
              </a:rPr>
              <a:t>실시간 시계 프로그램에서는 ‘</a:t>
            </a:r>
            <a:r>
              <a:rPr lang="en-US" altLang="ko-KR" sz="1600" dirty="0" smtClean="0">
                <a:solidFill>
                  <a:srgbClr val="FF0000"/>
                </a:solidFill>
              </a:rPr>
              <a:t>20H' </a:t>
            </a:r>
            <a:r>
              <a:rPr lang="ko-KR" altLang="en-US" sz="1600" dirty="0" smtClean="0">
                <a:solidFill>
                  <a:srgbClr val="FF0000"/>
                </a:solidFill>
              </a:rPr>
              <a:t>번지의 데이터를 읽어 와서 </a:t>
            </a:r>
            <a:r>
              <a:rPr lang="en-US" altLang="ko-KR" sz="1600" dirty="0" smtClean="0">
                <a:solidFill>
                  <a:srgbClr val="FF0000"/>
                </a:solidFill>
              </a:rPr>
              <a:t>'xxx’ </a:t>
            </a:r>
            <a:r>
              <a:rPr lang="ko-KR" altLang="en-US" sz="1600" dirty="0" smtClean="0">
                <a:solidFill>
                  <a:srgbClr val="FF0000"/>
                </a:solidFill>
              </a:rPr>
              <a:t>번지에 저장하고</a:t>
            </a:r>
            <a:r>
              <a:rPr lang="en-US" altLang="ko-KR" sz="1600" dirty="0" smtClean="0">
                <a:solidFill>
                  <a:srgbClr val="FF0000"/>
                </a:solidFill>
              </a:rPr>
              <a:t>, '20H' </a:t>
            </a:r>
            <a:r>
              <a:rPr lang="ko-KR" altLang="en-US" sz="1600" dirty="0" smtClean="0">
                <a:solidFill>
                  <a:srgbClr val="FF0000"/>
                </a:solidFill>
              </a:rPr>
              <a:t>번지에는 </a:t>
            </a:r>
            <a:r>
              <a:rPr lang="en-US" altLang="ko-KR" sz="1600" dirty="0" smtClean="0">
                <a:solidFill>
                  <a:srgbClr val="FF0000"/>
                </a:solidFill>
              </a:rPr>
              <a:t>'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yyy</a:t>
            </a:r>
            <a:r>
              <a:rPr lang="en-US" altLang="ko-KR" sz="1600" dirty="0" smtClean="0">
                <a:solidFill>
                  <a:srgbClr val="FF0000"/>
                </a:solidFill>
              </a:rPr>
              <a:t>' </a:t>
            </a:r>
            <a:r>
              <a:rPr lang="ko-KR" altLang="en-US" sz="1600" dirty="0" smtClean="0">
                <a:solidFill>
                  <a:srgbClr val="FF0000"/>
                </a:solidFill>
              </a:rPr>
              <a:t>값을 저장하므로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클록</a:t>
            </a:r>
            <a:r>
              <a:rPr lang="ko-KR" altLang="en-US" sz="1600" dirty="0" smtClean="0">
                <a:solidFill>
                  <a:srgbClr val="FF0000"/>
                </a:solidFill>
              </a:rPr>
              <a:t> 인터럽트가 발생할 때마다 </a:t>
            </a:r>
            <a:r>
              <a:rPr lang="en-US" altLang="ko-KR" sz="1600" dirty="0" smtClean="0">
                <a:solidFill>
                  <a:srgbClr val="FF0000"/>
                </a:solidFill>
              </a:rPr>
              <a:t>'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yyy</a:t>
            </a:r>
            <a:r>
              <a:rPr lang="en-US" altLang="ko-KR" sz="1600" dirty="0" smtClean="0">
                <a:solidFill>
                  <a:srgbClr val="FF0000"/>
                </a:solidFill>
              </a:rPr>
              <a:t>' </a:t>
            </a:r>
            <a:r>
              <a:rPr lang="ko-KR" altLang="en-US" sz="1600" dirty="0" smtClean="0">
                <a:solidFill>
                  <a:srgbClr val="FF0000"/>
                </a:solidFill>
              </a:rPr>
              <a:t>번지에 있는 프로그램을 수행</a:t>
            </a:r>
            <a:r>
              <a:rPr lang="ko-KR" altLang="en-US" sz="1600" dirty="0" smtClean="0"/>
              <a:t>할 것이다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en-US" altLang="ko-KR" sz="1600" dirty="0" smtClean="0"/>
              <a:t>'</a:t>
            </a:r>
            <a:r>
              <a:rPr lang="en-US" altLang="ko-KR" sz="1600" dirty="0" err="1" smtClean="0"/>
              <a:t>yyy</a:t>
            </a:r>
            <a:r>
              <a:rPr lang="en-US" altLang="ko-KR" sz="1600" dirty="0" smtClean="0"/>
              <a:t>' </a:t>
            </a:r>
            <a:r>
              <a:rPr lang="ko-KR" altLang="en-US" sz="1600" dirty="0" smtClean="0"/>
              <a:t>번지에 있는 프로그램은 실시간 시계 프로그램으로 ‘</a:t>
            </a:r>
            <a:r>
              <a:rPr lang="en-US" altLang="ko-KR" sz="1600" dirty="0" smtClean="0"/>
              <a:t>46CH’</a:t>
            </a:r>
            <a:r>
              <a:rPr lang="ko-KR" altLang="en-US" sz="1600" dirty="0" smtClean="0"/>
              <a:t>에 저장된 데이터 즉 타임틱</a:t>
            </a:r>
            <a:r>
              <a:rPr lang="en-US" altLang="ko-KR" sz="1600" dirty="0" smtClean="0"/>
              <a:t>(time * tick)</a:t>
            </a:r>
            <a:r>
              <a:rPr lang="ko-KR" altLang="en-US" sz="1600" dirty="0" smtClean="0"/>
              <a:t>을 읽어서 이를 </a:t>
            </a:r>
            <a:r>
              <a:rPr lang="en-US" altLang="ko-KR" sz="1600" dirty="0" smtClean="0"/>
              <a:t>18.2</a:t>
            </a:r>
            <a:r>
              <a:rPr lang="ko-KR" altLang="en-US" sz="1600" dirty="0" smtClean="0"/>
              <a:t>로 나누어주면 현재 시간을 계산할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현재 시간을 </a:t>
            </a:r>
            <a:r>
              <a:rPr lang="en-US" altLang="ko-KR" sz="1600" dirty="0" smtClean="0"/>
              <a:t>ASCII </a:t>
            </a:r>
            <a:r>
              <a:rPr lang="ko-KR" altLang="en-US" sz="1600" dirty="0" smtClean="0"/>
              <a:t>코드와 색상 속성을 결합하여 </a:t>
            </a:r>
            <a:r>
              <a:rPr lang="en-US" altLang="ko-KR" sz="1600" dirty="0" smtClean="0"/>
              <a:t>CGA </a:t>
            </a:r>
            <a:r>
              <a:rPr lang="ko-KR" altLang="en-US" sz="1600" dirty="0" smtClean="0"/>
              <a:t>비디오 프레임 메모리에 저장한다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이것을 마치면 </a:t>
            </a:r>
            <a:r>
              <a:rPr lang="en-US" altLang="ko-KR" sz="1600" dirty="0" smtClean="0"/>
              <a:t>'xxx’ </a:t>
            </a:r>
            <a:r>
              <a:rPr lang="ko-KR" altLang="en-US" sz="1600" dirty="0" smtClean="0"/>
              <a:t>번지에 저장된 번지로 분기하여 원래의 </a:t>
            </a:r>
            <a:r>
              <a:rPr lang="ko-KR" altLang="en-US" sz="1600" dirty="0" err="1" smtClean="0"/>
              <a:t>클록</a:t>
            </a:r>
            <a:r>
              <a:rPr lang="ko-KR" altLang="en-US" sz="1600" dirty="0" smtClean="0"/>
              <a:t> 인터럽트 서비스 프로그램을 수행한다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ko-KR" altLang="en-US" sz="1600" dirty="0" smtClean="0"/>
              <a:t>실시간 시계 프로그램은 항상 메모리에 상주해 있어야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>
                <a:solidFill>
                  <a:srgbClr val="FF0000"/>
                </a:solidFill>
              </a:rPr>
              <a:t>프로그램을 메모리에 상주시키려면 </a:t>
            </a:r>
            <a:r>
              <a:rPr lang="en-US" altLang="ko-KR" sz="1600" dirty="0" smtClean="0">
                <a:solidFill>
                  <a:srgbClr val="FF0000"/>
                </a:solidFill>
              </a:rPr>
              <a:t>MS-DOS </a:t>
            </a:r>
            <a:r>
              <a:rPr lang="ko-KR" altLang="en-US" sz="1600" dirty="0" smtClean="0">
                <a:solidFill>
                  <a:srgbClr val="FF0000"/>
                </a:solidFill>
              </a:rPr>
              <a:t>기능 </a:t>
            </a:r>
            <a:r>
              <a:rPr lang="en-US" altLang="ko-KR" sz="1600" dirty="0" smtClean="0">
                <a:solidFill>
                  <a:srgbClr val="FF0000"/>
                </a:solidFill>
              </a:rPr>
              <a:t>31H</a:t>
            </a:r>
            <a:r>
              <a:rPr lang="ko-KR" altLang="en-US" sz="1600" dirty="0" smtClean="0">
                <a:solidFill>
                  <a:srgbClr val="FF0000"/>
                </a:solidFill>
              </a:rPr>
              <a:t>를 사용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 </a:t>
            </a:r>
            <a:r>
              <a:rPr lang="en-US" altLang="ko-KR" sz="1600" dirty="0" smtClean="0">
                <a:solidFill>
                  <a:srgbClr val="FF0000"/>
                </a:solidFill>
              </a:rPr>
              <a:t>MS-DOS </a:t>
            </a:r>
            <a:r>
              <a:rPr lang="ko-KR" altLang="en-US" sz="1600" dirty="0" smtClean="0">
                <a:solidFill>
                  <a:srgbClr val="FF0000"/>
                </a:solidFill>
              </a:rPr>
              <a:t>기능 </a:t>
            </a:r>
            <a:r>
              <a:rPr lang="en-US" altLang="ko-KR" sz="1600" dirty="0" smtClean="0">
                <a:solidFill>
                  <a:srgbClr val="FF0000"/>
                </a:solidFill>
              </a:rPr>
              <a:t>31H</a:t>
            </a:r>
            <a:r>
              <a:rPr lang="ko-KR" altLang="en-US" sz="1600" dirty="0" smtClean="0">
                <a:solidFill>
                  <a:srgbClr val="FF0000"/>
                </a:solidFill>
              </a:rPr>
              <a:t>는 상주시킬 메모리의 패러그래프</a:t>
            </a:r>
            <a:r>
              <a:rPr lang="en-US" altLang="ko-KR" sz="1600" dirty="0" smtClean="0">
                <a:solidFill>
                  <a:srgbClr val="FF0000"/>
                </a:solidFill>
              </a:rPr>
              <a:t>(16</a:t>
            </a:r>
            <a:r>
              <a:rPr lang="ko-KR" altLang="en-US" sz="1600" dirty="0" smtClean="0">
                <a:solidFill>
                  <a:srgbClr val="FF0000"/>
                </a:solidFill>
              </a:rPr>
              <a:t>바이트 단위</a:t>
            </a:r>
            <a:r>
              <a:rPr lang="en-US" altLang="ko-KR" sz="1600" dirty="0" smtClean="0">
                <a:solidFill>
                  <a:srgbClr val="FF0000"/>
                </a:solidFill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</a:rPr>
              <a:t>를 </a:t>
            </a:r>
            <a:r>
              <a:rPr lang="en-US" altLang="ko-KR" sz="1600" dirty="0" smtClean="0">
                <a:solidFill>
                  <a:srgbClr val="FF0000"/>
                </a:solidFill>
              </a:rPr>
              <a:t>DX</a:t>
            </a:r>
            <a:r>
              <a:rPr lang="ko-KR" altLang="en-US" sz="1600" dirty="0" smtClean="0">
                <a:solidFill>
                  <a:srgbClr val="FF0000"/>
                </a:solidFill>
              </a:rPr>
              <a:t>에 저장</a:t>
            </a:r>
            <a:r>
              <a:rPr lang="ko-KR" altLang="en-US" sz="1600" dirty="0" smtClean="0"/>
              <a:t>하고 </a:t>
            </a:r>
            <a:r>
              <a:rPr lang="en-US" altLang="ko-KR" sz="1600" dirty="0" smtClean="0">
                <a:solidFill>
                  <a:srgbClr val="FF0000"/>
                </a:solidFill>
              </a:rPr>
              <a:t>MS-DOS</a:t>
            </a:r>
            <a:r>
              <a:rPr lang="ko-KR" altLang="en-US" sz="1600" dirty="0" smtClean="0">
                <a:solidFill>
                  <a:srgbClr val="FF0000"/>
                </a:solidFill>
              </a:rPr>
              <a:t>를 호출하면 해당하는 메모리에 저장된 프로그램을 상주시키고 프로그램을 종료</a:t>
            </a:r>
            <a:r>
              <a:rPr lang="ko-KR" altLang="en-US" sz="1600" dirty="0" smtClean="0"/>
              <a:t>시킨다</a:t>
            </a:r>
            <a:r>
              <a:rPr lang="en-US" altLang="ko-KR" sz="1600" dirty="0" smtClean="0"/>
              <a:t>.</a:t>
            </a:r>
          </a:p>
          <a:p>
            <a:pPr lvl="1" algn="just"/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>
                <a:solidFill>
                  <a:schemeClr val="tx1"/>
                </a:solidFill>
              </a:rPr>
              <a:t>16.2 </a:t>
            </a:r>
            <a:r>
              <a:rPr lang="ko-KR" altLang="en-US" sz="4400" dirty="0" smtClean="0">
                <a:solidFill>
                  <a:schemeClr val="tx1"/>
                </a:solidFill>
              </a:rPr>
              <a:t>실시간 시계</a:t>
            </a:r>
            <a:endParaRPr lang="en-US" altLang="ko-KR" sz="4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</TotalTime>
  <Words>1020</Words>
  <Application>Microsoft Office PowerPoint</Application>
  <PresentationFormat>화면 슬라이드 쇼(4:3)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광장</vt:lpstr>
      <vt:lpstr>16.  인터럽트 서비스 프로그램</vt:lpstr>
      <vt:lpstr>16.1 관련된 IBM-PC 하드웨어</vt:lpstr>
      <vt:lpstr>16.1 관련된 IBM-PC 하드웨어</vt:lpstr>
      <vt:lpstr>16.1 관련된 IBM-PC 하드웨어</vt:lpstr>
      <vt:lpstr>16.1 관련된 IBM-PC 하드웨어</vt:lpstr>
      <vt:lpstr>16.1 관련된 IBM-PC 하드웨어</vt:lpstr>
      <vt:lpstr>16.2 실시간 시계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  인터럽트 서비스 프로그램</dc:title>
  <dc:creator>gilho</dc:creator>
  <cp:lastModifiedBy>gilho</cp:lastModifiedBy>
  <cp:revision>5</cp:revision>
  <dcterms:created xsi:type="dcterms:W3CDTF">2011-03-17T11:45:42Z</dcterms:created>
  <dcterms:modified xsi:type="dcterms:W3CDTF">2011-05-27T01:15:37Z</dcterms:modified>
</cp:coreProperties>
</file>