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5" r:id="rId1"/>
  </p:sldMasterIdLst>
  <p:notesMasterIdLst>
    <p:notesMasterId r:id="rId2"/>
  </p:notesMasterIdLst>
  <p:handoutMasterIdLst>
    <p:handoutMasterId r:id="rId3"/>
  </p:handoutMasterIdLst>
  <p:sldIdLst>
    <p:sldId id="375" r:id="rId4"/>
    <p:sldId id="385" r:id="rId5"/>
    <p:sldId id="386" r:id="rId6"/>
    <p:sldId id="390" r:id="rId7"/>
    <p:sldId id="388" r:id="rId8"/>
    <p:sldId id="391" r:id="rId9"/>
    <p:sldId id="392" r:id="rId10"/>
    <p:sldId id="393" r:id="rId11"/>
    <p:sldId id="394" r:id="rId12"/>
    <p:sldId id="395" r:id="rId13"/>
    <p:sldId id="398" r:id="rId14"/>
    <p:sldId id="399" r:id="rId15"/>
    <p:sldId id="402" r:id="rId16"/>
    <p:sldId id="403" r:id="rId17"/>
    <p:sldId id="404" r:id="rId18"/>
    <p:sldId id="405" r:id="rId19"/>
    <p:sldId id="407" r:id="rId20"/>
    <p:sldId id="408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3" r:id="rId32"/>
    <p:sldId id="420" r:id="rId33"/>
  </p:sldIdLst>
  <p:sldSz cx="9144000" cy="6858000" type="screen4x3"/>
  <p:notesSz cx="6669088" cy="99282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5pPr>
    <a:lvl6pPr marL="22860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6pPr>
    <a:lvl7pPr marL="27432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7pPr>
    <a:lvl8pPr marL="32004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8pPr>
    <a:lvl9pPr marL="36576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279" autoAdjust="0"/>
    <p:restoredTop sz="97403" autoAdjust="0"/>
  </p:normalViewPr>
  <p:slideViewPr>
    <p:cSldViewPr>
      <p:cViewPr varScale="1">
        <p:scale>
          <a:sx n="100" d="100"/>
          <a:sy n="100" d="100"/>
        </p:scale>
        <p:origin x="-1104" y="-7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98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952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l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779838" y="952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r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5197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l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779838" y="945197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r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fld id="{3E1F873F-6670-4332-8F4B-045F1765A69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952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l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779838" y="952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r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5197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l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79838" y="945197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r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fld id="{70C8BFC3-0B4E-4FB7-9681-8CCE64063319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>
          <a:xfrm>
            <a:off x="889000" y="4729163"/>
            <a:ext cx="4891088" cy="44894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2075" tIns="46038" rIns="92075" bIns="4603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7475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20763" y="865188"/>
            <a:ext cx="4627562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EFC76830-993E-46F8-ADB9-460485E63440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3FCAC27-D19E-460F-B3F8-2381D8A80CEF}" type="slidenum">
              <a:rPr lang="en-US" altLang="ko-KR"/>
              <a:pPr lvl="0">
                <a:defRPr/>
              </a:pPr>
              <a:t>29</a:t>
            </a:fld>
            <a:endParaRPr lang="en-US" altLang="ko-KR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F030ECA4-F7E6-4CC1-A77D-9CB5892740F9}" type="slidenum">
              <a:rPr lang="en-US" altLang="ko-KR"/>
              <a:pPr lvl="0">
                <a:defRPr/>
              </a:pPr>
              <a:t>30</a:t>
            </a:fld>
            <a:endParaRPr lang="en-US" altLang="ko-KR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B8B091D8-ACCC-4681-818C-68D768B17B51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5AA8E4E-D605-4607-872A-DE6FA01AB4B6}" type="slidenum">
              <a:rPr lang="en-US" altLang="ko-KR"/>
              <a:pPr lvl="0">
                <a:defRPr/>
              </a:pPr>
              <a:t>6</a:t>
            </a:fld>
            <a:endParaRPr lang="en-US" altLang="ko-KR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0F28A7D8-3A45-4649-834A-05C5AE369DC4}" type="slidenum">
              <a:rPr lang="en-US" altLang="ko-KR"/>
              <a:pPr lvl="0">
                <a:defRPr/>
              </a:pPr>
              <a:t>4</a:t>
            </a:fld>
            <a:endParaRPr lang="en-US" altLang="ko-KR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954F8B0-35F6-46C3-A416-AC82BCD50ED1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07CE052C-9D0D-4BF1-8D45-F0E3BE19EC58}" type="slidenum">
              <a:rPr lang="en-US" altLang="ko-KR"/>
              <a:pPr lvl="0">
                <a:defRPr/>
              </a:pPr>
              <a:t>8</a:t>
            </a:fld>
            <a:endParaRPr lang="en-US" altLang="ko-KR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7A189BED-05C6-406E-9DA0-809A59607638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7B93A932-F2C5-4A0B-B9F0-CF6DD2FDD78A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0BC8D864-DFC3-4735-9D71-E2EBB6BF57ED}" type="slidenum">
              <a:rPr lang="en-US" altLang="ko-KR"/>
              <a:pPr lvl="0">
                <a:defRPr/>
              </a:pPr>
              <a:t>10</a:t>
            </a:fld>
            <a:endParaRPr lang="en-US" altLang="ko-KR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32DF-BADF-4B78-B27F-D9FFD1C64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CCB34-8F70-4CCC-BC88-E1E808E179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95350"/>
            <a:ext cx="1943100" cy="5200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95350"/>
            <a:ext cx="5676900" cy="5200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209CA-8CE1-4366-AD22-13D29ED379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7DB5F1C3-4F99-4E75-8985-0053C0F76A2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8ED3A-63DD-4D13-A972-FAC5E5E6F3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92A75-425C-4B71-A022-0405FBA6EA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6BA88-13D4-4D6D-9B6D-4E0CD4F4D8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723AC-F26F-4381-B6A1-A3B0993C82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D8AB9-7049-4182-AF74-2C8935FBEE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68740-34CE-4608-A248-3386DED49B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2D68C-9318-4741-BB2D-BEB9F2DCB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400" b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defRPr>
            </a:lvl1pPr>
          </a:lstStyle>
          <a:p>
            <a:pPr>
              <a:defRPr/>
            </a:pPr>
            <a:fld id="{C5C3D0A0-DA7A-4843-9581-1783112D0B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" y="781050"/>
            <a:ext cx="8991600" cy="762000"/>
          </a:xfrm>
          <a:prstGeom prst="rect">
            <a:avLst/>
          </a:prstGeom>
          <a:gradFill rotWithShape="0">
            <a:gsLst>
              <a:gs pos="0">
                <a:srgbClr val="008A7D">
                  <a:gamma/>
                  <a:shade val="9804"/>
                  <a:invGamma/>
                </a:srgbClr>
              </a:gs>
              <a:gs pos="50000">
                <a:srgbClr val="008A7D"/>
              </a:gs>
              <a:gs pos="100000">
                <a:srgbClr val="008A7D">
                  <a:gamma/>
                  <a:shade val="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" y="152400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/>
              </a:gs>
              <a:gs pos="100000">
                <a:srgbClr val="00B7A5">
                  <a:gamma/>
                  <a:shade val="2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200" y="66675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0000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9535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0161" dir="20493903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762000"/>
            <a:fld id="{9CF1EC8D-1B57-4A28-88E1-D2713779EDB8}" type="slidenum">
              <a:rPr lang="en-US" altLang="ko-KR" smtClean="0"/>
              <a:pPr defTabSz="762000"/>
              <a:t>1</a:t>
            </a:fld>
            <a:endParaRPr lang="en-US" altLang="ko-KR" smtClean="0"/>
          </a:p>
        </p:txBody>
      </p:sp>
      <p:sp>
        <p:nvSpPr>
          <p:cNvPr id="2304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링커와 로더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49ADF596-2B69-4224-A390-D99790F13CA3}" type="slidenum">
              <a:rPr lang="en-US" altLang="ko-KR"/>
              <a:pPr lvl="0" defTabSz="762000">
                <a:defRPr/>
              </a:pPr>
              <a:t>10</a:t>
            </a:fld>
            <a:endParaRPr lang="en-US" altLang="ko-KR"/>
          </a:p>
        </p:txBody>
      </p:sp>
      <p:sp>
        <p:nvSpPr>
          <p:cNvPr id="270338" name="Rectangle 2"/>
          <p:cNvSpPr>
            <a:spLocks noChangeArrowheads="1"/>
          </p:cNvSpPr>
          <p:nvPr/>
        </p:nvSpPr>
        <p:spPr>
          <a:xfrm>
            <a:off x="947738" y="2433638"/>
            <a:ext cx="7385050" cy="362585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재배치 링크의 형태와 예</a:t>
            </a:r>
            <a:endParaRPr lang="ko-KR" alt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71650" y="1695450"/>
            <a:ext cx="6686550" cy="558800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9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모듈 </a:t>
            </a:r>
            <a:r>
              <a:rPr lang="en-US" altLang="ko-KR" sz="3000"/>
              <a:t>sub</a:t>
            </a:r>
            <a:r>
              <a:rPr lang="ko-KR" altLang="en-US" sz="3000"/>
              <a:t>의 재배치 링크표</a:t>
            </a:r>
            <a:endParaRPr lang="ko-KR" altLang="en-US" sz="3000"/>
          </a:p>
        </p:txBody>
      </p:sp>
      <p:grpSp>
        <p:nvGrpSpPr>
          <p:cNvPr id="49158" name="Group 5"/>
          <p:cNvGrpSpPr/>
          <p:nvPr/>
        </p:nvGrpSpPr>
        <p:grpSpPr>
          <a:xfrm rot="0">
            <a:off x="3652838" y="2406650"/>
            <a:ext cx="1963737" cy="3665538"/>
            <a:chOff x="2301" y="1516"/>
            <a:chExt cx="1237" cy="2309"/>
          </a:xfrm>
        </p:grpSpPr>
        <p:sp>
          <p:nvSpPr>
            <p:cNvPr id="270342" name="Freeform 6"/>
            <p:cNvSpPr/>
            <p:nvPr/>
          </p:nvSpPr>
          <p:spPr>
            <a:xfrm>
              <a:off x="3537" y="1516"/>
              <a:ext cx="1" cy="2306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2305"/>
                </a:cxn>
              </a:cxnLst>
              <a:rect l="0" t="0" r="r" b="b"/>
              <a:pathLst>
                <a:path w="1" h="2306">
                  <a:moveTo>
                    <a:pt x="0" y="0"/>
                  </a:moveTo>
                  <a:lnTo>
                    <a:pt x="0" y="230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70343" name="Freeform 7"/>
            <p:cNvSpPr/>
            <p:nvPr/>
          </p:nvSpPr>
          <p:spPr>
            <a:xfrm>
              <a:off x="2301" y="1520"/>
              <a:ext cx="1" cy="230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2304"/>
                </a:cxn>
              </a:cxnLst>
              <a:rect l="0" t="0" r="r" b="b"/>
              <a:pathLst>
                <a:path w="1" h="2305">
                  <a:moveTo>
                    <a:pt x="0" y="0"/>
                  </a:moveTo>
                  <a:lnTo>
                    <a:pt x="0" y="23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270344" name="Freeform 8"/>
          <p:cNvSpPr/>
          <p:nvPr/>
        </p:nvSpPr>
        <p:spPr>
          <a:xfrm>
            <a:off x="930275" y="2390775"/>
            <a:ext cx="7451725" cy="1588"/>
          </a:xfrm>
          <a:custGeom>
            <a:avLst/>
            <a:gdLst/>
            <a:cxnLst>
              <a:cxn ang="0">
                <a:pos x="4693" y="0"/>
              </a:cxn>
              <a:cxn ang="0">
                <a:pos x="0" y="0"/>
              </a:cxn>
            </a:cxnLst>
            <a:rect l="0" t="0" r="r" b="b"/>
            <a:pathLst>
              <a:path w="4694" h="1">
                <a:moveTo>
                  <a:pt x="469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70345" name="Freeform 9"/>
          <p:cNvSpPr/>
          <p:nvPr/>
        </p:nvSpPr>
        <p:spPr>
          <a:xfrm>
            <a:off x="915988" y="3081338"/>
            <a:ext cx="7453312" cy="1587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70346" name="Freeform 10"/>
          <p:cNvSpPr/>
          <p:nvPr/>
        </p:nvSpPr>
        <p:spPr>
          <a:xfrm>
            <a:off x="917575" y="6061075"/>
            <a:ext cx="7453313" cy="1588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>
          <a:xfrm>
            <a:off x="5724525" y="2413000"/>
            <a:ext cx="2371725" cy="36957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05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또는 </a:t>
            </a: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>
          <a:xfrm>
            <a:off x="1166813" y="2436813"/>
            <a:ext cx="22145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05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상대주소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0004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000E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0010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rgbClr val="ffffff"/>
                </a:solidFill>
                <a:effectLst/>
              </a:rPr>
              <a:t>0012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accent2"/>
              </a:solidFill>
              <a:effectLst/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accent2"/>
                </a:solidFill>
                <a:effectLst/>
              </a:rPr>
              <a:t>0004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accent2"/>
              </a:solidFill>
              <a:effectLst/>
            </a:endParaRPr>
          </a:p>
        </p:txBody>
      </p:sp>
      <p:sp>
        <p:nvSpPr>
          <p:cNvPr id="270349" name="Rectangle 13"/>
          <p:cNvSpPr>
            <a:spLocks noChangeArrowheads="1"/>
          </p:cNvSpPr>
          <p:nvPr/>
        </p:nvSpPr>
        <p:spPr>
          <a:xfrm>
            <a:off x="3967163" y="2444750"/>
            <a:ext cx="13763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05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F8815BAE-B894-4F2C-BD63-FA1F787F7DE1}" type="slidenum">
              <a:rPr lang="en-US" altLang="ko-KR"/>
              <a:pPr lvl="0" defTabSz="762000">
                <a:defRPr/>
              </a:pPr>
              <a:t>11</a:t>
            </a:fld>
            <a:endParaRPr lang="en-US" altLang="ko-KR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179512" y="764704"/>
            <a:ext cx="8784976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링크 및 재배치의 과정</a:t>
            </a:r>
            <a:r>
              <a:rPr lang="en-US" altLang="ko-KR"/>
              <a:t>(</a:t>
            </a:r>
            <a:r>
              <a:rPr lang="ko-KR" altLang="en-US"/>
              <a:t>연속해서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4825"/>
            <a:ext cx="8496944" cy="4606925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110000"/>
              </a:lnSpc>
              <a:spcBef>
                <a:spcPct val="500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패스 </a:t>
            </a:r>
            <a:r>
              <a:rPr lang="en-US" altLang="ko-KR" sz="3000">
                <a:effectLst/>
              </a:rPr>
              <a:t>1</a:t>
            </a:r>
            <a:r>
              <a:rPr lang="ko-KR" altLang="en-US" sz="3000">
                <a:effectLst/>
              </a:rPr>
              <a:t>의 수행 과정</a:t>
            </a:r>
            <a:endParaRPr lang="ko-KR" altLang="en-US" sz="3000">
              <a:effectLst/>
            </a:endParaRPr>
          </a:p>
          <a:p>
            <a:pPr marL="799860" lvl="0" indent="-456960">
              <a:lnSpc>
                <a:spcPct val="110000"/>
              </a:lnSpc>
              <a:spcBef>
                <a:spcPct val="5000"/>
              </a:spcBef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단순 링크</a:t>
            </a:r>
            <a:r>
              <a:rPr lang="en-US" altLang="ko-KR" sz="2800">
                <a:effectLst/>
              </a:rPr>
              <a:t>(data+code, main+sub)</a:t>
            </a:r>
            <a:endParaRPr lang="en-US" altLang="ko-KR" sz="2800">
              <a:effectLst/>
            </a:endParaRPr>
          </a:p>
          <a:p>
            <a:pPr marL="742740" lvl="0" indent="-399840">
              <a:lnSpc>
                <a:spcPct val="110000"/>
              </a:lnSpc>
              <a:spcBef>
                <a:spcPct val="5000"/>
              </a:spcBef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	총괄 외부기호표 작성</a:t>
            </a:r>
            <a:endParaRPr lang="ko-KR" altLang="en-US" sz="2800">
              <a:effectLst/>
            </a:endParaRPr>
          </a:p>
          <a:p>
            <a:pPr marL="742740" lvl="0" indent="-399840">
              <a:lnSpc>
                <a:spcPct val="110000"/>
              </a:lnSpc>
              <a:spcBef>
                <a:spcPct val="5000"/>
              </a:spcBef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	총괄 재배치 링크표 작성</a:t>
            </a:r>
            <a:endParaRPr lang="ko-KR" altLang="en-US" sz="2800">
              <a:effectLst/>
            </a:endParaRPr>
          </a:p>
          <a:p>
            <a:pPr marL="456960" lvl="0" indent="-456960">
              <a:lnSpc>
                <a:spcPct val="110000"/>
              </a:lnSpc>
              <a:spcBef>
                <a:spcPct val="500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패스 </a:t>
            </a:r>
            <a:r>
              <a:rPr lang="en-US" altLang="ko-KR" sz="3000">
                <a:effectLst/>
              </a:rPr>
              <a:t>2</a:t>
            </a:r>
            <a:r>
              <a:rPr lang="ko-KR" altLang="en-US" sz="3000">
                <a:effectLst/>
              </a:rPr>
              <a:t>의 수행 과정</a:t>
            </a:r>
            <a:endParaRPr lang="ko-KR" altLang="en-US" sz="3000">
              <a:effectLst/>
            </a:endParaRPr>
          </a:p>
          <a:p>
            <a:pPr marL="799860" lvl="0" indent="-456960">
              <a:lnSpc>
                <a:spcPct val="110000"/>
              </a:lnSpc>
              <a:spcBef>
                <a:spcPct val="5000"/>
              </a:spcBef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기호값의 수정 위치와 방법 결정</a:t>
            </a:r>
            <a:endParaRPr lang="ko-KR" altLang="en-US" sz="2800">
              <a:effectLst/>
            </a:endParaRPr>
          </a:p>
          <a:p>
            <a:pPr marL="742740" lvl="0" indent="-399840">
              <a:lnSpc>
                <a:spcPct val="110000"/>
              </a:lnSpc>
              <a:spcBef>
                <a:spcPct val="5000"/>
              </a:spcBef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	필요한 기호의 값 탐색</a:t>
            </a:r>
            <a:endParaRPr lang="ko-KR" altLang="en-US" sz="2800">
              <a:effectLst/>
            </a:endParaRPr>
          </a:p>
          <a:p>
            <a:pPr marL="742740" lvl="0" indent="-399840">
              <a:lnSpc>
                <a:spcPct val="110000"/>
              </a:lnSpc>
              <a:spcBef>
                <a:spcPct val="5000"/>
              </a:spcBef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	재배치 비트 참고 후 재배치</a:t>
            </a:r>
            <a:endParaRPr lang="ko-KR" altLang="en-US" sz="28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70A823AB-8251-48E8-89A1-82573251975A}" type="slidenum">
              <a:rPr lang="en-US" altLang="ko-KR"/>
              <a:pPr lvl="0" defTabSz="762000">
                <a:defRPr/>
              </a:pPr>
              <a:t>12</a:t>
            </a:fld>
            <a:endParaRPr lang="en-US" altLang="ko-KR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패스 </a:t>
            </a:r>
            <a:r>
              <a:rPr lang="en-US" altLang="ko-KR"/>
              <a:t>1</a:t>
            </a:r>
            <a:r>
              <a:rPr lang="ko-KR" altLang="en-US"/>
              <a:t>이 만든 단순 링크된 모듈</a:t>
            </a:r>
            <a:endParaRPr lang="ko-KR" altLang="en-US"/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>
          <a:xfrm>
            <a:off x="1403648" y="1628800"/>
            <a:ext cx="5472608" cy="4824536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lIns="90488" tIns="44450" rIns="90488" bIns="44450"/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main.asm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0000   10  0000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0002   10  000A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0004   00  0002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0006   10  001A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0008   00  mov ax, cs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000A   00  mov ds, ax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000C   01  mov ax, word[0002]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000E   01  add ax, word[0004]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0010   01  add ax, word[0006]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0012   10  call 0000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0014   00  mov ax, 4c00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0016   00  int 0021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85B64A97-C028-442A-8C08-CF624FDBD88C}" type="slidenum">
              <a:rPr lang="en-US" altLang="ko-KR"/>
              <a:pPr lvl="0" defTabSz="762000">
                <a:defRPr/>
              </a:pPr>
              <a:t>13</a:t>
            </a:fld>
            <a:endParaRPr lang="en-US" altLang="ko-KR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>
          <a:xfrm>
            <a:off x="685800" y="895350"/>
            <a:ext cx="7772400" cy="742950"/>
          </a:xfrm>
          <a:prstGeom prst="rect">
            <a:avLst/>
          </a:prstGeom>
          <a:noFill/>
          <a:ln w="9525">
            <a:noFill/>
            <a:miter/>
          </a:ln>
          <a:effectLst>
            <a:outerShdw dist="40161" dir="20493904" algn="ctr" rotWithShape="0">
              <a:schemeClr val="bg2"/>
            </a:outerShdw>
          </a:effectLst>
        </p:spPr>
        <p:txBody>
          <a:bodyPr lIns="90488" tIns="44450" rIns="90488" bIns="44450" anchor="ctr"/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solidFill>
                  <a:srgbClr val="ece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돋움체"/>
                <a:ea typeface="돋움체"/>
              </a:rPr>
              <a:t>패스 </a:t>
            </a:r>
            <a:r>
              <a:rPr xmlns:mc="http://schemas.openxmlformats.org/markup-compatibility/2006" xmlns:hp="http://schemas.haansoft.com/office/presentation/8.0" lang="en-US" altLang="ko-KR" sz="4000" mc:Ignorable="hp" hp:hslEmbossed="0">
                <a:solidFill>
                  <a:srgbClr val="ece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돋움체"/>
                <a:ea typeface="돋움체"/>
              </a:rPr>
              <a:t>1</a:t>
            </a:r>
            <a:r>
              <a:rPr xmlns:mc="http://schemas.openxmlformats.org/markup-compatibility/2006" xmlns:hp="http://schemas.haansoft.com/office/presentation/8.0" lang="ko-KR" altLang="en-US" sz="4000" mc:Ignorable="hp" hp:hslEmbossed="0">
                <a:solidFill>
                  <a:srgbClr val="ece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돋움체"/>
                <a:ea typeface="돋움체"/>
              </a:rPr>
              <a:t>이 만든 단순링크된 모듈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solidFill>
                <a:srgbClr val="ecee00"/>
              </a:solidFill>
              <a:latin typeface="돋움체"/>
              <a:ea typeface="돋움체"/>
            </a:endParaRPr>
          </a:p>
        </p:txBody>
      </p:sp>
      <p:sp>
        <p:nvSpPr>
          <p:cNvPr id="280582" name="Rectangle 7"/>
          <p:cNvSpPr>
            <a:spLocks noChangeArrowheads="1"/>
          </p:cNvSpPr>
          <p:nvPr/>
        </p:nvSpPr>
        <p:spPr>
          <a:xfrm>
            <a:off x="1331640" y="1658911"/>
            <a:ext cx="7272808" cy="501044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lIns="90488" tIns="44450" rIns="90488" bIns="44450"/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sub.asm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0018   10  000A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001A   10  -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001C   10  0000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001E   00  push ax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0020   00  push bx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0022   00  mov ax, cs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0024   00  mov ds, ax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0026   01  mov ax, [0000]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0028   01  add ax, [0004]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002A   10  mov [0002], ax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002C   00  pop bx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002E   00  pop ax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0030   00  ret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49BBC2E1-E670-48B4-B195-9D94F1512FCA}" type="slidenum">
              <a:rPr lang="en-US" altLang="ko-KR"/>
              <a:pPr lvl="0" defTabSz="762000">
                <a:defRPr/>
              </a:pPr>
              <a:t>14</a:t>
            </a:fld>
            <a:endParaRPr lang="en-US" altLang="ko-KR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584798" y="799551"/>
            <a:ext cx="7982272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 sz="3600"/>
              <a:t>패스 </a:t>
            </a:r>
            <a:r>
              <a:rPr lang="en-US" altLang="ko-KR" sz="3600"/>
              <a:t>1</a:t>
            </a:r>
            <a:r>
              <a:rPr lang="ko-KR" altLang="en-US" sz="3600"/>
              <a:t>이</a:t>
            </a:r>
            <a:r>
              <a:rPr lang="ko-KR" altLang="en-US" sz="2000"/>
              <a:t> </a:t>
            </a:r>
            <a:r>
              <a:rPr lang="ko-KR" altLang="en-US" sz="3600"/>
              <a:t>만든</a:t>
            </a:r>
            <a:r>
              <a:rPr lang="ko-KR" altLang="en-US" sz="2000"/>
              <a:t> </a:t>
            </a:r>
            <a:r>
              <a:rPr lang="ko-KR" altLang="en-US" sz="3600"/>
              <a:t>총괄 외부 기호표</a:t>
            </a:r>
            <a:r>
              <a:rPr lang="ko-KR" altLang="en-US" sz="2000"/>
              <a:t> </a:t>
            </a:r>
            <a:r>
              <a:rPr lang="ko-KR" altLang="en-US" sz="3600"/>
              <a:t>형태</a:t>
            </a:r>
            <a:endParaRPr lang="ko-KR" altLang="en-US" sz="360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>
          <a:xfrm>
            <a:off x="928662" y="2000240"/>
            <a:ext cx="7500990" cy="4214842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1604" name="Freeform 4"/>
          <p:cNvSpPr/>
          <p:nvPr/>
        </p:nvSpPr>
        <p:spPr>
          <a:xfrm>
            <a:off x="5443538" y="2038350"/>
            <a:ext cx="1587" cy="4098925"/>
          </a:xfrm>
          <a:custGeom>
            <a:avLst/>
            <a:gdLst/>
            <a:cxnLst>
              <a:cxn ang="0">
                <a:pos x="0" y="0"/>
              </a:cxn>
              <a:cxn ang="0">
                <a:pos x="0" y="2581"/>
              </a:cxn>
            </a:cxnLst>
            <a:rect l="0" t="0" r="r" b="b"/>
            <a:pathLst>
              <a:path w="1" h="2582">
                <a:moveTo>
                  <a:pt x="0" y="0"/>
                </a:moveTo>
                <a:lnTo>
                  <a:pt x="0" y="258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1605" name="Freeform 5"/>
          <p:cNvSpPr/>
          <p:nvPr/>
        </p:nvSpPr>
        <p:spPr>
          <a:xfrm>
            <a:off x="3195638" y="2044700"/>
            <a:ext cx="1587" cy="4097338"/>
          </a:xfrm>
          <a:custGeom>
            <a:avLst/>
            <a:gdLst/>
            <a:cxnLst>
              <a:cxn ang="0">
                <a:pos x="0" y="0"/>
              </a:cxn>
              <a:cxn ang="0">
                <a:pos x="0" y="2580"/>
              </a:cxn>
            </a:cxnLst>
            <a:rect l="0" t="0" r="r" b="b"/>
            <a:pathLst>
              <a:path w="1" h="2581">
                <a:moveTo>
                  <a:pt x="0" y="0"/>
                </a:moveTo>
                <a:lnTo>
                  <a:pt x="0" y="25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1606" name="Freeform 6"/>
          <p:cNvSpPr/>
          <p:nvPr/>
        </p:nvSpPr>
        <p:spPr>
          <a:xfrm>
            <a:off x="930275" y="2016125"/>
            <a:ext cx="7451725" cy="1588"/>
          </a:xfrm>
          <a:custGeom>
            <a:avLst/>
            <a:gdLst/>
            <a:cxnLst>
              <a:cxn ang="0">
                <a:pos x="4693" y="0"/>
              </a:cxn>
              <a:cxn ang="0">
                <a:pos x="0" y="0"/>
              </a:cxn>
            </a:cxnLst>
            <a:rect l="0" t="0" r="r" b="b"/>
            <a:pathLst>
              <a:path w="4694" h="1">
                <a:moveTo>
                  <a:pt x="469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1607" name="Freeform 7"/>
          <p:cNvSpPr/>
          <p:nvPr/>
        </p:nvSpPr>
        <p:spPr>
          <a:xfrm>
            <a:off x="915988" y="2655888"/>
            <a:ext cx="7453312" cy="1587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1608" name="Freeform 8"/>
          <p:cNvSpPr/>
          <p:nvPr/>
        </p:nvSpPr>
        <p:spPr>
          <a:xfrm>
            <a:off x="917575" y="6149975"/>
            <a:ext cx="7453313" cy="1588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>
          <a:xfrm>
            <a:off x="5480050" y="1995532"/>
            <a:ext cx="2978150" cy="36957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설명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(00H + 018H)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(00H + 018H)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(02H + 018H)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>
          <a:xfrm>
            <a:off x="976313" y="2010636"/>
            <a:ext cx="22145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main(A)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sub(B)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>
          <a:xfrm>
            <a:off x="3505200" y="1992446"/>
            <a:ext cx="1571625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주소값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0018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0018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001A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12" name="Freeform 12"/>
          <p:cNvSpPr/>
          <p:nvPr/>
        </p:nvSpPr>
        <p:spPr>
          <a:xfrm>
            <a:off x="915988" y="4446588"/>
            <a:ext cx="7453312" cy="1587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84FC7EC1-A543-41A6-8A91-B381DF1341B8}" type="slidenum">
              <a:rPr lang="en-US" altLang="ko-KR"/>
              <a:pPr lvl="0" defTabSz="762000">
                <a:defRPr/>
              </a:pPr>
              <a:t>15</a:t>
            </a:fld>
            <a:endParaRPr lang="en-US" altLang="ko-KR"/>
          </a:p>
        </p:txBody>
      </p:sp>
      <p:sp>
        <p:nvSpPr>
          <p:cNvPr id="282626" name="Rectangle 2"/>
          <p:cNvSpPr>
            <a:spLocks noChangeArrowheads="1"/>
          </p:cNvSpPr>
          <p:nvPr/>
        </p:nvSpPr>
        <p:spPr>
          <a:xfrm>
            <a:off x="947738" y="1958975"/>
            <a:ext cx="7385050" cy="4162425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 idx="0"/>
          </p:nvPr>
        </p:nvSpPr>
        <p:spPr>
          <a:xfrm>
            <a:off x="533400" y="799551"/>
            <a:ext cx="8143056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 sz="3800"/>
              <a:t>패스 </a:t>
            </a:r>
            <a:r>
              <a:rPr lang="en-US" altLang="ko-KR" sz="3800"/>
              <a:t>1 </a:t>
            </a:r>
            <a:r>
              <a:rPr lang="ko-KR" altLang="en-US" sz="3800"/>
              <a:t>이</a:t>
            </a:r>
            <a:r>
              <a:rPr lang="ko-KR" altLang="en-US" sz="2000"/>
              <a:t> </a:t>
            </a:r>
            <a:r>
              <a:rPr lang="ko-KR" altLang="en-US" sz="3800"/>
              <a:t>만든</a:t>
            </a:r>
            <a:r>
              <a:rPr lang="ko-KR" altLang="en-US" sz="2000"/>
              <a:t> </a:t>
            </a:r>
            <a:r>
              <a:rPr lang="ko-KR" altLang="en-US" sz="3800"/>
              <a:t>총괄 재배치 링크표</a:t>
            </a:r>
            <a:endParaRPr lang="ko-KR" altLang="en-US" sz="3800"/>
          </a:p>
        </p:txBody>
      </p:sp>
      <p:sp>
        <p:nvSpPr>
          <p:cNvPr id="282628" name="Freeform 4"/>
          <p:cNvSpPr/>
          <p:nvPr/>
        </p:nvSpPr>
        <p:spPr>
          <a:xfrm>
            <a:off x="5653088" y="1987550"/>
            <a:ext cx="1587" cy="4098925"/>
          </a:xfrm>
          <a:custGeom>
            <a:avLst/>
            <a:gdLst/>
            <a:cxnLst>
              <a:cxn ang="0">
                <a:pos x="0" y="0"/>
              </a:cxn>
              <a:cxn ang="0">
                <a:pos x="0" y="2581"/>
              </a:cxn>
            </a:cxnLst>
            <a:rect l="0" t="0" r="r" b="b"/>
            <a:pathLst>
              <a:path w="1" h="2582">
                <a:moveTo>
                  <a:pt x="0" y="0"/>
                </a:moveTo>
                <a:lnTo>
                  <a:pt x="0" y="258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2629" name="Freeform 5"/>
          <p:cNvSpPr/>
          <p:nvPr/>
        </p:nvSpPr>
        <p:spPr>
          <a:xfrm>
            <a:off x="3938588" y="1993900"/>
            <a:ext cx="1587" cy="4097338"/>
          </a:xfrm>
          <a:custGeom>
            <a:avLst/>
            <a:gdLst/>
            <a:cxnLst>
              <a:cxn ang="0">
                <a:pos x="0" y="0"/>
              </a:cxn>
              <a:cxn ang="0">
                <a:pos x="0" y="2580"/>
              </a:cxn>
            </a:cxnLst>
            <a:rect l="0" t="0" r="r" b="b"/>
            <a:pathLst>
              <a:path w="1" h="2581">
                <a:moveTo>
                  <a:pt x="0" y="0"/>
                </a:moveTo>
                <a:lnTo>
                  <a:pt x="0" y="25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2630" name="Freeform 6"/>
          <p:cNvSpPr/>
          <p:nvPr/>
        </p:nvSpPr>
        <p:spPr>
          <a:xfrm>
            <a:off x="930275" y="1965325"/>
            <a:ext cx="7451725" cy="1588"/>
          </a:xfrm>
          <a:custGeom>
            <a:avLst/>
            <a:gdLst/>
            <a:cxnLst>
              <a:cxn ang="0">
                <a:pos x="4693" y="0"/>
              </a:cxn>
              <a:cxn ang="0">
                <a:pos x="0" y="0"/>
              </a:cxn>
            </a:cxnLst>
            <a:rect l="0" t="0" r="r" b="b"/>
            <a:pathLst>
              <a:path w="4694" h="1">
                <a:moveTo>
                  <a:pt x="469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2631" name="Freeform 7"/>
          <p:cNvSpPr/>
          <p:nvPr/>
        </p:nvSpPr>
        <p:spPr>
          <a:xfrm>
            <a:off x="915988" y="2605088"/>
            <a:ext cx="7453312" cy="1587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2632" name="Freeform 8"/>
          <p:cNvSpPr/>
          <p:nvPr/>
        </p:nvSpPr>
        <p:spPr>
          <a:xfrm>
            <a:off x="917575" y="6099175"/>
            <a:ext cx="7453313" cy="1588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>
          <a:xfrm>
            <a:off x="5667375" y="1958337"/>
            <a:ext cx="2371725" cy="36957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또는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4" name="Rectangle 10"/>
          <p:cNvSpPr>
            <a:spLocks noChangeArrowheads="1"/>
          </p:cNvSpPr>
          <p:nvPr/>
        </p:nvSpPr>
        <p:spPr>
          <a:xfrm>
            <a:off x="3694113" y="1982150"/>
            <a:ext cx="22145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5" name="Rectangle 11"/>
          <p:cNvSpPr>
            <a:spLocks noChangeArrowheads="1"/>
          </p:cNvSpPr>
          <p:nvPr/>
        </p:nvSpPr>
        <p:spPr>
          <a:xfrm>
            <a:off x="647700" y="1990087"/>
            <a:ext cx="3086100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주소값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0006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000C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000E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0010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0012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2C81CADF-58A3-4737-A69D-0527F7BDD335}" type="slidenum">
              <a:rPr lang="en-US" altLang="ko-KR"/>
              <a:pPr lvl="0" defTabSz="762000">
                <a:defRPr/>
              </a:pPr>
              <a:t>16</a:t>
            </a:fld>
            <a:endParaRPr lang="en-US" altLang="ko-K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533400" y="782133"/>
            <a:ext cx="7772400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 sz="3800"/>
              <a:t>패스 </a:t>
            </a:r>
            <a:r>
              <a:rPr lang="en-US" altLang="ko-KR" sz="3800"/>
              <a:t>1</a:t>
            </a:r>
            <a:r>
              <a:rPr lang="ko-KR" altLang="en-US" sz="3800"/>
              <a:t>이</a:t>
            </a:r>
            <a:r>
              <a:rPr lang="ko-KR" altLang="en-US" sz="2000"/>
              <a:t> </a:t>
            </a:r>
            <a:r>
              <a:rPr lang="ko-KR" altLang="en-US" sz="3800"/>
              <a:t>만든</a:t>
            </a:r>
            <a:r>
              <a:rPr lang="ko-KR" altLang="en-US" sz="2000"/>
              <a:t> </a:t>
            </a:r>
            <a:r>
              <a:rPr lang="ko-KR" altLang="en-US" sz="3800"/>
              <a:t>총괄 재배치 링크표</a:t>
            </a:r>
            <a:endParaRPr lang="ko-KR" altLang="en-US" sz="3800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>
          <a:xfrm>
            <a:off x="947738" y="2332038"/>
            <a:ext cx="7385050" cy="404929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57349" name="Group 4"/>
          <p:cNvGrpSpPr/>
          <p:nvPr/>
        </p:nvGrpSpPr>
        <p:grpSpPr>
          <a:xfrm rot="0">
            <a:off x="4471988" y="2317750"/>
            <a:ext cx="1373187" cy="4063578"/>
            <a:chOff x="2817" y="1460"/>
            <a:chExt cx="865" cy="2261"/>
          </a:xfrm>
        </p:grpSpPr>
        <p:sp>
          <p:nvSpPr>
            <p:cNvPr id="283653" name="Freeform 5"/>
            <p:cNvSpPr/>
            <p:nvPr/>
          </p:nvSpPr>
          <p:spPr>
            <a:xfrm>
              <a:off x="3681" y="1460"/>
              <a:ext cx="1" cy="2258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2257"/>
                </a:cxn>
              </a:cxnLst>
              <a:rect l="0" t="0" r="r" b="b"/>
              <a:pathLst>
                <a:path w="1" h="2258">
                  <a:moveTo>
                    <a:pt x="0" y="0"/>
                  </a:moveTo>
                  <a:lnTo>
                    <a:pt x="0" y="2257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83654" name="Freeform 6"/>
            <p:cNvSpPr/>
            <p:nvPr/>
          </p:nvSpPr>
          <p:spPr>
            <a:xfrm>
              <a:off x="2817" y="1463"/>
              <a:ext cx="1" cy="2258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2257"/>
                </a:cxn>
              </a:cxnLst>
              <a:rect l="0" t="0" r="r" b="b"/>
              <a:pathLst>
                <a:path w="1" h="2258">
                  <a:moveTo>
                    <a:pt x="0" y="0"/>
                  </a:moveTo>
                  <a:lnTo>
                    <a:pt x="0" y="2257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283655" name="Freeform 7"/>
          <p:cNvSpPr/>
          <p:nvPr/>
        </p:nvSpPr>
        <p:spPr>
          <a:xfrm>
            <a:off x="930275" y="2298700"/>
            <a:ext cx="7451725" cy="1588"/>
          </a:xfrm>
          <a:custGeom>
            <a:avLst/>
            <a:gdLst/>
            <a:cxnLst>
              <a:cxn ang="0">
                <a:pos x="4693" y="0"/>
              </a:cxn>
              <a:cxn ang="0">
                <a:pos x="0" y="0"/>
              </a:cxn>
            </a:cxnLst>
            <a:rect l="0" t="0" r="r" b="b"/>
            <a:pathLst>
              <a:path w="4694" h="1">
                <a:moveTo>
                  <a:pt x="469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>
          <a:xfrm>
            <a:off x="5857875" y="2362200"/>
            <a:ext cx="2371725" cy="401912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>
          <a:xfrm>
            <a:off x="4100513" y="2386013"/>
            <a:ext cx="2214562" cy="399531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3658" name="Rectangle 10"/>
          <p:cNvSpPr>
            <a:spLocks noChangeArrowheads="1"/>
          </p:cNvSpPr>
          <p:nvPr/>
        </p:nvSpPr>
        <p:spPr>
          <a:xfrm>
            <a:off x="938213" y="2432050"/>
            <a:ext cx="3430587" cy="387727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0018(00H + 018H)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001A(02H + 018H)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001C(04H + 018H)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0026(08H + 018H)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0028(10H + 018H)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120000"/>
              </a:lnSpc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002A(12H + 018H)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283659" name="Freeform 11"/>
          <p:cNvSpPr/>
          <p:nvPr/>
        </p:nvSpPr>
        <p:spPr>
          <a:xfrm>
            <a:off x="1007120" y="6381328"/>
            <a:ext cx="7453312" cy="1587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E2BEEBDD-ECB4-4A79-8262-2875A3869497}" type="slidenum">
              <a:rPr lang="en-US" altLang="ko-KR"/>
              <a:pPr lvl="0" defTabSz="762000">
                <a:defRPr/>
              </a:pPr>
              <a:t>17</a:t>
            </a:fld>
            <a:endParaRPr lang="en-US" altLang="ko-KR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68382" y="764715"/>
            <a:ext cx="7772400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패스 </a:t>
            </a:r>
            <a:r>
              <a:rPr lang="en-US" altLang="ko-KR"/>
              <a:t>2</a:t>
            </a:r>
            <a:r>
              <a:rPr lang="ko-KR" altLang="en-US"/>
              <a:t>가 만든 적재 모듈</a:t>
            </a:r>
            <a:endParaRPr lang="ko-KR" altLang="en-US"/>
          </a:p>
        </p:txBody>
      </p:sp>
      <p:sp>
        <p:nvSpPr>
          <p:cNvPr id="285702" name="Rectangle 7"/>
          <p:cNvSpPr>
            <a:spLocks noChangeArrowheads="1"/>
          </p:cNvSpPr>
          <p:nvPr/>
        </p:nvSpPr>
        <p:spPr>
          <a:xfrm>
            <a:off x="1403648" y="1628800"/>
            <a:ext cx="5472608" cy="4824536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lIns="90488" tIns="44450" rIns="90488" bIns="44450"/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main.asm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0000   10  0018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0002   10  000A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0004   00  0002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0006   10  0032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0008   00  ----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000A   00  ----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000C   01  mov ax, word[0002]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000E   01  add ax, word[0004]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0010   01  add ax, word[0006]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0012   10  call 0018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0014   00  ----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0016   00  ----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EF4F6AE3-E9EE-4176-A1B6-1A50201F9D2F}" type="slidenum">
              <a:rPr lang="en-US" altLang="ko-KR"/>
              <a:pPr lvl="0" defTabSz="762000">
                <a:defRPr/>
              </a:pPr>
              <a:t>18</a:t>
            </a:fld>
            <a:endParaRPr lang="en-US" altLang="ko-KR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패스 </a:t>
            </a:r>
            <a:r>
              <a:rPr lang="en-US" altLang="ko-KR"/>
              <a:t>2</a:t>
            </a:r>
            <a:r>
              <a:rPr lang="ko-KR" altLang="en-US"/>
              <a:t>가 만든 적재 모듈</a:t>
            </a:r>
            <a:endParaRPr lang="ko-KR" altLang="en-US"/>
          </a:p>
        </p:txBody>
      </p:sp>
      <p:sp>
        <p:nvSpPr>
          <p:cNvPr id="286726" name="Rectangle 7"/>
          <p:cNvSpPr>
            <a:spLocks noChangeArrowheads="1"/>
          </p:cNvSpPr>
          <p:nvPr/>
        </p:nvSpPr>
        <p:spPr>
          <a:xfrm>
            <a:off x="1331640" y="1658911"/>
            <a:ext cx="7272808" cy="501044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lIns="90488" tIns="44450" rIns="90488" bIns="44450"/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sub.asm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0018   10  000A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001A   00  -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001C   00  0018</a:t>
            </a:r>
            <a:r>
              <a:rPr xmlns:mc="http://schemas.openxmlformats.org/markup-compatibility/2006" xmlns:hp="http://schemas.haansoft.com/office/presentation/8.0" kumimoji="1" lang="ko-KR" altLang="en-US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재배치</a:t>
            </a: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상수</a:t>
            </a: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)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001E   00  ----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0020   00  ----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0022   00  ----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0024   00  ----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0026   01  mov ax, [0018]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0028   01  add ax, [001C]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002A   10  mov [001A], ax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002C   00  ----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002E   00  ----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  <a:solidFill>
                  <a:srgbClr val="e3e3e3"/>
                </a:solidFill>
                <a:effectLst/>
                <a:latin typeface="굴림체"/>
                <a:ea typeface="굴림체"/>
                <a:cs typeface="굴림체"/>
              </a:rPr>
              <a:t>0030   00  ----</a:t>
            </a:r>
            <a:endParaRPr xmlns:mc="http://schemas.openxmlformats.org/markup-compatibility/2006" xmlns:hp="http://schemas.haansoft.com/office/presentation/8.0" kumimoji="1" lang="en-US" altLang="ko-KR" sz="2400" b="1" i="0" u="none" strike="noStrike" kern="1200" cap="none" spc="0" normalizeH="0" baseline="0" mc:Ignorable="hp" hp:hslEmbossed="0">
              <a:solidFill>
                <a:srgbClr val="e3e3e3"/>
              </a:solidFill>
              <a:effectLst/>
              <a:latin typeface="굴림체"/>
              <a:ea typeface="굴림체"/>
              <a:cs typeface="굴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FC273A1F-79A7-474E-B15F-13F660297CFC}" type="slidenum">
              <a:rPr lang="en-US" altLang="ko-KR"/>
              <a:pPr lvl="0" defTabSz="762000">
                <a:defRPr/>
              </a:pPr>
              <a:t>19</a:t>
            </a:fld>
            <a:endParaRPr lang="en-US" altLang="ko-KR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395288" y="836613"/>
            <a:ext cx="8280400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 sz="3600"/>
              <a:t>링크 재배치 상수와</a:t>
            </a:r>
            <a:r>
              <a:rPr lang="ko-KR" altLang="en-US" sz="2000"/>
              <a:t> </a:t>
            </a:r>
            <a:r>
              <a:rPr lang="ko-KR" altLang="en-US" sz="3600"/>
              <a:t>적재 재배치 상수</a:t>
            </a:r>
            <a:endParaRPr lang="ko-KR" altLang="en-US" sz="360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981200"/>
            <a:ext cx="7772400" cy="4114800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링크 재배치 상수</a:t>
            </a:r>
            <a:endParaRPr lang="ko-KR" altLang="en-US" sz="3000"/>
          </a:p>
          <a:p>
            <a:pPr lvl="0">
              <a:lnSpc>
                <a:spcPct val="130000"/>
              </a:lnSpc>
              <a:buFont typeface="Monotype Sorts"/>
              <a:buNone/>
              <a:defRPr/>
            </a:pPr>
            <a:r>
              <a:rPr lang="ko-KR" altLang="en-US"/>
              <a:t>	</a:t>
            </a:r>
            <a:r>
              <a:rPr lang="ko-KR" altLang="en-US" sz="2800"/>
              <a:t>모듈들을 링크하면 값이 결정</a:t>
            </a:r>
            <a:endParaRPr lang="ko-KR" altLang="en-US" sz="2800"/>
          </a:p>
          <a:p>
            <a:pPr lvl="0">
              <a:lnSpc>
                <a:spcPct val="130000"/>
              </a:lnSpc>
              <a:buFont typeface="Monotype Sorts"/>
              <a:buNone/>
              <a:defRPr/>
            </a:pPr>
            <a:r>
              <a:rPr lang="ko-KR" altLang="en-US" sz="2800"/>
              <a:t>		예</a:t>
            </a:r>
            <a:r>
              <a:rPr lang="en-US" altLang="ko-KR" sz="2800"/>
              <a:t>) B1 - A1</a:t>
            </a:r>
            <a:endParaRPr lang="en-US" altLang="ko-KR" sz="2800"/>
          </a:p>
          <a:p>
            <a:pPr marL="514080" lvl="0" indent="-51408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적재 재배치 상수</a:t>
            </a:r>
            <a:endParaRPr lang="ko-KR" altLang="en-US" sz="3000"/>
          </a:p>
          <a:p>
            <a:pPr lvl="0">
              <a:lnSpc>
                <a:spcPct val="130000"/>
              </a:lnSpc>
              <a:buFont typeface="Monotype Sorts"/>
              <a:buNone/>
              <a:defRPr/>
            </a:pPr>
            <a:r>
              <a:rPr lang="ko-KR" altLang="en-US"/>
              <a:t>	</a:t>
            </a:r>
            <a:r>
              <a:rPr lang="ko-KR" altLang="en-US" sz="2800"/>
              <a:t>적재될 때 값이 결정</a:t>
            </a:r>
            <a:r>
              <a:rPr lang="en-US" altLang="ko-KR" sz="2800"/>
              <a:t>(A, B)</a:t>
            </a:r>
            <a:endParaRPr lang="en-US" altLang="ko-KR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47245AFE-75ED-493E-8475-41FBFC509611}" type="slidenum">
              <a:rPr lang="en-US" altLang="ko-KR"/>
              <a:pPr lvl="0" defTabSz="762000">
                <a:defRPr/>
              </a:pPr>
              <a:t>35</a:t>
            </a:fld>
            <a:endParaRPr lang="en-US" altLang="ko-KR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링크를 위한 어셈블링</a:t>
            </a:r>
            <a:r>
              <a:rPr lang="en-US" altLang="ko-KR"/>
              <a:t>(</a:t>
            </a:r>
            <a:r>
              <a:rPr lang="ko-KR" altLang="en-US"/>
              <a:t>예제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19288"/>
            <a:ext cx="8065145" cy="4389437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11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번역된 프로그램</a:t>
            </a:r>
            <a:endParaRPr lang="ko-KR" altLang="en-US" sz="3000">
              <a:effectLst/>
            </a:endParaRPr>
          </a:p>
          <a:p>
            <a:pPr lvl="1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목적 코드로 된 모듈</a:t>
            </a:r>
            <a:endParaRPr lang="ko-KR" altLang="en-US" sz="2800">
              <a:effectLst/>
            </a:endParaRPr>
          </a:p>
          <a:p>
            <a:pPr marL="428400" lvl="0" indent="-428400">
              <a:lnSpc>
                <a:spcPct val="11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모듈의 길이 </a:t>
            </a:r>
            <a:r>
              <a:rPr lang="en-US" altLang="ko-KR" sz="3000">
                <a:effectLst/>
              </a:rPr>
              <a:t>: </a:t>
            </a:r>
            <a:r>
              <a:rPr lang="ko-KR" altLang="en-US" sz="3000">
                <a:effectLst/>
              </a:rPr>
              <a:t>외부 기호표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1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외부 기호 </a:t>
            </a:r>
            <a:r>
              <a:rPr lang="en-US" altLang="ko-KR" sz="3000">
                <a:effectLst/>
              </a:rPr>
              <a:t>: </a:t>
            </a:r>
            <a:r>
              <a:rPr lang="ko-KR" altLang="en-US" sz="3000">
                <a:effectLst/>
              </a:rPr>
              <a:t>외부 기호표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1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내부 기호 </a:t>
            </a:r>
            <a:r>
              <a:rPr lang="en-US" altLang="ko-KR" sz="3000">
                <a:effectLst/>
              </a:rPr>
              <a:t>: </a:t>
            </a:r>
            <a:r>
              <a:rPr lang="ko-KR" altLang="en-US" sz="3000">
                <a:effectLst/>
              </a:rPr>
              <a:t>외부 기호표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1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재배치 주소와 방법 </a:t>
            </a:r>
            <a:r>
              <a:rPr lang="en-US" altLang="ko-KR" sz="3000">
                <a:effectLst/>
              </a:rPr>
              <a:t>: </a:t>
            </a:r>
            <a:r>
              <a:rPr lang="ko-KR" altLang="en-US" sz="3000">
                <a:effectLst/>
              </a:rPr>
              <a:t>재배치 링크표</a:t>
            </a:r>
            <a:endParaRPr lang="ko-KR" altLang="en-US" sz="30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41324501-6599-4D5F-939F-E7D228EDECF9}" type="slidenum">
              <a:rPr lang="en-US" altLang="ko-KR"/>
              <a:pPr lvl="0" defTabSz="762000">
                <a:defRPr/>
              </a:pPr>
              <a:t>20</a:t>
            </a:fld>
            <a:endParaRPr lang="en-US" altLang="ko-KR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764704"/>
            <a:ext cx="7772400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기억장소에 적재된 후의 모양</a:t>
            </a:r>
            <a:endParaRPr lang="ko-KR" altLang="en-US"/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>
          <a:xfrm>
            <a:off x="2483768" y="3272432"/>
            <a:ext cx="4536504" cy="30368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528" y="1739900"/>
            <a:ext cx="8568952" cy="808038"/>
          </a:xfrm>
        </p:spPr>
        <p:txBody>
          <a:bodyPr lIns="90488" tIns="44450" rIns="90488" bIns="44450"/>
          <a:lstStyle/>
          <a:p>
            <a:pPr marL="456960" lvl="0" indent="-456960">
              <a:lnSpc>
                <a:spcPct val="90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기억장소의 할당이 </a:t>
            </a:r>
            <a:r>
              <a:rPr lang="en-US" altLang="ko-KR" sz="3000">
                <a:effectLst/>
              </a:rPr>
              <a:t>100(64H)</a:t>
            </a:r>
            <a:r>
              <a:rPr lang="ko-KR" altLang="en-US" sz="3000">
                <a:effectLst/>
              </a:rPr>
              <a:t>번지부터 시작</a:t>
            </a:r>
            <a:endParaRPr lang="ko-KR" altLang="en-US" sz="3000">
              <a:effectLst/>
            </a:endParaRP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>
          <a:xfrm>
            <a:off x="2483768" y="3242270"/>
            <a:ext cx="5256584" cy="30670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 ----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 ----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 ----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 ----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 mov ax, cs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 mov ds, ax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>
          <a:xfrm>
            <a:off x="714027" y="3251200"/>
            <a:ext cx="1409700" cy="313012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0064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0066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0068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006A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006C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006E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>
          <a:xfrm>
            <a:off x="492125" y="2755900"/>
            <a:ext cx="1524000" cy="3302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</a:endParaRPr>
          </a:p>
        </p:txBody>
      </p:sp>
      <p:sp>
        <p:nvSpPr>
          <p:cNvPr id="289800" name="Rectangle 8"/>
          <p:cNvSpPr>
            <a:spLocks noChangeArrowheads="1"/>
          </p:cNvSpPr>
          <p:nvPr/>
        </p:nvSpPr>
        <p:spPr>
          <a:xfrm>
            <a:off x="3302496" y="2764284"/>
            <a:ext cx="2133600" cy="5207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기억장치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AA8C29F9-A34B-48B8-AA9A-0A46EBA59F43}" type="slidenum">
              <a:rPr lang="en-US" altLang="ko-KR"/>
              <a:pPr lvl="0" defTabSz="762000">
                <a:defRPr/>
              </a:pPr>
              <a:t>21</a:t>
            </a:fld>
            <a:endParaRPr lang="en-US" altLang="ko-KR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기억장소에 적재된 후의 모양</a:t>
            </a:r>
            <a:endParaRPr lang="ko-KR" altLang="en-US"/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>
          <a:xfrm>
            <a:off x="2483768" y="2347913"/>
            <a:ext cx="5184576" cy="3989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>
          <a:xfrm>
            <a:off x="2516882" y="2348880"/>
            <a:ext cx="5295478" cy="403244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mov ax, [0066]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add ax, [0068]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add ax, [006A]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call 0082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mov ax, 4c00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int 0021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----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----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>
          <a:xfrm>
            <a:off x="768350" y="2305050"/>
            <a:ext cx="1409700" cy="407627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0070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0072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0074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0076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0078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007A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007C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007E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>
          <a:xfrm>
            <a:off x="549275" y="1803400"/>
            <a:ext cx="1524000" cy="3302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</a:endParaRPr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>
          <a:xfrm>
            <a:off x="4089400" y="1822450"/>
            <a:ext cx="2133600" cy="5207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기억장치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19F4FA10-DC9F-4BA0-BA95-852AE944B0FF}" type="slidenum">
              <a:rPr lang="en-US" altLang="ko-KR"/>
              <a:pPr lvl="0" defTabSz="762000">
                <a:defRPr/>
              </a:pPr>
              <a:t>22</a:t>
            </a:fld>
            <a:endParaRPr lang="en-US" altLang="ko-KR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기억장소에 적재된 후의 모양</a:t>
            </a:r>
            <a:endParaRPr lang="ko-KR" altLang="en-US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>
          <a:xfrm>
            <a:off x="2267744" y="2348880"/>
            <a:ext cx="5256584" cy="3989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>
          <a:xfrm>
            <a:off x="3203848" y="1772816"/>
            <a:ext cx="2133600" cy="5207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기억장치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</a:endParaRP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>
          <a:xfrm>
            <a:off x="2339752" y="2348880"/>
            <a:ext cx="5339160" cy="396044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----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push ax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push bx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mov ax, cs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mov ds, ax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mov ax, [007C]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>
          <a:xfrm>
            <a:off x="736600" y="2305050"/>
            <a:ext cx="1409700" cy="36068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0080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0082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0084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0086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0088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11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008A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>
          <a:xfrm>
            <a:off x="549275" y="1803400"/>
            <a:ext cx="1524000" cy="3302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8B22CE4D-4FF5-4F96-B4E4-EA6BA7A65D6D}" type="slidenum">
              <a:rPr lang="en-US" altLang="ko-KR"/>
              <a:pPr lvl="0" defTabSz="762000">
                <a:defRPr/>
              </a:pPr>
              <a:t>23</a:t>
            </a:fld>
            <a:endParaRPr lang="en-US" altLang="ko-KR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기억장소에 적재된 후의 모양</a:t>
            </a:r>
            <a:endParaRPr lang="ko-KR" altLang="en-US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>
          <a:xfrm>
            <a:off x="2235659" y="2348880"/>
            <a:ext cx="4672682" cy="3989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>
          <a:xfrm>
            <a:off x="2942456" y="1756172"/>
            <a:ext cx="2133600" cy="5207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기억장치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</a:endParaRP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>
          <a:xfrm>
            <a:off x="2248297" y="2376387"/>
            <a:ext cx="4647406" cy="36449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add ax, [0080]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mov [007E], ax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pop bx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pop ax          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ret        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>
          <a:xfrm>
            <a:off x="704850" y="2305050"/>
            <a:ext cx="1274862" cy="36068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008C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008E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0090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0092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0094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>
          <a:xfrm>
            <a:off x="549275" y="1803400"/>
            <a:ext cx="1524000" cy="3302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485FED5B-679D-4B03-BBA6-D93F8993D3B0}" type="slidenum">
              <a:rPr lang="en-US" altLang="ko-KR"/>
              <a:pPr lvl="0" defTabSz="762000">
                <a:defRPr/>
              </a:pPr>
              <a:t>63</a:t>
            </a:fld>
            <a:endParaRPr lang="en-US" altLang="ko-KR"/>
          </a:p>
        </p:txBody>
      </p:sp>
      <p:sp>
        <p:nvSpPr>
          <p:cNvPr id="293890" name="Freeform 2"/>
          <p:cNvSpPr/>
          <p:nvPr/>
        </p:nvSpPr>
        <p:spPr>
          <a:xfrm>
            <a:off x="2544763" y="2322513"/>
            <a:ext cx="1079500" cy="3219450"/>
          </a:xfrm>
          <a:custGeom>
            <a:avLst/>
            <a:gdLst/>
            <a:cxnLst>
              <a:cxn ang="0">
                <a:pos x="679" y="2027"/>
              </a:cxn>
              <a:cxn ang="0">
                <a:pos x="0" y="0"/>
              </a:cxn>
            </a:cxnLst>
            <a:rect l="0" t="0" r="r" b="b"/>
            <a:pathLst>
              <a:path w="680" h="2028">
                <a:moveTo>
                  <a:pt x="679" y="2027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891" name="Freeform 3"/>
          <p:cNvSpPr/>
          <p:nvPr/>
        </p:nvSpPr>
        <p:spPr>
          <a:xfrm>
            <a:off x="2581275" y="3527425"/>
            <a:ext cx="931863" cy="2051050"/>
          </a:xfrm>
          <a:custGeom>
            <a:avLst/>
            <a:gdLst/>
            <a:cxnLst>
              <a:cxn ang="0">
                <a:pos x="586" y="1291"/>
              </a:cxn>
              <a:cxn ang="0">
                <a:pos x="0" y="0"/>
              </a:cxn>
            </a:cxnLst>
            <a:rect l="0" t="0" r="r" b="b"/>
            <a:pathLst>
              <a:path w="587" h="1292">
                <a:moveTo>
                  <a:pt x="586" y="1291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892" name="Freeform 4"/>
          <p:cNvSpPr/>
          <p:nvPr/>
        </p:nvSpPr>
        <p:spPr>
          <a:xfrm>
            <a:off x="2519363" y="4522788"/>
            <a:ext cx="871537" cy="1092200"/>
          </a:xfrm>
          <a:custGeom>
            <a:avLst/>
            <a:gdLst/>
            <a:cxnLst>
              <a:cxn ang="0">
                <a:pos x="548" y="687"/>
              </a:cxn>
              <a:cxn ang="0">
                <a:pos x="0" y="0"/>
              </a:cxn>
            </a:cxnLst>
            <a:rect l="0" t="0" r="r" b="b"/>
            <a:pathLst>
              <a:path w="549" h="688">
                <a:moveTo>
                  <a:pt x="548" y="687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893" name="Freeform 5"/>
          <p:cNvSpPr/>
          <p:nvPr/>
        </p:nvSpPr>
        <p:spPr>
          <a:xfrm>
            <a:off x="3744913" y="2451100"/>
            <a:ext cx="785812" cy="3103563"/>
          </a:xfrm>
          <a:custGeom>
            <a:avLst/>
            <a:gdLst/>
            <a:cxnLst>
              <a:cxn ang="0">
                <a:pos x="0" y="1954"/>
              </a:cxn>
              <a:cxn ang="0">
                <a:pos x="494" y="0"/>
              </a:cxn>
            </a:cxnLst>
            <a:rect l="0" t="0" r="r" b="b"/>
            <a:pathLst>
              <a:path w="495" h="1955">
                <a:moveTo>
                  <a:pt x="0" y="1954"/>
                </a:moveTo>
                <a:lnTo>
                  <a:pt x="49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894" name="Freeform 6"/>
          <p:cNvSpPr/>
          <p:nvPr/>
        </p:nvSpPr>
        <p:spPr>
          <a:xfrm>
            <a:off x="3867150" y="3346450"/>
            <a:ext cx="771525" cy="2208213"/>
          </a:xfrm>
          <a:custGeom>
            <a:avLst/>
            <a:gdLst/>
            <a:cxnLst>
              <a:cxn ang="0">
                <a:pos x="0" y="1390"/>
              </a:cxn>
              <a:cxn ang="0">
                <a:pos x="485" y="0"/>
              </a:cxn>
            </a:cxnLst>
            <a:rect l="0" t="0" r="r" b="b"/>
            <a:pathLst>
              <a:path w="486" h="1391">
                <a:moveTo>
                  <a:pt x="0" y="1390"/>
                </a:moveTo>
                <a:lnTo>
                  <a:pt x="48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895" name="Freeform 7"/>
          <p:cNvSpPr/>
          <p:nvPr/>
        </p:nvSpPr>
        <p:spPr>
          <a:xfrm>
            <a:off x="3975100" y="4337050"/>
            <a:ext cx="579438" cy="1266825"/>
          </a:xfrm>
          <a:custGeom>
            <a:avLst/>
            <a:gdLst/>
            <a:cxnLst>
              <a:cxn ang="0">
                <a:pos x="0" y="797"/>
              </a:cxn>
              <a:cxn ang="0">
                <a:pos x="364" y="0"/>
              </a:cxn>
            </a:cxnLst>
            <a:rect l="0" t="0" r="r" b="b"/>
            <a:pathLst>
              <a:path w="365" h="798">
                <a:moveTo>
                  <a:pt x="0" y="797"/>
                </a:moveTo>
                <a:lnTo>
                  <a:pt x="36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67593" name="Group 8"/>
          <p:cNvGrpSpPr/>
          <p:nvPr/>
        </p:nvGrpSpPr>
        <p:grpSpPr>
          <a:xfrm rot="0">
            <a:off x="6376988" y="2222500"/>
            <a:ext cx="1020762" cy="3355975"/>
            <a:chOff x="4017" y="1400"/>
            <a:chExt cx="643" cy="2114"/>
          </a:xfrm>
        </p:grpSpPr>
        <p:sp>
          <p:nvSpPr>
            <p:cNvPr id="293897" name="Freeform 9"/>
            <p:cNvSpPr/>
            <p:nvPr/>
          </p:nvSpPr>
          <p:spPr>
            <a:xfrm>
              <a:off x="4085" y="1400"/>
              <a:ext cx="575" cy="2100"/>
            </a:xfrm>
            <a:custGeom>
              <a:avLst/>
              <a:gdLst/>
              <a:cxnLst>
                <a:cxn ang="0">
                  <a:pos x="574" y="2099"/>
                </a:cxn>
                <a:cxn ang="0">
                  <a:pos x="0" y="0"/>
                </a:cxn>
              </a:cxnLst>
              <a:rect l="0" t="0" r="r" b="b"/>
              <a:pathLst>
                <a:path w="575" h="2100">
                  <a:moveTo>
                    <a:pt x="574" y="2099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3898" name="Freeform 10"/>
            <p:cNvSpPr/>
            <p:nvPr/>
          </p:nvSpPr>
          <p:spPr>
            <a:xfrm>
              <a:off x="4017" y="2086"/>
              <a:ext cx="555" cy="1401"/>
            </a:xfrm>
            <a:custGeom>
              <a:avLst/>
              <a:gdLst/>
              <a:cxnLst>
                <a:cxn ang="0">
                  <a:pos x="554" y="1400"/>
                </a:cxn>
                <a:cxn ang="0">
                  <a:pos x="0" y="0"/>
                </a:cxn>
              </a:cxnLst>
              <a:rect l="0" t="0" r="r" b="b"/>
              <a:pathLst>
                <a:path w="555" h="1401">
                  <a:moveTo>
                    <a:pt x="554" y="1400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3899" name="Freeform 11"/>
            <p:cNvSpPr/>
            <p:nvPr/>
          </p:nvSpPr>
          <p:spPr>
            <a:xfrm>
              <a:off x="4075" y="2787"/>
              <a:ext cx="417" cy="727"/>
            </a:xfrm>
            <a:custGeom>
              <a:avLst/>
              <a:gdLst/>
              <a:cxnLst>
                <a:cxn ang="0">
                  <a:pos x="416" y="726"/>
                </a:cxn>
                <a:cxn ang="0">
                  <a:pos x="0" y="0"/>
                </a:cxn>
              </a:cxnLst>
              <a:rect l="0" t="0" r="r" b="b"/>
              <a:pathLst>
                <a:path w="417" h="727">
                  <a:moveTo>
                    <a:pt x="416" y="726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293900" name="Oval 12"/>
          <p:cNvSpPr>
            <a:spLocks noChangeArrowheads="1"/>
          </p:cNvSpPr>
          <p:nvPr/>
        </p:nvSpPr>
        <p:spPr>
          <a:xfrm>
            <a:off x="6845300" y="5561013"/>
            <a:ext cx="1149350" cy="636587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>
          <a:xfrm>
            <a:off x="6761163" y="5707063"/>
            <a:ext cx="1296987" cy="35718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293902" name="Rectangle 14"/>
          <p:cNvSpPr>
            <a:spLocks noChangeArrowheads="1"/>
          </p:cNvSpPr>
          <p:nvPr/>
        </p:nvSpPr>
        <p:spPr>
          <a:xfrm>
            <a:off x="730250" y="4221163"/>
            <a:ext cx="1778000" cy="871537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>
          <a:xfrm>
            <a:off x="596900" y="4344988"/>
            <a:ext cx="1758950" cy="82391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04" name="Rectangle 16"/>
          <p:cNvSpPr>
            <a:spLocks noChangeArrowheads="1"/>
          </p:cNvSpPr>
          <p:nvPr/>
        </p:nvSpPr>
        <p:spPr>
          <a:xfrm>
            <a:off x="730250" y="3078163"/>
            <a:ext cx="1778000" cy="871537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>
          <a:xfrm>
            <a:off x="596900" y="3201988"/>
            <a:ext cx="1758950" cy="82391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06" name="Rectangle 18"/>
          <p:cNvSpPr>
            <a:spLocks noChangeArrowheads="1"/>
          </p:cNvSpPr>
          <p:nvPr/>
        </p:nvSpPr>
        <p:spPr>
          <a:xfrm>
            <a:off x="730250" y="1954213"/>
            <a:ext cx="1778000" cy="871537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>
          <a:xfrm>
            <a:off x="596900" y="2078038"/>
            <a:ext cx="1758950" cy="82391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08" name="Rectangle 20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패스 </a:t>
            </a:r>
            <a:r>
              <a:rPr lang="en-US" altLang="ko-KR"/>
              <a:t>1</a:t>
            </a:r>
            <a:r>
              <a:rPr lang="ko-KR" altLang="en-US"/>
              <a:t>과 패스 </a:t>
            </a:r>
            <a:r>
              <a:rPr lang="en-US" altLang="ko-KR"/>
              <a:t>2</a:t>
            </a:r>
            <a:r>
              <a:rPr lang="ko-KR" altLang="en-US"/>
              <a:t>의 자료구조</a:t>
            </a:r>
            <a:endParaRPr lang="ko-KR" altLang="en-US"/>
          </a:p>
        </p:txBody>
      </p:sp>
      <p:sp>
        <p:nvSpPr>
          <p:cNvPr id="293909" name="Oval 21"/>
          <p:cNvSpPr>
            <a:spLocks noChangeArrowheads="1"/>
          </p:cNvSpPr>
          <p:nvPr/>
        </p:nvSpPr>
        <p:spPr>
          <a:xfrm>
            <a:off x="3219450" y="5580063"/>
            <a:ext cx="1092200" cy="674687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10" name="Rectangle 22"/>
          <p:cNvSpPr>
            <a:spLocks noChangeArrowheads="1"/>
          </p:cNvSpPr>
          <p:nvPr/>
        </p:nvSpPr>
        <p:spPr>
          <a:xfrm>
            <a:off x="3135313" y="5751513"/>
            <a:ext cx="1296987" cy="39528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>
          <a:xfrm>
            <a:off x="527050" y="2108200"/>
            <a:ext cx="1854200" cy="831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번역된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세그먼트들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3912" name="Freeform 24"/>
          <p:cNvSpPr/>
          <p:nvPr/>
        </p:nvSpPr>
        <p:spPr>
          <a:xfrm>
            <a:off x="7558088" y="3060700"/>
            <a:ext cx="276225" cy="2493963"/>
          </a:xfrm>
          <a:custGeom>
            <a:avLst/>
            <a:gdLst/>
            <a:cxnLst>
              <a:cxn ang="0">
                <a:pos x="173" y="0"/>
              </a:cxn>
              <a:cxn ang="0">
                <a:pos x="0" y="1570"/>
              </a:cxn>
            </a:cxnLst>
            <a:rect l="0" t="0" r="r" b="b"/>
            <a:pathLst>
              <a:path w="174" h="1571">
                <a:moveTo>
                  <a:pt x="173" y="0"/>
                </a:moveTo>
                <a:lnTo>
                  <a:pt x="0" y="15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>
          <a:xfrm>
            <a:off x="393700" y="3238500"/>
            <a:ext cx="2235200" cy="10414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외부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기호표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3914" name="Rectangle 26"/>
          <p:cNvSpPr>
            <a:spLocks noChangeArrowheads="1"/>
          </p:cNvSpPr>
          <p:nvPr/>
        </p:nvSpPr>
        <p:spPr>
          <a:xfrm>
            <a:off x="704850" y="4419600"/>
            <a:ext cx="1543050" cy="10414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재배치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링크표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3915" name="Rectangle 27"/>
          <p:cNvSpPr>
            <a:spLocks noChangeArrowheads="1"/>
          </p:cNvSpPr>
          <p:nvPr/>
        </p:nvSpPr>
        <p:spPr>
          <a:xfrm>
            <a:off x="4552950" y="1962150"/>
            <a:ext cx="1816100" cy="787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16" name="Rectangle 28"/>
          <p:cNvSpPr>
            <a:spLocks noChangeArrowheads="1"/>
          </p:cNvSpPr>
          <p:nvPr/>
        </p:nvSpPr>
        <p:spPr>
          <a:xfrm>
            <a:off x="4502150" y="2000250"/>
            <a:ext cx="1758950" cy="7366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단순링크된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모듈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3917" name="Rectangle 29"/>
          <p:cNvSpPr>
            <a:spLocks noChangeArrowheads="1"/>
          </p:cNvSpPr>
          <p:nvPr/>
        </p:nvSpPr>
        <p:spPr>
          <a:xfrm>
            <a:off x="7670800" y="2058988"/>
            <a:ext cx="901700" cy="957262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18" name="Rectangle 30"/>
          <p:cNvSpPr>
            <a:spLocks noChangeArrowheads="1"/>
          </p:cNvSpPr>
          <p:nvPr/>
        </p:nvSpPr>
        <p:spPr>
          <a:xfrm>
            <a:off x="7531100" y="2133600"/>
            <a:ext cx="1085850" cy="10414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적재</a:t>
            </a:r>
            <a:endParaRPr xmlns:mc="http://schemas.openxmlformats.org/markup-compatibility/2006" xmlns:hp="http://schemas.haansoft.com/office/presentation/8.0" lang="ko-KR" altLang="en-US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모듈</a:t>
            </a:r>
            <a:endParaRPr xmlns:mc="http://schemas.openxmlformats.org/markup-compatibility/2006" xmlns:hp="http://schemas.haansoft.com/office/presentation/8.0" lang="ko-KR" altLang="en-US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3919" name="Rectangle 31"/>
          <p:cNvSpPr>
            <a:spLocks noChangeArrowheads="1"/>
          </p:cNvSpPr>
          <p:nvPr/>
        </p:nvSpPr>
        <p:spPr>
          <a:xfrm>
            <a:off x="4667250" y="2952750"/>
            <a:ext cx="1644650" cy="787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20" name="Rectangle 32"/>
          <p:cNvSpPr>
            <a:spLocks noChangeArrowheads="1"/>
          </p:cNvSpPr>
          <p:nvPr/>
        </p:nvSpPr>
        <p:spPr>
          <a:xfrm>
            <a:off x="4597400" y="2990850"/>
            <a:ext cx="1758950" cy="7175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총괄외부 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기호표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3921" name="Rectangle 33"/>
          <p:cNvSpPr>
            <a:spLocks noChangeArrowheads="1"/>
          </p:cNvSpPr>
          <p:nvPr/>
        </p:nvSpPr>
        <p:spPr>
          <a:xfrm>
            <a:off x="4572000" y="3905250"/>
            <a:ext cx="1816100" cy="787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3922" name="Rectangle 34"/>
          <p:cNvSpPr>
            <a:spLocks noChangeArrowheads="1"/>
          </p:cNvSpPr>
          <p:nvPr/>
        </p:nvSpPr>
        <p:spPr>
          <a:xfrm>
            <a:off x="4521200" y="3943350"/>
            <a:ext cx="1758950" cy="7175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총괄재배치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링크표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7857BFD9-88A2-4B45-BEED-614B90DEFFB3}" type="slidenum">
              <a:rPr lang="en-US" altLang="ko-KR"/>
              <a:pPr lvl="0" defTabSz="762000">
                <a:defRPr/>
              </a:pPr>
              <a:t>64</a:t>
            </a:fld>
            <a:endParaRPr lang="en-US" altLang="ko-KR"/>
          </a:p>
        </p:txBody>
      </p:sp>
      <p:sp>
        <p:nvSpPr>
          <p:cNvPr id="294914" name="Freeform 2"/>
          <p:cNvSpPr/>
          <p:nvPr/>
        </p:nvSpPr>
        <p:spPr>
          <a:xfrm>
            <a:off x="4581525" y="2162175"/>
            <a:ext cx="1588" cy="561975"/>
          </a:xfrm>
          <a:custGeom>
            <a:avLst/>
            <a:gdLst/>
            <a:cxnLst>
              <a:cxn ang="0">
                <a:pos x="0" y="353"/>
              </a:cxn>
              <a:cxn ang="0">
                <a:pos x="0" y="0"/>
              </a:cxn>
            </a:cxnLst>
            <a:rect l="0" t="0" r="r" b="b"/>
            <a:pathLst>
              <a:path w="1" h="354">
                <a:moveTo>
                  <a:pt x="0" y="353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4915" name="Freeform 3"/>
          <p:cNvSpPr/>
          <p:nvPr/>
        </p:nvSpPr>
        <p:spPr>
          <a:xfrm>
            <a:off x="4572000" y="3095625"/>
            <a:ext cx="1588" cy="541338"/>
          </a:xfrm>
          <a:custGeom>
            <a:avLst/>
            <a:gdLst/>
            <a:cxnLst>
              <a:cxn ang="0">
                <a:pos x="0" y="340"/>
              </a:cxn>
              <a:cxn ang="0">
                <a:pos x="0" y="0"/>
              </a:cxn>
            </a:cxnLst>
            <a:rect l="0" t="0" r="r" b="b"/>
            <a:pathLst>
              <a:path w="1" h="341">
                <a:moveTo>
                  <a:pt x="0" y="34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>
          <a:xfrm>
            <a:off x="2794000" y="2730500"/>
            <a:ext cx="394970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>
          <a:xfrm>
            <a:off x="2843213" y="2774950"/>
            <a:ext cx="3551237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세그먼트 배열순서 결정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</a:endParaRPr>
          </a:p>
        </p:txBody>
      </p:sp>
      <p:grpSp>
        <p:nvGrpSpPr>
          <p:cNvPr id="68615" name="Group 6"/>
          <p:cNvGrpSpPr/>
          <p:nvPr/>
        </p:nvGrpSpPr>
        <p:grpSpPr>
          <a:xfrm rot="0">
            <a:off x="4000500" y="1747838"/>
            <a:ext cx="1181100" cy="400050"/>
            <a:chOff x="2520" y="1101"/>
            <a:chExt cx="744" cy="252"/>
          </a:xfrm>
        </p:grpSpPr>
        <p:sp>
          <p:nvSpPr>
            <p:cNvPr id="294919" name="Oval 7"/>
            <p:cNvSpPr>
              <a:spLocks noChangeArrowheads="1"/>
            </p:cNvSpPr>
            <p:nvPr/>
          </p:nvSpPr>
          <p:spPr>
            <a:xfrm>
              <a:off x="2520" y="1105"/>
              <a:ext cx="209" cy="24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4920" name="Oval 8"/>
            <p:cNvSpPr>
              <a:spLocks noChangeArrowheads="1"/>
            </p:cNvSpPr>
            <p:nvPr/>
          </p:nvSpPr>
          <p:spPr>
            <a:xfrm>
              <a:off x="3055" y="1105"/>
              <a:ext cx="209" cy="24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4921" name="AutoShape 9"/>
            <p:cNvSpPr>
              <a:spLocks noChangeArrowheads="1"/>
            </p:cNvSpPr>
            <p:nvPr/>
          </p:nvSpPr>
          <p:spPr>
            <a:xfrm>
              <a:off x="2594" y="1101"/>
              <a:ext cx="566" cy="252"/>
            </a:xfrm>
            <a:prstGeom prst="roundRect">
              <a:avLst>
                <a:gd name="adj" fmla="val 12458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4922" name="Line 10"/>
            <p:cNvSpPr>
              <a:spLocks noChangeShapeType="1"/>
            </p:cNvSpPr>
            <p:nvPr/>
          </p:nvSpPr>
          <p:spPr>
            <a:xfrm>
              <a:off x="2611" y="1353"/>
              <a:ext cx="5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4923" name="Line 11"/>
            <p:cNvSpPr>
              <a:spLocks noChangeShapeType="1"/>
            </p:cNvSpPr>
            <p:nvPr/>
          </p:nvSpPr>
          <p:spPr>
            <a:xfrm>
              <a:off x="2618" y="1101"/>
              <a:ext cx="5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294924" name="Rectangle 12"/>
          <p:cNvSpPr>
            <a:spLocks noChangeArrowheads="1"/>
          </p:cNvSpPr>
          <p:nvPr/>
        </p:nvSpPr>
        <p:spPr>
          <a:xfrm>
            <a:off x="4049713" y="1806575"/>
            <a:ext cx="1119187" cy="2889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시 작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>
          <a:xfrm>
            <a:off x="609600" y="4946650"/>
            <a:ext cx="2101850" cy="1238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>
          <a:xfrm>
            <a:off x="419100" y="4991100"/>
            <a:ext cx="2343150" cy="11017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세그먼트들을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배열순서에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따라 연결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4927" name="Freeform 15"/>
          <p:cNvSpPr/>
          <p:nvPr/>
        </p:nvSpPr>
        <p:spPr>
          <a:xfrm>
            <a:off x="1660525" y="4049713"/>
            <a:ext cx="2640013" cy="889000"/>
          </a:xfrm>
          <a:custGeom>
            <a:avLst/>
            <a:gdLst/>
            <a:cxnLst>
              <a:cxn ang="0">
                <a:pos x="0" y="559"/>
              </a:cxn>
              <a:cxn ang="0">
                <a:pos x="1662" y="0"/>
              </a:cxn>
            </a:cxnLst>
            <a:rect l="0" t="0" r="r" b="b"/>
            <a:pathLst>
              <a:path w="1663" h="560">
                <a:moveTo>
                  <a:pt x="0" y="559"/>
                </a:moveTo>
                <a:lnTo>
                  <a:pt x="166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4928" name="Freeform 16"/>
          <p:cNvSpPr/>
          <p:nvPr/>
        </p:nvSpPr>
        <p:spPr>
          <a:xfrm>
            <a:off x="4565650" y="4265613"/>
            <a:ext cx="1588" cy="649287"/>
          </a:xfrm>
          <a:custGeom>
            <a:avLst/>
            <a:gdLst/>
            <a:cxnLst>
              <a:cxn ang="0">
                <a:pos x="0" y="408"/>
              </a:cxn>
              <a:cxn ang="0">
                <a:pos x="0" y="0"/>
              </a:cxn>
            </a:cxnLst>
            <a:rect l="0" t="0" r="r" b="b"/>
            <a:pathLst>
              <a:path w="1" h="409">
                <a:moveTo>
                  <a:pt x="0" y="408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4929" name="Rectangle 17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패스 </a:t>
            </a:r>
            <a:r>
              <a:rPr lang="en-US" altLang="ko-KR"/>
              <a:t>1</a:t>
            </a:r>
            <a:r>
              <a:rPr lang="ko-KR" altLang="en-US"/>
              <a:t>의 알고리즘</a:t>
            </a:r>
            <a:endParaRPr lang="ko-KR" altLang="en-US"/>
          </a:p>
        </p:txBody>
      </p:sp>
      <p:sp>
        <p:nvSpPr>
          <p:cNvPr id="294930" name="Rectangle 18"/>
          <p:cNvSpPr>
            <a:spLocks noChangeArrowheads="1"/>
          </p:cNvSpPr>
          <p:nvPr/>
        </p:nvSpPr>
        <p:spPr>
          <a:xfrm>
            <a:off x="3111500" y="4946650"/>
            <a:ext cx="2959100" cy="1238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4931" name="Rectangle 19"/>
          <p:cNvSpPr>
            <a:spLocks noChangeArrowheads="1"/>
          </p:cNvSpPr>
          <p:nvPr/>
        </p:nvSpPr>
        <p:spPr>
          <a:xfrm>
            <a:off x="3143250" y="4991100"/>
            <a:ext cx="2876550" cy="11049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기호가 중복되지 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않도록 기호표들을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단순연결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4932" name="Rectangle 20"/>
          <p:cNvSpPr>
            <a:spLocks noChangeArrowheads="1"/>
          </p:cNvSpPr>
          <p:nvPr/>
        </p:nvSpPr>
        <p:spPr>
          <a:xfrm>
            <a:off x="6299200" y="4946650"/>
            <a:ext cx="2286000" cy="12382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4933" name="Rectangle 21"/>
          <p:cNvSpPr>
            <a:spLocks noChangeArrowheads="1"/>
          </p:cNvSpPr>
          <p:nvPr/>
        </p:nvSpPr>
        <p:spPr>
          <a:xfrm>
            <a:off x="6280150" y="5016500"/>
            <a:ext cx="2260600" cy="11049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재배치링크표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들을 단순연결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4934" name="Freeform 22"/>
          <p:cNvSpPr/>
          <p:nvPr/>
        </p:nvSpPr>
        <p:spPr>
          <a:xfrm>
            <a:off x="4978400" y="4070350"/>
            <a:ext cx="2393950" cy="844550"/>
          </a:xfrm>
          <a:custGeom>
            <a:avLst/>
            <a:gdLst/>
            <a:cxnLst>
              <a:cxn ang="0">
                <a:pos x="1507" y="531"/>
              </a:cxn>
              <a:cxn ang="0">
                <a:pos x="0" y="0"/>
              </a:cxn>
            </a:cxnLst>
            <a:rect l="0" t="0" r="r" b="b"/>
            <a:pathLst>
              <a:path w="1508" h="532">
                <a:moveTo>
                  <a:pt x="1507" y="531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4935" name="Oval 23"/>
          <p:cNvSpPr>
            <a:spLocks noChangeArrowheads="1"/>
          </p:cNvSpPr>
          <p:nvPr/>
        </p:nvSpPr>
        <p:spPr>
          <a:xfrm>
            <a:off x="4108450" y="3638550"/>
            <a:ext cx="958850" cy="59690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4936" name="Rectangle 24"/>
          <p:cNvSpPr>
            <a:spLocks noChangeArrowheads="1"/>
          </p:cNvSpPr>
          <p:nvPr/>
        </p:nvSpPr>
        <p:spPr>
          <a:xfrm>
            <a:off x="3916363" y="3757613"/>
            <a:ext cx="1296987" cy="39528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입력</a:t>
            </a:r>
            <a:endParaRPr xmlns:mc="http://schemas.openxmlformats.org/markup-compatibility/2006" xmlns:hp="http://schemas.haansoft.com/office/presentation/8.0" lang="ko-KR" altLang="en-US" sz="2800" mc:Ignorable="hp" hp:hslEmbossed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88947B3D-5104-4C4F-9EF5-7B7B752DDBD1}" type="slidenum">
              <a:rPr lang="en-US" altLang="ko-KR"/>
              <a:pPr lvl="0" defTabSz="762000">
                <a:defRPr/>
              </a:pPr>
              <a:t>65</a:t>
            </a:fld>
            <a:endParaRPr lang="en-US" altLang="ko-KR"/>
          </a:p>
        </p:txBody>
      </p:sp>
      <p:sp>
        <p:nvSpPr>
          <p:cNvPr id="295938" name="Rectangle 2"/>
          <p:cNvSpPr>
            <a:spLocks noChangeArrowheads="1"/>
          </p:cNvSpPr>
          <p:nvPr/>
        </p:nvSpPr>
        <p:spPr>
          <a:xfrm>
            <a:off x="736600" y="2146300"/>
            <a:ext cx="2578100" cy="156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69636" name="Group 3"/>
          <p:cNvGrpSpPr/>
          <p:nvPr/>
        </p:nvGrpSpPr>
        <p:grpSpPr>
          <a:xfrm rot="0">
            <a:off x="4278313" y="5711825"/>
            <a:ext cx="1335087" cy="447675"/>
            <a:chOff x="2695" y="3598"/>
            <a:chExt cx="841" cy="282"/>
          </a:xfrm>
        </p:grpSpPr>
        <p:sp>
          <p:nvSpPr>
            <p:cNvPr id="295940" name="Oval 4"/>
            <p:cNvSpPr>
              <a:spLocks noChangeArrowheads="1"/>
            </p:cNvSpPr>
            <p:nvPr/>
          </p:nvSpPr>
          <p:spPr>
            <a:xfrm>
              <a:off x="2695" y="3602"/>
              <a:ext cx="237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5941" name="Oval 5"/>
            <p:cNvSpPr>
              <a:spLocks noChangeArrowheads="1"/>
            </p:cNvSpPr>
            <p:nvPr/>
          </p:nvSpPr>
          <p:spPr>
            <a:xfrm>
              <a:off x="3299" y="3602"/>
              <a:ext cx="237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5942" name="AutoShape 6"/>
            <p:cNvSpPr>
              <a:spLocks noChangeArrowheads="1"/>
            </p:cNvSpPr>
            <p:nvPr/>
          </p:nvSpPr>
          <p:spPr>
            <a:xfrm>
              <a:off x="2777" y="3598"/>
              <a:ext cx="641" cy="282"/>
            </a:xfrm>
            <a:prstGeom prst="roundRect">
              <a:avLst>
                <a:gd name="adj" fmla="val 12458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5943" name="Line 7"/>
            <p:cNvSpPr>
              <a:spLocks noChangeShapeType="1"/>
            </p:cNvSpPr>
            <p:nvPr/>
          </p:nvSpPr>
          <p:spPr>
            <a:xfrm>
              <a:off x="2798" y="3880"/>
              <a:ext cx="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5944" name="Line 8"/>
            <p:cNvSpPr>
              <a:spLocks noChangeShapeType="1"/>
            </p:cNvSpPr>
            <p:nvPr/>
          </p:nvSpPr>
          <p:spPr>
            <a:xfrm>
              <a:off x="2806" y="3598"/>
              <a:ext cx="5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295945" name="Rectangle 9"/>
          <p:cNvSpPr>
            <a:spLocks noChangeArrowheads="1"/>
          </p:cNvSpPr>
          <p:nvPr/>
        </p:nvSpPr>
        <p:spPr>
          <a:xfrm>
            <a:off x="4311650" y="5795963"/>
            <a:ext cx="13049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끝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>
          <a:xfrm>
            <a:off x="1143000" y="4151313"/>
            <a:ext cx="1847850" cy="769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>
          <a:xfrm>
            <a:off x="1073150" y="4203700"/>
            <a:ext cx="1962150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단순링크된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모듈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5948" name="Freeform 12"/>
          <p:cNvSpPr/>
          <p:nvPr/>
        </p:nvSpPr>
        <p:spPr>
          <a:xfrm>
            <a:off x="4914900" y="2819400"/>
            <a:ext cx="1588" cy="1277938"/>
          </a:xfrm>
          <a:custGeom>
            <a:avLst/>
            <a:gdLst/>
            <a:cxnLst>
              <a:cxn ang="0">
                <a:pos x="0" y="804"/>
              </a:cxn>
              <a:cxn ang="0">
                <a:pos x="0" y="0"/>
              </a:cxn>
            </a:cxnLst>
            <a:rect l="0" t="0" r="r" b="b"/>
            <a:pathLst>
              <a:path w="1" h="805">
                <a:moveTo>
                  <a:pt x="0" y="804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49" name="Rectangle 13"/>
          <p:cNvSpPr>
            <a:spLocks noChangeArrowheads="1"/>
          </p:cNvSpPr>
          <p:nvPr/>
        </p:nvSpPr>
        <p:spPr>
          <a:xfrm>
            <a:off x="866775" y="2181225"/>
            <a:ext cx="2547938" cy="121126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상대주소변경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앞에 배열된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세그먼트의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길이를 더한다</a:t>
            </a: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5950" name="Rectangle 14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패스 </a:t>
            </a:r>
            <a:r>
              <a:rPr lang="en-US" altLang="ko-KR"/>
              <a:t>1</a:t>
            </a:r>
            <a:r>
              <a:rPr lang="ko-KR" altLang="en-US"/>
              <a:t>의 알고리즘</a:t>
            </a:r>
            <a:endParaRPr lang="ko-KR" altLang="en-US"/>
          </a:p>
        </p:txBody>
      </p:sp>
      <p:sp>
        <p:nvSpPr>
          <p:cNvPr id="295951" name="Rectangle 15"/>
          <p:cNvSpPr>
            <a:spLocks noChangeArrowheads="1"/>
          </p:cNvSpPr>
          <p:nvPr/>
        </p:nvSpPr>
        <p:spPr>
          <a:xfrm>
            <a:off x="3778250" y="2146300"/>
            <a:ext cx="2120900" cy="895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52" name="Rectangle 16"/>
          <p:cNvSpPr>
            <a:spLocks noChangeArrowheads="1"/>
          </p:cNvSpPr>
          <p:nvPr/>
        </p:nvSpPr>
        <p:spPr>
          <a:xfrm>
            <a:off x="3448050" y="2190750"/>
            <a:ext cx="2438400" cy="11049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기호의 상대주소변경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295953" name="Rectangle 17"/>
          <p:cNvSpPr>
            <a:spLocks noChangeArrowheads="1"/>
          </p:cNvSpPr>
          <p:nvPr/>
        </p:nvSpPr>
        <p:spPr>
          <a:xfrm>
            <a:off x="6343650" y="2146300"/>
            <a:ext cx="2254250" cy="876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54" name="Rectangle 18"/>
          <p:cNvSpPr>
            <a:spLocks noChangeArrowheads="1"/>
          </p:cNvSpPr>
          <p:nvPr/>
        </p:nvSpPr>
        <p:spPr>
          <a:xfrm>
            <a:off x="6318250" y="2438400"/>
            <a:ext cx="2260600" cy="438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상대주소변경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295955" name="Freeform 19"/>
          <p:cNvSpPr/>
          <p:nvPr/>
        </p:nvSpPr>
        <p:spPr>
          <a:xfrm>
            <a:off x="7461250" y="3028950"/>
            <a:ext cx="1588" cy="1087438"/>
          </a:xfrm>
          <a:custGeom>
            <a:avLst/>
            <a:gdLst/>
            <a:cxnLst>
              <a:cxn ang="0">
                <a:pos x="0" y="684"/>
              </a:cxn>
              <a:cxn ang="0">
                <a:pos x="0" y="0"/>
              </a:cxn>
            </a:cxnLst>
            <a:rect l="0" t="0" r="r" b="b"/>
            <a:pathLst>
              <a:path w="1" h="685">
                <a:moveTo>
                  <a:pt x="0" y="684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56" name="Freeform 20"/>
          <p:cNvSpPr/>
          <p:nvPr/>
        </p:nvSpPr>
        <p:spPr>
          <a:xfrm>
            <a:off x="2235200" y="4927600"/>
            <a:ext cx="2238375" cy="736600"/>
          </a:xfrm>
          <a:custGeom>
            <a:avLst/>
            <a:gdLst/>
            <a:cxnLst>
              <a:cxn ang="0">
                <a:pos x="1409" y="463"/>
              </a:cxn>
              <a:cxn ang="0">
                <a:pos x="0" y="0"/>
              </a:cxn>
            </a:cxnLst>
            <a:rect l="0" t="0" r="r" b="b"/>
            <a:pathLst>
              <a:path w="1410" h="464">
                <a:moveTo>
                  <a:pt x="1409" y="463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57" name="Rectangle 21"/>
          <p:cNvSpPr>
            <a:spLocks noChangeArrowheads="1"/>
          </p:cNvSpPr>
          <p:nvPr/>
        </p:nvSpPr>
        <p:spPr>
          <a:xfrm>
            <a:off x="4216400" y="4114800"/>
            <a:ext cx="1492250" cy="787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58" name="Rectangle 22"/>
          <p:cNvSpPr>
            <a:spLocks noChangeArrowheads="1"/>
          </p:cNvSpPr>
          <p:nvPr/>
        </p:nvSpPr>
        <p:spPr>
          <a:xfrm>
            <a:off x="4171950" y="4159250"/>
            <a:ext cx="1562100" cy="6794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총괄외부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기호표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5959" name="Rectangle 23"/>
          <p:cNvSpPr>
            <a:spLocks noChangeArrowheads="1"/>
          </p:cNvSpPr>
          <p:nvPr/>
        </p:nvSpPr>
        <p:spPr>
          <a:xfrm>
            <a:off x="6572250" y="4114800"/>
            <a:ext cx="1892300" cy="787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60" name="Rectangle 24"/>
          <p:cNvSpPr>
            <a:spLocks noChangeArrowheads="1"/>
          </p:cNvSpPr>
          <p:nvPr/>
        </p:nvSpPr>
        <p:spPr>
          <a:xfrm>
            <a:off x="6527800" y="4159250"/>
            <a:ext cx="1943100" cy="6794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총괄재배치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링크표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5961" name="Freeform 25"/>
          <p:cNvSpPr/>
          <p:nvPr/>
        </p:nvSpPr>
        <p:spPr>
          <a:xfrm>
            <a:off x="2006600" y="3714750"/>
            <a:ext cx="1588" cy="401638"/>
          </a:xfrm>
          <a:custGeom>
            <a:avLst/>
            <a:gdLst/>
            <a:cxnLst>
              <a:cxn ang="0">
                <a:pos x="0" y="252"/>
              </a:cxn>
              <a:cxn ang="0">
                <a:pos x="0" y="0"/>
              </a:cxn>
            </a:cxnLst>
            <a:rect l="0" t="0" r="r" b="b"/>
            <a:pathLst>
              <a:path w="1" h="253">
                <a:moveTo>
                  <a:pt x="0" y="252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62" name="Freeform 26"/>
          <p:cNvSpPr/>
          <p:nvPr/>
        </p:nvSpPr>
        <p:spPr>
          <a:xfrm>
            <a:off x="4914900" y="4908550"/>
            <a:ext cx="1588" cy="781050"/>
          </a:xfrm>
          <a:custGeom>
            <a:avLst/>
            <a:gdLst/>
            <a:cxnLst>
              <a:cxn ang="0">
                <a:pos x="0" y="491"/>
              </a:cxn>
              <a:cxn ang="0">
                <a:pos x="0" y="0"/>
              </a:cxn>
            </a:cxnLst>
            <a:rect l="0" t="0" r="r" b="b"/>
            <a:pathLst>
              <a:path w="1" h="492">
                <a:moveTo>
                  <a:pt x="0" y="491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63" name="Freeform 27"/>
          <p:cNvSpPr/>
          <p:nvPr/>
        </p:nvSpPr>
        <p:spPr>
          <a:xfrm>
            <a:off x="5308600" y="4927600"/>
            <a:ext cx="2006600" cy="749300"/>
          </a:xfrm>
          <a:custGeom>
            <a:avLst/>
            <a:gdLst/>
            <a:cxnLst>
              <a:cxn ang="0">
                <a:pos x="0" y="471"/>
              </a:cxn>
              <a:cxn ang="0">
                <a:pos x="1263" y="0"/>
              </a:cxn>
            </a:cxnLst>
            <a:rect l="0" t="0" r="r" b="b"/>
            <a:pathLst>
              <a:path w="1264" h="472">
                <a:moveTo>
                  <a:pt x="0" y="471"/>
                </a:moveTo>
                <a:lnTo>
                  <a:pt x="126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64" name="Freeform 28"/>
          <p:cNvSpPr/>
          <p:nvPr/>
        </p:nvSpPr>
        <p:spPr>
          <a:xfrm>
            <a:off x="4743450" y="1752600"/>
            <a:ext cx="1588" cy="382588"/>
          </a:xfrm>
          <a:custGeom>
            <a:avLst/>
            <a:gdLst/>
            <a:cxnLst>
              <a:cxn ang="0">
                <a:pos x="0" y="240"/>
              </a:cxn>
              <a:cxn ang="0">
                <a:pos x="0" y="0"/>
              </a:cxn>
            </a:cxnLst>
            <a:rect l="0" t="0" r="r" b="b"/>
            <a:pathLst>
              <a:path w="1" h="241">
                <a:moveTo>
                  <a:pt x="0" y="24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65" name="Freeform 29"/>
          <p:cNvSpPr/>
          <p:nvPr/>
        </p:nvSpPr>
        <p:spPr>
          <a:xfrm>
            <a:off x="7289800" y="1809750"/>
            <a:ext cx="1588" cy="344488"/>
          </a:xfrm>
          <a:custGeom>
            <a:avLst/>
            <a:gdLst/>
            <a:cxnLst>
              <a:cxn ang="0">
                <a:pos x="0" y="216"/>
              </a:cxn>
              <a:cxn ang="0">
                <a:pos x="0" y="0"/>
              </a:cxn>
            </a:cxnLst>
            <a:rect l="0" t="0" r="r" b="b"/>
            <a:pathLst>
              <a:path w="1" h="217">
                <a:moveTo>
                  <a:pt x="0" y="216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5966" name="Freeform 30"/>
          <p:cNvSpPr/>
          <p:nvPr/>
        </p:nvSpPr>
        <p:spPr>
          <a:xfrm>
            <a:off x="1835150" y="1752600"/>
            <a:ext cx="1588" cy="401638"/>
          </a:xfrm>
          <a:custGeom>
            <a:avLst/>
            <a:gdLst/>
            <a:cxnLst>
              <a:cxn ang="0">
                <a:pos x="0" y="252"/>
              </a:cxn>
              <a:cxn ang="0">
                <a:pos x="0" y="0"/>
              </a:cxn>
            </a:cxnLst>
            <a:rect l="0" t="0" r="r" b="b"/>
            <a:pathLst>
              <a:path w="1" h="253">
                <a:moveTo>
                  <a:pt x="0" y="252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FD9232CD-A63F-41B7-93F2-F462AF02935B}" type="slidenum">
              <a:rPr lang="en-US" altLang="ko-KR"/>
              <a:pPr lvl="0" defTabSz="762000">
                <a:defRPr/>
              </a:pPr>
              <a:t>66</a:t>
            </a:fld>
            <a:endParaRPr lang="en-US" altLang="ko-KR"/>
          </a:p>
        </p:txBody>
      </p:sp>
      <p:sp>
        <p:nvSpPr>
          <p:cNvPr id="296962" name="Freeform 2"/>
          <p:cNvSpPr/>
          <p:nvPr/>
        </p:nvSpPr>
        <p:spPr>
          <a:xfrm>
            <a:off x="3775075" y="6067425"/>
            <a:ext cx="1588" cy="401638"/>
          </a:xfrm>
          <a:custGeom>
            <a:avLst/>
            <a:gdLst/>
            <a:cxnLst>
              <a:cxn ang="0">
                <a:pos x="0" y="252"/>
              </a:cxn>
              <a:cxn ang="0">
                <a:pos x="0" y="0"/>
              </a:cxn>
            </a:cxnLst>
            <a:rect l="0" t="0" r="r" b="b"/>
            <a:pathLst>
              <a:path w="1" h="253">
                <a:moveTo>
                  <a:pt x="0" y="252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6963" name="Freeform 3"/>
          <p:cNvSpPr/>
          <p:nvPr/>
        </p:nvSpPr>
        <p:spPr>
          <a:xfrm>
            <a:off x="5537200" y="3892550"/>
            <a:ext cx="1331913" cy="1588"/>
          </a:xfrm>
          <a:custGeom>
            <a:avLst/>
            <a:gdLst/>
            <a:cxnLst>
              <a:cxn ang="0">
                <a:pos x="838" y="0"/>
              </a:cxn>
              <a:cxn ang="0">
                <a:pos x="0" y="0"/>
              </a:cxn>
            </a:cxnLst>
            <a:rect l="0" t="0" r="r" b="b"/>
            <a:pathLst>
              <a:path w="839" h="1">
                <a:moveTo>
                  <a:pt x="838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6964" name="AutoShape 4"/>
          <p:cNvSpPr>
            <a:spLocks noChangeArrowheads="1"/>
          </p:cNvSpPr>
          <p:nvPr/>
        </p:nvSpPr>
        <p:spPr>
          <a:xfrm>
            <a:off x="1612900" y="3455988"/>
            <a:ext cx="4044950" cy="884237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패스 </a:t>
            </a:r>
            <a:r>
              <a:rPr lang="en-US" altLang="ko-KR"/>
              <a:t>2</a:t>
            </a:r>
            <a:r>
              <a:rPr lang="ko-KR" altLang="en-US"/>
              <a:t>의 알고리즘</a:t>
            </a:r>
            <a:endParaRPr lang="ko-KR" altLang="en-US"/>
          </a:p>
        </p:txBody>
      </p:sp>
      <p:sp>
        <p:nvSpPr>
          <p:cNvPr id="296966" name="Freeform 6"/>
          <p:cNvSpPr/>
          <p:nvPr/>
        </p:nvSpPr>
        <p:spPr>
          <a:xfrm>
            <a:off x="3656013" y="2152650"/>
            <a:ext cx="1587" cy="401638"/>
          </a:xfrm>
          <a:custGeom>
            <a:avLst/>
            <a:gdLst/>
            <a:cxnLst>
              <a:cxn ang="0">
                <a:pos x="0" y="252"/>
              </a:cxn>
              <a:cxn ang="0">
                <a:pos x="0" y="0"/>
              </a:cxn>
            </a:cxnLst>
            <a:rect l="0" t="0" r="r" b="b"/>
            <a:pathLst>
              <a:path w="1" h="253">
                <a:moveTo>
                  <a:pt x="0" y="252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>
          <a:xfrm>
            <a:off x="1092200" y="4806950"/>
            <a:ext cx="6335713" cy="1368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>
          <a:xfrm>
            <a:off x="1085850" y="4821238"/>
            <a:ext cx="6705600" cy="11414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읽은 줄의 내용을 다음과 같이 변수에 치환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		</a:t>
            </a: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addr = </a:t>
            </a: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상대주소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		</a:t>
            </a: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symbol = </a:t>
            </a: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		</a:t>
            </a: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sign = + </a:t>
            </a: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또는 </a:t>
            </a: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6969" name="Freeform 9"/>
          <p:cNvSpPr/>
          <p:nvPr/>
        </p:nvSpPr>
        <p:spPr>
          <a:xfrm>
            <a:off x="3640138" y="4400550"/>
            <a:ext cx="1587" cy="401638"/>
          </a:xfrm>
          <a:custGeom>
            <a:avLst/>
            <a:gdLst/>
            <a:cxnLst>
              <a:cxn ang="0">
                <a:pos x="0" y="252"/>
              </a:cxn>
              <a:cxn ang="0">
                <a:pos x="0" y="0"/>
              </a:cxn>
            </a:cxnLst>
            <a:rect l="0" t="0" r="r" b="b"/>
            <a:pathLst>
              <a:path w="1" h="253">
                <a:moveTo>
                  <a:pt x="0" y="252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>
          <a:xfrm>
            <a:off x="1196975" y="2581275"/>
            <a:ext cx="5184775" cy="450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>
          <a:xfrm>
            <a:off x="1162050" y="2667000"/>
            <a:ext cx="5413375" cy="34766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총괄재배치링크표에서 한 줄을 읽음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>
          <a:xfrm>
            <a:off x="1974850" y="3684588"/>
            <a:ext cx="3448050" cy="63023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총괄재배치링크표 끝</a:t>
            </a: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xmlns:mc="http://schemas.openxmlformats.org/markup-compatibility/2006" xmlns:hp="http://schemas.haansoft.com/office/presentation/8.0" lang="en-US" altLang="ko-KR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296973" name="Freeform 13"/>
          <p:cNvSpPr/>
          <p:nvPr/>
        </p:nvSpPr>
        <p:spPr>
          <a:xfrm>
            <a:off x="723900" y="2286000"/>
            <a:ext cx="2887663" cy="3981450"/>
          </a:xfrm>
          <a:custGeom>
            <a:avLst/>
            <a:gdLst/>
            <a:cxnLst>
              <a:cxn ang="0">
                <a:pos x="1818" y="0"/>
              </a:cxn>
              <a:cxn ang="0">
                <a:pos x="0" y="0"/>
              </a:cxn>
              <a:cxn ang="0">
                <a:pos x="0" y="2507"/>
              </a:cxn>
            </a:cxnLst>
            <a:rect l="0" t="0" r="r" b="b"/>
            <a:pathLst>
              <a:path w="1819" h="2508">
                <a:moveTo>
                  <a:pt x="1818" y="0"/>
                </a:moveTo>
                <a:lnTo>
                  <a:pt x="0" y="0"/>
                </a:lnTo>
                <a:lnTo>
                  <a:pt x="0" y="250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>
          <a:xfrm>
            <a:off x="3681413" y="4403725"/>
            <a:ext cx="1252537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hlink"/>
              </a:solidFill>
            </a:endParaRPr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>
          <a:xfrm>
            <a:off x="5643563" y="3568700"/>
            <a:ext cx="550862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hlink"/>
              </a:solidFill>
            </a:endParaRPr>
          </a:p>
        </p:txBody>
      </p:sp>
      <p:sp>
        <p:nvSpPr>
          <p:cNvPr id="296976" name="Freeform 16"/>
          <p:cNvSpPr/>
          <p:nvPr/>
        </p:nvSpPr>
        <p:spPr>
          <a:xfrm>
            <a:off x="3641725" y="3052763"/>
            <a:ext cx="1588" cy="382587"/>
          </a:xfrm>
          <a:custGeom>
            <a:avLst/>
            <a:gdLst/>
            <a:cxnLst>
              <a:cxn ang="0">
                <a:pos x="0" y="240"/>
              </a:cxn>
              <a:cxn ang="0">
                <a:pos x="0" y="0"/>
              </a:cxn>
            </a:cxnLst>
            <a:rect l="0" t="0" r="r" b="b"/>
            <a:pathLst>
              <a:path w="1" h="241">
                <a:moveTo>
                  <a:pt x="0" y="24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70674" name="Group 17"/>
          <p:cNvGrpSpPr/>
          <p:nvPr/>
        </p:nvGrpSpPr>
        <p:grpSpPr>
          <a:xfrm rot="0">
            <a:off x="2778125" y="1676400"/>
            <a:ext cx="1870075" cy="457200"/>
            <a:chOff x="1750" y="1056"/>
            <a:chExt cx="1178" cy="288"/>
          </a:xfrm>
        </p:grpSpPr>
        <p:sp>
          <p:nvSpPr>
            <p:cNvPr id="296978" name="Oval 18"/>
            <p:cNvSpPr>
              <a:spLocks noChangeArrowheads="1"/>
            </p:cNvSpPr>
            <p:nvPr/>
          </p:nvSpPr>
          <p:spPr>
            <a:xfrm>
              <a:off x="1750" y="1060"/>
              <a:ext cx="332" cy="280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6979" name="Oval 19"/>
            <p:cNvSpPr>
              <a:spLocks noChangeArrowheads="1"/>
            </p:cNvSpPr>
            <p:nvPr/>
          </p:nvSpPr>
          <p:spPr>
            <a:xfrm>
              <a:off x="2596" y="1060"/>
              <a:ext cx="332" cy="280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6980" name="AutoShape 20"/>
            <p:cNvSpPr>
              <a:spLocks noChangeArrowheads="1"/>
            </p:cNvSpPr>
            <p:nvPr/>
          </p:nvSpPr>
          <p:spPr>
            <a:xfrm>
              <a:off x="1869" y="1056"/>
              <a:ext cx="893" cy="288"/>
            </a:xfrm>
            <a:prstGeom prst="roundRect">
              <a:avLst>
                <a:gd name="adj" fmla="val 12458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6981" name="Line 21"/>
            <p:cNvSpPr>
              <a:spLocks noChangeShapeType="1"/>
            </p:cNvSpPr>
            <p:nvPr/>
          </p:nvSpPr>
          <p:spPr>
            <a:xfrm>
              <a:off x="1890" y="1344"/>
              <a:ext cx="8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6982" name="Line 22"/>
            <p:cNvSpPr>
              <a:spLocks noChangeShapeType="1"/>
            </p:cNvSpPr>
            <p:nvPr/>
          </p:nvSpPr>
          <p:spPr>
            <a:xfrm>
              <a:off x="1905" y="1056"/>
              <a:ext cx="8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296983" name="Rectangle 23"/>
          <p:cNvSpPr>
            <a:spLocks noChangeArrowheads="1"/>
          </p:cNvSpPr>
          <p:nvPr/>
        </p:nvSpPr>
        <p:spPr>
          <a:xfrm>
            <a:off x="2865438" y="1755775"/>
            <a:ext cx="1846262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시작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</a:endParaRPr>
          </a:p>
        </p:txBody>
      </p:sp>
      <p:grpSp>
        <p:nvGrpSpPr>
          <p:cNvPr id="70676" name="Group 24"/>
          <p:cNvGrpSpPr/>
          <p:nvPr/>
        </p:nvGrpSpPr>
        <p:grpSpPr>
          <a:xfrm rot="0">
            <a:off x="6884988" y="3687763"/>
            <a:ext cx="1471612" cy="447675"/>
            <a:chOff x="4337" y="2323"/>
            <a:chExt cx="927" cy="282"/>
          </a:xfrm>
        </p:grpSpPr>
        <p:sp>
          <p:nvSpPr>
            <p:cNvPr id="296985" name="Oval 25"/>
            <p:cNvSpPr>
              <a:spLocks noChangeArrowheads="1"/>
            </p:cNvSpPr>
            <p:nvPr/>
          </p:nvSpPr>
          <p:spPr>
            <a:xfrm>
              <a:off x="4337" y="2327"/>
              <a:ext cx="262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6986" name="Oval 26"/>
            <p:cNvSpPr>
              <a:spLocks noChangeArrowheads="1"/>
            </p:cNvSpPr>
            <p:nvPr/>
          </p:nvSpPr>
          <p:spPr>
            <a:xfrm>
              <a:off x="5002" y="2327"/>
              <a:ext cx="262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6987" name="AutoShape 27"/>
            <p:cNvSpPr>
              <a:spLocks noChangeArrowheads="1"/>
            </p:cNvSpPr>
            <p:nvPr/>
          </p:nvSpPr>
          <p:spPr>
            <a:xfrm>
              <a:off x="4428" y="2323"/>
              <a:ext cx="705" cy="282"/>
            </a:xfrm>
            <a:prstGeom prst="roundRect">
              <a:avLst>
                <a:gd name="adj" fmla="val 12458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6988" name="Line 28"/>
            <p:cNvSpPr>
              <a:spLocks noChangeShapeType="1"/>
            </p:cNvSpPr>
            <p:nvPr/>
          </p:nvSpPr>
          <p:spPr>
            <a:xfrm>
              <a:off x="4450" y="2605"/>
              <a:ext cx="6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96989" name="Line 29"/>
            <p:cNvSpPr>
              <a:spLocks noChangeShapeType="1"/>
            </p:cNvSpPr>
            <p:nvPr/>
          </p:nvSpPr>
          <p:spPr>
            <a:xfrm>
              <a:off x="4459" y="2323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296990" name="Rectangle 30"/>
          <p:cNvSpPr>
            <a:spLocks noChangeArrowheads="1"/>
          </p:cNvSpPr>
          <p:nvPr/>
        </p:nvSpPr>
        <p:spPr>
          <a:xfrm>
            <a:off x="6905625" y="3759200"/>
            <a:ext cx="14700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끝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70678" name="Rectangle 31"/>
          <p:cNvSpPr>
            <a:spLocks noChangeArrowheads="1"/>
          </p:cNvSpPr>
          <p:nvPr/>
        </p:nvSpPr>
        <p:spPr>
          <a:xfrm>
            <a:off x="3582988" y="6169025"/>
            <a:ext cx="1841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endParaRPr lang="ko-KR" altLang="ko-KR" sz="24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C294E2AC-4A91-410E-AB98-98D5A0361A67}" type="slidenum">
              <a:rPr lang="en-US" altLang="ko-KR"/>
              <a:pPr lvl="0" defTabSz="762000">
                <a:defRPr/>
              </a:pPr>
              <a:t>67</a:t>
            </a:fld>
            <a:endParaRPr lang="en-US" altLang="ko-KR"/>
          </a:p>
        </p:txBody>
      </p:sp>
      <p:sp>
        <p:nvSpPr>
          <p:cNvPr id="297986" name="Freeform 2"/>
          <p:cNvSpPr/>
          <p:nvPr/>
        </p:nvSpPr>
        <p:spPr>
          <a:xfrm>
            <a:off x="755650" y="1806575"/>
            <a:ext cx="1101725" cy="4108450"/>
          </a:xfrm>
          <a:custGeom>
            <a:avLst/>
            <a:gdLst/>
            <a:cxnLst>
              <a:cxn ang="0">
                <a:pos x="0" y="0"/>
              </a:cxn>
              <a:cxn ang="0">
                <a:pos x="0" y="2586"/>
              </a:cxn>
              <a:cxn ang="0">
                <a:pos x="693" y="2587"/>
              </a:cxn>
            </a:cxnLst>
            <a:rect l="0" t="0" r="r" b="b"/>
            <a:pathLst>
              <a:path w="694" h="2588">
                <a:moveTo>
                  <a:pt x="0" y="0"/>
                </a:moveTo>
                <a:lnTo>
                  <a:pt x="0" y="2586"/>
                </a:lnTo>
                <a:lnTo>
                  <a:pt x="693" y="258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7987" name="Freeform 3"/>
          <p:cNvSpPr/>
          <p:nvPr/>
        </p:nvSpPr>
        <p:spPr>
          <a:xfrm>
            <a:off x="5600700" y="4657725"/>
            <a:ext cx="1792288" cy="1588"/>
          </a:xfrm>
          <a:custGeom>
            <a:avLst/>
            <a:gdLst/>
            <a:cxnLst>
              <a:cxn ang="0">
                <a:pos x="1128" y="0"/>
              </a:cxn>
              <a:cxn ang="0">
                <a:pos x="0" y="0"/>
              </a:cxn>
            </a:cxnLst>
            <a:rect l="0" t="0" r="r" b="b"/>
            <a:pathLst>
              <a:path w="1129" h="1">
                <a:moveTo>
                  <a:pt x="1128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>
          <a:xfrm>
            <a:off x="5929313" y="4305300"/>
            <a:ext cx="1252537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실패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hlink"/>
              </a:solidFill>
            </a:endParaRP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>
          <a:xfrm>
            <a:off x="3663950" y="5146675"/>
            <a:ext cx="971550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성공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hlink"/>
              </a:solidFill>
            </a:endParaRPr>
          </a:p>
        </p:txBody>
      </p:sp>
      <p:sp>
        <p:nvSpPr>
          <p:cNvPr id="297990" name="AutoShape 6"/>
          <p:cNvSpPr>
            <a:spLocks noChangeArrowheads="1"/>
          </p:cNvSpPr>
          <p:nvPr/>
        </p:nvSpPr>
        <p:spPr>
          <a:xfrm rot="16200000" flipH="1">
            <a:off x="7515225" y="4260850"/>
            <a:ext cx="654050" cy="787400"/>
          </a:xfrm>
          <a:prstGeom prst="hexagon">
            <a:avLst>
              <a:gd name="adj" fmla="val 24958"/>
              <a:gd name="vf" fmla="val 115470"/>
            </a:avLst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>
          <a:xfrm>
            <a:off x="7419975" y="4498975"/>
            <a:ext cx="87947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오류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297992" name="Freeform 8"/>
          <p:cNvSpPr/>
          <p:nvPr/>
        </p:nvSpPr>
        <p:spPr>
          <a:xfrm>
            <a:off x="5695950" y="2308225"/>
            <a:ext cx="1792288" cy="1588"/>
          </a:xfrm>
          <a:custGeom>
            <a:avLst/>
            <a:gdLst/>
            <a:cxnLst>
              <a:cxn ang="0">
                <a:pos x="1128" y="0"/>
              </a:cxn>
              <a:cxn ang="0">
                <a:pos x="0" y="0"/>
              </a:cxn>
            </a:cxnLst>
            <a:rect l="0" t="0" r="r" b="b"/>
            <a:pathLst>
              <a:path w="1129" h="1">
                <a:moveTo>
                  <a:pt x="1128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7993" name="AutoShape 9"/>
          <p:cNvSpPr>
            <a:spLocks noChangeArrowheads="1"/>
          </p:cNvSpPr>
          <p:nvPr/>
        </p:nvSpPr>
        <p:spPr>
          <a:xfrm>
            <a:off x="1568450" y="4238625"/>
            <a:ext cx="4044950" cy="860425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7994" name="Rectangle 10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패스 </a:t>
            </a:r>
            <a:r>
              <a:rPr lang="en-US" altLang="ko-KR"/>
              <a:t>2</a:t>
            </a:r>
            <a:r>
              <a:rPr lang="ko-KR" altLang="en-US"/>
              <a:t>의 알고리즘</a:t>
            </a:r>
            <a:endParaRPr lang="ko-KR" altLang="en-US"/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>
          <a:xfrm>
            <a:off x="1524000" y="5540375"/>
            <a:ext cx="526415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>
          <a:xfrm>
            <a:off x="1733550" y="5592763"/>
            <a:ext cx="5181600" cy="5699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재배치비트가 가리키는 데이터에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Value</a:t>
            </a: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를 </a:t>
            </a: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sign</a:t>
            </a: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에 따라 더함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997" name="Freeform 13"/>
          <p:cNvSpPr/>
          <p:nvPr/>
        </p:nvSpPr>
        <p:spPr>
          <a:xfrm>
            <a:off x="3595688" y="5133975"/>
            <a:ext cx="1587" cy="401638"/>
          </a:xfrm>
          <a:custGeom>
            <a:avLst/>
            <a:gdLst/>
            <a:cxnLst>
              <a:cxn ang="0">
                <a:pos x="0" y="252"/>
              </a:cxn>
              <a:cxn ang="0">
                <a:pos x="0" y="0"/>
              </a:cxn>
            </a:cxnLst>
            <a:rect l="0" t="0" r="r" b="b"/>
            <a:pathLst>
              <a:path w="1" h="253">
                <a:moveTo>
                  <a:pt x="0" y="252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>
          <a:xfrm>
            <a:off x="1866900" y="4354513"/>
            <a:ext cx="3448050" cy="63023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단순링크 모듈에서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상대주소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=addr 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탐색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999" name="Rectangle 15"/>
          <p:cNvSpPr>
            <a:spLocks noChangeArrowheads="1"/>
          </p:cNvSpPr>
          <p:nvPr/>
        </p:nvSpPr>
        <p:spPr>
          <a:xfrm>
            <a:off x="6018213" y="1955800"/>
            <a:ext cx="1252537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실패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hlink"/>
              </a:solidFill>
            </a:endParaRPr>
          </a:p>
        </p:txBody>
      </p:sp>
      <p:sp>
        <p:nvSpPr>
          <p:cNvPr id="298000" name="Rectangle 16"/>
          <p:cNvSpPr>
            <a:spLocks noChangeArrowheads="1"/>
          </p:cNvSpPr>
          <p:nvPr/>
        </p:nvSpPr>
        <p:spPr>
          <a:xfrm>
            <a:off x="3644900" y="2828925"/>
            <a:ext cx="971550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성공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hlink"/>
              </a:solidFill>
            </a:endParaRPr>
          </a:p>
        </p:txBody>
      </p:sp>
      <p:sp>
        <p:nvSpPr>
          <p:cNvPr id="298001" name="Rectangle 17"/>
          <p:cNvSpPr>
            <a:spLocks noChangeArrowheads="1"/>
          </p:cNvSpPr>
          <p:nvPr/>
        </p:nvSpPr>
        <p:spPr>
          <a:xfrm>
            <a:off x="1106488" y="3271838"/>
            <a:ext cx="530225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8002" name="Rectangle 18"/>
          <p:cNvSpPr>
            <a:spLocks noChangeArrowheads="1"/>
          </p:cNvSpPr>
          <p:nvPr/>
        </p:nvSpPr>
        <p:spPr>
          <a:xfrm>
            <a:off x="1085850" y="3294063"/>
            <a:ext cx="5022850" cy="5381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탐색된 기호의 상대주소를 변수에 치환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Value=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주소값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8003" name="AutoShape 19"/>
          <p:cNvSpPr>
            <a:spLocks noChangeArrowheads="1"/>
          </p:cNvSpPr>
          <p:nvPr/>
        </p:nvSpPr>
        <p:spPr>
          <a:xfrm rot="16200000" flipH="1">
            <a:off x="7585075" y="1924050"/>
            <a:ext cx="654050" cy="787400"/>
          </a:xfrm>
          <a:prstGeom prst="hexagon">
            <a:avLst>
              <a:gd name="adj" fmla="val 24958"/>
              <a:gd name="vf" fmla="val 115470"/>
            </a:avLst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8004" name="Rectangle 20"/>
          <p:cNvSpPr>
            <a:spLocks noChangeArrowheads="1"/>
          </p:cNvSpPr>
          <p:nvPr/>
        </p:nvSpPr>
        <p:spPr>
          <a:xfrm>
            <a:off x="7489825" y="2149475"/>
            <a:ext cx="87947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오류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298005" name="Freeform 21"/>
          <p:cNvSpPr/>
          <p:nvPr/>
        </p:nvSpPr>
        <p:spPr>
          <a:xfrm>
            <a:off x="3584575" y="3875088"/>
            <a:ext cx="1588" cy="401637"/>
          </a:xfrm>
          <a:custGeom>
            <a:avLst/>
            <a:gdLst/>
            <a:cxnLst>
              <a:cxn ang="0">
                <a:pos x="0" y="252"/>
              </a:cxn>
              <a:cxn ang="0">
                <a:pos x="0" y="0"/>
              </a:cxn>
            </a:cxnLst>
            <a:rect l="0" t="0" r="r" b="b"/>
            <a:pathLst>
              <a:path w="1" h="253">
                <a:moveTo>
                  <a:pt x="0" y="252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8006" name="AutoShape 22"/>
          <p:cNvSpPr>
            <a:spLocks noChangeArrowheads="1"/>
          </p:cNvSpPr>
          <p:nvPr/>
        </p:nvSpPr>
        <p:spPr>
          <a:xfrm>
            <a:off x="1465263" y="1857375"/>
            <a:ext cx="4368800" cy="949325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8007" name="Rectangle 23"/>
          <p:cNvSpPr>
            <a:spLocks noChangeArrowheads="1"/>
          </p:cNvSpPr>
          <p:nvPr/>
        </p:nvSpPr>
        <p:spPr>
          <a:xfrm>
            <a:off x="1695450" y="2017713"/>
            <a:ext cx="3879850" cy="6334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총괄외부기호표에서 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=symbol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인 행을 탐색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705" name="Rectangle 24"/>
          <p:cNvSpPr>
            <a:spLocks noChangeArrowheads="1"/>
          </p:cNvSpPr>
          <p:nvPr/>
        </p:nvSpPr>
        <p:spPr>
          <a:xfrm>
            <a:off x="3527425" y="2741613"/>
            <a:ext cx="1841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endParaRPr lang="ko-KR" altLang="ko-KR" sz="24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98009" name="Freeform 25"/>
          <p:cNvSpPr/>
          <p:nvPr/>
        </p:nvSpPr>
        <p:spPr>
          <a:xfrm>
            <a:off x="3700463" y="3060700"/>
            <a:ext cx="1587" cy="25400"/>
          </a:xfrm>
          <a:custGeom>
            <a:avLst/>
            <a:gdLst/>
            <a:cxnLst>
              <a:cxn ang="0">
                <a:pos x="0" y="15"/>
              </a:cxn>
              <a:cxn ang="0">
                <a:pos x="0" y="0"/>
              </a:cxn>
            </a:cxnLst>
            <a:rect l="0" t="0" r="r" b="b"/>
            <a:pathLst>
              <a:path w="1" h="16">
                <a:moveTo>
                  <a:pt x="0" y="15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8010" name="Freeform 26"/>
          <p:cNvSpPr/>
          <p:nvPr/>
        </p:nvSpPr>
        <p:spPr>
          <a:xfrm>
            <a:off x="3646488" y="2819400"/>
            <a:ext cx="1587" cy="401638"/>
          </a:xfrm>
          <a:custGeom>
            <a:avLst/>
            <a:gdLst/>
            <a:cxnLst>
              <a:cxn ang="0">
                <a:pos x="0" y="252"/>
              </a:cxn>
              <a:cxn ang="0">
                <a:pos x="0" y="0"/>
              </a:cxn>
            </a:cxnLst>
            <a:rect l="0" t="0" r="r" b="b"/>
            <a:pathLst>
              <a:path w="1" h="253">
                <a:moveTo>
                  <a:pt x="0" y="252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 useBgFill="1">
        <p:nvSpPr>
          <p:cNvPr id="298011" name="Rectangle 27"/>
          <p:cNvSpPr>
            <a:spLocks noChangeArrowheads="1"/>
          </p:cNvSpPr>
          <p:nvPr/>
        </p:nvSpPr>
        <p:spPr>
          <a:xfrm>
            <a:off x="5048250" y="2659063"/>
            <a:ext cx="2343150" cy="549275"/>
          </a:xfrm>
          <a:prstGeom prst="rect">
            <a:avLst/>
          </a:prstGeom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98012" name="Freeform 28"/>
          <p:cNvSpPr/>
          <p:nvPr/>
        </p:nvSpPr>
        <p:spPr>
          <a:xfrm>
            <a:off x="3709988" y="1638300"/>
            <a:ext cx="1587" cy="330200"/>
          </a:xfrm>
          <a:custGeom>
            <a:avLst/>
            <a:gdLst/>
            <a:cxnLst>
              <a:cxn ang="0">
                <a:pos x="0" y="207"/>
              </a:cxn>
              <a:cxn ang="0">
                <a:pos x="0" y="0"/>
              </a:cxn>
            </a:cxnLst>
            <a:rect l="0" t="0" r="r" b="b"/>
            <a:pathLst>
              <a:path w="1" h="208">
                <a:moveTo>
                  <a:pt x="0" y="207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E9F20957-9E95-4D81-86BF-F93CADEA0173}" type="slidenum">
              <a:rPr lang="en-US" altLang="ko-KR"/>
              <a:pPr lvl="0" defTabSz="762000">
                <a:defRPr/>
              </a:pPr>
              <a:t>68</a:t>
            </a:fld>
            <a:endParaRPr lang="en-US" altLang="ko-KR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요약</a:t>
            </a:r>
            <a:endParaRPr lang="ko-KR" alt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857375"/>
            <a:ext cx="7905750" cy="4595813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12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링커와 로더의 역할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2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로더의 종류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2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링커와 로더가 필요한 정보 이해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2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번역된 프로그램 형태 이해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2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절대상수와 재배치 상수 이해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2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재배치 링크와 형태 이해</a:t>
            </a:r>
            <a:endParaRPr lang="ko-KR" altLang="en-US" sz="30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79410E5A-B2F5-467E-92F7-0374AD03CB91}" type="slidenum">
              <a:rPr lang="en-US" altLang="ko-KR"/>
              <a:pPr lvl="0" defTabSz="762000">
                <a:defRPr/>
              </a:pPr>
              <a:t>3</a:t>
            </a:fld>
            <a:endParaRPr lang="en-US" altLang="ko-KR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>
          <a:xfrm>
            <a:off x="4040014" y="2204864"/>
            <a:ext cx="4204394" cy="4536504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>
          <a:xfrm>
            <a:off x="342900" y="2214563"/>
            <a:ext cx="3653036" cy="45268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title" idx="0"/>
          </p:nvPr>
        </p:nvSpPr>
        <p:spPr>
          <a:xfrm>
            <a:off x="533400" y="895350"/>
            <a:ext cx="7772400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 sz="3800"/>
              <a:t>원시 프로그램과</a:t>
            </a:r>
            <a:r>
              <a:rPr lang="ko-KR" altLang="en-US" sz="2000"/>
              <a:t> </a:t>
            </a:r>
            <a:r>
              <a:rPr lang="ko-KR" altLang="en-US" sz="3800"/>
              <a:t>번역된</a:t>
            </a:r>
            <a:r>
              <a:rPr lang="ko-KR" altLang="en-US" sz="2000"/>
              <a:t> </a:t>
            </a:r>
            <a:r>
              <a:rPr lang="ko-KR" altLang="en-US" sz="3800"/>
              <a:t>프로그램</a:t>
            </a:r>
            <a:endParaRPr lang="ko-KR" altLang="en-US" sz="3800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35050" y="1603375"/>
            <a:ext cx="4849813" cy="515938"/>
          </a:xfrm>
        </p:spPr>
        <p:txBody>
          <a:bodyPr lIns="90488" tIns="44450" rIns="90488" bIns="44450"/>
          <a:lstStyle/>
          <a:p>
            <a:pPr lvl="0">
              <a:lnSpc>
                <a:spcPct val="90000"/>
              </a:lnSpc>
              <a:buSzPct val="80000"/>
              <a:defRPr/>
            </a:pPr>
            <a:r>
              <a:rPr lang="en-US" altLang="ko-KR" sz="3200"/>
              <a:t>main.asm </a:t>
            </a:r>
            <a:r>
              <a:rPr lang="ko-KR" altLang="en-US" sz="3200"/>
              <a:t>모듈의 예</a:t>
            </a:r>
            <a:endParaRPr lang="ko-KR" altLang="en-US" sz="3200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>
          <a:xfrm>
            <a:off x="312738" y="2222500"/>
            <a:ext cx="3683198" cy="42132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segment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data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a1		dw	B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a2		dw	a1 + 10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		dw	a2 - a1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		dw	b1 + 26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segment code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extrn   B,b1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global  a1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A:  	mov ax,cs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   	mov ds,ax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		mov ax, [a2]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		add ax, [a2 + 2]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		add ax, [a2 + 4]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		call	B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		mov	ax, 4c00h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		int 21h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>
          <a:xfrm>
            <a:off x="4067944" y="2132856"/>
            <a:ext cx="4104456" cy="46085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0000   10  0000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0002   10  000A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0004   00  0002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0006   10  001A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0008   00  mov ax, cs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000A   00  mov ds, ax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000C   01  mov ax, word[0002]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000E   01  add ax, word[0004]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0010   01  add ax, word[0006]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0012   10  call 0000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0014   00  mov ax, 4c00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0016   00  int 0021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92D65539-5075-4D62-A3E0-1F0F4BCE78B0}" type="slidenum">
              <a:rPr lang="en-US" altLang="ko-KR"/>
              <a:pPr lvl="0" defTabSz="762000">
                <a:defRPr/>
              </a:pPr>
              <a:t>69</a:t>
            </a:fld>
            <a:endParaRPr lang="en-US" altLang="ko-KR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요약</a:t>
            </a:r>
            <a:endParaRPr lang="ko-KR" alt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1816100"/>
            <a:ext cx="7826375" cy="4114800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18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패스 </a:t>
            </a:r>
            <a:r>
              <a:rPr lang="en-US" altLang="ko-KR" sz="3000"/>
              <a:t>1</a:t>
            </a:r>
            <a:r>
              <a:rPr lang="ko-KR" altLang="en-US" sz="3000"/>
              <a:t>과 패스 </a:t>
            </a:r>
            <a:r>
              <a:rPr lang="en-US" altLang="ko-KR" sz="3000"/>
              <a:t>2</a:t>
            </a:r>
            <a:r>
              <a:rPr lang="ko-KR" altLang="en-US" sz="3000"/>
              <a:t>의 수행 과정 이해</a:t>
            </a:r>
            <a:endParaRPr lang="ko-KR" altLang="en-US" sz="3000"/>
          </a:p>
          <a:p>
            <a:pPr marL="428400" lvl="0" indent="-428400">
              <a:lnSpc>
                <a:spcPct val="18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패스 </a:t>
            </a:r>
            <a:r>
              <a:rPr lang="en-US" altLang="ko-KR" sz="3000"/>
              <a:t>1</a:t>
            </a:r>
            <a:r>
              <a:rPr lang="ko-KR" altLang="en-US" sz="3000"/>
              <a:t>과 패스 </a:t>
            </a:r>
            <a:r>
              <a:rPr lang="en-US" altLang="ko-KR" sz="3000"/>
              <a:t>2</a:t>
            </a:r>
            <a:r>
              <a:rPr lang="ko-KR" altLang="en-US" sz="3000"/>
              <a:t>의 자료구조 이해</a:t>
            </a:r>
            <a:endParaRPr lang="ko-KR" altLang="en-US" sz="3000"/>
          </a:p>
          <a:p>
            <a:pPr marL="428400" lvl="0" indent="-428400">
              <a:lnSpc>
                <a:spcPct val="18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기억장소에 적재된 상태 이해</a:t>
            </a:r>
            <a:endParaRPr lang="ko-KR" altLang="en-US" sz="3000"/>
          </a:p>
          <a:p>
            <a:pPr marL="428400" lvl="0" indent="-428400">
              <a:lnSpc>
                <a:spcPct val="18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패스 </a:t>
            </a:r>
            <a:r>
              <a:rPr lang="en-US" altLang="ko-KR" sz="3000"/>
              <a:t>1</a:t>
            </a:r>
            <a:r>
              <a:rPr lang="ko-KR" altLang="en-US" sz="3000"/>
              <a:t>과 패스 </a:t>
            </a:r>
            <a:r>
              <a:rPr lang="en-US" altLang="ko-KR" sz="3000"/>
              <a:t>2</a:t>
            </a:r>
            <a:r>
              <a:rPr lang="ko-KR" altLang="en-US" sz="3000"/>
              <a:t>의 알고리즘 이해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99710097-2C5C-4C6E-88B6-08D043528AA4}" type="slidenum">
              <a:rPr lang="en-US" altLang="ko-KR"/>
              <a:pPr lvl="0" defTabSz="762000">
                <a:defRPr/>
              </a:pPr>
              <a:t>4</a:t>
            </a:fld>
            <a:endParaRPr lang="en-US" altLang="ko-KR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번역된 프로그램의 분석</a:t>
            </a:r>
            <a:endParaRPr lang="ko-KR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44675"/>
            <a:ext cx="8712968" cy="4464050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115000"/>
              </a:lnSpc>
              <a:buSzPct val="80000"/>
              <a:buFont typeface="Wingdings"/>
              <a:buChar char="u"/>
              <a:defRPr/>
            </a:pPr>
            <a:r>
              <a:rPr lang="en-US" altLang="ko-KR" sz="2800">
                <a:effectLst/>
              </a:rPr>
              <a:t>main</a:t>
            </a:r>
            <a:r>
              <a:rPr lang="ko-KR" altLang="en-US" sz="2800">
                <a:effectLst/>
              </a:rPr>
              <a:t>의 상대주소 </a:t>
            </a:r>
            <a:endParaRPr lang="ko-KR" altLang="en-US" sz="3000">
              <a:effectLst/>
            </a:endParaRPr>
          </a:p>
          <a:p>
            <a:pPr marL="857040" lvl="1" indent="-399840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a1 = 0</a:t>
            </a:r>
            <a:r>
              <a:rPr lang="ko-KR" altLang="en-US" sz="2400">
                <a:effectLst/>
              </a:rPr>
              <a:t> 이고</a:t>
            </a:r>
            <a:r>
              <a:rPr lang="en-US" altLang="ko-KR" sz="2400">
                <a:effectLst/>
              </a:rPr>
              <a:t>,</a:t>
            </a:r>
            <a:r>
              <a:rPr lang="ko-KR" altLang="en-US" sz="2400">
                <a:effectLst/>
              </a:rPr>
              <a:t> </a:t>
            </a:r>
            <a:r>
              <a:rPr lang="en-US" altLang="ko-KR" sz="2400">
                <a:effectLst/>
              </a:rPr>
              <a:t>B</a:t>
            </a:r>
            <a:r>
              <a:rPr lang="ko-KR" altLang="en-US" sz="2400">
                <a:effectLst/>
              </a:rPr>
              <a:t>는 외부 기호</a:t>
            </a:r>
            <a:r>
              <a:rPr lang="en-US" altLang="ko-KR" sz="2400">
                <a:effectLst/>
              </a:rPr>
              <a:t>(</a:t>
            </a:r>
            <a:r>
              <a:rPr lang="ko-KR" altLang="en-US" sz="2400">
                <a:effectLst/>
              </a:rPr>
              <a:t>재배치</a:t>
            </a:r>
            <a:r>
              <a:rPr lang="en-US" altLang="ko-KR" sz="2400">
                <a:effectLst/>
              </a:rPr>
              <a:t>)</a:t>
            </a:r>
            <a:r>
              <a:rPr lang="ko-KR" altLang="en-US" sz="2400">
                <a:effectLst/>
              </a:rPr>
              <a:t> </a:t>
            </a:r>
            <a:endParaRPr lang="ko-KR" altLang="en-US" sz="2400">
              <a:effectLst/>
            </a:endParaRPr>
          </a:p>
          <a:p>
            <a:pPr marL="857040" lvl="1" indent="-399840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a1 + 10 = 0 + 10 = 10 + data  = 000A(</a:t>
            </a:r>
            <a:r>
              <a:rPr lang="ko-KR" altLang="en-US" sz="2400">
                <a:effectLst/>
              </a:rPr>
              <a:t>재배치 상수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  <a:p>
            <a:pPr marL="857040" lvl="1" indent="-399840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a2 - a1 = 0002 - 0000 = 0002(</a:t>
            </a:r>
            <a:r>
              <a:rPr lang="ko-KR" altLang="en-US" sz="2400">
                <a:effectLst/>
              </a:rPr>
              <a:t>절대 상수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  <a:p>
            <a:pPr marL="857040" lvl="1" indent="-399840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b1 + 26</a:t>
            </a:r>
            <a:r>
              <a:rPr lang="ko-KR" altLang="en-US" sz="2400">
                <a:effectLst/>
              </a:rPr>
              <a:t>에서 </a:t>
            </a:r>
            <a:r>
              <a:rPr lang="en-US" altLang="ko-KR" sz="2400">
                <a:effectLst/>
              </a:rPr>
              <a:t>b1</a:t>
            </a:r>
            <a:r>
              <a:rPr lang="ko-KR" altLang="en-US" sz="2400">
                <a:effectLst/>
              </a:rPr>
              <a:t>은 외부기호</a:t>
            </a:r>
            <a:r>
              <a:rPr lang="en-US" altLang="ko-KR" sz="2400">
                <a:effectLst/>
              </a:rPr>
              <a:t>(</a:t>
            </a:r>
            <a:r>
              <a:rPr lang="ko-KR" altLang="en-US" sz="2400">
                <a:effectLst/>
              </a:rPr>
              <a:t>재배치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  <a:p>
            <a:pPr marL="857040" lvl="1" indent="-399840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mov ax, [a2]</a:t>
            </a:r>
            <a:r>
              <a:rPr lang="ko-KR" altLang="en-US" sz="2400">
                <a:effectLst/>
              </a:rPr>
              <a:t>에서 </a:t>
            </a:r>
            <a:r>
              <a:rPr lang="en-US" altLang="ko-KR" sz="2400">
                <a:effectLst/>
              </a:rPr>
              <a:t>[a2] + data = 0002(</a:t>
            </a:r>
            <a:r>
              <a:rPr lang="ko-KR" altLang="en-US" sz="2400">
                <a:effectLst/>
              </a:rPr>
              <a:t>재배치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  <a:p>
            <a:pPr marL="857040" lvl="1" indent="-399840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add ax, [a2+2]</a:t>
            </a:r>
            <a:r>
              <a:rPr lang="ko-KR" altLang="en-US" sz="2400">
                <a:effectLst/>
              </a:rPr>
              <a:t>에서 </a:t>
            </a:r>
            <a:r>
              <a:rPr lang="en-US" altLang="ko-KR" sz="2400">
                <a:effectLst/>
              </a:rPr>
              <a:t>[a2+2] + data = 0004(</a:t>
            </a:r>
            <a:r>
              <a:rPr lang="ko-KR" altLang="en-US" sz="2400">
                <a:effectLst/>
              </a:rPr>
              <a:t>재배치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  <a:p>
            <a:pPr marL="857040" lvl="1" indent="-399840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add ax, [a2+4]</a:t>
            </a:r>
            <a:r>
              <a:rPr lang="ko-KR" altLang="en-US" sz="2400">
                <a:effectLst/>
              </a:rPr>
              <a:t>에서 </a:t>
            </a:r>
            <a:r>
              <a:rPr lang="en-US" altLang="ko-KR" sz="2400">
                <a:effectLst/>
              </a:rPr>
              <a:t>[a2+4] + data = 0006(</a:t>
            </a:r>
            <a:r>
              <a:rPr lang="ko-KR" altLang="en-US" sz="2400">
                <a:effectLst/>
              </a:rPr>
              <a:t>재배치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  <a:p>
            <a:pPr marL="857040" lvl="1" indent="-399840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call B </a:t>
            </a:r>
            <a:r>
              <a:rPr lang="ko-KR" altLang="en-US" sz="2400">
                <a:effectLst/>
              </a:rPr>
              <a:t>에서 </a:t>
            </a:r>
            <a:r>
              <a:rPr lang="en-US" altLang="ko-KR" sz="2400">
                <a:effectLst/>
              </a:rPr>
              <a:t>B</a:t>
            </a:r>
            <a:r>
              <a:rPr lang="ko-KR" altLang="en-US" sz="2400">
                <a:effectLst/>
              </a:rPr>
              <a:t>는 외부 기호</a:t>
            </a:r>
            <a:r>
              <a:rPr lang="en-US" altLang="ko-KR" sz="2400">
                <a:effectLst/>
              </a:rPr>
              <a:t>(</a:t>
            </a:r>
            <a:r>
              <a:rPr lang="ko-KR" altLang="en-US" sz="2400">
                <a:effectLst/>
              </a:rPr>
              <a:t>재배치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  <a:noFill/>
        </p:spPr>
        <p:txBody>
          <a:bodyPr/>
          <a:lstStyle/>
          <a:p>
            <a:pPr lvl="0" defTabSz="762000">
              <a:defRPr/>
            </a:pPr>
            <a:fld id="{361C67BD-1128-430C-84C8-85FEEBB1A2C7}" type="slidenum">
              <a:rPr lang="en-US" altLang="ko-KR"/>
              <a:pPr lvl="0" defTabSz="762000">
                <a:defRPr/>
              </a:pPr>
              <a:t>5</a:t>
            </a:fld>
            <a:endParaRPr lang="en-US" altLang="ko-KR"/>
          </a:p>
        </p:txBody>
      </p:sp>
      <p:sp>
        <p:nvSpPr>
          <p:cNvPr id="256002" name="Rectangle 2"/>
          <p:cNvSpPr>
            <a:spLocks noChangeArrowheads="1"/>
          </p:cNvSpPr>
          <p:nvPr/>
        </p:nvSpPr>
        <p:spPr>
          <a:xfrm>
            <a:off x="3635896" y="2204864"/>
            <a:ext cx="3894138" cy="4467497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>
          <a:xfrm>
            <a:off x="396875" y="2214563"/>
            <a:ext cx="3239021" cy="44547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606550"/>
            <a:ext cx="5992813" cy="749300"/>
          </a:xfrm>
        </p:spPr>
        <p:txBody>
          <a:bodyPr lIns="90488" tIns="44450" rIns="90488" bIns="44450"/>
          <a:lstStyle/>
          <a:p>
            <a:pPr lvl="0">
              <a:buSzPct val="80000"/>
              <a:defRPr/>
            </a:pPr>
            <a:r>
              <a:rPr lang="en-US" altLang="ko-KR" sz="3200">
                <a:effectLst/>
              </a:rPr>
              <a:t>sub.asm </a:t>
            </a:r>
            <a:r>
              <a:rPr lang="ko-KR" altLang="en-US" sz="3200">
                <a:effectLst/>
              </a:rPr>
              <a:t>모듈의 예</a:t>
            </a:r>
            <a:endParaRPr lang="ko-KR" altLang="en-US" sz="3200">
              <a:effectLst/>
            </a:endParaRP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title" idx="0"/>
          </p:nvPr>
        </p:nvSpPr>
        <p:spPr>
          <a:xfrm>
            <a:off x="539552" y="813842"/>
            <a:ext cx="7772400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 sz="3800"/>
              <a:t>원시프로그램과</a:t>
            </a:r>
            <a:r>
              <a:rPr lang="ko-KR" altLang="en-US" sz="2000"/>
              <a:t> </a:t>
            </a:r>
            <a:r>
              <a:rPr lang="ko-KR" altLang="en-US" sz="3800"/>
              <a:t>번역된</a:t>
            </a:r>
            <a:r>
              <a:rPr lang="ko-KR" altLang="en-US" sz="2000"/>
              <a:t> </a:t>
            </a:r>
            <a:r>
              <a:rPr lang="ko-KR" altLang="en-US" sz="3800"/>
              <a:t>프로그램</a:t>
            </a:r>
            <a:endParaRPr lang="ko-KR" altLang="en-US" sz="3800"/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>
          <a:xfrm>
            <a:off x="395536" y="2204864"/>
            <a:ext cx="3240360" cy="4464496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segment</a:t>
            </a:r>
            <a:r>
              <a:rPr xmlns:mc="http://schemas.openxmlformats.org/markup-compatibility/2006" xmlns:hp="http://schemas.haansoft.com/office/presentation/8.0" lang="ko-KR" altLang="en-US" sz="1800" mc:Ignorable="hp" hp:hslEmbossed="0">
                <a:solidFill>
                  <a:schemeClr val="tx1"/>
                </a:solidFill>
                <a:effectLst/>
              </a:rPr>
              <a:t> </a:t>
            </a: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data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b1		dw	10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b2		resw	1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		dw	b1 - a1		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segment code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extrn   a1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global  B, b1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B:  	push ax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   		push bx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		mov ax, cs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		mov ds, ax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		mov ax, [b1]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		add ax, [b2 + 2]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		mov [b2], ax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		pop bx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		pop ax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		ret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>
          <a:xfrm>
            <a:off x="3640856" y="2420888"/>
            <a:ext cx="3883471" cy="429036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0000   10  000A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0002   10  -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0004   10  0000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0006   00  push ax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0008   00  push bx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000A   00  mov ax, cs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000C   00  mov ds, ax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000E   01  mov ax, [0000]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0010   01  add ax, [0004]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0012   10  mov [0002], ax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0014   00  pop bx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0016   00  pop ax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92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1800" mc:Ignorable="hp" hp:hslEmbossed="0">
                <a:solidFill>
                  <a:schemeClr val="tx1"/>
                </a:solidFill>
                <a:effectLst/>
              </a:rPr>
              <a:t>0018   00  ret</a:t>
            </a:r>
            <a:endParaRPr xmlns:mc="http://schemas.openxmlformats.org/markup-compatibility/2006" xmlns:hp="http://schemas.haansoft.com/office/presentation/8.0" lang="en-US" altLang="ko-KR" sz="1800" mc:Ignorable="hp" hp:hslEmbossed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57B75643-DEFB-4FC1-8E5B-C7AA5B721DA1}" type="slidenum">
              <a:rPr lang="en-US" altLang="ko-KR"/>
              <a:pPr lvl="0" defTabSz="762000">
                <a:defRPr/>
              </a:pPr>
              <a:t>6</a:t>
            </a:fld>
            <a:endParaRPr lang="en-US" altLang="ko-KR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번역된 프로그램의 분석</a:t>
            </a:r>
            <a:endParaRPr lang="ko-KR" alt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19250"/>
            <a:ext cx="8051800" cy="4689475"/>
          </a:xfrm>
        </p:spPr>
        <p:txBody>
          <a:bodyPr lIns="90488" tIns="44450" rIns="90488" bIns="44450"/>
          <a:lstStyle/>
          <a:p>
            <a:pPr marL="456960" lvl="0" indent="-456960">
              <a:lnSpc>
                <a:spcPct val="120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en-US" altLang="ko-KR" sz="2700">
                <a:effectLst/>
              </a:rPr>
              <a:t>sub</a:t>
            </a:r>
            <a:r>
              <a:rPr lang="ko-KR" altLang="en-US" sz="2700">
                <a:effectLst/>
              </a:rPr>
              <a:t>의 상대주소</a:t>
            </a:r>
            <a:r>
              <a:rPr lang="ko-KR" altLang="en-US" sz="3000">
                <a:effectLst/>
              </a:rPr>
              <a:t> </a:t>
            </a:r>
            <a:endParaRPr lang="ko-KR" altLang="en-US" sz="3000">
              <a:effectLst/>
            </a:endParaRPr>
          </a:p>
          <a:p>
            <a:pPr marL="799860" lvl="0" indent="-456960">
              <a:lnSpc>
                <a:spcPct val="12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b1 = 0, b2 = 2(+data </a:t>
            </a:r>
            <a:r>
              <a:rPr lang="ko-KR" altLang="en-US" sz="2400">
                <a:effectLst/>
              </a:rPr>
              <a:t>재배치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  <a:p>
            <a:pPr marL="742740" lvl="0" indent="-399840">
              <a:lnSpc>
                <a:spcPct val="12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	b1 - a1 = 0 - </a:t>
            </a:r>
            <a:r>
              <a:rPr lang="ko-KR" altLang="en-US" sz="2400">
                <a:effectLst/>
              </a:rPr>
              <a:t>외부기호 </a:t>
            </a:r>
            <a:r>
              <a:rPr lang="en-US" altLang="ko-KR" sz="2400">
                <a:effectLst/>
              </a:rPr>
              <a:t>=</a:t>
            </a:r>
            <a:r>
              <a:rPr lang="ko-KR" altLang="en-US" sz="2400">
                <a:effectLst/>
              </a:rPr>
              <a:t> </a:t>
            </a:r>
            <a:r>
              <a:rPr lang="en-US" altLang="ko-KR" sz="2400">
                <a:effectLst/>
              </a:rPr>
              <a:t>0000(</a:t>
            </a:r>
            <a:r>
              <a:rPr lang="ko-KR" altLang="en-US" sz="2400">
                <a:effectLst/>
              </a:rPr>
              <a:t>재배치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  <a:p>
            <a:pPr marL="742740" lvl="0" indent="-399840">
              <a:lnSpc>
                <a:spcPct val="12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mov</a:t>
            </a:r>
            <a:r>
              <a:rPr lang="ko-KR" altLang="en-US" sz="2400">
                <a:effectLst/>
              </a:rPr>
              <a:t> </a:t>
            </a:r>
            <a:r>
              <a:rPr lang="en-US" altLang="ko-KR" sz="2400">
                <a:effectLst/>
              </a:rPr>
              <a:t>ax, [b1]</a:t>
            </a:r>
            <a:r>
              <a:rPr lang="ko-KR" altLang="en-US" sz="2400">
                <a:effectLst/>
              </a:rPr>
              <a:t>에서 </a:t>
            </a:r>
            <a:r>
              <a:rPr lang="en-US" altLang="ko-KR" sz="2400">
                <a:effectLst/>
              </a:rPr>
              <a:t>[b1] = 0000(</a:t>
            </a:r>
            <a:r>
              <a:rPr lang="ko-KR" altLang="en-US" sz="2400">
                <a:effectLst/>
              </a:rPr>
              <a:t>재배치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  <a:p>
            <a:pPr marL="742740" lvl="0" indent="-399840">
              <a:lnSpc>
                <a:spcPct val="12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add</a:t>
            </a:r>
            <a:r>
              <a:rPr lang="ko-KR" altLang="en-US" sz="2400">
                <a:effectLst/>
              </a:rPr>
              <a:t> </a:t>
            </a:r>
            <a:r>
              <a:rPr lang="en-US" altLang="ko-KR" sz="2400">
                <a:effectLst/>
              </a:rPr>
              <a:t>ax, [b2+2]</a:t>
            </a:r>
            <a:r>
              <a:rPr lang="ko-KR" altLang="en-US" sz="2400">
                <a:effectLst/>
              </a:rPr>
              <a:t>에서 </a:t>
            </a:r>
            <a:r>
              <a:rPr lang="en-US" altLang="ko-KR" sz="2400">
                <a:effectLst/>
              </a:rPr>
              <a:t>[b2+2] = 0004(</a:t>
            </a:r>
            <a:r>
              <a:rPr lang="ko-KR" altLang="en-US" sz="2400">
                <a:effectLst/>
              </a:rPr>
              <a:t>재배치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  <a:p>
            <a:pPr marL="742740" lvl="0" indent="-399840">
              <a:lnSpc>
                <a:spcPct val="12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400">
                <a:effectLst/>
              </a:rPr>
              <a:t>mov [b2], ax</a:t>
            </a:r>
            <a:r>
              <a:rPr lang="ko-KR" altLang="en-US" sz="2400">
                <a:effectLst/>
              </a:rPr>
              <a:t>에서 </a:t>
            </a:r>
            <a:r>
              <a:rPr lang="en-US" altLang="ko-KR" sz="2400">
                <a:effectLst/>
              </a:rPr>
              <a:t>[b2] = 0002(</a:t>
            </a:r>
            <a:r>
              <a:rPr lang="ko-KR" altLang="en-US" sz="2400">
                <a:effectLst/>
              </a:rPr>
              <a:t>재배치</a:t>
            </a:r>
            <a:r>
              <a:rPr lang="en-US" altLang="ko-KR" sz="2400">
                <a:effectLst/>
              </a:rPr>
              <a:t>)</a:t>
            </a:r>
            <a:endParaRPr lang="en-US" altLang="ko-KR" sz="24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D0BCBAFA-B7A8-440D-87EE-07B17FB70CCA}" type="slidenum">
              <a:rPr lang="en-US" altLang="ko-KR"/>
              <a:pPr lvl="0" defTabSz="762000">
                <a:defRPr/>
              </a:pPr>
              <a:t>7</a:t>
            </a:fld>
            <a:endParaRPr lang="en-US" altLang="ko-KR"/>
          </a:p>
        </p:txBody>
      </p:sp>
      <p:sp>
        <p:nvSpPr>
          <p:cNvPr id="264194" name="Rectangle 2"/>
          <p:cNvSpPr>
            <a:spLocks noChangeArrowheads="1"/>
          </p:cNvSpPr>
          <p:nvPr/>
        </p:nvSpPr>
        <p:spPr>
          <a:xfrm>
            <a:off x="947738" y="2408238"/>
            <a:ext cx="7385050" cy="3687762"/>
          </a:xfrm>
          <a:prstGeom prst="rect">
            <a:avLst/>
          </a:prstGeom>
          <a:solidFill>
            <a:srgbClr val="0e2cc2"/>
          </a:solidFill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4195" name="Freeform 3"/>
          <p:cNvSpPr/>
          <p:nvPr/>
        </p:nvSpPr>
        <p:spPr>
          <a:xfrm>
            <a:off x="6643688" y="2406650"/>
            <a:ext cx="1587" cy="3717925"/>
          </a:xfrm>
          <a:custGeom>
            <a:avLst/>
            <a:gdLst/>
            <a:cxnLst>
              <a:cxn ang="0">
                <a:pos x="0" y="0"/>
              </a:cxn>
              <a:cxn ang="0">
                <a:pos x="0" y="2341"/>
              </a:cxn>
            </a:cxnLst>
            <a:rect l="0" t="0" r="r" b="b"/>
            <a:pathLst>
              <a:path w="1" h="2342">
                <a:moveTo>
                  <a:pt x="0" y="0"/>
                </a:moveTo>
                <a:lnTo>
                  <a:pt x="0" y="234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4196" name="Freeform 4"/>
          <p:cNvSpPr/>
          <p:nvPr/>
        </p:nvSpPr>
        <p:spPr>
          <a:xfrm>
            <a:off x="4281488" y="2413000"/>
            <a:ext cx="1587" cy="3716338"/>
          </a:xfrm>
          <a:custGeom>
            <a:avLst/>
            <a:gdLst/>
            <a:cxnLst>
              <a:cxn ang="0">
                <a:pos x="0" y="0"/>
              </a:cxn>
              <a:cxn ang="0">
                <a:pos x="0" y="2340"/>
              </a:cxn>
            </a:cxnLst>
            <a:rect l="0" t="0" r="r" b="b"/>
            <a:pathLst>
              <a:path w="1" h="2341">
                <a:moveTo>
                  <a:pt x="0" y="0"/>
                </a:moveTo>
                <a:lnTo>
                  <a:pt x="0" y="234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4197" name="Freeform 5"/>
          <p:cNvSpPr/>
          <p:nvPr/>
        </p:nvSpPr>
        <p:spPr>
          <a:xfrm>
            <a:off x="2620963" y="2393950"/>
            <a:ext cx="1587" cy="3730625"/>
          </a:xfrm>
          <a:custGeom>
            <a:avLst/>
            <a:gdLst/>
            <a:cxnLst>
              <a:cxn ang="0">
                <a:pos x="0" y="0"/>
              </a:cxn>
              <a:cxn ang="0">
                <a:pos x="0" y="2349"/>
              </a:cxn>
            </a:cxnLst>
            <a:rect l="0" t="0" r="r" b="b"/>
            <a:pathLst>
              <a:path w="1" h="2350">
                <a:moveTo>
                  <a:pt x="0" y="0"/>
                </a:moveTo>
                <a:lnTo>
                  <a:pt x="0" y="234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외부 기호표의 형태와 예</a:t>
            </a:r>
            <a:endParaRPr lang="ko-KR" altLang="en-US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52600" y="1695450"/>
            <a:ext cx="6457950" cy="419100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9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모듈 </a:t>
            </a:r>
            <a:r>
              <a:rPr lang="en-US" altLang="ko-KR" sz="3000"/>
              <a:t>main</a:t>
            </a:r>
            <a:r>
              <a:rPr lang="ko-KR" altLang="en-US" sz="3000"/>
              <a:t>의 외부 기호표</a:t>
            </a:r>
            <a:endParaRPr lang="ko-KR" altLang="en-US" sz="3000"/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>
          <a:xfrm>
            <a:off x="1125538" y="2441708"/>
            <a:ext cx="1357312" cy="3659206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code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01" name="Freeform 9"/>
          <p:cNvSpPr/>
          <p:nvPr/>
        </p:nvSpPr>
        <p:spPr>
          <a:xfrm>
            <a:off x="930275" y="2384425"/>
            <a:ext cx="7451725" cy="1588"/>
          </a:xfrm>
          <a:custGeom>
            <a:avLst/>
            <a:gdLst/>
            <a:cxnLst>
              <a:cxn ang="0">
                <a:pos x="4693" y="0"/>
              </a:cxn>
              <a:cxn ang="0">
                <a:pos x="0" y="0"/>
              </a:cxn>
            </a:cxnLst>
            <a:rect l="0" t="0" r="r" b="b"/>
            <a:pathLst>
              <a:path w="4694" h="1">
                <a:moveTo>
                  <a:pt x="469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4202" name="Freeform 10"/>
          <p:cNvSpPr/>
          <p:nvPr/>
        </p:nvSpPr>
        <p:spPr>
          <a:xfrm>
            <a:off x="915988" y="3024188"/>
            <a:ext cx="7453312" cy="1587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4203" name="Freeform 11"/>
          <p:cNvSpPr/>
          <p:nvPr/>
        </p:nvSpPr>
        <p:spPr>
          <a:xfrm>
            <a:off x="904875" y="6127009"/>
            <a:ext cx="7453313" cy="1588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>
          <a:xfrm>
            <a:off x="2828925" y="2427420"/>
            <a:ext cx="1216025" cy="3673494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분류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SD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LD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LD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SD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LD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>
          <a:xfrm>
            <a:off x="4348163" y="2432183"/>
            <a:ext cx="22145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상대주소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0002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0008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0008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>
          <a:xfrm>
            <a:off x="6729413" y="2440120"/>
            <a:ext cx="13763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길이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08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02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06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552A74D6-DA18-4B1E-8C66-5A1121BB56ED}" type="slidenum">
              <a:rPr lang="en-US" altLang="ko-KR"/>
              <a:pPr lvl="0" defTabSz="762000">
                <a:defRPr/>
              </a:pPr>
              <a:t>8</a:t>
            </a:fld>
            <a:endParaRPr lang="en-US" altLang="ko-KR"/>
          </a:p>
        </p:txBody>
      </p:sp>
      <p:sp>
        <p:nvSpPr>
          <p:cNvPr id="266242" name="Rectangle 2"/>
          <p:cNvSpPr>
            <a:spLocks noChangeArrowheads="1"/>
          </p:cNvSpPr>
          <p:nvPr/>
        </p:nvSpPr>
        <p:spPr>
          <a:xfrm>
            <a:off x="947738" y="2433638"/>
            <a:ext cx="7385050" cy="3652837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재배치 링크의 형태와 예</a:t>
            </a:r>
            <a:endParaRPr lang="ko-KR" altLang="en-US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43050" y="1714500"/>
            <a:ext cx="5943600" cy="538163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9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모듈 </a:t>
            </a:r>
            <a:r>
              <a:rPr lang="en-US" altLang="ko-KR" sz="3000"/>
              <a:t>main</a:t>
            </a:r>
            <a:r>
              <a:rPr lang="ko-KR" altLang="en-US" sz="3000"/>
              <a:t>의 재배치 링크표</a:t>
            </a:r>
            <a:endParaRPr lang="ko-KR" altLang="en-US" sz="3000"/>
          </a:p>
        </p:txBody>
      </p:sp>
      <p:grpSp>
        <p:nvGrpSpPr>
          <p:cNvPr id="47110" name="Group 5"/>
          <p:cNvGrpSpPr/>
          <p:nvPr/>
        </p:nvGrpSpPr>
        <p:grpSpPr>
          <a:xfrm rot="0">
            <a:off x="3652838" y="2419350"/>
            <a:ext cx="1963737" cy="3665538"/>
            <a:chOff x="2301" y="1524"/>
            <a:chExt cx="1237" cy="2309"/>
          </a:xfrm>
        </p:grpSpPr>
        <p:sp>
          <p:nvSpPr>
            <p:cNvPr id="266246" name="Freeform 6"/>
            <p:cNvSpPr/>
            <p:nvPr/>
          </p:nvSpPr>
          <p:spPr>
            <a:xfrm>
              <a:off x="3537" y="1524"/>
              <a:ext cx="1" cy="2306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2305"/>
                </a:cxn>
              </a:cxnLst>
              <a:rect l="0" t="0" r="r" b="b"/>
              <a:pathLst>
                <a:path w="1" h="2306">
                  <a:moveTo>
                    <a:pt x="0" y="0"/>
                  </a:moveTo>
                  <a:lnTo>
                    <a:pt x="0" y="230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66247" name="Freeform 7"/>
            <p:cNvSpPr/>
            <p:nvPr/>
          </p:nvSpPr>
          <p:spPr>
            <a:xfrm>
              <a:off x="2301" y="1528"/>
              <a:ext cx="1" cy="230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2304"/>
                </a:cxn>
              </a:cxnLst>
              <a:rect l="0" t="0" r="r" b="b"/>
              <a:pathLst>
                <a:path w="1" h="2305">
                  <a:moveTo>
                    <a:pt x="0" y="0"/>
                  </a:moveTo>
                  <a:lnTo>
                    <a:pt x="0" y="23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266248" name="Freeform 8"/>
          <p:cNvSpPr/>
          <p:nvPr/>
        </p:nvSpPr>
        <p:spPr>
          <a:xfrm>
            <a:off x="930275" y="2397125"/>
            <a:ext cx="7451725" cy="1588"/>
          </a:xfrm>
          <a:custGeom>
            <a:avLst/>
            <a:gdLst/>
            <a:cxnLst>
              <a:cxn ang="0">
                <a:pos x="4693" y="0"/>
              </a:cxn>
              <a:cxn ang="0">
                <a:pos x="0" y="0"/>
              </a:cxn>
            </a:cxnLst>
            <a:rect l="0" t="0" r="r" b="b"/>
            <a:pathLst>
              <a:path w="4694" h="1">
                <a:moveTo>
                  <a:pt x="469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6249" name="Freeform 9"/>
          <p:cNvSpPr/>
          <p:nvPr/>
        </p:nvSpPr>
        <p:spPr>
          <a:xfrm>
            <a:off x="915988" y="2979738"/>
            <a:ext cx="7453312" cy="1587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6250" name="Freeform 10"/>
          <p:cNvSpPr/>
          <p:nvPr/>
        </p:nvSpPr>
        <p:spPr>
          <a:xfrm>
            <a:off x="917575" y="6073775"/>
            <a:ext cx="7453313" cy="1588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>
          <a:xfrm>
            <a:off x="5724525" y="2470150"/>
            <a:ext cx="2371725" cy="36957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7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또는 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52" name="Rectangle 12"/>
          <p:cNvSpPr>
            <a:spLocks noChangeArrowheads="1"/>
          </p:cNvSpPr>
          <p:nvPr/>
        </p:nvSpPr>
        <p:spPr>
          <a:xfrm>
            <a:off x="1166813" y="2493963"/>
            <a:ext cx="22145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7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상대주소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0006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000C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000E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0010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0012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>
          <a:xfrm>
            <a:off x="3967163" y="2501900"/>
            <a:ext cx="13763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7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B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a1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b1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a2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a2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a2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defTabSz="762000">
              <a:lnSpc>
                <a:spcPct val="87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/>
              </a:rPr>
              <a:t>B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>
          <a:xfrm>
            <a:off x="539750" y="6165850"/>
            <a:ext cx="7254875" cy="579437"/>
          </a:xfrm>
          <a:prstGeom prst="rect">
            <a:avLst/>
          </a:prstGeom>
          <a:noFill/>
          <a:ln w="12700">
            <a:noFill/>
            <a:miter/>
            <a:headEnd w="sm" len="sm"/>
            <a:tailEnd w="sm" len="sm"/>
          </a:ln>
          <a:effectLst/>
        </p:spPr>
        <p:txBody>
          <a:bodyPr wrap="none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상대주소 </a:t>
            </a:r>
            <a:r>
              <a:rPr xmlns:mc="http://schemas.openxmlformats.org/markup-compatibility/2006" xmlns:hp="http://schemas.haansoft.com/office/presentation/8.0" lang="en-US" altLang="ko-KR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0002H</a:t>
            </a:r>
            <a:r>
              <a:rPr xmlns:mc="http://schemas.openxmlformats.org/markup-compatibility/2006" xmlns:hp="http://schemas.haansoft.com/office/presentation/8.0" lang="ko-KR" altLang="en-US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에 </a:t>
            </a:r>
            <a:r>
              <a:rPr xmlns:mc="http://schemas.openxmlformats.org/markup-compatibility/2006" xmlns:hp="http://schemas.haansoft.com/office/presentation/8.0" lang="en-US" altLang="ko-KR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  <a:r>
              <a:rPr xmlns:mc="http://schemas.openxmlformats.org/markup-compatibility/2006" xmlns:hp="http://schemas.haansoft.com/office/presentation/8.0" lang="ko-KR" altLang="en-US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의 값을 더하라</a:t>
            </a:r>
            <a:r>
              <a:rPr xmlns:mc="http://schemas.openxmlformats.org/markup-compatibility/2006" xmlns:hp="http://schemas.haansoft.com/office/presentation/8.0" lang="en-US" altLang="ko-KR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(+)</a:t>
            </a:r>
            <a:endParaRPr xmlns:mc="http://schemas.openxmlformats.org/markup-compatibility/2006" xmlns:hp="http://schemas.haansoft.com/office/presentation/8.0" lang="en-US" altLang="ko-KR" sz="3000" mc:Ignorable="hp" hp:hslEmbossed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9B27A170-A4B2-404A-8A05-C1AA36D782F5}" type="slidenum">
              <a:rPr lang="en-US" altLang="ko-KR"/>
              <a:pPr lvl="0" defTabSz="762000">
                <a:defRPr/>
              </a:pPr>
              <a:t>9</a:t>
            </a:fld>
            <a:endParaRPr lang="en-US" altLang="ko-KR"/>
          </a:p>
        </p:txBody>
      </p:sp>
      <p:sp>
        <p:nvSpPr>
          <p:cNvPr id="268290" name="Rectangle 2"/>
          <p:cNvSpPr>
            <a:spLocks noChangeArrowheads="1"/>
          </p:cNvSpPr>
          <p:nvPr/>
        </p:nvSpPr>
        <p:spPr>
          <a:xfrm>
            <a:off x="973138" y="2408238"/>
            <a:ext cx="7385050" cy="3687762"/>
          </a:xfrm>
          <a:prstGeom prst="rect">
            <a:avLst/>
          </a:prstGeom>
          <a:solidFill>
            <a:srgbClr val="0e2cc2"/>
          </a:solidFill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재배치 링크의 형태와 예</a:t>
            </a:r>
            <a:endParaRPr lang="ko-KR" altLang="en-US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7050" y="1714500"/>
            <a:ext cx="5594350" cy="515938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9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모듈 </a:t>
            </a:r>
            <a:r>
              <a:rPr lang="en-US" altLang="ko-KR" sz="3000"/>
              <a:t>sub</a:t>
            </a:r>
            <a:r>
              <a:rPr lang="ko-KR" altLang="en-US" sz="3000"/>
              <a:t>의 외부 기호표</a:t>
            </a:r>
            <a:endParaRPr lang="ko-KR" altLang="en-US" sz="3000"/>
          </a:p>
        </p:txBody>
      </p:sp>
      <p:sp>
        <p:nvSpPr>
          <p:cNvPr id="268293" name="Freeform 5"/>
          <p:cNvSpPr/>
          <p:nvPr/>
        </p:nvSpPr>
        <p:spPr>
          <a:xfrm>
            <a:off x="6643688" y="2406650"/>
            <a:ext cx="1587" cy="3717925"/>
          </a:xfrm>
          <a:custGeom>
            <a:avLst/>
            <a:gdLst/>
            <a:cxnLst>
              <a:cxn ang="0">
                <a:pos x="0" y="0"/>
              </a:cxn>
              <a:cxn ang="0">
                <a:pos x="0" y="2341"/>
              </a:cxn>
            </a:cxnLst>
            <a:rect l="0" t="0" r="r" b="b"/>
            <a:pathLst>
              <a:path w="1" h="2342">
                <a:moveTo>
                  <a:pt x="0" y="0"/>
                </a:moveTo>
                <a:lnTo>
                  <a:pt x="0" y="234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8294" name="Freeform 6"/>
          <p:cNvSpPr/>
          <p:nvPr/>
        </p:nvSpPr>
        <p:spPr>
          <a:xfrm>
            <a:off x="4281488" y="2413000"/>
            <a:ext cx="1587" cy="3716338"/>
          </a:xfrm>
          <a:custGeom>
            <a:avLst/>
            <a:gdLst/>
            <a:cxnLst>
              <a:cxn ang="0">
                <a:pos x="0" y="0"/>
              </a:cxn>
              <a:cxn ang="0">
                <a:pos x="0" y="2340"/>
              </a:cxn>
            </a:cxnLst>
            <a:rect l="0" t="0" r="r" b="b"/>
            <a:pathLst>
              <a:path w="1" h="2341">
                <a:moveTo>
                  <a:pt x="0" y="0"/>
                </a:moveTo>
                <a:lnTo>
                  <a:pt x="0" y="234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8295" name="Freeform 7"/>
          <p:cNvSpPr/>
          <p:nvPr/>
        </p:nvSpPr>
        <p:spPr>
          <a:xfrm>
            <a:off x="2620963" y="2393950"/>
            <a:ext cx="1587" cy="3730625"/>
          </a:xfrm>
          <a:custGeom>
            <a:avLst/>
            <a:gdLst/>
            <a:cxnLst>
              <a:cxn ang="0">
                <a:pos x="0" y="0"/>
              </a:cxn>
              <a:cxn ang="0">
                <a:pos x="0" y="2349"/>
              </a:cxn>
            </a:cxnLst>
            <a:rect l="0" t="0" r="r" b="b"/>
            <a:pathLst>
              <a:path w="1" h="2350">
                <a:moveTo>
                  <a:pt x="0" y="0"/>
                </a:moveTo>
                <a:lnTo>
                  <a:pt x="0" y="234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>
          <a:xfrm>
            <a:off x="1125538" y="2471738"/>
            <a:ext cx="135731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05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code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8297" name="Freeform 9"/>
          <p:cNvSpPr/>
          <p:nvPr/>
        </p:nvSpPr>
        <p:spPr>
          <a:xfrm>
            <a:off x="955675" y="2384425"/>
            <a:ext cx="7451725" cy="1588"/>
          </a:xfrm>
          <a:custGeom>
            <a:avLst/>
            <a:gdLst/>
            <a:cxnLst>
              <a:cxn ang="0">
                <a:pos x="4693" y="0"/>
              </a:cxn>
              <a:cxn ang="0">
                <a:pos x="0" y="0"/>
              </a:cxn>
            </a:cxnLst>
            <a:rect l="0" t="0" r="r" b="b"/>
            <a:pathLst>
              <a:path w="4694" h="1">
                <a:moveTo>
                  <a:pt x="469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8298" name="Freeform 10"/>
          <p:cNvSpPr/>
          <p:nvPr/>
        </p:nvSpPr>
        <p:spPr>
          <a:xfrm>
            <a:off x="941388" y="3119438"/>
            <a:ext cx="7453312" cy="1587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8299" name="Freeform 11"/>
          <p:cNvSpPr/>
          <p:nvPr/>
        </p:nvSpPr>
        <p:spPr>
          <a:xfrm>
            <a:off x="917575" y="6118225"/>
            <a:ext cx="7453313" cy="1588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>
          <a:xfrm>
            <a:off x="2828925" y="2457450"/>
            <a:ext cx="1216025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05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분류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SD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LD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LD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SD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LD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8301" name="Rectangle 13"/>
          <p:cNvSpPr>
            <a:spLocks noChangeArrowheads="1"/>
          </p:cNvSpPr>
          <p:nvPr/>
        </p:nvSpPr>
        <p:spPr>
          <a:xfrm>
            <a:off x="4348163" y="2462213"/>
            <a:ext cx="22145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05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상대주소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0002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0006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0006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8302" name="Rectangle 14"/>
          <p:cNvSpPr>
            <a:spLocks noChangeArrowheads="1"/>
          </p:cNvSpPr>
          <p:nvPr/>
        </p:nvSpPr>
        <p:spPr>
          <a:xfrm>
            <a:off x="6729413" y="2470150"/>
            <a:ext cx="13763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05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길이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06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02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04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0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계통">
  <a:themeElements>
    <a:clrScheme name="">
      <a:dk1>
        <a:srgbClr val="000000"/>
      </a:dk1>
      <a:lt1>
        <a:srgbClr val="e3e3e3"/>
      </a:lt1>
      <a:dk2>
        <a:srgbClr val="305343"/>
      </a:dk2>
      <a:lt2>
        <a:srgbClr val="fafd00"/>
      </a:lt2>
      <a:accent1>
        <a:srgbClr val="037c03"/>
      </a:accent1>
      <a:accent2>
        <a:srgbClr val="ff5008"/>
      </a:accent2>
      <a:accent3>
        <a:srgbClr val="adb3b0"/>
      </a:accent3>
      <a:accent4>
        <a:srgbClr val="c2c2c2"/>
      </a:accent4>
      <a:accent5>
        <a:srgbClr val="aabfaa"/>
      </a:accent5>
      <a:accent6>
        <a:srgbClr val="e74806"/>
      </a:accent6>
      <a:hlink>
        <a:srgbClr val="ef9100"/>
      </a:hlink>
      <a:folHlink>
        <a:srgbClr val="e4e4e4"/>
      </a:folHlink>
    </a:clrScheme>
    <a:fontScheme name="계통">
      <a:majorFont>
        <a:latin typeface="돋움체"/>
        <a:ea typeface="돋움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sm" len="sm"/>
          <a:tailEnd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xmlns:mc="http://schemas.openxmlformats.org/markup-compatibility/2006" xmlns:hp="http://schemas.haansoft.com/office/presentation/8.0" kumimoji="1" lang="ko-KR" altLang="en-US" sz="3200" b="1" i="0" u="none" strike="noStrike" cap="none" normalizeH="0" baseline="0" smtClean="0" mc:Ignorable="hp" hp:hslEmbossed="0"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굴림체"/>
            <a:ea typeface="굴림체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sm" len="sm"/>
          <a:tailEnd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xmlns:mc="http://schemas.openxmlformats.org/markup-compatibility/2006" xmlns:hp="http://schemas.haansoft.com/office/presentation/8.0" kumimoji="1" lang="ko-KR" altLang="en-US" sz="3200" b="1" i="0" u="none" strike="noStrike" cap="none" normalizeH="0" baseline="0" smtClean="0" mc:Ignorable="hp" hp:hslEmbossed="0"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굴림체"/>
            <a:ea typeface="굴림체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887</ep:Words>
  <ep:PresentationFormat>화면 슬라이드 쇼(4:3)</ep:PresentationFormat>
  <ep:Paragraphs>508</ep:Paragraphs>
  <ep:Slides>30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계통</vt:lpstr>
      <vt:lpstr>제 7장. 링커와 로더 설계</vt:lpstr>
      <vt:lpstr>링크를 위한 어셈블링(예제)</vt:lpstr>
      <vt:lpstr>원시 프로그램과 번역된 프로그램</vt:lpstr>
      <vt:lpstr>번역된 프로그램의 분석</vt:lpstr>
      <vt:lpstr>원시프로그램과 번역된 프로그램</vt:lpstr>
      <vt:lpstr>번역된 프로그램의 분석</vt:lpstr>
      <vt:lpstr>외부 기호표의 형태와 예</vt:lpstr>
      <vt:lpstr>재배치 링크의 형태와 예</vt:lpstr>
      <vt:lpstr>재배치 링크의 형태와 예</vt:lpstr>
      <vt:lpstr>재배치 링크의 형태와 예</vt:lpstr>
      <vt:lpstr>링크 및 재배치의 과정(연속해서)</vt:lpstr>
      <vt:lpstr>패스 1이 만든 단순 링크된 모듈</vt:lpstr>
      <vt:lpstr>슬라이드 13</vt:lpstr>
      <vt:lpstr>패스 1이 만든 총괄 외부 기호표 형태</vt:lpstr>
      <vt:lpstr>패스 1 이 만든 총괄 재배치 링크표</vt:lpstr>
      <vt:lpstr>패스 1이 만든 총괄 재배치 링크표</vt:lpstr>
      <vt:lpstr>패스 2가 만든 적재 모듈</vt:lpstr>
      <vt:lpstr>패스 2가 만든 적재 모듈</vt:lpstr>
      <vt:lpstr>링크 재배치 상수와 적재 재배치 상수</vt:lpstr>
      <vt:lpstr>기억장소에 적재된 후의 모양</vt:lpstr>
      <vt:lpstr>기억장소에 적재된 후의 모양</vt:lpstr>
      <vt:lpstr>기억장소에 적재된 후의 모양</vt:lpstr>
      <vt:lpstr>기억장소에 적재된 후의 모양</vt:lpstr>
      <vt:lpstr>패스 1과 패스 2의 자료구조</vt:lpstr>
      <vt:lpstr>패스 1의 알고리즘</vt:lpstr>
      <vt:lpstr>패스 1의 알고리즘</vt:lpstr>
      <vt:lpstr>패스 2의 알고리즘</vt:lpstr>
      <vt:lpstr>패스 2의 알고리즘</vt:lpstr>
      <vt:lpstr>요약</vt:lpstr>
      <vt:lpstr>요약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1996-04-22T15:25:12.000</dcterms:created>
  <dc:creator>Hwang Eui Seok</dc:creator>
  <cp:lastModifiedBy>USER</cp:lastModifiedBy>
  <dcterms:modified xsi:type="dcterms:W3CDTF">2024-05-03T05:06:31.187</dcterms:modified>
  <cp:revision>167</cp:revision>
  <dc:title>7장 강의자료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