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59" r:id="rId7"/>
    <p:sldId id="269" r:id="rId8"/>
    <p:sldId id="270" r:id="rId9"/>
    <p:sldId id="271" r:id="rId10"/>
    <p:sldId id="260" r:id="rId11"/>
    <p:sldId id="272" r:id="rId12"/>
    <p:sldId id="273" r:id="rId13"/>
    <p:sldId id="261" r:id="rId14"/>
    <p:sldId id="274" r:id="rId15"/>
    <p:sldId id="262" r:id="rId16"/>
    <p:sldId id="275" r:id="rId17"/>
    <p:sldId id="276" r:id="rId18"/>
    <p:sldId id="277" r:id="rId19"/>
    <p:sldId id="278" r:id="rId20"/>
    <p:sldId id="263" r:id="rId21"/>
    <p:sldId id="279" r:id="rId22"/>
    <p:sldId id="280" r:id="rId23"/>
    <p:sldId id="264" r:id="rId24"/>
    <p:sldId id="281" r:id="rId25"/>
    <p:sldId id="282" r:id="rId26"/>
    <p:sldId id="283" r:id="rId27"/>
    <p:sldId id="284" r:id="rId28"/>
    <p:sldId id="265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C918ED-5359-4FCE-BE54-1C8D16AC1627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5E8B14-2E6B-4BD0-83F7-A53912758D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008112"/>
          </a:xfrm>
        </p:spPr>
        <p:txBody>
          <a:bodyPr/>
          <a:lstStyle/>
          <a:p>
            <a:pPr algn="ctr"/>
            <a:r>
              <a:rPr lang="en-US" altLang="ko-KR" dirty="0" smtClean="0"/>
              <a:t>8.  </a:t>
            </a:r>
            <a:r>
              <a:rPr lang="ko-KR" altLang="en-US" dirty="0" smtClean="0"/>
              <a:t>기타 명령어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2400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8.1 </a:t>
            </a:r>
            <a:r>
              <a:rPr lang="ko-KR" altLang="en-US" dirty="0" smtClean="0">
                <a:solidFill>
                  <a:schemeClr val="tx1"/>
                </a:solidFill>
              </a:rPr>
              <a:t>문자열 연산의 특징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8.2 MOVE: </a:t>
            </a:r>
            <a:r>
              <a:rPr lang="ko-KR" altLang="en-US" dirty="0" smtClean="0">
                <a:solidFill>
                  <a:schemeClr val="tx1"/>
                </a:solidFill>
              </a:rPr>
              <a:t>문자열 이동 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8.3 LODS: </a:t>
            </a:r>
            <a:r>
              <a:rPr lang="ko-KR" altLang="en-US" dirty="0" smtClean="0">
                <a:solidFill>
                  <a:schemeClr val="tx1"/>
                </a:solidFill>
              </a:rPr>
              <a:t>문자열 적재 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8.4 STOS: </a:t>
            </a:r>
            <a:r>
              <a:rPr lang="ko-KR" altLang="en-US" dirty="0" smtClean="0">
                <a:solidFill>
                  <a:schemeClr val="tx1"/>
                </a:solidFill>
              </a:rPr>
              <a:t>문자열 저장 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8.5 CMPS: </a:t>
            </a:r>
            <a:r>
              <a:rPr lang="ko-KR" altLang="en-US" dirty="0" smtClean="0">
                <a:solidFill>
                  <a:schemeClr val="tx1"/>
                </a:solidFill>
              </a:rPr>
              <a:t>문자열 비교 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8.6 SCAS: </a:t>
            </a:r>
            <a:r>
              <a:rPr lang="ko-KR" altLang="en-US" dirty="0" smtClean="0">
                <a:solidFill>
                  <a:schemeClr val="tx1"/>
                </a:solidFill>
              </a:rPr>
              <a:t>문자열 스캔 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8.7 BCD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문자열 적재 명령어는 메모리로부터 한 바이트를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AL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레지스터에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한 워드를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AX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레지스터에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그리고 더블워드를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EAX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레지스터에 가져와서 적재</a:t>
            </a:r>
            <a:r>
              <a:rPr lang="ko-KR" altLang="en-US" sz="1600" dirty="0" smtClean="0"/>
              <a:t>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레지스터에 </a:t>
            </a:r>
            <a:r>
              <a:rPr lang="ko-KR" altLang="en-US" sz="1600" dirty="0" smtClean="0">
                <a:solidFill>
                  <a:srgbClr val="FF0000"/>
                </a:solidFill>
              </a:rPr>
              <a:t>적재할 데이터의 메모리 주소는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DS:SI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r>
              <a:rPr lang="ko-KR" altLang="en-US" sz="1600" dirty="0" smtClean="0"/>
              <a:t> 의해서 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바이트는 </a:t>
            </a:r>
            <a:r>
              <a:rPr lang="en-US" altLang="ko-KR" sz="1600" dirty="0" smtClean="0"/>
              <a:t>LODSB, </a:t>
            </a:r>
            <a:r>
              <a:rPr lang="ko-KR" altLang="en-US" sz="1600" dirty="0" smtClean="0"/>
              <a:t>워드는 </a:t>
            </a:r>
            <a:r>
              <a:rPr lang="en-US" altLang="ko-KR" sz="1600" dirty="0" smtClean="0"/>
              <a:t>LODSW, </a:t>
            </a:r>
            <a:r>
              <a:rPr lang="ko-KR" altLang="en-US" sz="1600" dirty="0" smtClean="0"/>
              <a:t>그리고 더블워드는 </a:t>
            </a:r>
            <a:r>
              <a:rPr lang="en-US" altLang="ko-KR" sz="1600" dirty="0" smtClean="0"/>
              <a:t>LODSD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 명령어는 데이터를 전송한 후 자동으로 다음 데이터를 가리키기 위해 </a:t>
            </a:r>
            <a:r>
              <a:rPr lang="en-US" altLang="ko-KR" sz="1600" dirty="0" smtClean="0"/>
              <a:t>DF </a:t>
            </a:r>
            <a:r>
              <a:rPr lang="ko-KR" altLang="en-US" sz="1600" dirty="0" smtClean="0"/>
              <a:t>값에 따라 오프셋이 증가 또는 감소한다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</a:t>
            </a:r>
            <a:r>
              <a:rPr lang="en-US" altLang="ko-KR" sz="1600" dirty="0" smtClean="0">
                <a:solidFill>
                  <a:srgbClr val="FF0000"/>
                </a:solidFill>
              </a:rPr>
              <a:t>DF</a:t>
            </a:r>
            <a:r>
              <a:rPr lang="ko-KR" altLang="en-US" sz="1600" dirty="0" smtClean="0">
                <a:solidFill>
                  <a:srgbClr val="FF0000"/>
                </a:solidFill>
              </a:rPr>
              <a:t>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</a:t>
            </a:r>
            <a:r>
              <a:rPr lang="ko-KR" altLang="en-US" sz="1600" dirty="0" smtClean="0"/>
              <a:t>바이트에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워드에 </a:t>
            </a:r>
            <a:r>
              <a:rPr lang="en-US" altLang="ko-KR" sz="1600" dirty="0" smtClean="0"/>
              <a:t>2, </a:t>
            </a:r>
            <a:r>
              <a:rPr lang="ko-KR" altLang="en-US" sz="1600" dirty="0" smtClean="0"/>
              <a:t>더블워드에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씩 </a:t>
            </a:r>
            <a:r>
              <a:rPr lang="ko-KR" altLang="en-US" sz="1600" dirty="0" smtClean="0">
                <a:solidFill>
                  <a:srgbClr val="FF0000"/>
                </a:solidFill>
              </a:rPr>
              <a:t>감소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DF</a:t>
            </a:r>
            <a:r>
              <a:rPr lang="ko-KR" altLang="en-US" sz="1600" dirty="0" smtClean="0">
                <a:solidFill>
                  <a:srgbClr val="FF0000"/>
                </a:solidFill>
              </a:rPr>
              <a:t>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증가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한 개의 </a:t>
            </a:r>
            <a:r>
              <a:rPr lang="en-US" altLang="ko-KR" sz="1600" dirty="0" smtClean="0"/>
              <a:t>LODS </a:t>
            </a:r>
            <a:r>
              <a:rPr lang="ko-KR" altLang="en-US" sz="1600" dirty="0" smtClean="0"/>
              <a:t>연산에 의해서 레지스터가 채워지기 때문에 반복 </a:t>
            </a:r>
            <a:r>
              <a:rPr lang="ko-KR" altLang="en-US" sz="1600" dirty="0" err="1" smtClean="0"/>
              <a:t>접두어인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REP</a:t>
            </a:r>
            <a:r>
              <a:rPr lang="ko-KR" altLang="en-US" sz="1600" dirty="0" smtClean="0"/>
              <a:t>를 사용할 필요는 없고 대부분의 메모리에 저장된 문자열을 레지스터에 적재하는 연산에서는 </a:t>
            </a:r>
            <a:r>
              <a:rPr lang="en-US" altLang="ko-KR" sz="1600" dirty="0" smtClean="0"/>
              <a:t>MOV </a:t>
            </a:r>
            <a:r>
              <a:rPr lang="ko-KR" altLang="en-US" sz="1600" dirty="0" smtClean="0"/>
              <a:t>명령어가 적절하다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그런데 </a:t>
            </a:r>
            <a:r>
              <a:rPr lang="en-US" altLang="ko-KR" sz="1600" dirty="0" smtClean="0"/>
              <a:t>MOV </a:t>
            </a:r>
            <a:r>
              <a:rPr lang="ko-KR" altLang="en-US" sz="1600" dirty="0" smtClean="0"/>
              <a:t>명령은 </a:t>
            </a:r>
            <a:r>
              <a:rPr lang="ko-KR" altLang="en-US" sz="1600" dirty="0" err="1" smtClean="0"/>
              <a:t>어셈블하여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바이트의 기계어 코드를 생성하는 반면에 </a:t>
            </a:r>
            <a:r>
              <a:rPr lang="en-US" altLang="ko-KR" sz="1600" dirty="0" smtClean="0"/>
              <a:t>LODS </a:t>
            </a:r>
            <a:r>
              <a:rPr lang="ko-KR" altLang="en-US" sz="1600" dirty="0" smtClean="0"/>
              <a:t>연산은 </a:t>
            </a:r>
            <a:r>
              <a:rPr lang="en-US" altLang="ko-KR" sz="1600" dirty="0" smtClean="0"/>
              <a:t>SI </a:t>
            </a:r>
            <a:r>
              <a:rPr lang="ko-KR" altLang="en-US" sz="1600" dirty="0" smtClean="0"/>
              <a:t>레지스터를 초기화하는 코드가 추가되지만 연산 자체는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바이트 기계어 코드를 생성하므로 </a:t>
            </a:r>
            <a:r>
              <a:rPr lang="en-US" altLang="ko-KR" sz="1600" dirty="0" smtClean="0"/>
              <a:t>MOV </a:t>
            </a:r>
            <a:r>
              <a:rPr lang="ko-KR" altLang="en-US" sz="1600" dirty="0" smtClean="0"/>
              <a:t>대신에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특정 문자를 연속적으로 검사하면서 문자열을 한 번에 한 바이트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 워드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한 더블워드씩 처리할 때도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한 번에 한 바이트를 적재하는 </a:t>
            </a:r>
            <a:r>
              <a:rPr lang="en-US" altLang="ko-KR" sz="1600" dirty="0" smtClean="0"/>
              <a:t>LODSB</a:t>
            </a:r>
            <a:r>
              <a:rPr lang="ko-KR" altLang="en-US" sz="1600" dirty="0" smtClean="0"/>
              <a:t>와 동일한 동작을 수행하는 명령은 다음과 같다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al, [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]		; </a:t>
            </a:r>
            <a:r>
              <a:rPr lang="ko-KR" altLang="en-US" sz="1600" dirty="0" smtClean="0"/>
              <a:t>한 바이트를 </a:t>
            </a:r>
            <a:r>
              <a:rPr lang="en-US" altLang="ko-KR" sz="1600" dirty="0" smtClean="0"/>
              <a:t>AL</a:t>
            </a:r>
            <a:r>
              <a:rPr lang="ko-KR" altLang="en-US" sz="1600" dirty="0" smtClean="0"/>
              <a:t>에 적재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inc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다음 바이트를 위해 </a:t>
            </a:r>
            <a:r>
              <a:rPr lang="en-US" altLang="ko-KR" sz="1600" dirty="0" smtClean="0"/>
              <a:t>SI</a:t>
            </a:r>
            <a:r>
              <a:rPr lang="ko-KR" altLang="en-US" sz="1600" dirty="0" smtClean="0"/>
              <a:t>를 증가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en-US" altLang="ko-KR" dirty="0" smtClean="0">
                <a:solidFill>
                  <a:schemeClr val="tx1"/>
                </a:solidFill>
              </a:rPr>
              <a:t>LODS: </a:t>
            </a:r>
            <a:r>
              <a:rPr lang="ko-KR" altLang="en-US" dirty="0" smtClean="0">
                <a:solidFill>
                  <a:schemeClr val="tx1"/>
                </a:solidFill>
              </a:rPr>
              <a:t>문자열 적재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Autofit/>
          </a:bodyPr>
          <a:lstStyle/>
          <a:p>
            <a:pPr lvl="1" algn="just"/>
            <a:r>
              <a:rPr lang="en-US" altLang="ko-KR" sz="1600" dirty="0" smtClean="0"/>
              <a:t>    segment	data</a:t>
            </a:r>
          </a:p>
          <a:p>
            <a:pPr lvl="1" algn="just"/>
            <a:r>
              <a:rPr lang="en-US" altLang="ko-KR" sz="1600" dirty="0" smtClean="0"/>
              <a:t>string1	db	"assembly", 0	; </a:t>
            </a:r>
            <a:r>
              <a:rPr lang="ko-KR" altLang="en-US" sz="1600" dirty="0" smtClean="0"/>
              <a:t>이동할 문자열 데이터</a:t>
            </a:r>
          </a:p>
          <a:p>
            <a:pPr lvl="1" algn="just"/>
            <a:r>
              <a:rPr lang="en-US" altLang="ko-KR" sz="1600" dirty="0" smtClean="0"/>
              <a:t>string2	times	11	db	0</a:t>
            </a:r>
          </a:p>
          <a:p>
            <a:pPr lvl="1" algn="just"/>
            <a:r>
              <a:rPr lang="en-US" altLang="ko-KR" sz="1600" dirty="0" smtClean="0"/>
              <a:t>	segment	code</a:t>
            </a:r>
          </a:p>
          <a:p>
            <a:pPr lvl="1" algn="just"/>
            <a:r>
              <a:rPr lang="en-US" altLang="ko-KR" sz="1600" dirty="0" smtClean="0"/>
              <a:t>..start:					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 		; </a:t>
            </a:r>
            <a:r>
              <a:rPr lang="ko-KR" altLang="en-US" sz="1600" dirty="0" smtClean="0"/>
              <a:t>세그먼트 레지스터 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			; </a:t>
            </a:r>
            <a:r>
              <a:rPr lang="ko-KR" altLang="en-US" sz="1600" dirty="0" smtClean="0"/>
              <a:t>바이트 크기로 이동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cld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방향설정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왼쪽에서 오른쪽</a:t>
            </a:r>
            <a:r>
              <a:rPr lang="en-US" altLang="ko-KR" sz="1600" dirty="0" smtClean="0"/>
              <a:t>)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08		; </a:t>
            </a:r>
            <a:r>
              <a:rPr lang="ko-KR" altLang="en-US" sz="1600" dirty="0" smtClean="0"/>
              <a:t>이동할 문자열 개수 설정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string2+7	; string2+7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string1	; string1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en-US" altLang="ko-KR" sz="1600" dirty="0" smtClean="0"/>
              <a:t>a10:lodsb			; </a:t>
            </a:r>
            <a:r>
              <a:rPr lang="ko-KR" altLang="en-US" sz="1600" dirty="0" smtClean="0"/>
              <a:t>문자를 </a:t>
            </a:r>
            <a:r>
              <a:rPr lang="en-US" altLang="ko-KR" sz="1600" dirty="0" smtClean="0"/>
              <a:t>al</a:t>
            </a:r>
            <a:r>
              <a:rPr lang="ko-KR" altLang="en-US" sz="1600" dirty="0" smtClean="0"/>
              <a:t>에 적재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[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], al		; string2</a:t>
            </a:r>
            <a:r>
              <a:rPr lang="ko-KR" altLang="en-US" sz="1600" dirty="0" smtClean="0"/>
              <a:t>에 저장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오른쪽에서 왼쪽으로 수행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loop	a10		; </a:t>
            </a:r>
            <a:r>
              <a:rPr lang="ko-KR" altLang="en-US" sz="1600" dirty="0" smtClean="0"/>
              <a:t>반복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en-US" altLang="ko-KR" dirty="0" smtClean="0">
                <a:solidFill>
                  <a:schemeClr val="tx1"/>
                </a:solidFill>
              </a:rPr>
              <a:t>LODS: </a:t>
            </a:r>
            <a:r>
              <a:rPr lang="ko-KR" altLang="en-US" dirty="0" smtClean="0">
                <a:solidFill>
                  <a:schemeClr val="tx1"/>
                </a:solidFill>
              </a:rPr>
              <a:t>문자열 적재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2000" dirty="0" smtClean="0"/>
              <a:t>예제는 ‘</a:t>
            </a:r>
            <a:r>
              <a:rPr lang="en-US" altLang="ko-KR" sz="2000" dirty="0" smtClean="0"/>
              <a:t>Assembly’</a:t>
            </a:r>
            <a:r>
              <a:rPr lang="ko-KR" altLang="en-US" sz="2000" dirty="0" smtClean="0"/>
              <a:t>라는 값을 갖는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바이트로 된 문자열 </a:t>
            </a:r>
            <a:r>
              <a:rPr lang="en-US" altLang="ko-KR" sz="2000" dirty="0" smtClean="0"/>
              <a:t>STRING1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STRING2</a:t>
            </a:r>
            <a:r>
              <a:rPr lang="ko-KR" altLang="en-US" sz="2000" dirty="0" smtClean="0"/>
              <a:t>라는 다른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바이트로 된 문자열을 정의한다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STRING1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STRING2</a:t>
            </a:r>
            <a:r>
              <a:rPr lang="ko-KR" altLang="en-US" sz="2000" dirty="0" smtClean="0"/>
              <a:t>로 역순으로 문자열을 전송하여 </a:t>
            </a:r>
            <a:r>
              <a:rPr lang="en-US" altLang="ko-KR" sz="2000" dirty="0" smtClean="0"/>
              <a:t>STRING2</a:t>
            </a:r>
            <a:r>
              <a:rPr lang="ko-KR" altLang="en-US" sz="2000" dirty="0" smtClean="0"/>
              <a:t>가 ‘</a:t>
            </a:r>
            <a:r>
              <a:rPr lang="en-US" altLang="ko-KR" sz="2000" dirty="0" err="1" smtClean="0"/>
              <a:t>ylbmessA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갖도록 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예제에서 </a:t>
            </a:r>
            <a:r>
              <a:rPr lang="en-US" altLang="ko-KR" sz="2000" dirty="0" smtClean="0"/>
              <a:t>LODSB </a:t>
            </a:r>
            <a:r>
              <a:rPr lang="ko-KR" altLang="en-US" sz="2000" dirty="0" smtClean="0"/>
              <a:t>명령은 </a:t>
            </a:r>
            <a:r>
              <a:rPr lang="en-US" altLang="ko-KR" sz="2000" dirty="0" smtClean="0"/>
              <a:t>STRING1</a:t>
            </a:r>
            <a:r>
              <a:rPr lang="ko-KR" altLang="en-US" sz="2000" dirty="0" smtClean="0"/>
              <a:t>에서 한 번에 한 바이트씩 </a:t>
            </a:r>
            <a:r>
              <a:rPr lang="en-US" altLang="ko-KR" sz="2000" dirty="0" smtClean="0"/>
              <a:t>AL </a:t>
            </a:r>
            <a:r>
              <a:rPr lang="ko-KR" altLang="en-US" sz="2000" dirty="0" smtClean="0"/>
              <a:t>레지스터에 적재한다</a:t>
            </a:r>
            <a:r>
              <a:rPr lang="en-US" altLang="ko-KR" sz="2000" dirty="0" smtClean="0"/>
              <a:t>. MOV [DI], AL </a:t>
            </a:r>
            <a:r>
              <a:rPr lang="ko-KR" altLang="en-US" sz="2000" dirty="0" smtClean="0"/>
              <a:t>명령은 레지스터에 적재한 한 바이트를 오른쪽에서 왼쪽 방향으로 </a:t>
            </a:r>
            <a:r>
              <a:rPr lang="en-US" altLang="ko-KR" sz="2000" dirty="0" smtClean="0"/>
              <a:t>STRING2</a:t>
            </a:r>
            <a:r>
              <a:rPr lang="ko-KR" altLang="en-US" sz="2000" dirty="0" smtClean="0"/>
              <a:t>에 저장한다</a:t>
            </a:r>
            <a:r>
              <a:rPr lang="en-US" altLang="ko-KR" sz="2000" dirty="0" smtClean="0"/>
              <a:t>.</a:t>
            </a:r>
          </a:p>
          <a:p>
            <a:pPr lvl="1" algn="just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en-US" altLang="ko-KR" dirty="0" smtClean="0">
                <a:solidFill>
                  <a:schemeClr val="tx1"/>
                </a:solidFill>
              </a:rPr>
              <a:t>LODS: </a:t>
            </a:r>
            <a:r>
              <a:rPr lang="ko-KR" altLang="en-US" dirty="0" smtClean="0">
                <a:solidFill>
                  <a:schemeClr val="tx1"/>
                </a:solidFill>
              </a:rPr>
              <a:t>문자열 적재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문자열 저장 명령어는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AL, AX, </a:t>
            </a:r>
            <a:r>
              <a:rPr lang="ko-KR" altLang="en-US" sz="160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EAX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내용을 메모리에 한 바이트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한 워드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그리고 한 더블워드씩 저장</a:t>
            </a:r>
            <a:r>
              <a:rPr lang="ko-KR" altLang="en-US" sz="1600" dirty="0" smtClean="0"/>
              <a:t>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데이터를 </a:t>
            </a:r>
            <a:r>
              <a:rPr lang="ko-KR" altLang="en-US" sz="1600" dirty="0" smtClean="0">
                <a:solidFill>
                  <a:srgbClr val="FF0000"/>
                </a:solidFill>
              </a:rPr>
              <a:t>저장할 메모리 주소는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ES:DI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레지스터 쌍에 의해서 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바이트는 </a:t>
            </a:r>
            <a:r>
              <a:rPr lang="en-US" altLang="ko-KR" sz="1600" dirty="0" smtClean="0"/>
              <a:t>STOSB, </a:t>
            </a:r>
            <a:r>
              <a:rPr lang="ko-KR" altLang="en-US" sz="1600" dirty="0" smtClean="0"/>
              <a:t>워드는 </a:t>
            </a:r>
            <a:r>
              <a:rPr lang="en-US" altLang="ko-KR" sz="1600" dirty="0" smtClean="0"/>
              <a:t>STOSW, </a:t>
            </a:r>
            <a:r>
              <a:rPr lang="ko-KR" altLang="en-US" sz="1600" dirty="0" smtClean="0"/>
              <a:t>그리고 더블 워드는 </a:t>
            </a:r>
            <a:r>
              <a:rPr lang="en-US" altLang="ko-KR" sz="1600" dirty="0" smtClean="0"/>
              <a:t>STOSD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DF</a:t>
            </a:r>
            <a:r>
              <a:rPr lang="ko-KR" altLang="en-US" sz="1600" dirty="0" smtClean="0"/>
              <a:t>의 값에 따라 </a:t>
            </a:r>
            <a:r>
              <a:rPr lang="en-US" altLang="ko-KR" sz="1600" dirty="0" smtClean="0"/>
              <a:t>DI </a:t>
            </a:r>
            <a:r>
              <a:rPr lang="ko-KR" altLang="en-US" sz="1600" dirty="0" smtClean="0"/>
              <a:t>레지스터의 값이 바이트이면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워드이면 </a:t>
            </a:r>
            <a:r>
              <a:rPr lang="en-US" altLang="ko-KR" sz="1600" dirty="0" smtClean="0"/>
              <a:t>2, </a:t>
            </a:r>
            <a:r>
              <a:rPr lang="ko-KR" altLang="en-US" sz="1600" dirty="0" smtClean="0"/>
              <a:t>더블워드이면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씩 증가 또는 감소된다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문자열 저장 명령어를 </a:t>
            </a:r>
            <a:r>
              <a:rPr lang="en-US" altLang="ko-KR" sz="1600" dirty="0" smtClean="0"/>
              <a:t>REP </a:t>
            </a:r>
            <a:r>
              <a:rPr lang="ko-KR" altLang="en-US" sz="1600" dirty="0" err="1" smtClean="0"/>
              <a:t>접두어와</a:t>
            </a:r>
            <a:r>
              <a:rPr lang="ko-KR" altLang="en-US" sz="1600" dirty="0" smtClean="0"/>
              <a:t> 같이 사용하는 경우는 어떤 영역을 빈칸으로 지우는 것처럼 메모리의 데이터 영역을 어떤 특정한 값으로 초기화하는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저장할 문자 개수는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레지스터에 넣는다</a:t>
            </a:r>
            <a:r>
              <a:rPr lang="en-US" altLang="ko-KR" sz="1600" dirty="0" smtClean="0"/>
              <a:t>. REP STOSB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MOV </a:t>
            </a:r>
            <a:r>
              <a:rPr lang="ko-KR" altLang="en-US" sz="1600" dirty="0" smtClean="0"/>
              <a:t>명령을 사용하여 동일한 동작을 수행할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아래에 동등한 명령어를 나타내었다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err="1" smtClean="0"/>
              <a:t>jcxz</a:t>
            </a:r>
            <a:r>
              <a:rPr lang="en-US" altLang="ko-KR" sz="1600" dirty="0" smtClean="0"/>
              <a:t>	a20	; CX=0</a:t>
            </a:r>
            <a:r>
              <a:rPr lang="ko-KR" altLang="en-US" sz="1600" dirty="0" smtClean="0"/>
              <a:t>이면 지정한 곳으로 점프</a:t>
            </a:r>
          </a:p>
          <a:p>
            <a:pPr lvl="1" algn="just"/>
            <a:r>
              <a:rPr lang="en-US" altLang="ko-KR" sz="1600" dirty="0" smtClean="0"/>
              <a:t>a10:mov	[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], al	; AL</a:t>
            </a:r>
            <a:r>
              <a:rPr lang="ko-KR" altLang="en-US" sz="1600" dirty="0" smtClean="0"/>
              <a:t>의 값을 메모리에 저장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inc/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	; DF</a:t>
            </a:r>
            <a:r>
              <a:rPr lang="ko-KR" altLang="en-US" sz="1600" dirty="0" smtClean="0"/>
              <a:t>설정에 따라 증가 또는 감소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loop	a10	; CX </a:t>
            </a:r>
            <a:r>
              <a:rPr lang="ko-KR" altLang="en-US" sz="1600" dirty="0" smtClean="0"/>
              <a:t>값을 감소시키고 연산을 반복</a:t>
            </a:r>
          </a:p>
          <a:p>
            <a:pPr lvl="1" algn="just"/>
            <a:r>
              <a:rPr lang="en-US" altLang="ko-KR" sz="1600" dirty="0" smtClean="0"/>
              <a:t>a20:	...	; </a:t>
            </a:r>
            <a:r>
              <a:rPr lang="ko-KR" altLang="en-US" sz="1600" dirty="0" smtClean="0"/>
              <a:t>연산 종료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en-US" altLang="ko-KR" dirty="0" smtClean="0">
                <a:solidFill>
                  <a:schemeClr val="tx1"/>
                </a:solidFill>
              </a:rPr>
              <a:t>STOS: </a:t>
            </a:r>
            <a:r>
              <a:rPr lang="ko-KR" altLang="en-US" dirty="0" smtClean="0">
                <a:solidFill>
                  <a:schemeClr val="tx1"/>
                </a:solidFill>
              </a:rPr>
              <a:t>문자열 저장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     segment	 data</a:t>
            </a:r>
          </a:p>
          <a:p>
            <a:pPr lvl="1" algn="just"/>
            <a:r>
              <a:rPr lang="en-US" altLang="ko-KR" sz="1600" dirty="0" smtClean="0"/>
              <a:t>string1	db	"assembly", 0</a:t>
            </a:r>
          </a:p>
          <a:p>
            <a:pPr lvl="1" algn="just"/>
            <a:r>
              <a:rPr lang="en-US" altLang="ko-KR" sz="1600" dirty="0" smtClean="0"/>
              <a:t>	segment	 code</a:t>
            </a:r>
          </a:p>
          <a:p>
            <a:pPr lvl="1" algn="just"/>
            <a:r>
              <a:rPr lang="en-US" altLang="ko-KR" sz="1600" dirty="0" smtClean="0"/>
              <a:t>..start:					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 		; </a:t>
            </a:r>
            <a:r>
              <a:rPr lang="ko-KR" altLang="en-US" sz="1600" dirty="0" smtClean="0"/>
              <a:t>세그먼트 레지스터 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cld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방향설정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왼쪽에서 오른쪽</a:t>
            </a:r>
            <a:r>
              <a:rPr lang="en-US" altLang="ko-KR" sz="1600" dirty="0" smtClean="0"/>
              <a:t>)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2020h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04		; </a:t>
            </a:r>
            <a:r>
              <a:rPr lang="ko-KR" altLang="en-US" sz="1600" dirty="0" smtClean="0"/>
              <a:t>이동할 문자열 개수 설정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string1	; STRING1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rep	</a:t>
            </a:r>
            <a:r>
              <a:rPr lang="en-US" altLang="ko-KR" sz="1600" dirty="0" err="1" smtClean="0"/>
              <a:t>stosw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문자열 이동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예제에서 </a:t>
            </a:r>
            <a:r>
              <a:rPr lang="en-US" altLang="ko-KR" sz="1600" dirty="0" smtClean="0"/>
              <a:t>STOSW </a:t>
            </a:r>
            <a:r>
              <a:rPr lang="ko-KR" altLang="en-US" sz="1600" dirty="0" smtClean="0"/>
              <a:t>명령은 </a:t>
            </a:r>
            <a:r>
              <a:rPr lang="en-US" altLang="ko-KR" sz="1600" dirty="0" smtClean="0"/>
              <a:t>2020H(</a:t>
            </a:r>
            <a:r>
              <a:rPr lang="ko-KR" altLang="en-US" sz="1600" dirty="0" smtClean="0"/>
              <a:t>빈칸 두 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STRING1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번 반복 저장한다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연산은 </a:t>
            </a:r>
            <a:r>
              <a:rPr lang="en-US" altLang="ko-KR" sz="1600" dirty="0" smtClean="0">
                <a:solidFill>
                  <a:srgbClr val="FF0000"/>
                </a:solidFill>
              </a:rPr>
              <a:t>AL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내용을 첫 번째 바이트에 저장하고</a:t>
            </a:r>
            <a:r>
              <a:rPr lang="en-US" altLang="ko-KR" sz="1600" dirty="0" smtClean="0">
                <a:solidFill>
                  <a:srgbClr val="FF0000"/>
                </a:solidFill>
              </a:rPr>
              <a:t>, AH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내용을 다음 바이트에 저장한다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레지스터의 내용이 메모리에서는 역순</a:t>
            </a:r>
            <a:r>
              <a:rPr lang="ko-KR" altLang="en-US" sz="1600" dirty="0" smtClean="0"/>
              <a:t>으로 저장된다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연산이 종료되면 </a:t>
            </a:r>
            <a:r>
              <a:rPr lang="en-US" altLang="ko-KR" sz="1600" dirty="0" smtClean="0"/>
              <a:t>STRING1</a:t>
            </a:r>
            <a:r>
              <a:rPr lang="ko-KR" altLang="en-US" sz="1600" dirty="0" smtClean="0"/>
              <a:t>에는 전부 빈칸이고</a:t>
            </a:r>
            <a:r>
              <a:rPr lang="en-US" altLang="ko-KR" sz="1600" dirty="0" smtClean="0"/>
              <a:t>, CX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0, DI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‘STRING1+8'</a:t>
            </a:r>
            <a:r>
              <a:rPr lang="ko-KR" altLang="en-US" sz="1600" dirty="0" smtClean="0"/>
              <a:t>의 주소를 가지게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en-US" altLang="ko-KR" dirty="0" smtClean="0">
                <a:solidFill>
                  <a:schemeClr val="tx1"/>
                </a:solidFill>
              </a:rPr>
              <a:t>STOS: </a:t>
            </a:r>
            <a:r>
              <a:rPr lang="ko-KR" altLang="en-US" dirty="0" smtClean="0">
                <a:solidFill>
                  <a:schemeClr val="tx1"/>
                </a:solidFill>
              </a:rPr>
              <a:t>문자열 저장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문자열 비교 명령어는 한 메모리</a:t>
            </a:r>
            <a:r>
              <a:rPr lang="en-US" altLang="ko-KR" sz="1600" dirty="0" smtClean="0">
                <a:solidFill>
                  <a:srgbClr val="FF0000"/>
                </a:solidFill>
              </a:rPr>
              <a:t>(DS:SI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의해 지정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저장된 문자열 데이터와 다른 메모리</a:t>
            </a:r>
            <a:r>
              <a:rPr lang="en-US" altLang="ko-KR" sz="1600" dirty="0" smtClean="0">
                <a:solidFill>
                  <a:srgbClr val="FF0000"/>
                </a:solidFill>
              </a:rPr>
              <a:t>(ES:DI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의해 지정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저장된 문자열 데이터 두 개를 비교</a:t>
            </a:r>
            <a:r>
              <a:rPr lang="ko-KR" altLang="en-US" sz="1600" dirty="0" smtClean="0"/>
              <a:t>할 때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비교는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DS:SI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저장된 값에서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ES:DI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저장된 값을 빼는 연산</a:t>
            </a:r>
            <a:r>
              <a:rPr lang="ko-KR" altLang="en-US" sz="1600" dirty="0" smtClean="0"/>
              <a:t>을 통해서 이루어진다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결과로 플래그 레지스터의 </a:t>
            </a:r>
            <a:r>
              <a:rPr lang="ko-KR" altLang="en-US" sz="1600" dirty="0" smtClean="0">
                <a:solidFill>
                  <a:srgbClr val="FF0000"/>
                </a:solidFill>
              </a:rPr>
              <a:t>플래그 값이 변경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</a:t>
            </a:r>
            <a:r>
              <a:rPr lang="ko-KR" altLang="en-US" sz="1600" dirty="0" smtClean="0">
                <a:solidFill>
                  <a:srgbClr val="FF0000"/>
                </a:solidFill>
              </a:rPr>
              <a:t>메모리 내용은 변하지 않는다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ko-KR" altLang="en-US" sz="1600" dirty="0" smtClean="0"/>
              <a:t>문자열 이동 명령어와 같이 </a:t>
            </a:r>
            <a:r>
              <a:rPr lang="en-US" altLang="ko-KR" sz="1600" dirty="0" smtClean="0">
                <a:solidFill>
                  <a:srgbClr val="FF0000"/>
                </a:solidFill>
              </a:rPr>
              <a:t>DF </a:t>
            </a:r>
            <a:r>
              <a:rPr lang="ko-KR" altLang="en-US" sz="1600" dirty="0" smtClean="0">
                <a:solidFill>
                  <a:srgbClr val="FF0000"/>
                </a:solidFill>
              </a:rPr>
              <a:t>값이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</a:t>
            </a:r>
            <a:r>
              <a:rPr lang="en-US" altLang="ko-KR" sz="1600" dirty="0" smtClean="0">
                <a:solidFill>
                  <a:srgbClr val="FF0000"/>
                </a:solidFill>
              </a:rPr>
              <a:t>SI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DI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레지스터를 증가</a:t>
            </a:r>
            <a:r>
              <a:rPr lang="ko-KR" altLang="en-US" sz="1600" dirty="0" smtClean="0"/>
              <a:t>시키고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‘1’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이 레지스터를 감소</a:t>
            </a:r>
            <a:r>
              <a:rPr lang="ko-KR" altLang="en-US" sz="1600" dirty="0" smtClean="0"/>
              <a:t>시킨다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비교 문자열이 바이트이면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워드이면 </a:t>
            </a:r>
            <a:r>
              <a:rPr lang="en-US" altLang="ko-KR" sz="1600" dirty="0" smtClean="0"/>
              <a:t>2, </a:t>
            </a:r>
            <a:r>
              <a:rPr lang="ko-KR" altLang="en-US" sz="1600" dirty="0" smtClean="0"/>
              <a:t>그리고 더블워드이면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씩 증가 또는 감소된다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바이트에는 </a:t>
            </a:r>
            <a:r>
              <a:rPr lang="en-US" altLang="ko-KR" sz="1600" dirty="0" smtClean="0"/>
              <a:t>CMPSB, </a:t>
            </a:r>
            <a:r>
              <a:rPr lang="ko-KR" altLang="en-US" sz="1600" dirty="0" smtClean="0"/>
              <a:t>워드에는 </a:t>
            </a:r>
            <a:r>
              <a:rPr lang="en-US" altLang="ko-KR" sz="1600" dirty="0" smtClean="0"/>
              <a:t>CMPSW, </a:t>
            </a:r>
            <a:r>
              <a:rPr lang="ko-KR" altLang="en-US" sz="1600" dirty="0" smtClean="0"/>
              <a:t>그리고 더블워드에는 </a:t>
            </a:r>
            <a:r>
              <a:rPr lang="en-US" altLang="ko-KR" sz="1600" dirty="0" smtClean="0"/>
              <a:t>CMPSD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비교할 문자열의 크기는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레지스터에 저장된다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일반적으로 </a:t>
            </a:r>
            <a:r>
              <a:rPr lang="ko-KR" altLang="en-US" sz="1600" dirty="0" smtClean="0">
                <a:solidFill>
                  <a:srgbClr val="FF0000"/>
                </a:solidFill>
              </a:rPr>
              <a:t>비교는 두 문자열이 서로 다를 때까지</a:t>
            </a:r>
            <a:r>
              <a:rPr lang="ko-KR" altLang="en-US" sz="1600" dirty="0" smtClean="0"/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REP </a:t>
            </a:r>
            <a:r>
              <a:rPr lang="ko-KR" altLang="en-US" sz="1600" dirty="0" smtClean="0">
                <a:solidFill>
                  <a:srgbClr val="FF0000"/>
                </a:solidFill>
              </a:rPr>
              <a:t>반복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접두어가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레지스터를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만들 때까지 수행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그런 후 이 연산은 </a:t>
            </a:r>
            <a:r>
              <a:rPr lang="en-US" altLang="ko-KR" sz="1600" dirty="0" smtClean="0"/>
              <a:t>AF, CF, OF, PF, SF, ZF </a:t>
            </a:r>
            <a:r>
              <a:rPr lang="ko-KR" altLang="en-US" sz="1600" dirty="0" smtClean="0"/>
              <a:t>값을 비교 결과에 따라서 설정한다</a:t>
            </a:r>
            <a:r>
              <a:rPr lang="en-US" altLang="ko-KR" sz="1600" dirty="0" smtClean="0"/>
              <a:t>. CX</a:t>
            </a:r>
            <a:r>
              <a:rPr lang="ko-KR" altLang="en-US" sz="1600" dirty="0" smtClean="0"/>
              <a:t>에 문자열의 길이를 갖고 </a:t>
            </a:r>
            <a:r>
              <a:rPr lang="en-US" altLang="ko-KR" sz="1600" dirty="0" err="1" smtClean="0"/>
              <a:t>REPnn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접두어와</a:t>
            </a:r>
            <a:r>
              <a:rPr lang="ko-KR" altLang="en-US" sz="1600" dirty="0" smtClean="0"/>
              <a:t> 결합하면 임의 길이의 문자열을 연속적으로 비교할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일반적인 비교 명령어인 </a:t>
            </a:r>
            <a:r>
              <a:rPr lang="en-US" altLang="ko-KR" sz="1600" dirty="0" smtClean="0">
                <a:solidFill>
                  <a:srgbClr val="FF0000"/>
                </a:solidFill>
              </a:rPr>
              <a:t>CMP</a:t>
            </a:r>
            <a:r>
              <a:rPr lang="ko-KR" altLang="en-US" sz="1600" dirty="0" smtClean="0">
                <a:solidFill>
                  <a:srgbClr val="FF0000"/>
                </a:solidFill>
              </a:rPr>
              <a:t>와 다르게 피연산자 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</a:rPr>
              <a:t>을 피연산자 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와 비교한다는 것에 주의</a:t>
            </a:r>
            <a:r>
              <a:rPr lang="ko-KR" altLang="en-US" sz="1600" dirty="0" smtClean="0"/>
              <a:t>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CMPS</a:t>
            </a:r>
            <a:r>
              <a:rPr lang="ko-KR" altLang="en-US" sz="1600" dirty="0" smtClean="0">
                <a:solidFill>
                  <a:srgbClr val="FF0000"/>
                </a:solidFill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</a:rPr>
              <a:t>ASCII </a:t>
            </a:r>
            <a:r>
              <a:rPr lang="ko-KR" altLang="en-US" sz="1600" dirty="0" smtClean="0">
                <a:solidFill>
                  <a:srgbClr val="FF0000"/>
                </a:solidFill>
              </a:rPr>
              <a:t>값에 따라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영숫자</a:t>
            </a:r>
            <a:r>
              <a:rPr lang="en-US" altLang="ko-KR" sz="1600" dirty="0" smtClean="0">
                <a:solidFill>
                  <a:srgbClr val="FF0000"/>
                </a:solidFill>
              </a:rPr>
              <a:t>(alphanumeric)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비교한다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따라서 이 명령어는 부호 있는 숫자로 구성되는 대수 비교에는 적합하지 않다</a:t>
            </a:r>
            <a:r>
              <a:rPr lang="ko-KR" altLang="en-US" sz="1600" dirty="0" smtClean="0"/>
              <a:t>는 것을 유념해야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</a:t>
            </a:r>
            <a:r>
              <a:rPr lang="en-US" altLang="ko-KR" dirty="0" smtClean="0">
                <a:solidFill>
                  <a:schemeClr val="tx1"/>
                </a:solidFill>
              </a:rPr>
              <a:t>CMPS: </a:t>
            </a:r>
            <a:r>
              <a:rPr lang="ko-KR" altLang="en-US" dirty="0" smtClean="0">
                <a:solidFill>
                  <a:schemeClr val="tx1"/>
                </a:solidFill>
              </a:rPr>
              <a:t>문자열 비교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5116024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h : h	</a:t>
            </a:r>
            <a:r>
              <a:rPr lang="ko-KR" altLang="en-US" sz="1600" dirty="0" smtClean="0"/>
              <a:t>같다</a:t>
            </a:r>
          </a:p>
          <a:p>
            <a:pPr lvl="1" algn="just"/>
            <a:r>
              <a:rPr lang="en-US" altLang="ko-KR" sz="1600" dirty="0" smtClean="0"/>
              <a:t>a : u	</a:t>
            </a:r>
            <a:r>
              <a:rPr lang="ko-KR" altLang="en-US" sz="1600" dirty="0" smtClean="0"/>
              <a:t>같지 않다</a:t>
            </a:r>
            <a:r>
              <a:rPr lang="en-US" altLang="ko-KR" sz="1600" dirty="0" smtClean="0"/>
              <a:t>(a</a:t>
            </a:r>
            <a:r>
              <a:rPr lang="ko-KR" altLang="en-US" sz="1600" dirty="0" smtClean="0"/>
              <a:t>가 작다</a:t>
            </a:r>
            <a:r>
              <a:rPr lang="en-US" altLang="ko-KR" sz="1600" dirty="0" smtClean="0"/>
              <a:t>)</a:t>
            </a:r>
          </a:p>
          <a:p>
            <a:pPr lvl="1" algn="just"/>
            <a:r>
              <a:rPr lang="en-US" altLang="ko-KR" sz="1600" dirty="0" smtClean="0"/>
              <a:t>n : n	</a:t>
            </a:r>
            <a:r>
              <a:rPr lang="ko-KR" altLang="en-US" sz="1600" dirty="0" smtClean="0"/>
              <a:t>같다</a:t>
            </a:r>
          </a:p>
          <a:p>
            <a:pPr lvl="1" algn="just"/>
            <a:r>
              <a:rPr lang="en-US" altLang="ko-KR" sz="1600" dirty="0" smtClean="0"/>
              <a:t>g : g	</a:t>
            </a:r>
            <a:r>
              <a:rPr lang="ko-KR" altLang="en-US" sz="1600" dirty="0" smtClean="0"/>
              <a:t>같다</a:t>
            </a:r>
          </a:p>
          <a:p>
            <a:pPr lvl="1" algn="just"/>
            <a:r>
              <a:rPr lang="ko-KR" altLang="en-US" sz="1600" dirty="0" smtClean="0"/>
              <a:t>이 예에서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바이트를 한 번에 비교하면 맨 마지막 문자인 </a:t>
            </a:r>
            <a:r>
              <a:rPr lang="en-US" altLang="ko-KR" sz="1600" dirty="0" smtClean="0">
                <a:solidFill>
                  <a:srgbClr val="FF0000"/>
                </a:solidFill>
              </a:rPr>
              <a:t>g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g</a:t>
            </a:r>
            <a:r>
              <a:rPr lang="ko-KR" altLang="en-US" sz="1600" dirty="0" smtClean="0">
                <a:solidFill>
                  <a:srgbClr val="FF0000"/>
                </a:solidFill>
              </a:rPr>
              <a:t>는 같으므로 결과가 동등으로 나온다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그러나 두 문자열은 서로 다르므로 다른 문자를 만나면 비교가 끝나야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이러한 비교에 변형 반복 </a:t>
            </a:r>
            <a:r>
              <a:rPr lang="ko-KR" altLang="en-US" sz="1600" dirty="0" err="1" smtClean="0"/>
              <a:t>접두어인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REPE(Repeat on Equal)</a:t>
            </a:r>
            <a:r>
              <a:rPr lang="ko-KR" altLang="en-US" sz="1600" dirty="0" smtClean="0"/>
              <a:t>을 사용하면 비교의 결과가 같은 동안 또는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될 때까지 비교를 수행한다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 경우에는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REPE </a:t>
            </a:r>
            <a:r>
              <a:rPr lang="ko-KR" altLang="en-US" sz="1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REPZ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접두어를</a:t>
            </a:r>
            <a:r>
              <a:rPr lang="ko-KR" altLang="en-US" sz="1600" dirty="0" smtClean="0">
                <a:solidFill>
                  <a:srgbClr val="FF0000"/>
                </a:solidFill>
              </a:rPr>
              <a:t> 사용</a:t>
            </a:r>
            <a:r>
              <a:rPr lang="ko-KR" altLang="en-US" sz="1600" dirty="0" smtClean="0"/>
              <a:t>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접두어는 </a:t>
            </a:r>
            <a:r>
              <a:rPr lang="en-US" altLang="ko-KR" sz="1600" dirty="0" smtClean="0">
                <a:solidFill>
                  <a:srgbClr val="FF0000"/>
                </a:solidFill>
              </a:rPr>
              <a:t>ZF</a:t>
            </a:r>
            <a:r>
              <a:rPr lang="ko-KR" altLang="en-US" sz="1600" dirty="0" smtClean="0">
                <a:solidFill>
                  <a:srgbClr val="FF0000"/>
                </a:solidFill>
              </a:rPr>
              <a:t>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로 될 때까지 문자열 비교를 수행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문자열이 계속 같으면 </a:t>
            </a:r>
            <a:r>
              <a:rPr lang="en-US" altLang="ko-KR" sz="1600" dirty="0" smtClean="0">
                <a:solidFill>
                  <a:srgbClr val="FF0000"/>
                </a:solidFill>
              </a:rPr>
              <a:t>CX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될 때까지 수행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REPE </a:t>
            </a:r>
            <a:r>
              <a:rPr lang="ko-KR" altLang="en-US" sz="1600" dirty="0" err="1" smtClean="0"/>
              <a:t>접두어는</a:t>
            </a:r>
            <a:r>
              <a:rPr lang="ko-KR" altLang="en-US" sz="1600" dirty="0" smtClean="0"/>
              <a:t> 두 개의 문자열에서 다른 곳의 위치를 찾을 때 사용된다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CX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 값은 비교할 때마다 감소하기 때문에 문자열이 다른 곳의 위치를 알 수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레지스터의 초기 값이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번째 위치가 다르다면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레지스터에는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이 남게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따라서 초기 값에서 남은 값을 빼면 문자열이 서로 다른 곳의 위치가 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en-US" altLang="ko-KR" sz="1600" dirty="0" smtClean="0"/>
              <a:t>DF</a:t>
            </a:r>
            <a:r>
              <a:rPr lang="ko-KR" altLang="en-US" sz="1600" dirty="0" smtClean="0"/>
              <a:t>가 ‘</a:t>
            </a:r>
            <a:r>
              <a:rPr lang="en-US" altLang="ko-KR" sz="1600" dirty="0" smtClean="0"/>
              <a:t>0’</a:t>
            </a:r>
            <a:r>
              <a:rPr lang="ko-KR" altLang="en-US" sz="1600" dirty="0" smtClean="0"/>
              <a:t>이면 문자열의 왼쪽부터 오른쪽으로 비교를 하고</a:t>
            </a:r>
            <a:r>
              <a:rPr lang="en-US" altLang="ko-KR" sz="1600" dirty="0" smtClean="0"/>
              <a:t>, ‘1’</a:t>
            </a:r>
            <a:r>
              <a:rPr lang="ko-KR" altLang="en-US" sz="1600" dirty="0" smtClean="0"/>
              <a:t>이면 문자열의 오른쪽에서 왼쪽으로 비교를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</a:t>
            </a:r>
            <a:r>
              <a:rPr lang="en-US" altLang="ko-KR" dirty="0" smtClean="0">
                <a:solidFill>
                  <a:schemeClr val="tx1"/>
                </a:solidFill>
              </a:rPr>
              <a:t>CMPS: </a:t>
            </a:r>
            <a:r>
              <a:rPr lang="ko-KR" altLang="en-US" dirty="0" smtClean="0">
                <a:solidFill>
                  <a:schemeClr val="tx1"/>
                </a:solidFill>
              </a:rPr>
              <a:t>문자열 비교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5116024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altLang="ko-KR" sz="1600" dirty="0" smtClean="0"/>
              <a:t>segment	data</a:t>
            </a:r>
          </a:p>
          <a:p>
            <a:pPr lvl="1" algn="just"/>
            <a:r>
              <a:rPr lang="en-US" altLang="ko-KR" sz="1600" dirty="0" smtClean="0"/>
              <a:t>string1	db	"assembly", 0	;</a:t>
            </a:r>
            <a:r>
              <a:rPr lang="ko-KR" altLang="en-US" sz="1600" dirty="0" smtClean="0"/>
              <a:t>데이터 항목</a:t>
            </a:r>
          </a:p>
          <a:p>
            <a:pPr lvl="1" algn="just"/>
            <a:r>
              <a:rPr lang="en-US" altLang="ko-KR" sz="1600" dirty="0" smtClean="0"/>
              <a:t>string2	db	"assembly", 0</a:t>
            </a:r>
          </a:p>
          <a:p>
            <a:pPr lvl="1" algn="just"/>
            <a:r>
              <a:rPr lang="en-US" altLang="ko-KR" sz="1600" dirty="0" smtClean="0"/>
              <a:t>segment	code</a:t>
            </a:r>
          </a:p>
          <a:p>
            <a:pPr lvl="1" algn="just"/>
            <a:r>
              <a:rPr lang="en-US" altLang="ko-KR" sz="1600" dirty="0" smtClean="0"/>
              <a:t>..start:					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		; </a:t>
            </a:r>
            <a:r>
              <a:rPr lang="ko-KR" altLang="en-US" sz="1600" dirty="0" smtClean="0"/>
              <a:t>세그먼트 레지스터 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cld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방향설정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왼쪽에서 오른쪽</a:t>
            </a:r>
            <a:r>
              <a:rPr lang="en-US" altLang="ko-KR" sz="1600" dirty="0" smtClean="0"/>
              <a:t>)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08		; </a:t>
            </a:r>
            <a:r>
              <a:rPr lang="ko-KR" altLang="en-US" sz="1600" dirty="0" smtClean="0"/>
              <a:t>비교할 문자열 개수 설정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string2 	; ES:DI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string1	; DS:SI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repe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cmpsb</a:t>
            </a:r>
            <a:r>
              <a:rPr lang="en-US" altLang="ko-KR" sz="1600" dirty="0" smtClean="0"/>
              <a:t>		; STRING1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STRING2</a:t>
            </a:r>
            <a:r>
              <a:rPr lang="ko-KR" altLang="en-US" sz="1600" dirty="0" smtClean="0"/>
              <a:t>를 비교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jne</a:t>
            </a:r>
            <a:r>
              <a:rPr lang="en-US" altLang="ko-KR" sz="1600" dirty="0" smtClean="0"/>
              <a:t>	exit		; </a:t>
            </a:r>
            <a:r>
              <a:rPr lang="ko-KR" altLang="en-US" sz="1600" dirty="0" smtClean="0"/>
              <a:t>같지 않으면 </a:t>
            </a:r>
            <a:r>
              <a:rPr lang="en-US" altLang="ko-KR" sz="1600" dirty="0" smtClean="0"/>
              <a:t>EXIT</a:t>
            </a:r>
            <a:r>
              <a:rPr lang="ko-KR" altLang="en-US" sz="1600" dirty="0" smtClean="0"/>
              <a:t>로 점프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...			; </a:t>
            </a:r>
            <a:r>
              <a:rPr lang="ko-KR" altLang="en-US" sz="1600" dirty="0" smtClean="0"/>
              <a:t>같은 경우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 예제에서 </a:t>
            </a:r>
            <a:r>
              <a:rPr lang="en-US" altLang="ko-KR" sz="1600" dirty="0" smtClean="0"/>
              <a:t>REPE CMPSB </a:t>
            </a:r>
            <a:r>
              <a:rPr lang="ko-KR" altLang="en-US" sz="1600" dirty="0" smtClean="0"/>
              <a:t>연산은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바이트 전체에 대해서 수행되며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연산이 끝난 후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 값은 </a:t>
            </a:r>
            <a:r>
              <a:rPr lang="en-US" altLang="ko-KR" sz="1600" dirty="0" smtClean="0"/>
              <a:t>0, DI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'STRING2+8'</a:t>
            </a:r>
            <a:r>
              <a:rPr lang="ko-KR" altLang="en-US" sz="1600" dirty="0" smtClean="0"/>
              <a:t>의 주소를 갖고</a:t>
            </a:r>
            <a:r>
              <a:rPr lang="en-US" altLang="ko-KR" sz="1600" dirty="0" smtClean="0"/>
              <a:t>, SI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'STRING1+8'</a:t>
            </a:r>
            <a:r>
              <a:rPr lang="ko-KR" altLang="en-US" sz="1600" dirty="0" smtClean="0"/>
              <a:t>의 주소를 가진다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부호 플래그는 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제로 플래그는 동등을 나타낸다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</a:t>
            </a:r>
            <a:r>
              <a:rPr lang="en-US" altLang="ko-KR" dirty="0" smtClean="0">
                <a:solidFill>
                  <a:schemeClr val="tx1"/>
                </a:solidFill>
              </a:rPr>
              <a:t>CMPS: </a:t>
            </a:r>
            <a:r>
              <a:rPr lang="ko-KR" altLang="en-US" dirty="0" smtClean="0">
                <a:solidFill>
                  <a:schemeClr val="tx1"/>
                </a:solidFill>
              </a:rPr>
              <a:t>문자열 비교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5116024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altLang="ko-KR" sz="1600" dirty="0" smtClean="0"/>
              <a:t>segment	data</a:t>
            </a:r>
          </a:p>
          <a:p>
            <a:pPr lvl="1" algn="just"/>
            <a:r>
              <a:rPr lang="en-US" altLang="ko-KR" sz="1600" dirty="0" smtClean="0"/>
              <a:t>string2	db	"assembly", 0	;</a:t>
            </a:r>
            <a:r>
              <a:rPr lang="ko-KR" altLang="en-US" sz="1600" dirty="0" smtClean="0"/>
              <a:t>데이터 항목</a:t>
            </a:r>
          </a:p>
          <a:p>
            <a:pPr lvl="1" algn="just"/>
            <a:r>
              <a:rPr lang="en-US" altLang="ko-KR" sz="1600" dirty="0" smtClean="0"/>
              <a:t>string3	db	“abstract", 0</a:t>
            </a:r>
          </a:p>
          <a:p>
            <a:pPr lvl="1" algn="just"/>
            <a:r>
              <a:rPr lang="en-US" altLang="ko-KR" sz="1600" dirty="0" smtClean="0"/>
              <a:t>segment	code</a:t>
            </a:r>
          </a:p>
          <a:p>
            <a:pPr lvl="1" algn="just"/>
            <a:r>
              <a:rPr lang="en-US" altLang="ko-KR" sz="1600" dirty="0" smtClean="0"/>
              <a:t>..start:					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		; </a:t>
            </a:r>
            <a:r>
              <a:rPr lang="ko-KR" altLang="en-US" sz="1600" dirty="0" smtClean="0"/>
              <a:t>세그먼트 레지스터 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cld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방향설정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왼쪽에서 오른쪽</a:t>
            </a:r>
            <a:r>
              <a:rPr lang="en-US" altLang="ko-KR" sz="1600" dirty="0" smtClean="0"/>
              <a:t>)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08		; </a:t>
            </a:r>
            <a:r>
              <a:rPr lang="ko-KR" altLang="en-US" sz="1600" dirty="0" smtClean="0"/>
              <a:t>비교할 문자열 개수 설정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string3 	; ES:DI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string2	; DS:SI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repe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cmpsb</a:t>
            </a:r>
            <a:r>
              <a:rPr lang="en-US" altLang="ko-KR" sz="1600" dirty="0" smtClean="0"/>
              <a:t>		; STRING3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STRING2</a:t>
            </a:r>
            <a:r>
              <a:rPr lang="ko-KR" altLang="en-US" sz="1600" dirty="0" smtClean="0"/>
              <a:t>를 비교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jne</a:t>
            </a:r>
            <a:r>
              <a:rPr lang="en-US" altLang="ko-KR" sz="1600" dirty="0" smtClean="0"/>
              <a:t>	exit		; </a:t>
            </a:r>
            <a:r>
              <a:rPr lang="ko-KR" altLang="en-US" sz="1600" dirty="0" smtClean="0"/>
              <a:t>같지 않으면 </a:t>
            </a:r>
            <a:r>
              <a:rPr lang="en-US" altLang="ko-KR" sz="1600" dirty="0" smtClean="0"/>
              <a:t>EXIT</a:t>
            </a:r>
            <a:r>
              <a:rPr lang="ko-KR" altLang="en-US" sz="1600" dirty="0" smtClean="0"/>
              <a:t>로 점프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...			; </a:t>
            </a:r>
            <a:r>
              <a:rPr lang="ko-KR" altLang="en-US" sz="1600" dirty="0" smtClean="0"/>
              <a:t>같은 경우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이 예제에서 </a:t>
            </a:r>
            <a:r>
              <a:rPr lang="en-US" altLang="ko-KR" sz="1600" dirty="0" smtClean="0"/>
              <a:t>REPE CMPSB </a:t>
            </a:r>
            <a:r>
              <a:rPr lang="ko-KR" altLang="en-US" sz="1600" dirty="0" smtClean="0"/>
              <a:t>연산은 두 번째 바이트를 비교한 후 수행이 끝나며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 결과는 높다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비동등</a:t>
            </a:r>
            <a:r>
              <a:rPr lang="ko-KR" altLang="en-US" sz="1600" dirty="0" smtClean="0"/>
              <a:t> 조건이 생성된다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연산이 끝난 후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 값은 </a:t>
            </a:r>
            <a:r>
              <a:rPr lang="en-US" altLang="ko-KR" sz="1600" dirty="0" smtClean="0"/>
              <a:t>6, DI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'STRING3+2'</a:t>
            </a:r>
            <a:r>
              <a:rPr lang="ko-KR" altLang="en-US" sz="1600" dirty="0" smtClean="0"/>
              <a:t>의 주소를 갖고</a:t>
            </a:r>
            <a:r>
              <a:rPr lang="en-US" altLang="ko-KR" sz="1600" dirty="0" smtClean="0"/>
              <a:t>, SI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'STRING2+2'</a:t>
            </a:r>
            <a:r>
              <a:rPr lang="ko-KR" altLang="en-US" sz="1600" dirty="0" smtClean="0"/>
              <a:t>의 주소를 가진다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부호 플래그는 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제로 플래그는 </a:t>
            </a:r>
            <a:r>
              <a:rPr lang="ko-KR" altLang="en-US" sz="1600" dirty="0" err="1" smtClean="0"/>
              <a:t>비동등을</a:t>
            </a:r>
            <a:r>
              <a:rPr lang="ko-KR" altLang="en-US" sz="1600" dirty="0" smtClean="0"/>
              <a:t> 나타낸다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</a:t>
            </a:r>
            <a:r>
              <a:rPr lang="en-US" altLang="ko-KR" dirty="0" smtClean="0">
                <a:solidFill>
                  <a:schemeClr val="tx1"/>
                </a:solidFill>
              </a:rPr>
              <a:t>CMPS: </a:t>
            </a:r>
            <a:r>
              <a:rPr lang="ko-KR" altLang="en-US" dirty="0" smtClean="0">
                <a:solidFill>
                  <a:schemeClr val="tx1"/>
                </a:solidFill>
              </a:rPr>
              <a:t>문자열 비교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5116024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문자열 비교 명령어를 사용할 때는 주의할 점이 있다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rgbClr val="FF0000"/>
                </a:solidFill>
              </a:rPr>
              <a:t>CMPSW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명령어를 사용하여 워드 단위로 문자를 비교할 때 </a:t>
            </a:r>
            <a:r>
              <a:rPr lang="en-US" altLang="ko-KR" sz="1600" dirty="0" smtClean="0">
                <a:solidFill>
                  <a:srgbClr val="FF0000"/>
                </a:solidFill>
              </a:rPr>
              <a:t>CX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레지스터를 비교할 전체 문자열 길이의 반으로 초기화</a:t>
            </a:r>
            <a:r>
              <a:rPr lang="ko-KR" altLang="en-US" sz="1600" dirty="0" smtClean="0"/>
              <a:t>해야 한다</a:t>
            </a:r>
            <a:r>
              <a:rPr lang="en-US" altLang="ko-KR" sz="1600" dirty="0" smtClean="0"/>
              <a:t>. </a:t>
            </a:r>
          </a:p>
          <a:p>
            <a:pPr lvl="1" algn="just"/>
            <a:r>
              <a:rPr lang="ko-KR" altLang="en-US" sz="1600" dirty="0" smtClean="0"/>
              <a:t>앞의 예제에서는 </a:t>
            </a:r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레지스터를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초기화하면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주의할 점은 이것이 아니다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워드 단위로 비교를 할 때 </a:t>
            </a:r>
            <a:r>
              <a:rPr lang="en-US" altLang="ko-KR" sz="1600" dirty="0" smtClean="0">
                <a:solidFill>
                  <a:srgbClr val="FF0000"/>
                </a:solidFill>
              </a:rPr>
              <a:t>CMPSW</a:t>
            </a:r>
            <a:r>
              <a:rPr lang="ko-KR" altLang="en-US" sz="1600" dirty="0" smtClean="0">
                <a:solidFill>
                  <a:srgbClr val="FF0000"/>
                </a:solidFill>
              </a:rPr>
              <a:t>는 바이트의 순서를 바꾸어서 비교</a:t>
            </a:r>
            <a:r>
              <a:rPr lang="ko-KR" altLang="en-US" sz="1600" dirty="0" smtClean="0"/>
              <a:t>를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SAMUEL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AUDREY</a:t>
            </a:r>
            <a:r>
              <a:rPr lang="ko-KR" altLang="en-US" sz="1600" dirty="0" smtClean="0"/>
              <a:t>를 비교해 보자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비교 연산 방향은 왼쪽에서 오른쪽이라고 가정하자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비교 연산은 초기에 각 문자열의 첫 워드인 </a:t>
            </a:r>
            <a:r>
              <a:rPr lang="en-US" altLang="ko-KR" sz="1600" dirty="0" smtClean="0">
                <a:solidFill>
                  <a:srgbClr val="FF0000"/>
                </a:solidFill>
              </a:rPr>
              <a:t>SA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AU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비교하는 것이 아니라 </a:t>
            </a:r>
            <a:r>
              <a:rPr lang="en-US" altLang="ko-KR" sz="1600" dirty="0" smtClean="0">
                <a:solidFill>
                  <a:srgbClr val="FF0000"/>
                </a:solidFill>
              </a:rPr>
              <a:t>AS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UA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비교하게 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SAMUEL</a:t>
            </a:r>
            <a:r>
              <a:rPr lang="ko-KR" altLang="en-US" sz="1600" dirty="0" smtClean="0"/>
              <a:t>이 더 높은 값인데 불구하고 결과는 낮은 값이 되어 잘못된 비교를 하게 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CMPSW</a:t>
            </a:r>
            <a:r>
              <a:rPr lang="ko-KR" altLang="en-US" sz="1600" dirty="0" smtClean="0"/>
              <a:t>는 비교되는 문자열이 </a:t>
            </a:r>
            <a:r>
              <a:rPr lang="en-US" altLang="ko-KR" sz="1600" dirty="0" smtClean="0"/>
              <a:t>DW, DD, DQ</a:t>
            </a:r>
            <a:r>
              <a:rPr lang="ko-KR" altLang="en-US" sz="1600" dirty="0" smtClean="0"/>
              <a:t>로 정의된 부호 없는 숫자 데이터를 포함하는 경우에만 정상적인 비교가 이루어진다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데이터가 </a:t>
            </a:r>
            <a:r>
              <a:rPr lang="ko-KR" altLang="en-US" sz="1600" dirty="0" err="1" smtClean="0"/>
              <a:t>역바이트</a:t>
            </a:r>
            <a:r>
              <a:rPr lang="ko-KR" altLang="en-US" sz="1600" dirty="0" smtClean="0"/>
              <a:t> 순으로 저장된 경우에만 정상적으로 비교를 수행한다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짧은 문자열을 비교하는 경우 오른쪽 끝이 빈칸으로 채워져야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</a:t>
            </a:r>
            <a:r>
              <a:rPr lang="en-US" altLang="ko-KR" dirty="0" smtClean="0">
                <a:solidFill>
                  <a:schemeClr val="tx1"/>
                </a:solidFill>
              </a:rPr>
              <a:t>CMPS: </a:t>
            </a:r>
            <a:r>
              <a:rPr lang="ko-KR" altLang="en-US" dirty="0" smtClean="0">
                <a:solidFill>
                  <a:schemeClr val="tx1"/>
                </a:solidFill>
              </a:rPr>
              <a:t>문자열 비교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문자열 명령어는 바이트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워드 또는 더블워드 크기의 데이터를 </a:t>
            </a:r>
            <a:r>
              <a:rPr lang="ko-KR" altLang="en-US" sz="1600" dirty="0" smtClean="0">
                <a:solidFill>
                  <a:srgbClr val="FF0000"/>
                </a:solidFill>
              </a:rPr>
              <a:t>한 번에 하나씩 반복적으로 처리 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>
                <a:solidFill>
                  <a:srgbClr val="FF0000"/>
                </a:solidFill>
              </a:rPr>
              <a:t>문자열이 홀수 개의 바이트로 </a:t>
            </a:r>
            <a:r>
              <a:rPr lang="ko-KR" altLang="en-US" sz="1600" dirty="0" smtClean="0"/>
              <a:t>되어있으면 바이트 동작을 선택하여 처리할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짝수 개의 바이트로 되어있으면 워드 </a:t>
            </a:r>
            <a:r>
              <a:rPr lang="ko-KR" altLang="en-US" sz="1600" dirty="0" smtClean="0"/>
              <a:t>동작을 선택하여 처리할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>
                <a:solidFill>
                  <a:srgbClr val="FF0000"/>
                </a:solidFill>
              </a:rPr>
              <a:t>피연산자는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ES:DI 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</a:rPr>
              <a:t>DS:SI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</a:t>
            </a:r>
            <a:r>
              <a:rPr lang="ko-KR" altLang="en-US" sz="1600" dirty="0" smtClean="0"/>
              <a:t>을 가정한다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문자열 명령어는 </a:t>
            </a:r>
            <a:r>
              <a:rPr lang="en-US" altLang="ko-KR" sz="1600" dirty="0" smtClean="0"/>
              <a:t>SI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 </a:t>
            </a:r>
            <a:r>
              <a:rPr lang="ko-KR" altLang="en-US" sz="1600" dirty="0" smtClean="0"/>
              <a:t>레지스터가 메모리 내의 바이트들을 참조하는 유효한 오프셋 주소를 가지고 있다고 가정한다</a:t>
            </a:r>
            <a:r>
              <a:rPr lang="en-US" altLang="ko-KR" sz="1600" dirty="0" smtClean="0"/>
              <a:t>. SI </a:t>
            </a:r>
            <a:r>
              <a:rPr lang="ko-KR" altLang="en-US" sz="1600" dirty="0" smtClean="0"/>
              <a:t>레지스터는 보통 </a:t>
            </a:r>
            <a:r>
              <a:rPr lang="en-US" altLang="ko-KR" sz="1600" dirty="0" smtClean="0"/>
              <a:t>DS:SI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DS </a:t>
            </a:r>
            <a:r>
              <a:rPr lang="ko-KR" altLang="en-US" sz="1600" dirty="0" smtClean="0"/>
              <a:t>레지스터와 결합되고</a:t>
            </a:r>
            <a:r>
              <a:rPr lang="en-US" altLang="ko-KR" sz="1600" dirty="0" smtClean="0"/>
              <a:t>, DI </a:t>
            </a:r>
            <a:r>
              <a:rPr lang="ko-KR" altLang="en-US" sz="1600" dirty="0" smtClean="0"/>
              <a:t>레지스터는 </a:t>
            </a:r>
            <a:r>
              <a:rPr lang="en-US" altLang="ko-KR" sz="1600" dirty="0" smtClean="0"/>
              <a:t>ES:DI</a:t>
            </a:r>
            <a:r>
              <a:rPr lang="ko-KR" altLang="en-US" sz="1600" dirty="0" smtClean="0"/>
              <a:t>처럼 항상 </a:t>
            </a:r>
            <a:r>
              <a:rPr lang="en-US" altLang="ko-KR" sz="1600" dirty="0" smtClean="0"/>
              <a:t>ES </a:t>
            </a:r>
            <a:r>
              <a:rPr lang="ko-KR" altLang="en-US" sz="1600" dirty="0" smtClean="0"/>
              <a:t>레지스터와 결합된다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문자열 연산의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624" y="3717032"/>
          <a:ext cx="7272807" cy="2903220"/>
        </p:xfrm>
        <a:graphic>
          <a:graphicData uri="http://schemas.openxmlformats.org/drawingml/2006/table">
            <a:tbl>
              <a:tblPr/>
              <a:tblGrid>
                <a:gridCol w="1238442"/>
                <a:gridCol w="846595"/>
                <a:gridCol w="1940642"/>
                <a:gridCol w="1082376"/>
                <a:gridCol w="1082376"/>
                <a:gridCol w="1082376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기본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묵시적 오퍼랜드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바이트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워드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더블워드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MOVE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MOVS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ES:DI, DS:SI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4401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MOVSB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MOVSW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MOVSD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LOAD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LODS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AX, DS:SI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4401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LODSB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LODSW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LODSD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STORE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STOS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ES:DI, AX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4401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STOSB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STOSW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STOSD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COMPARE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CMPS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DS:SI, ES:DI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4401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CMPSB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CMPSW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CMPSD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SCAN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SCAS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ES:DI, AX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4401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SCASB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SCASW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SCASD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10795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문자열 스캔 명령어는 특정 값에 대해 문자열을 스캔</a:t>
            </a:r>
            <a:r>
              <a:rPr lang="en-US" altLang="ko-KR" sz="1600" dirty="0" smtClean="0">
                <a:solidFill>
                  <a:srgbClr val="FF0000"/>
                </a:solidFill>
              </a:rPr>
              <a:t>(scan)</a:t>
            </a:r>
            <a:r>
              <a:rPr lang="ko-KR" altLang="en-US" sz="1600" dirty="0" smtClean="0">
                <a:solidFill>
                  <a:srgbClr val="FF0000"/>
                </a:solidFill>
              </a:rPr>
              <a:t>하는 작업</a:t>
            </a:r>
            <a:r>
              <a:rPr lang="ko-KR" altLang="en-US" sz="1600" dirty="0" smtClean="0"/>
              <a:t>을 수행한다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특정 문자열을 검색하는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SCAS </a:t>
            </a:r>
            <a:r>
              <a:rPr lang="ko-KR" altLang="en-US" sz="1600" dirty="0" smtClean="0"/>
              <a:t>명령어는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ES:DI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 쌍에 의해 지정되는 메모리 주소 내용을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스캔하는</a:t>
            </a:r>
            <a:r>
              <a:rPr lang="ko-KR" altLang="en-US" sz="1600" dirty="0" smtClean="0">
                <a:solidFill>
                  <a:srgbClr val="FF0000"/>
                </a:solidFill>
              </a:rPr>
              <a:t> 문자열의 크기에 따라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AL, AX, </a:t>
            </a:r>
            <a:r>
              <a:rPr lang="ko-KR" altLang="en-US" sz="160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EAX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값과 비교해서 특정 문자열을 검색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DF</a:t>
            </a:r>
            <a:r>
              <a:rPr lang="ko-KR" altLang="en-US" sz="1600" dirty="0" smtClean="0">
                <a:solidFill>
                  <a:srgbClr val="FF0000"/>
                </a:solidFill>
              </a:rPr>
              <a:t>의 값이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</a:t>
            </a:r>
            <a:r>
              <a:rPr lang="en-US" altLang="ko-KR" sz="1600" dirty="0" smtClean="0"/>
              <a:t>DI </a:t>
            </a:r>
            <a:r>
              <a:rPr lang="ko-KR" altLang="en-US" sz="1600" dirty="0" smtClean="0"/>
              <a:t>레지스터 값을 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), 2(</a:t>
            </a:r>
            <a:r>
              <a:rPr lang="ko-KR" altLang="en-US" sz="1600" dirty="0" smtClean="0"/>
              <a:t>워드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4(</a:t>
            </a:r>
            <a:r>
              <a:rPr lang="ko-KR" altLang="en-US" sz="1600" dirty="0" smtClean="0"/>
              <a:t>더블워드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씩 </a:t>
            </a:r>
            <a:r>
              <a:rPr lang="ko-KR" altLang="en-US" sz="1600" dirty="0" smtClean="0">
                <a:solidFill>
                  <a:srgbClr val="FF0000"/>
                </a:solidFill>
              </a:rPr>
              <a:t>증가</a:t>
            </a:r>
            <a:r>
              <a:rPr lang="ko-KR" altLang="en-US" sz="1600" dirty="0" smtClean="0"/>
              <a:t>시키고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‘1’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</a:t>
            </a:r>
            <a:r>
              <a:rPr lang="en-US" altLang="ko-KR" sz="1600" dirty="0" smtClean="0">
                <a:solidFill>
                  <a:srgbClr val="FF0000"/>
                </a:solidFill>
              </a:rPr>
              <a:t>DI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 값을 감소</a:t>
            </a:r>
            <a:r>
              <a:rPr lang="ko-KR" altLang="en-US" sz="1600" dirty="0" smtClean="0"/>
              <a:t>시킨다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레지스터 값이 증가할 때는 오른쪽에서 왼쪽으로 검색하고 감소할 때는 왼쪽에서 오른쪽으로 검색한다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바이트에는 </a:t>
            </a:r>
            <a:r>
              <a:rPr lang="en-US" altLang="ko-KR" sz="1600" dirty="0" smtClean="0"/>
              <a:t>SCASB, </a:t>
            </a:r>
            <a:r>
              <a:rPr lang="ko-KR" altLang="en-US" sz="1600" dirty="0" smtClean="0"/>
              <a:t>워드에는 </a:t>
            </a:r>
            <a:r>
              <a:rPr lang="en-US" altLang="ko-KR" sz="1600" dirty="0" smtClean="0"/>
              <a:t>SCASW, </a:t>
            </a:r>
            <a:r>
              <a:rPr lang="ko-KR" altLang="en-US" sz="1600" dirty="0" smtClean="0"/>
              <a:t>그리고 더블 워드에는 </a:t>
            </a:r>
            <a:r>
              <a:rPr lang="en-US" altLang="ko-KR" sz="1600" dirty="0" smtClean="0"/>
              <a:t>SCASD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CX </a:t>
            </a:r>
            <a:r>
              <a:rPr lang="ko-KR" altLang="en-US" sz="1600" dirty="0" smtClean="0"/>
              <a:t>레지스터에 </a:t>
            </a:r>
            <a:r>
              <a:rPr lang="ko-KR" altLang="en-US" sz="1600" dirty="0" err="1" smtClean="0"/>
              <a:t>스캔할</a:t>
            </a:r>
            <a:r>
              <a:rPr lang="ko-KR" altLang="en-US" sz="1600" dirty="0" smtClean="0"/>
              <a:t> 문자열의 길이를 입력하고 반복 </a:t>
            </a:r>
            <a:r>
              <a:rPr lang="ko-KR" altLang="en-US" sz="1600" dirty="0" err="1" smtClean="0"/>
              <a:t>접두어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REPnn</a:t>
            </a:r>
            <a:r>
              <a:rPr lang="ko-KR" altLang="en-US" sz="1600" dirty="0" smtClean="0"/>
              <a:t>을 사용하면 모든 길이의 문자열을 스캔할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반복 </a:t>
            </a:r>
            <a:r>
              <a:rPr lang="ko-KR" altLang="en-US" sz="1600" dirty="0" err="1" smtClean="0"/>
              <a:t>접두어와</a:t>
            </a:r>
            <a:r>
              <a:rPr lang="ko-KR" altLang="en-US" sz="1600" dirty="0" smtClean="0"/>
              <a:t> 같이 사용하면 문자열에 사용자가 원하는 값이 있는지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REPE </a:t>
            </a:r>
            <a:r>
              <a:rPr lang="ko-KR" altLang="en-US" sz="1600" dirty="0" smtClean="0"/>
              <a:t>명령을 사용했다면 </a:t>
            </a:r>
            <a:r>
              <a:rPr lang="en-US" altLang="ko-KR" sz="1600" dirty="0" smtClean="0"/>
              <a:t>ES:DI</a:t>
            </a:r>
            <a:r>
              <a:rPr lang="ko-KR" altLang="en-US" sz="1600" dirty="0" smtClean="0"/>
              <a:t>는 첫 번째 동일하지 않는 값의 다음 주소를 가리킬 것이다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문자열 스캔 명령어에서 비교 연산은 </a:t>
            </a:r>
            <a:r>
              <a:rPr lang="en-US" altLang="ko-KR" sz="1600" dirty="0" smtClean="0">
                <a:solidFill>
                  <a:srgbClr val="FF0000"/>
                </a:solidFill>
              </a:rPr>
              <a:t>AL, AX, </a:t>
            </a:r>
            <a:r>
              <a:rPr lang="ko-KR" altLang="en-US" sz="1600" dirty="0" smtClean="0">
                <a:solidFill>
                  <a:srgbClr val="FF0000"/>
                </a:solidFill>
              </a:rPr>
              <a:t>및 </a:t>
            </a:r>
            <a:r>
              <a:rPr lang="en-US" altLang="ko-KR" sz="1600" dirty="0" smtClean="0">
                <a:solidFill>
                  <a:srgbClr val="FF0000"/>
                </a:solidFill>
              </a:rPr>
              <a:t>EAX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값에서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ES:DI</a:t>
            </a:r>
            <a:r>
              <a:rPr lang="ko-KR" altLang="en-US" sz="1600" dirty="0" smtClean="0">
                <a:solidFill>
                  <a:srgbClr val="FF0000"/>
                </a:solidFill>
              </a:rPr>
              <a:t>의 값을 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결과에 따라 </a:t>
            </a:r>
            <a:r>
              <a:rPr lang="en-US" altLang="ko-KR" sz="1600" dirty="0" smtClean="0"/>
              <a:t>ZF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비교한 두 문자열이 같다면 </a:t>
            </a:r>
            <a:r>
              <a:rPr lang="en-US" altLang="ko-KR" sz="1600" dirty="0" smtClean="0"/>
              <a:t>ZF</a:t>
            </a:r>
            <a:r>
              <a:rPr lang="ko-KR" altLang="en-US" sz="1600" dirty="0" smtClean="0"/>
              <a:t>가 ‘</a:t>
            </a:r>
            <a:r>
              <a:rPr lang="en-US" altLang="ko-KR" sz="1600" dirty="0" smtClean="0"/>
              <a:t>1’</a:t>
            </a:r>
            <a:r>
              <a:rPr lang="ko-KR" altLang="en-US" sz="1600" dirty="0" smtClean="0"/>
              <a:t>로 설정된다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문자열 스캔 명령어는 프로그램이 문자열에서 마침표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쉼표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빈칸 같은 구두점의 위치를 조사해야 하는 문서 편집 응용에 유용하게 이용할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</a:t>
            </a:r>
            <a:r>
              <a:rPr lang="en-US" altLang="ko-KR" dirty="0" smtClean="0">
                <a:solidFill>
                  <a:schemeClr val="tx1"/>
                </a:solidFill>
              </a:rPr>
              <a:t>SCAS: </a:t>
            </a:r>
            <a:r>
              <a:rPr lang="ko-KR" altLang="en-US" dirty="0" smtClean="0">
                <a:solidFill>
                  <a:schemeClr val="tx1"/>
                </a:solidFill>
              </a:rPr>
              <a:t>문자열 스캔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altLang="ko-KR" sz="1600" dirty="0" smtClean="0"/>
              <a:t>segment	data</a:t>
            </a:r>
          </a:p>
          <a:p>
            <a:pPr lvl="1" algn="just"/>
            <a:r>
              <a:rPr lang="en-US" altLang="ko-KR" sz="1600" dirty="0" smtClean="0"/>
              <a:t>string1	db	"assembly", 0		; </a:t>
            </a:r>
            <a:r>
              <a:rPr lang="ko-KR" altLang="en-US" sz="1600" dirty="0" smtClean="0"/>
              <a:t>데이터 항목</a:t>
            </a:r>
          </a:p>
          <a:p>
            <a:pPr lvl="1" algn="just"/>
            <a:r>
              <a:rPr lang="en-US" altLang="ko-KR" sz="1600" dirty="0" smtClean="0"/>
              <a:t>segment	code</a:t>
            </a:r>
          </a:p>
          <a:p>
            <a:pPr lvl="1" algn="just"/>
            <a:r>
              <a:rPr lang="en-US" altLang="ko-KR" sz="1600" dirty="0" smtClean="0"/>
              <a:t>..start:					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		; </a:t>
            </a:r>
            <a:r>
              <a:rPr lang="ko-KR" altLang="en-US" sz="1600" dirty="0" smtClean="0"/>
              <a:t>세그먼트 레지스터 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cld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방향설정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왼쪽에서 오른쪽</a:t>
            </a:r>
            <a:r>
              <a:rPr lang="en-US" altLang="ko-KR" sz="1600" dirty="0" smtClean="0"/>
              <a:t>)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al, 'e'		; </a:t>
            </a:r>
            <a:r>
              <a:rPr lang="ko-KR" altLang="en-US" sz="1600" dirty="0" err="1" smtClean="0"/>
              <a:t>스캔할</a:t>
            </a:r>
            <a:r>
              <a:rPr lang="ko-KR" altLang="en-US" sz="1600" dirty="0" smtClean="0"/>
              <a:t> 문자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08		; </a:t>
            </a:r>
            <a:r>
              <a:rPr lang="ko-KR" altLang="en-US" sz="1600" dirty="0" smtClean="0"/>
              <a:t>비교할 문자열 개수 설정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string1   	; ES:DI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repne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scasb</a:t>
            </a:r>
            <a:r>
              <a:rPr lang="en-US" altLang="ko-KR" sz="1600" dirty="0" smtClean="0"/>
              <a:t>		; STRING1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AL</a:t>
            </a:r>
            <a:r>
              <a:rPr lang="ko-KR" altLang="en-US" sz="1600" dirty="0" smtClean="0"/>
              <a:t>을 비교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je	exit		;</a:t>
            </a:r>
            <a:r>
              <a:rPr lang="ko-KR" altLang="en-US" sz="1600" dirty="0" smtClean="0"/>
              <a:t>같으면 </a:t>
            </a:r>
            <a:r>
              <a:rPr lang="en-US" altLang="ko-KR" sz="1600" dirty="0" smtClean="0"/>
              <a:t>EXIT</a:t>
            </a:r>
            <a:r>
              <a:rPr lang="ko-KR" altLang="en-US" sz="1600" dirty="0" smtClean="0"/>
              <a:t>로 점프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...			;</a:t>
            </a:r>
            <a:r>
              <a:rPr lang="ko-KR" altLang="en-US" sz="1600" dirty="0" err="1" smtClean="0"/>
              <a:t>스캔한</a:t>
            </a:r>
            <a:r>
              <a:rPr lang="ko-KR" altLang="en-US" sz="1600" dirty="0" smtClean="0"/>
              <a:t> 문자가 없는 경우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소문자 ‘</a:t>
            </a:r>
            <a:r>
              <a:rPr lang="en-US" altLang="ko-KR" sz="1600" dirty="0" smtClean="0"/>
              <a:t>e’</a:t>
            </a:r>
            <a:r>
              <a:rPr lang="ko-KR" altLang="en-US" sz="1600" dirty="0" smtClean="0"/>
              <a:t>를 한 바이트로 </a:t>
            </a:r>
            <a:r>
              <a:rPr lang="ko-KR" altLang="en-US" sz="1600" dirty="0" err="1" smtClean="0"/>
              <a:t>스캔하므로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SCASB </a:t>
            </a:r>
            <a:r>
              <a:rPr lang="ko-KR" altLang="en-US" sz="1600" dirty="0" smtClean="0"/>
              <a:t>명령어를 사용하며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연산은 비교가 같지 않는 한 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CX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값이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</a:rPr>
              <a:t>일 때까지 계속 수행해야 하므로 반복 접두어 </a:t>
            </a:r>
            <a:r>
              <a:rPr lang="en-US" altLang="ko-KR" sz="1600" dirty="0" smtClean="0">
                <a:solidFill>
                  <a:srgbClr val="FF0000"/>
                </a:solidFill>
              </a:rPr>
              <a:t>REPNE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1600" dirty="0" smtClean="0"/>
              <a:t>해야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STRING1</a:t>
            </a:r>
            <a:r>
              <a:rPr lang="ko-KR" altLang="en-US" sz="1600" dirty="0" smtClean="0"/>
              <a:t>에 있는 문자열 “</a:t>
            </a:r>
            <a:r>
              <a:rPr lang="en-US" altLang="ko-KR" sz="1600" dirty="0" smtClean="0"/>
              <a:t>Assembly”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스캔할</a:t>
            </a:r>
            <a:r>
              <a:rPr lang="ko-KR" altLang="en-US" sz="1600" dirty="0" smtClean="0"/>
              <a:t> 때 네 번째 비교에서 동등 조건이 나온다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그러면 </a:t>
            </a:r>
            <a:r>
              <a:rPr lang="en-US" altLang="ko-KR" sz="1600" dirty="0" smtClean="0"/>
              <a:t>JE </a:t>
            </a:r>
            <a:r>
              <a:rPr lang="ko-KR" altLang="en-US" sz="1600" dirty="0" smtClean="0"/>
              <a:t>점프 명령에 따라 프로그램을 종료하거나 다른 작업을 수행할 수 있다</a:t>
            </a:r>
            <a:r>
              <a:rPr lang="en-US" altLang="ko-KR" sz="1600" dirty="0" smtClean="0"/>
              <a:t>. REPNE SCASB </a:t>
            </a:r>
            <a:r>
              <a:rPr lang="ko-KR" altLang="en-US" sz="1600" dirty="0" smtClean="0"/>
              <a:t>명령 수행 완료 후에 </a:t>
            </a:r>
            <a:r>
              <a:rPr lang="en-US" altLang="ko-KR" sz="1600" dirty="0" smtClean="0">
                <a:solidFill>
                  <a:srgbClr val="FF0000"/>
                </a:solidFill>
              </a:rPr>
              <a:t>ZF</a:t>
            </a:r>
            <a:r>
              <a:rPr lang="ko-KR" altLang="en-US" sz="1600" dirty="0" smtClean="0">
                <a:solidFill>
                  <a:srgbClr val="FF0000"/>
                </a:solidFill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</a:rPr>
              <a:t>0, CX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레지스터는 </a:t>
            </a:r>
            <a:r>
              <a:rPr lang="en-US" altLang="ko-KR" sz="1600" dirty="0" smtClean="0">
                <a:solidFill>
                  <a:srgbClr val="FF0000"/>
                </a:solidFill>
              </a:rPr>
              <a:t>4, DI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레지스터는 실제 동등 조건이 나온 위치보다 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</a:rPr>
              <a:t>증가되어 </a:t>
            </a:r>
            <a:r>
              <a:rPr lang="en-US" altLang="ko-KR" sz="1600" dirty="0" smtClean="0">
                <a:solidFill>
                  <a:srgbClr val="FF0000"/>
                </a:solidFill>
              </a:rPr>
              <a:t>5</a:t>
            </a:r>
            <a:r>
              <a:rPr lang="ko-KR" altLang="en-US" sz="1600" dirty="0" smtClean="0"/>
              <a:t>값을 가진다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</a:t>
            </a:r>
            <a:r>
              <a:rPr lang="en-US" altLang="ko-KR" dirty="0" smtClean="0">
                <a:solidFill>
                  <a:schemeClr val="tx1"/>
                </a:solidFill>
              </a:rPr>
              <a:t>SCAS: </a:t>
            </a:r>
            <a:r>
              <a:rPr lang="ko-KR" altLang="en-US" dirty="0" smtClean="0">
                <a:solidFill>
                  <a:schemeClr val="tx1"/>
                </a:solidFill>
              </a:rPr>
              <a:t>문자열 스캔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ko-KR" altLang="en-US" sz="2000" dirty="0" smtClean="0"/>
              <a:t>예제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스캔과 대체 </a:t>
            </a:r>
            <a:endParaRPr lang="en-US" altLang="ko-KR" sz="2000" dirty="0" smtClean="0"/>
          </a:p>
          <a:p>
            <a:pPr lvl="1" algn="just"/>
            <a:r>
              <a:rPr lang="en-US" altLang="ko-KR" sz="1800" dirty="0" smtClean="0"/>
              <a:t>segment	data</a:t>
            </a:r>
          </a:p>
          <a:p>
            <a:pPr lvl="1" algn="just"/>
            <a:r>
              <a:rPr lang="en-US" altLang="ko-KR" sz="1800" dirty="0" err="1" smtClean="0"/>
              <a:t>datalen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equ</a:t>
            </a:r>
            <a:r>
              <a:rPr lang="en-US" altLang="ko-KR" sz="1800" dirty="0" smtClean="0"/>
              <a:t>	20</a:t>
            </a:r>
          </a:p>
          <a:p>
            <a:pPr lvl="1" algn="just"/>
            <a:r>
              <a:rPr lang="en-US" altLang="ko-KR" sz="1800" dirty="0" smtClean="0"/>
              <a:t>data1	db	"assembly*programming", 0	; </a:t>
            </a:r>
            <a:r>
              <a:rPr lang="ko-KR" altLang="en-US" sz="1800" dirty="0" smtClean="0"/>
              <a:t>데이터 항목</a:t>
            </a:r>
          </a:p>
          <a:p>
            <a:pPr lvl="1" algn="just"/>
            <a:r>
              <a:rPr lang="ko-KR" altLang="en-US" sz="1800" dirty="0" smtClean="0"/>
              <a:t> </a:t>
            </a:r>
            <a:r>
              <a:rPr lang="en-US" altLang="ko-KR" sz="1800" dirty="0" smtClean="0"/>
              <a:t>segment	code</a:t>
            </a:r>
          </a:p>
          <a:p>
            <a:pPr lvl="1" algn="just"/>
            <a:r>
              <a:rPr lang="en-US" altLang="ko-KR" sz="1800" dirty="0" smtClean="0"/>
              <a:t>..start:					</a:t>
            </a:r>
          </a:p>
          <a:p>
            <a:pPr lvl="1" algn="just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ax, data		; </a:t>
            </a:r>
            <a:r>
              <a:rPr lang="ko-KR" altLang="en-US" sz="1800" dirty="0" smtClean="0"/>
              <a:t>세그먼트 레지스터 초기화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ds</a:t>
            </a:r>
            <a:r>
              <a:rPr lang="en-US" altLang="ko-KR" sz="1800" dirty="0" smtClean="0"/>
              <a:t>, ax</a:t>
            </a:r>
          </a:p>
          <a:p>
            <a:pPr lvl="1" algn="just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es</a:t>
            </a:r>
            <a:r>
              <a:rPr lang="en-US" altLang="ko-KR" sz="1800" dirty="0" smtClean="0"/>
              <a:t>, ax</a:t>
            </a:r>
          </a:p>
          <a:p>
            <a:pPr lvl="1" algn="just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cld</a:t>
            </a:r>
            <a:r>
              <a:rPr lang="en-US" altLang="ko-KR" sz="1800" dirty="0" smtClean="0"/>
              <a:t>			; </a:t>
            </a:r>
            <a:r>
              <a:rPr lang="ko-KR" altLang="en-US" sz="1800" dirty="0" smtClean="0"/>
              <a:t>방향설정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왼쪽에서 오른쪽</a:t>
            </a:r>
            <a:r>
              <a:rPr lang="en-US" altLang="ko-KR" sz="1800" dirty="0" smtClean="0"/>
              <a:t>)</a:t>
            </a:r>
          </a:p>
          <a:p>
            <a:pPr lvl="1" algn="just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  al, '*'		; </a:t>
            </a:r>
            <a:r>
              <a:rPr lang="ko-KR" altLang="en-US" sz="1800" dirty="0" err="1" smtClean="0"/>
              <a:t>스캔할</a:t>
            </a:r>
            <a:r>
              <a:rPr lang="ko-KR" altLang="en-US" sz="1800" dirty="0" smtClean="0"/>
              <a:t> 문자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cx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datalen</a:t>
            </a:r>
            <a:r>
              <a:rPr lang="en-US" altLang="ko-KR" sz="1800" dirty="0" smtClean="0"/>
              <a:t>	; </a:t>
            </a:r>
            <a:r>
              <a:rPr lang="ko-KR" altLang="en-US" sz="1800" dirty="0" smtClean="0"/>
              <a:t>비교할 문자열 개수 설정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di</a:t>
            </a:r>
            <a:r>
              <a:rPr lang="en-US" altLang="ko-KR" sz="1800" dirty="0" smtClean="0"/>
              <a:t>, data1		; ES:DI</a:t>
            </a:r>
            <a:r>
              <a:rPr lang="ko-KR" altLang="en-US" sz="1800" dirty="0" smtClean="0"/>
              <a:t>의 주소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err="1" smtClean="0"/>
              <a:t>repne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scasb</a:t>
            </a:r>
            <a:r>
              <a:rPr lang="en-US" altLang="ko-KR" sz="1800" dirty="0" smtClean="0"/>
              <a:t>		; DATA1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AL</a:t>
            </a:r>
            <a:r>
              <a:rPr lang="ko-KR" altLang="en-US" sz="1800" dirty="0" smtClean="0"/>
              <a:t>을 비교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err="1" smtClean="0"/>
              <a:t>jne</a:t>
            </a:r>
            <a:r>
              <a:rPr lang="en-US" altLang="ko-KR" sz="1800" dirty="0" smtClean="0"/>
              <a:t>	exit		; </a:t>
            </a:r>
            <a:r>
              <a:rPr lang="ko-KR" altLang="en-US" sz="1800" dirty="0" smtClean="0"/>
              <a:t>스캔 문자를 찾았는가</a:t>
            </a:r>
            <a:r>
              <a:rPr lang="en-US" altLang="ko-KR" sz="1800" dirty="0" smtClean="0"/>
              <a:t>?</a:t>
            </a:r>
          </a:p>
          <a:p>
            <a:pPr lvl="1" algn="just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	byte [di-1], 20h	; </a:t>
            </a:r>
            <a:r>
              <a:rPr lang="ko-KR" altLang="en-US" sz="1800" dirty="0" smtClean="0"/>
              <a:t>같은 경우 공백으로 대체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smtClean="0"/>
              <a:t>... </a:t>
            </a:r>
          </a:p>
          <a:p>
            <a:pPr lvl="1" algn="just"/>
            <a:r>
              <a:rPr lang="ko-KR" altLang="en-US" sz="1800" dirty="0" smtClean="0"/>
              <a:t>문자열이 저장된 </a:t>
            </a:r>
            <a:r>
              <a:rPr lang="en-US" altLang="ko-KR" sz="1800" dirty="0" smtClean="0"/>
              <a:t>DATA1</a:t>
            </a:r>
            <a:r>
              <a:rPr lang="ko-KR" altLang="en-US" sz="1800" dirty="0" smtClean="0"/>
              <a:t>에서 별표</a:t>
            </a:r>
            <a:r>
              <a:rPr lang="en-US" altLang="ko-KR" sz="1800" dirty="0" smtClean="0"/>
              <a:t>(*)</a:t>
            </a:r>
            <a:r>
              <a:rPr lang="ko-KR" altLang="en-US" sz="1800" dirty="0" smtClean="0"/>
              <a:t>를 찾아서 공백으로 대체하는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문자열 스캔 명령어는 ‘*’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찾으면 연산을 종료하게 된다</a:t>
            </a:r>
            <a:r>
              <a:rPr lang="en-US" altLang="ko-KR" sz="1800" dirty="0" smtClean="0"/>
              <a:t>.</a:t>
            </a:r>
          </a:p>
          <a:p>
            <a:pPr lvl="1" algn="just"/>
            <a:r>
              <a:rPr lang="en-US" altLang="ko-KR" sz="1800" dirty="0" smtClean="0"/>
              <a:t>DATA1</a:t>
            </a:r>
            <a:r>
              <a:rPr lang="ko-KR" altLang="en-US" sz="1800" dirty="0" smtClean="0"/>
              <a:t>에 있는 문자열에서 </a:t>
            </a:r>
            <a:r>
              <a:rPr lang="ko-KR" altLang="en-US" sz="1800" dirty="0" smtClean="0">
                <a:solidFill>
                  <a:srgbClr val="FF0000"/>
                </a:solidFill>
              </a:rPr>
              <a:t>‘*’는 </a:t>
            </a:r>
            <a:r>
              <a:rPr lang="en-US" altLang="ko-KR" sz="1800" dirty="0" smtClean="0">
                <a:solidFill>
                  <a:srgbClr val="FF0000"/>
                </a:solidFill>
              </a:rPr>
              <a:t>'DATA1+8'</a:t>
            </a:r>
            <a:r>
              <a:rPr lang="ko-KR" altLang="en-US" sz="1800" dirty="0" smtClean="0">
                <a:solidFill>
                  <a:srgbClr val="FF0000"/>
                </a:solidFill>
              </a:rPr>
              <a:t>의 주소에 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여기에 공백을 삽입해야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그런데 </a:t>
            </a:r>
            <a:r>
              <a:rPr lang="en-US" altLang="ko-KR" sz="1800" dirty="0" smtClean="0">
                <a:solidFill>
                  <a:srgbClr val="FF0000"/>
                </a:solidFill>
              </a:rPr>
              <a:t>REPNE SCASB </a:t>
            </a:r>
            <a:r>
              <a:rPr lang="ko-KR" altLang="en-US" sz="1800" dirty="0" smtClean="0">
                <a:solidFill>
                  <a:srgbClr val="FF0000"/>
                </a:solidFill>
              </a:rPr>
              <a:t>연산은 주소를 </a:t>
            </a:r>
            <a:r>
              <a:rPr lang="en-US" altLang="ko-KR" sz="1800" dirty="0" smtClean="0">
                <a:solidFill>
                  <a:srgbClr val="FF0000"/>
                </a:solidFill>
              </a:rPr>
              <a:t>'DATA1+9'</a:t>
            </a:r>
            <a:r>
              <a:rPr lang="ko-KR" altLang="en-US" sz="1800" dirty="0" smtClean="0">
                <a:solidFill>
                  <a:srgbClr val="FF0000"/>
                </a:solidFill>
              </a:rPr>
              <a:t>로 증가</a:t>
            </a:r>
            <a:r>
              <a:rPr lang="ko-KR" altLang="en-US" sz="1800" dirty="0" smtClean="0"/>
              <a:t>시키게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</a:t>
            </a:r>
            <a:r>
              <a:rPr lang="ko-KR" altLang="en-US" sz="1800" dirty="0" smtClean="0">
                <a:solidFill>
                  <a:srgbClr val="FF0000"/>
                </a:solidFill>
              </a:rPr>
              <a:t>공백을 삽입할 주소는 이 주소보다 </a:t>
            </a:r>
            <a:r>
              <a:rPr lang="en-US" altLang="ko-KR" sz="1800" dirty="0" smtClean="0">
                <a:solidFill>
                  <a:srgbClr val="FF0000"/>
                </a:solidFill>
              </a:rPr>
              <a:t>1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작아야하므로</a:t>
            </a:r>
            <a:r>
              <a:rPr lang="ko-KR" altLang="en-US" sz="1800" dirty="0" smtClean="0">
                <a:solidFill>
                  <a:srgbClr val="FF0000"/>
                </a:solidFill>
              </a:rPr>
              <a:t> 공백을 삽입할 곳의 주소를 현재 </a:t>
            </a:r>
            <a:r>
              <a:rPr lang="en-US" altLang="ko-KR" sz="1800" dirty="0" smtClean="0">
                <a:solidFill>
                  <a:srgbClr val="FF0000"/>
                </a:solidFill>
              </a:rPr>
              <a:t>DI </a:t>
            </a:r>
            <a:r>
              <a:rPr lang="ko-KR" altLang="en-US" sz="1800" dirty="0" smtClean="0">
                <a:solidFill>
                  <a:srgbClr val="FF0000"/>
                </a:solidFill>
              </a:rPr>
              <a:t>레지스터 값에서 </a:t>
            </a:r>
            <a:r>
              <a:rPr lang="en-US" altLang="ko-KR" sz="1800" dirty="0" smtClean="0">
                <a:solidFill>
                  <a:srgbClr val="FF0000"/>
                </a:solidFill>
              </a:rPr>
              <a:t>1</a:t>
            </a:r>
            <a:r>
              <a:rPr lang="ko-KR" altLang="en-US" sz="1800" dirty="0" smtClean="0">
                <a:solidFill>
                  <a:srgbClr val="FF0000"/>
                </a:solidFill>
              </a:rPr>
              <a:t>을 빼서 구하게 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</a:t>
            </a:r>
            <a:r>
              <a:rPr lang="en-US" altLang="ko-KR" dirty="0" smtClean="0">
                <a:solidFill>
                  <a:schemeClr val="tx1"/>
                </a:solidFill>
              </a:rPr>
              <a:t>SCAS: </a:t>
            </a:r>
            <a:r>
              <a:rPr lang="ko-KR" altLang="en-US" dirty="0" smtClean="0">
                <a:solidFill>
                  <a:schemeClr val="tx1"/>
                </a:solidFill>
              </a:rPr>
              <a:t>문자열 스캔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188032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진수를 나타내는 코드로 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진화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</a:t>
            </a:r>
            <a:r>
              <a:rPr lang="en-US" altLang="ko-KR" sz="1600" dirty="0" smtClean="0">
                <a:solidFill>
                  <a:srgbClr val="FF0000"/>
                </a:solidFill>
              </a:rPr>
              <a:t>(BCD, Binary Coded Decimal)</a:t>
            </a:r>
            <a:r>
              <a:rPr lang="ko-KR" altLang="en-US" sz="1600" dirty="0" smtClean="0"/>
              <a:t>가 있다</a:t>
            </a:r>
            <a:r>
              <a:rPr lang="en-US" altLang="ko-KR" sz="1600" dirty="0" smtClean="0"/>
              <a:t>. BCD </a:t>
            </a:r>
            <a:r>
              <a:rPr lang="ko-KR" altLang="en-US" sz="1600" dirty="0" smtClean="0"/>
              <a:t>숫자는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비트로 구성되며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까지를 나타낸다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압축 </a:t>
            </a:r>
            <a:r>
              <a:rPr lang="en-US" altLang="ko-KR" sz="1600" dirty="0" smtClean="0">
                <a:solidFill>
                  <a:srgbClr val="FF0000"/>
                </a:solidFill>
              </a:rPr>
              <a:t>BCD(packed BCD)</a:t>
            </a:r>
            <a:r>
              <a:rPr lang="ko-KR" altLang="en-US" sz="1600" dirty="0" smtClean="0">
                <a:solidFill>
                  <a:srgbClr val="FF0000"/>
                </a:solidFill>
              </a:rPr>
              <a:t>는 한 바이트에 두 개의 </a:t>
            </a:r>
            <a:r>
              <a:rPr lang="en-US" altLang="ko-KR" sz="1600" dirty="0" smtClean="0">
                <a:solidFill>
                  <a:srgbClr val="FF0000"/>
                </a:solidFill>
              </a:rPr>
              <a:t>BCD </a:t>
            </a:r>
            <a:r>
              <a:rPr lang="ko-KR" altLang="en-US" sz="1600" dirty="0" smtClean="0">
                <a:solidFill>
                  <a:srgbClr val="FF0000"/>
                </a:solidFill>
              </a:rPr>
              <a:t>숫자를 포함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하나는 상위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비트에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하나는 하위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비트에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형식은 일반적으로 수치 보조프로세서를 이용하는 산술 연산에 사용되며 </a:t>
            </a:r>
            <a:r>
              <a:rPr lang="en-US" altLang="ko-KR" sz="1600" dirty="0" smtClean="0">
                <a:solidFill>
                  <a:srgbClr val="FF0000"/>
                </a:solidFill>
              </a:rPr>
              <a:t>DT </a:t>
            </a:r>
            <a:r>
              <a:rPr lang="ko-KR" altLang="en-US" sz="1600" dirty="0" smtClean="0">
                <a:solidFill>
                  <a:srgbClr val="FF0000"/>
                </a:solidFill>
              </a:rPr>
              <a:t>지시어에 의해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바이트로 정의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err="1" smtClean="0">
                <a:solidFill>
                  <a:srgbClr val="FF0000"/>
                </a:solidFill>
              </a:rPr>
              <a:t>비압축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BCD(unpacked BCD)</a:t>
            </a:r>
            <a:r>
              <a:rPr lang="ko-KR" altLang="en-US" sz="1600" dirty="0" smtClean="0">
                <a:solidFill>
                  <a:srgbClr val="FF0000"/>
                </a:solidFill>
              </a:rPr>
              <a:t>는 각 바이트의 상위 </a:t>
            </a:r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비트는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 smtClean="0"/>
              <a:t>을 가지고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하위 </a:t>
            </a:r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비트에 하나의 </a:t>
            </a:r>
            <a:r>
              <a:rPr lang="en-US" altLang="ko-KR" sz="1600" dirty="0" smtClean="0">
                <a:solidFill>
                  <a:srgbClr val="FF0000"/>
                </a:solidFill>
              </a:rPr>
              <a:t>BCD </a:t>
            </a:r>
            <a:r>
              <a:rPr lang="ko-KR" altLang="en-US" sz="1600" dirty="0" smtClean="0">
                <a:solidFill>
                  <a:srgbClr val="FF0000"/>
                </a:solidFill>
              </a:rPr>
              <a:t>숫자</a:t>
            </a:r>
            <a:r>
              <a:rPr lang="ko-KR" altLang="en-US" sz="1600" dirty="0" smtClean="0"/>
              <a:t>를 가진다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</a:t>
            </a:r>
            <a:r>
              <a:rPr lang="en-US" altLang="ko-KR" dirty="0" smtClean="0">
                <a:solidFill>
                  <a:schemeClr val="tx1"/>
                </a:solidFill>
              </a:rPr>
              <a:t>BCD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121010"/>
          <a:ext cx="6770584" cy="2775204"/>
        </p:xfrm>
        <a:graphic>
          <a:graphicData uri="http://schemas.openxmlformats.org/drawingml/2006/table">
            <a:tbl>
              <a:tblPr/>
              <a:tblGrid>
                <a:gridCol w="1692646"/>
                <a:gridCol w="1692646"/>
                <a:gridCol w="1692646"/>
                <a:gridCol w="1692646"/>
              </a:tblGrid>
              <a:tr h="227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BCD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숫자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BCD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숫자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0101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0110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0010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0111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0011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1000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0100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1001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ko-KR" altLang="en-US" sz="1600" dirty="0" smtClean="0"/>
              <a:t>예로서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2,537</a:t>
            </a:r>
            <a:r>
              <a:rPr lang="ko-KR" altLang="en-US" sz="1600" dirty="0" smtClean="0"/>
              <a:t>을 위에서 설명한 세 가지 형식으로 나타내면 아래와 같다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압축 </a:t>
            </a:r>
            <a:r>
              <a:rPr lang="en-US" altLang="ko-KR" sz="1600" dirty="0" smtClean="0">
                <a:solidFill>
                  <a:srgbClr val="FF0000"/>
                </a:solidFill>
              </a:rPr>
              <a:t>BCD </a:t>
            </a:r>
            <a:r>
              <a:rPr lang="ko-KR" altLang="en-US" sz="1600" dirty="0" smtClean="0">
                <a:solidFill>
                  <a:srgbClr val="FF0000"/>
                </a:solidFill>
              </a:rPr>
              <a:t>데이터 산술 연산 때 컴퓨터는 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 연산만 수행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ko-KR" altLang="en-US" sz="1600" dirty="0" smtClean="0">
                <a:solidFill>
                  <a:srgbClr val="FF0000"/>
                </a:solidFill>
              </a:rPr>
              <a:t>결과도</a:t>
            </a:r>
            <a:r>
              <a:rPr lang="ko-KR" altLang="en-US" sz="1600" dirty="0" smtClean="0"/>
              <a:t> 항상 </a:t>
            </a:r>
            <a:r>
              <a:rPr lang="en-US" altLang="ko-KR" sz="1600" dirty="0" smtClean="0">
                <a:solidFill>
                  <a:srgbClr val="FF0000"/>
                </a:solidFill>
              </a:rPr>
              <a:t>16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진수로 표현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일반적으로 사용하기에는 불편이 따른다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이것을 해소하기 위해 </a:t>
            </a:r>
            <a:r>
              <a:rPr lang="ko-KR" altLang="en-US" sz="1600" dirty="0" smtClean="0">
                <a:solidFill>
                  <a:srgbClr val="FF0000"/>
                </a:solidFill>
              </a:rPr>
              <a:t>압축 </a:t>
            </a:r>
            <a:r>
              <a:rPr lang="en-US" altLang="ko-KR" sz="1600" dirty="0" smtClean="0">
                <a:solidFill>
                  <a:srgbClr val="FF0000"/>
                </a:solidFill>
              </a:rPr>
              <a:t>BCD </a:t>
            </a:r>
            <a:r>
              <a:rPr lang="ko-KR" altLang="en-US" sz="1600" dirty="0" smtClean="0">
                <a:solidFill>
                  <a:srgbClr val="FF0000"/>
                </a:solidFill>
              </a:rPr>
              <a:t>수를 일반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</a:rPr>
              <a:t>진수로 취급하여 산술 연산을 하기 위한 조정 명령어</a:t>
            </a:r>
            <a:r>
              <a:rPr lang="ko-KR" altLang="en-US" sz="1600" dirty="0" smtClean="0"/>
              <a:t>가 있다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두 개의 압축 </a:t>
            </a:r>
            <a:r>
              <a:rPr lang="en-US" altLang="ko-KR" sz="1600" dirty="0" smtClean="0">
                <a:solidFill>
                  <a:srgbClr val="FF0000"/>
                </a:solidFill>
              </a:rPr>
              <a:t>BCD </a:t>
            </a:r>
            <a:r>
              <a:rPr lang="ko-KR" altLang="en-US" sz="1600" dirty="0" smtClean="0">
                <a:solidFill>
                  <a:srgbClr val="FF0000"/>
                </a:solidFill>
              </a:rPr>
              <a:t>수를 더하고 결과를 조정하는 명령어는 </a:t>
            </a:r>
            <a:r>
              <a:rPr lang="en-US" altLang="ko-KR" sz="1600" dirty="0" smtClean="0">
                <a:solidFill>
                  <a:srgbClr val="FF0000"/>
                </a:solidFill>
              </a:rPr>
              <a:t>DAA</a:t>
            </a:r>
            <a:r>
              <a:rPr lang="ko-KR" altLang="en-US" sz="1600" dirty="0" smtClean="0">
                <a:solidFill>
                  <a:srgbClr val="FF0000"/>
                </a:solidFill>
              </a:rPr>
              <a:t>이다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rgbClr val="FF0000"/>
                </a:solidFill>
              </a:rPr>
              <a:t>DAA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덧셈 연산과 연산 결과의 조정을 </a:t>
            </a:r>
            <a:r>
              <a:rPr lang="en-US" altLang="ko-KR" sz="1600" dirty="0" smtClean="0">
                <a:solidFill>
                  <a:srgbClr val="FF0000"/>
                </a:solidFill>
              </a:rPr>
              <a:t>AL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레지스터를 통해서 수행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조정 후의 결과는 </a:t>
            </a:r>
            <a:r>
              <a:rPr lang="en-US" altLang="ko-KR" sz="1600" dirty="0" smtClean="0"/>
              <a:t>AL </a:t>
            </a:r>
            <a:r>
              <a:rPr lang="ko-KR" altLang="en-US" sz="1600" dirty="0" smtClean="0"/>
              <a:t>레지스터에 저장된다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>
                <a:solidFill>
                  <a:srgbClr val="FF0000"/>
                </a:solidFill>
              </a:rPr>
              <a:t>ADD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 다음에 실행해야 유효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rgbClr val="FF0000"/>
                </a:solidFill>
              </a:rPr>
              <a:t>BCD </a:t>
            </a:r>
            <a:r>
              <a:rPr lang="ko-KR" altLang="en-US" sz="1600" dirty="0" smtClean="0">
                <a:solidFill>
                  <a:srgbClr val="FF0000"/>
                </a:solidFill>
              </a:rPr>
              <a:t>데이터 연산은 한 번에 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바이트씩 처리</a:t>
            </a:r>
            <a:r>
              <a:rPr lang="ko-KR" altLang="en-US" sz="1600" dirty="0" smtClean="0"/>
              <a:t>해야 하는 것에 주의해야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DAA </a:t>
            </a:r>
            <a:r>
              <a:rPr lang="ko-KR" altLang="en-US" sz="1600" dirty="0" smtClean="0"/>
              <a:t>명령은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수의 덧셈을 수행한 후에 </a:t>
            </a:r>
            <a:r>
              <a:rPr lang="en-US" altLang="ko-KR" sz="1600" dirty="0" smtClean="0">
                <a:solidFill>
                  <a:srgbClr val="FF0000"/>
                </a:solidFill>
              </a:rPr>
              <a:t>AL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레지스터의 하위 </a:t>
            </a:r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비트의 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</a:rPr>
              <a:t>보다 크거나 </a:t>
            </a:r>
            <a:r>
              <a:rPr lang="en-US" altLang="ko-KR" sz="1600" dirty="0" smtClean="0">
                <a:solidFill>
                  <a:srgbClr val="FF0000"/>
                </a:solidFill>
              </a:rPr>
              <a:t>AF</a:t>
            </a:r>
            <a:r>
              <a:rPr lang="ko-KR" altLang="en-US" sz="1600" dirty="0" smtClean="0">
                <a:solidFill>
                  <a:srgbClr val="FF0000"/>
                </a:solidFill>
              </a:rPr>
              <a:t>가 설정되었다면 </a:t>
            </a:r>
            <a:r>
              <a:rPr lang="en-US" altLang="ko-KR" sz="1600" dirty="0" smtClean="0">
                <a:solidFill>
                  <a:srgbClr val="FF0000"/>
                </a:solidFill>
              </a:rPr>
              <a:t>AL </a:t>
            </a:r>
            <a:r>
              <a:rPr lang="ko-KR" altLang="en-US" sz="1600" dirty="0" smtClean="0">
                <a:solidFill>
                  <a:srgbClr val="FF0000"/>
                </a:solidFill>
              </a:rPr>
              <a:t>값에 </a:t>
            </a:r>
            <a:r>
              <a:rPr lang="en-US" altLang="ko-KR" sz="1600" dirty="0" smtClean="0">
                <a:solidFill>
                  <a:srgbClr val="FF0000"/>
                </a:solidFill>
              </a:rPr>
              <a:t>6</a:t>
            </a:r>
            <a:r>
              <a:rPr lang="ko-KR" altLang="en-US" sz="1600" dirty="0" smtClean="0">
                <a:solidFill>
                  <a:srgbClr val="FF0000"/>
                </a:solidFill>
              </a:rPr>
              <a:t>을 더하고 </a:t>
            </a:r>
            <a:r>
              <a:rPr lang="en-US" altLang="ko-KR" sz="1600" dirty="0" smtClean="0">
                <a:solidFill>
                  <a:srgbClr val="FF0000"/>
                </a:solidFill>
              </a:rPr>
              <a:t>AF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설정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AL</a:t>
            </a:r>
            <a:r>
              <a:rPr lang="ko-KR" altLang="en-US" sz="1600" dirty="0" smtClean="0">
                <a:solidFill>
                  <a:srgbClr val="FF0000"/>
                </a:solidFill>
              </a:rPr>
              <a:t>의 값이 </a:t>
            </a:r>
            <a:r>
              <a:rPr lang="en-US" altLang="ko-KR" sz="1600" dirty="0" smtClean="0">
                <a:solidFill>
                  <a:srgbClr val="FF0000"/>
                </a:solidFill>
              </a:rPr>
              <a:t>99H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넘거나 </a:t>
            </a:r>
            <a:r>
              <a:rPr lang="en-US" altLang="ko-KR" sz="1600" dirty="0" smtClean="0">
                <a:solidFill>
                  <a:srgbClr val="FF0000"/>
                </a:solidFill>
              </a:rPr>
              <a:t>CF</a:t>
            </a:r>
            <a:r>
              <a:rPr lang="ko-KR" altLang="en-US" sz="1600" dirty="0" smtClean="0">
                <a:solidFill>
                  <a:srgbClr val="FF0000"/>
                </a:solidFill>
              </a:rPr>
              <a:t>가 설정되면 </a:t>
            </a:r>
            <a:r>
              <a:rPr lang="en-US" altLang="ko-KR" sz="1600" dirty="0" smtClean="0">
                <a:solidFill>
                  <a:srgbClr val="FF0000"/>
                </a:solidFill>
              </a:rPr>
              <a:t>AL</a:t>
            </a:r>
            <a:r>
              <a:rPr lang="ko-KR" altLang="en-US" sz="1600" dirty="0" smtClean="0">
                <a:solidFill>
                  <a:srgbClr val="FF0000"/>
                </a:solidFill>
              </a:rPr>
              <a:t>에 </a:t>
            </a:r>
            <a:r>
              <a:rPr lang="en-US" altLang="ko-KR" sz="1600" dirty="0" smtClean="0">
                <a:solidFill>
                  <a:srgbClr val="FF0000"/>
                </a:solidFill>
              </a:rPr>
              <a:t>60H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더하고 </a:t>
            </a:r>
            <a:r>
              <a:rPr lang="en-US" altLang="ko-KR" sz="1600" dirty="0" smtClean="0">
                <a:solidFill>
                  <a:srgbClr val="FF0000"/>
                </a:solidFill>
              </a:rPr>
              <a:t>CF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설정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그렇지 않으면 </a:t>
            </a:r>
            <a:r>
              <a:rPr lang="en-US" altLang="ko-KR" sz="1600" dirty="0" smtClean="0"/>
              <a:t>DAA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AF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CF</a:t>
            </a:r>
            <a:r>
              <a:rPr lang="ko-KR" altLang="en-US" sz="1600" dirty="0" smtClean="0"/>
              <a:t>를 지운다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</a:t>
            </a:r>
            <a:r>
              <a:rPr lang="en-US" altLang="ko-KR" dirty="0" smtClean="0">
                <a:solidFill>
                  <a:schemeClr val="tx1"/>
                </a:solidFill>
              </a:rPr>
              <a:t>BCD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87624" y="1772816"/>
          <a:ext cx="6984777" cy="1240536"/>
        </p:xfrm>
        <a:graphic>
          <a:graphicData uri="http://schemas.openxmlformats.org/drawingml/2006/table">
            <a:tbl>
              <a:tblPr/>
              <a:tblGrid>
                <a:gridCol w="2328259"/>
                <a:gridCol w="2328259"/>
                <a:gridCol w="2328259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</a:rPr>
                        <a:t>길이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바탕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ASCII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32397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바이트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32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35 33 37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32397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바탕"/>
                        </a:rPr>
                        <a:t>압축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바탕"/>
                        </a:rPr>
                        <a:t>BCD</a:t>
                      </a:r>
                    </a:p>
                  </a:txBody>
                  <a:tcPr marL="64770" marR="32397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바이트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25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32397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바탕"/>
                        </a:rPr>
                        <a:t>비압축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바탕"/>
                        </a:rPr>
                        <a:t>BCD</a:t>
                      </a:r>
                    </a:p>
                  </a:txBody>
                  <a:tcPr marL="64770" marR="32397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바이트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02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05 03 07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32397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03648" y="4005064"/>
          <a:ext cx="7128792" cy="803148"/>
        </p:xfrm>
        <a:graphic>
          <a:graphicData uri="http://schemas.openxmlformats.org/drawingml/2006/table">
            <a:tbl>
              <a:tblPr/>
              <a:tblGrid>
                <a:gridCol w="1732156"/>
                <a:gridCol w="1848215"/>
                <a:gridCol w="3548421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DAA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덧셈 후에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진수 조정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DAS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뺄셈 후에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진수 조정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BCD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'2836'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'5427'</a:t>
            </a:r>
            <a:r>
              <a:rPr lang="ko-KR" altLang="en-US" sz="1600" dirty="0" smtClean="0"/>
              <a:t>을 더하는 경우를 살펴보자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다음에 연산이 수행되는 과정을 설명하였다</a:t>
            </a:r>
            <a:r>
              <a:rPr lang="en-US" altLang="ko-KR" sz="1600" dirty="0" smtClean="0"/>
              <a:t>. CF </a:t>
            </a:r>
            <a:r>
              <a:rPr lang="ko-KR" altLang="en-US" sz="1600" dirty="0" smtClean="0"/>
              <a:t>플래그를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지운 후 낮은 자리부터 덧셈을 시작한다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</a:t>
            </a:r>
            <a:r>
              <a:rPr lang="en-US" altLang="ko-KR" dirty="0" smtClean="0">
                <a:solidFill>
                  <a:schemeClr val="tx1"/>
                </a:solidFill>
              </a:rPr>
              <a:t>BCD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87624" y="2060848"/>
          <a:ext cx="7416825" cy="4590040"/>
        </p:xfrm>
        <a:graphic>
          <a:graphicData uri="http://schemas.openxmlformats.org/drawingml/2006/table">
            <a:tbl>
              <a:tblPr/>
              <a:tblGrid>
                <a:gridCol w="2808312"/>
                <a:gridCol w="792088"/>
                <a:gridCol w="360040"/>
                <a:gridCol w="864096"/>
                <a:gridCol w="288032"/>
                <a:gridCol w="1368152"/>
                <a:gridCol w="936105"/>
              </a:tblGrid>
              <a:tr h="214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BCD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16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진수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2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진수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바탕"/>
                        </a:rPr>
                        <a:t>저장된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바탕"/>
                        </a:rPr>
                        <a:t>BCD</a:t>
                      </a: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CF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를 지우고 첫 번째 덧셈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36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36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0011 0110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27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27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0010 0111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63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5D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0101 1101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DAA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가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06H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를 더하고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AF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를 설정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0000 0110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0110 0011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63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바탕"/>
                        </a:rPr>
                        <a:t>두 번째 덧셈 수행</a:t>
                      </a: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28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28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0010 1000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54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54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0101 0100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82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7C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0111 1100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DAA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가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06H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를 더하고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AF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를 설정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0000 0110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DAA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AF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와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CF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를 지움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1000 0010</a:t>
                      </a:r>
                      <a:endParaRPr 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82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1000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0010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9440" marR="32191" marT="8900" marB="89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82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32191" marR="32191" marT="8900" marB="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260040"/>
          </a:xfrm>
        </p:spPr>
        <p:txBody>
          <a:bodyPr>
            <a:normAutofit fontScale="77500" lnSpcReduction="20000"/>
          </a:bodyPr>
          <a:lstStyle/>
          <a:p>
            <a:pPr lvl="1" algn="just"/>
            <a:r>
              <a:rPr lang="en-US" altLang="ko-KR" sz="1600" dirty="0" smtClean="0"/>
              <a:t>segment	data</a:t>
            </a:r>
          </a:p>
          <a:p>
            <a:pPr lvl="1" algn="just"/>
            <a:r>
              <a:rPr lang="en-US" altLang="ko-KR" sz="1600" dirty="0" smtClean="0"/>
              <a:t>ascnum1	db	'2836'	;ASCII </a:t>
            </a:r>
            <a:r>
              <a:rPr lang="ko-KR" altLang="en-US" sz="1600" dirty="0" smtClean="0"/>
              <a:t>수</a:t>
            </a:r>
          </a:p>
          <a:p>
            <a:pPr lvl="1" algn="just"/>
            <a:r>
              <a:rPr lang="en-US" altLang="ko-KR" sz="1600" dirty="0" smtClean="0"/>
              <a:t>ascnum2	db	'5427'</a:t>
            </a:r>
          </a:p>
          <a:p>
            <a:pPr lvl="1" algn="just"/>
            <a:r>
              <a:rPr lang="en-US" altLang="ko-KR" sz="1600" dirty="0" smtClean="0"/>
              <a:t>bcdnum1	db	'00'	;BCD </a:t>
            </a:r>
            <a:r>
              <a:rPr lang="ko-KR" altLang="en-US" sz="1600" dirty="0" smtClean="0"/>
              <a:t>수</a:t>
            </a:r>
          </a:p>
          <a:p>
            <a:pPr lvl="1" algn="just"/>
            <a:r>
              <a:rPr lang="en-US" altLang="ko-KR" sz="1600" dirty="0" smtClean="0"/>
              <a:t>bcdnum2	db	'00'</a:t>
            </a:r>
          </a:p>
          <a:p>
            <a:pPr lvl="1" algn="just"/>
            <a:r>
              <a:rPr lang="en-US" altLang="ko-KR" sz="1600" dirty="0" err="1" smtClean="0"/>
              <a:t>bcdsum</a:t>
            </a:r>
            <a:r>
              <a:rPr lang="en-US" altLang="ko-KR" sz="1600" dirty="0" smtClean="0"/>
              <a:t>		db	'0000’</a:t>
            </a:r>
          </a:p>
          <a:p>
            <a:pPr lvl="1" algn="just"/>
            <a:r>
              <a:rPr lang="en-US" altLang="ko-KR" sz="1600" dirty="0" smtClean="0"/>
              <a:t>segment	code		...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ascnum1+2	; </a:t>
            </a:r>
            <a:r>
              <a:rPr lang="ko-KR" altLang="en-US" sz="1600" dirty="0" smtClean="0"/>
              <a:t>첫 번째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값과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값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bcdnum1+1	; </a:t>
            </a:r>
            <a:r>
              <a:rPr lang="ko-KR" altLang="en-US" sz="1600" dirty="0" smtClean="0"/>
              <a:t>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call	convert		; </a:t>
            </a:r>
            <a:r>
              <a:rPr lang="ko-KR" altLang="en-US" sz="1600" dirty="0" smtClean="0"/>
              <a:t>변환 루틴 호출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ascnum2+2	; </a:t>
            </a:r>
            <a:r>
              <a:rPr lang="ko-KR" altLang="en-US" sz="1600" dirty="0" smtClean="0"/>
              <a:t>두 번째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값과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값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bcdnum2+1	; </a:t>
            </a:r>
            <a:r>
              <a:rPr lang="ko-KR" altLang="en-US" sz="1600" dirty="0" smtClean="0"/>
              <a:t>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call	convert		; </a:t>
            </a:r>
            <a:r>
              <a:rPr lang="ko-KR" altLang="en-US" sz="1600" dirty="0" smtClean="0"/>
              <a:t>변환 루틴 호출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xor</a:t>
            </a:r>
            <a:r>
              <a:rPr lang="en-US" altLang="ko-KR" sz="1600" dirty="0" smtClean="0"/>
              <a:t>	ah, ah		; AH </a:t>
            </a:r>
            <a:r>
              <a:rPr lang="ko-KR" altLang="en-US" sz="1600" dirty="0" smtClean="0"/>
              <a:t>레지스터 지움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bcdnum1+1	; </a:t>
            </a:r>
            <a:r>
              <a:rPr lang="ko-KR" altLang="en-US" sz="1600" dirty="0" smtClean="0"/>
              <a:t>덧셈을 위한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값이 저장될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bcdnum2+1	; </a:t>
            </a:r>
            <a:r>
              <a:rPr lang="ko-KR" altLang="en-US" sz="1600" dirty="0" smtClean="0"/>
              <a:t>주소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, bcdsum+3	; </a:t>
            </a:r>
            <a:r>
              <a:rPr lang="ko-KR" altLang="en-US" sz="1600" dirty="0" smtClean="0"/>
              <a:t>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02		; </a:t>
            </a:r>
            <a:r>
              <a:rPr lang="ko-KR" altLang="en-US" sz="1600" dirty="0" smtClean="0"/>
              <a:t>반복 횟수 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clc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캐리 플래그 지움</a:t>
            </a:r>
          </a:p>
          <a:p>
            <a:pPr lvl="1" algn="just"/>
            <a:r>
              <a:rPr lang="en-US" altLang="ko-KR" sz="1600" dirty="0" smtClean="0"/>
              <a:t>ba10:mov	al, [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]		; AL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BCDNUM1 </a:t>
            </a:r>
            <a:r>
              <a:rPr lang="ko-KR" altLang="en-US" sz="1600" dirty="0" smtClean="0"/>
              <a:t>적재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adc</a:t>
            </a:r>
            <a:r>
              <a:rPr lang="en-US" altLang="ko-KR" sz="1600" dirty="0" smtClean="0"/>
              <a:t>	al, [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]		; BCDNUM2</a:t>
            </a:r>
            <a:r>
              <a:rPr lang="ko-KR" altLang="en-US" sz="1600" dirty="0" smtClean="0"/>
              <a:t>를 더함</a:t>
            </a:r>
          </a:p>
          <a:p>
            <a:pPr lvl="1" algn="just"/>
            <a:r>
              <a:rPr lang="ko-KR" altLang="en-US" sz="1600" dirty="0" smtClean="0"/>
              <a:t>       </a:t>
            </a:r>
            <a:r>
              <a:rPr lang="en-US" altLang="ko-KR" sz="1600" dirty="0" err="1" smtClean="0"/>
              <a:t>daa</a:t>
            </a:r>
            <a:r>
              <a:rPr lang="en-US" altLang="ko-KR" sz="1600" dirty="0" smtClean="0"/>
              <a:t>			; BCD </a:t>
            </a:r>
            <a:r>
              <a:rPr lang="ko-KR" altLang="en-US" sz="1600" dirty="0" smtClean="0"/>
              <a:t>합을 조정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[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], al		; BCDSUM</a:t>
            </a:r>
            <a:r>
              <a:rPr lang="ko-KR" altLang="en-US" sz="1600" dirty="0" smtClean="0"/>
              <a:t>에 저장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bx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       loop 	ba10		; </a:t>
            </a:r>
            <a:r>
              <a:rPr lang="ko-KR" altLang="en-US" sz="1600" dirty="0" smtClean="0"/>
              <a:t>루프를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 반복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</a:t>
            </a:r>
            <a:r>
              <a:rPr lang="en-US" altLang="ko-KR" dirty="0" smtClean="0">
                <a:solidFill>
                  <a:schemeClr val="tx1"/>
                </a:solidFill>
              </a:rPr>
              <a:t>BCD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260040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;</a:t>
            </a:r>
            <a:r>
              <a:rPr lang="en-US" altLang="ko-KR" sz="1600" dirty="0" err="1" smtClean="0"/>
              <a:t>ascii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수를 압축 </a:t>
            </a:r>
            <a:r>
              <a:rPr lang="en-US" altLang="ko-KR" sz="1600" dirty="0" err="1" smtClean="0"/>
              <a:t>bcd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수로 변환</a:t>
            </a:r>
          </a:p>
          <a:p>
            <a:pPr lvl="1" algn="just"/>
            <a:r>
              <a:rPr lang="en-US" altLang="ko-KR" sz="1600" dirty="0" smtClean="0"/>
              <a:t>convert: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02			; </a:t>
            </a:r>
            <a:r>
              <a:rPr lang="ko-KR" altLang="en-US" sz="1600" dirty="0" smtClean="0"/>
              <a:t>반복 횟수 초기화</a:t>
            </a:r>
          </a:p>
          <a:p>
            <a:pPr lvl="1" algn="just"/>
            <a:r>
              <a:rPr lang="en-US" altLang="ko-KR" sz="1600" dirty="0" smtClean="0"/>
              <a:t>c10: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[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]			; ASCII </a:t>
            </a:r>
            <a:r>
              <a:rPr lang="ko-KR" altLang="en-US" sz="1600" dirty="0" smtClean="0"/>
              <a:t>수를 </a:t>
            </a:r>
            <a:r>
              <a:rPr lang="en-US" altLang="ko-KR" sz="1600" dirty="0" smtClean="0"/>
              <a:t>AX</a:t>
            </a:r>
            <a:r>
              <a:rPr lang="ko-KR" altLang="en-US" sz="1600" dirty="0" smtClean="0"/>
              <a:t>에 적재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xchg</a:t>
            </a:r>
            <a:r>
              <a:rPr lang="en-US" altLang="ko-KR" sz="1600" dirty="0" smtClean="0"/>
              <a:t>	ah, al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shl</a:t>
            </a:r>
            <a:r>
              <a:rPr lang="en-US" altLang="ko-KR" sz="1600" dirty="0" smtClean="0"/>
              <a:t>	al, 04			; </a:t>
            </a:r>
            <a:r>
              <a:rPr lang="ko-KR" altLang="en-US" sz="1600" dirty="0" smtClean="0"/>
              <a:t>압축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수를 위해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shl</a:t>
            </a:r>
            <a:r>
              <a:rPr lang="en-US" altLang="ko-KR" sz="1600" dirty="0" smtClean="0"/>
              <a:t>	ax, 04			; ASCII </a:t>
            </a:r>
            <a:r>
              <a:rPr lang="ko-KR" altLang="en-US" sz="1600" dirty="0" smtClean="0"/>
              <a:t>수를 </a:t>
            </a:r>
            <a:r>
              <a:rPr lang="ko-KR" altLang="en-US" sz="1600" dirty="0" err="1" smtClean="0"/>
              <a:t>쉬프트</a:t>
            </a:r>
            <a:endParaRPr lang="ko-KR" altLang="en-US" sz="1600" dirty="0" smtClean="0"/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[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], ah			; BCD </a:t>
            </a:r>
            <a:r>
              <a:rPr lang="ko-KR" altLang="en-US" sz="1600" dirty="0" smtClean="0"/>
              <a:t>수를 저장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dec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loop	c10</a:t>
            </a:r>
          </a:p>
          <a:p>
            <a:pPr lvl="1" algn="just"/>
            <a:r>
              <a:rPr lang="en-US" altLang="ko-KR" sz="1600" dirty="0" smtClean="0"/>
              <a:t>	ret</a:t>
            </a:r>
          </a:p>
          <a:p>
            <a:pPr lvl="1" algn="just"/>
            <a:r>
              <a:rPr lang="ko-KR" altLang="en-US" sz="1600" dirty="0" smtClean="0"/>
              <a:t>프로그램에서 </a:t>
            </a:r>
            <a:r>
              <a:rPr lang="en-US" altLang="ko-KR" sz="1600" dirty="0" smtClean="0"/>
              <a:t>CONVERT </a:t>
            </a:r>
            <a:r>
              <a:rPr lang="ko-KR" altLang="en-US" sz="1600" dirty="0" smtClean="0"/>
              <a:t>프로시저는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ASCNUM1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ASCNUM2</a:t>
            </a:r>
            <a:r>
              <a:rPr lang="ko-KR" altLang="en-US" sz="1600" dirty="0" smtClean="0"/>
              <a:t>를 각각 압축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BCDNUM1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BCDNUM2</a:t>
            </a:r>
            <a:r>
              <a:rPr lang="ko-KR" altLang="en-US" sz="1600" dirty="0" smtClean="0"/>
              <a:t>로 변환한다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프로그램은 압축 </a:t>
            </a:r>
            <a:r>
              <a:rPr lang="en-US" altLang="ko-KR" sz="1600" dirty="0" smtClean="0"/>
              <a:t>BCD </a:t>
            </a:r>
            <a:r>
              <a:rPr lang="ko-KR" altLang="en-US" sz="1600" dirty="0" smtClean="0"/>
              <a:t>수를 </a:t>
            </a:r>
            <a:r>
              <a:rPr lang="en-US" altLang="ko-KR" sz="1600" dirty="0" smtClean="0"/>
              <a:t>BCDSUM</a:t>
            </a:r>
            <a:r>
              <a:rPr lang="ko-KR" altLang="en-US" sz="1600" dirty="0" smtClean="0"/>
              <a:t>에 저장하기 위해 루프를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반복한다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프로그램을 마치면 최종 합은 ‘</a:t>
            </a:r>
            <a:r>
              <a:rPr lang="en-US" altLang="ko-KR" sz="1600" dirty="0" smtClean="0"/>
              <a:t>8263’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</a:t>
            </a:r>
            <a:r>
              <a:rPr lang="en-US" altLang="ko-KR" dirty="0" smtClean="0">
                <a:solidFill>
                  <a:schemeClr val="tx1"/>
                </a:solidFill>
              </a:rPr>
              <a:t>BCD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en-US" altLang="ko-KR" dirty="0" smtClean="0"/>
              <a:t>CLC/STC/CMC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 algn="just"/>
            <a:r>
              <a:rPr lang="ko-KR" altLang="en-US" sz="1600" dirty="0" smtClean="0">
                <a:solidFill>
                  <a:srgbClr val="FF0000"/>
                </a:solidFill>
              </a:rPr>
              <a:t>산술 연산을 수행할 때 상황에 따라 캐리 플래그의 값을 조정할 필요가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이런 경우에 사용하는 명령어가 </a:t>
            </a:r>
            <a:r>
              <a:rPr lang="en-US" altLang="ko-KR" sz="1600" dirty="0" smtClean="0">
                <a:solidFill>
                  <a:srgbClr val="FF0000"/>
                </a:solidFill>
              </a:rPr>
              <a:t>CLC/STC/CMC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명령어들이다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CLC/STC/CMC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피연산자를</a:t>
            </a:r>
            <a:r>
              <a:rPr lang="ko-KR" altLang="en-US" sz="1600" dirty="0" smtClean="0">
                <a:solidFill>
                  <a:srgbClr val="FF0000"/>
                </a:solidFill>
              </a:rPr>
              <a:t> 요구하지 않는다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그 이유는 단지 캐리 플래그의 현재 값을 변환</a:t>
            </a:r>
            <a:r>
              <a:rPr lang="ko-KR" altLang="en-US" sz="1600" dirty="0" smtClean="0"/>
              <a:t>하는 것이기 때문이다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CLC(Clear Carry)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현재 캐리 플래그가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설정되어 있으면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지우는 명령어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명령은 </a:t>
            </a:r>
            <a:r>
              <a:rPr lang="en-US" altLang="ko-KR" sz="1600" dirty="0" smtClean="0"/>
              <a:t>ADC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SBB </a:t>
            </a:r>
            <a:r>
              <a:rPr lang="ko-KR" altLang="en-US" sz="1600" dirty="0" smtClean="0"/>
              <a:t>명령을 수행할 때 </a:t>
            </a:r>
            <a:r>
              <a:rPr lang="ko-KR" altLang="en-US" sz="1600" dirty="0" err="1" smtClean="0"/>
              <a:t>올림수</a:t>
            </a:r>
            <a:r>
              <a:rPr lang="ko-KR" altLang="en-US" sz="1600" dirty="0" smtClean="0"/>
              <a:t> 혹은 </a:t>
            </a:r>
            <a:r>
              <a:rPr lang="ko-KR" altLang="en-US" sz="1600" dirty="0" err="1" smtClean="0"/>
              <a:t>빌림수에</a:t>
            </a:r>
            <a:r>
              <a:rPr lang="ko-KR" altLang="en-US" sz="1600" dirty="0" smtClean="0"/>
              <a:t> 의해 설정된 것이 아닌 캐리 플래그의 ‘</a:t>
            </a:r>
            <a:r>
              <a:rPr lang="en-US" altLang="ko-KR" sz="1600" dirty="0" smtClean="0"/>
              <a:t>1’</a:t>
            </a:r>
            <a:r>
              <a:rPr lang="ko-KR" altLang="en-US" sz="1600" dirty="0" smtClean="0"/>
              <a:t>을 연산에 포함시키지 않기 위해서 </a:t>
            </a:r>
            <a:r>
              <a:rPr lang="en-US" altLang="ko-KR" sz="1600" dirty="0" smtClean="0"/>
              <a:t>ADC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SBB </a:t>
            </a:r>
            <a:r>
              <a:rPr lang="ko-KR" altLang="en-US" sz="1600" dirty="0" smtClean="0"/>
              <a:t>명령어 사용 전에 캐리 플래그를 지울 때 사용한다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STC(Set Carry)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현재 캐리 플래그가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설정되어 있을 때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설정</a:t>
            </a:r>
            <a:r>
              <a:rPr lang="ko-KR" altLang="en-US" sz="1600" dirty="0" smtClean="0"/>
              <a:t>하는 명령어이다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CMC(Complement Carry)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현재 캐리 플래그의 값을 보수화한다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캐리 플래그의 비트 값을 반대로 하여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되고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은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576228"/>
          <a:ext cx="6984776" cy="1296162"/>
        </p:xfrm>
        <a:graphic>
          <a:graphicData uri="http://schemas.openxmlformats.org/drawingml/2006/table">
            <a:tbl>
              <a:tblPr/>
              <a:tblGrid>
                <a:gridCol w="1697162"/>
                <a:gridCol w="1810878"/>
                <a:gridCol w="3476736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CLC</a:t>
                      </a:r>
                      <a:endParaRPr 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STC</a:t>
                      </a:r>
                      <a:endParaRPr 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CMC</a:t>
                      </a:r>
                      <a:endParaRPr lang="en-US" sz="13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en-US" altLang="ko-KR" sz="1600" dirty="0" smtClean="0"/>
              <a:t>segment	data</a:t>
            </a:r>
          </a:p>
          <a:p>
            <a:pPr lvl="1" algn="just"/>
            <a:r>
              <a:rPr lang="en-US" altLang="ko-KR" sz="1600" dirty="0" smtClean="0"/>
              <a:t>dword1	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	0b9963ce7H</a:t>
            </a:r>
          </a:p>
          <a:p>
            <a:pPr lvl="1" algn="just"/>
            <a:r>
              <a:rPr lang="en-US" altLang="ko-KR" sz="1600" dirty="0" smtClean="0"/>
              <a:t>dword2	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	04fa23b8dH</a:t>
            </a:r>
          </a:p>
          <a:p>
            <a:pPr lvl="1" algn="just"/>
            <a:r>
              <a:rPr lang="en-US" altLang="ko-KR" sz="1600" dirty="0" smtClean="0"/>
              <a:t>dword3	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	0</a:t>
            </a:r>
          </a:p>
          <a:p>
            <a:pPr lvl="1" algn="just"/>
            <a:r>
              <a:rPr lang="en-US" altLang="ko-KR" sz="1600" dirty="0" smtClean="0"/>
              <a:t>segment	code</a:t>
            </a:r>
          </a:p>
          <a:p>
            <a:pPr lvl="1" algn="just"/>
            <a:r>
              <a:rPr lang="en-US" altLang="ko-KR" sz="1600" dirty="0" smtClean="0"/>
              <a:t>..</a:t>
            </a:r>
            <a:r>
              <a:rPr lang="en-US" altLang="ko-KR" sz="1600" dirty="0" err="1" smtClean="0"/>
              <a:t>start:mov</a:t>
            </a:r>
            <a:r>
              <a:rPr lang="en-US" altLang="ko-KR" sz="1600" dirty="0" smtClean="0"/>
              <a:t>	ax, data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clc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캐리 플래그를 지움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02		; </a:t>
            </a:r>
            <a:r>
              <a:rPr lang="ko-KR" altLang="en-US" sz="1600" dirty="0" smtClean="0"/>
              <a:t>반복 횟수 설정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dword1	; </a:t>
            </a:r>
            <a:r>
              <a:rPr lang="ko-KR" altLang="en-US" sz="1600" dirty="0" smtClean="0"/>
              <a:t>첫 번째 더블워드의 하위 워드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dword2	; </a:t>
            </a:r>
            <a:r>
              <a:rPr lang="ko-KR" altLang="en-US" sz="1600" dirty="0" smtClean="0"/>
              <a:t>두 번째 더블워드의 하위 워드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, dword3	; </a:t>
            </a:r>
            <a:r>
              <a:rPr lang="ko-KR" altLang="en-US" sz="1600" dirty="0" smtClean="0"/>
              <a:t>결과의 하위 워드</a:t>
            </a:r>
          </a:p>
          <a:p>
            <a:pPr lvl="1" algn="just"/>
            <a:r>
              <a:rPr lang="en-US" altLang="ko-KR" sz="1600" dirty="0" smtClean="0"/>
              <a:t>a10:mov	ax, [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]		; </a:t>
            </a:r>
            <a:r>
              <a:rPr lang="ko-KR" altLang="en-US" sz="1600" dirty="0" smtClean="0"/>
              <a:t>워드를 </a:t>
            </a:r>
            <a:r>
              <a:rPr lang="en-US" altLang="ko-KR" sz="1600" dirty="0" smtClean="0"/>
              <a:t>AX</a:t>
            </a:r>
            <a:r>
              <a:rPr lang="ko-KR" altLang="en-US" sz="1600" dirty="0" smtClean="0"/>
              <a:t>로 이동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adc</a:t>
            </a:r>
            <a:r>
              <a:rPr lang="en-US" altLang="ko-KR" sz="1600" dirty="0" smtClean="0"/>
              <a:t>	ax, [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]		; </a:t>
            </a:r>
            <a:r>
              <a:rPr lang="ko-KR" altLang="en-US" sz="1600" dirty="0" err="1" smtClean="0"/>
              <a:t>캐리와</a:t>
            </a:r>
            <a:r>
              <a:rPr lang="ko-KR" altLang="en-US" sz="1600" dirty="0" smtClean="0"/>
              <a:t> 함께 </a:t>
            </a:r>
            <a:r>
              <a:rPr lang="en-US" altLang="ko-KR" sz="1600" dirty="0" smtClean="0"/>
              <a:t>AX</a:t>
            </a:r>
            <a:r>
              <a:rPr lang="ko-KR" altLang="en-US" sz="1600" dirty="0" smtClean="0"/>
              <a:t>에 더함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[</a:t>
            </a:r>
            <a:r>
              <a:rPr lang="en-US" altLang="ko-KR" sz="1600" dirty="0" err="1" smtClean="0"/>
              <a:t>bx</a:t>
            </a:r>
            <a:r>
              <a:rPr lang="en-US" altLang="ko-KR" sz="1600" dirty="0" smtClean="0"/>
              <a:t>], ax		; </a:t>
            </a:r>
            <a:r>
              <a:rPr lang="ko-KR" altLang="en-US" sz="1600" dirty="0" smtClean="0"/>
              <a:t>결과 합 저장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inc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상위 워드를 위해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inc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주소 조정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inc	</a:t>
            </a:r>
            <a:r>
              <a:rPr lang="en-US" altLang="ko-KR" sz="1600" dirty="0" err="1" smtClean="0"/>
              <a:t>di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inc	</a:t>
            </a:r>
            <a:r>
              <a:rPr lang="en-US" altLang="ko-KR" sz="1600" dirty="0" err="1" smtClean="0"/>
              <a:t>di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inc	</a:t>
            </a:r>
            <a:r>
              <a:rPr lang="en-US" altLang="ko-KR" sz="1600" dirty="0" err="1" smtClean="0"/>
              <a:t>bx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inc	</a:t>
            </a:r>
            <a:r>
              <a:rPr lang="en-US" altLang="ko-KR" sz="1600" dirty="0" err="1" smtClean="0"/>
              <a:t>bx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loop	a10		; </a:t>
            </a:r>
            <a:r>
              <a:rPr lang="ko-KR" altLang="en-US" sz="1600" dirty="0" smtClean="0"/>
              <a:t>다음 워드로 반복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300" dirty="0" smtClean="0"/>
              <a:t>REP: </a:t>
            </a:r>
            <a:r>
              <a:rPr lang="ko-KR" altLang="en-US" sz="2300" dirty="0" smtClean="0"/>
              <a:t>문자열 반복 </a:t>
            </a:r>
            <a:r>
              <a:rPr lang="ko-KR" altLang="en-US" sz="2300" dirty="0" err="1" smtClean="0"/>
              <a:t>접두어</a:t>
            </a:r>
            <a:endParaRPr lang="en-US" altLang="ko-KR" sz="2300" dirty="0" smtClean="0"/>
          </a:p>
          <a:p>
            <a:pPr lvl="1"/>
            <a:r>
              <a:rPr lang="en-US" altLang="ko-KR" sz="2000" dirty="0" smtClean="0"/>
              <a:t>REP</a:t>
            </a:r>
            <a:r>
              <a:rPr lang="ko-KR" altLang="en-US" sz="2000" dirty="0" smtClean="0"/>
              <a:t>는 특별한 명령 접두어로 문자열 명령 앞에 사용될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지정한 횟수 동안 문자열 명령을 반복하게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반복 횟수는 </a:t>
            </a:r>
            <a:r>
              <a:rPr lang="en-US" altLang="ko-KR" sz="2000" dirty="0" smtClean="0">
                <a:solidFill>
                  <a:srgbClr val="FF0000"/>
                </a:solidFill>
              </a:rPr>
              <a:t>CX </a:t>
            </a:r>
            <a:r>
              <a:rPr lang="ko-KR" altLang="en-US" sz="2000" dirty="0" smtClean="0"/>
              <a:t>레지스터에 저장한다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REP</a:t>
            </a:r>
            <a:r>
              <a:rPr lang="ko-KR" altLang="en-US" sz="2000" dirty="0" smtClean="0"/>
              <a:t>는 문자열 명령어를 실행하고 </a:t>
            </a:r>
            <a:r>
              <a:rPr lang="en-US" altLang="ko-KR" sz="2000" dirty="0" smtClean="0">
                <a:solidFill>
                  <a:srgbClr val="FF0000"/>
                </a:solidFill>
              </a:rPr>
              <a:t>CX</a:t>
            </a:r>
            <a:r>
              <a:rPr lang="ko-KR" altLang="en-US" sz="2000" dirty="0" smtClean="0">
                <a:solidFill>
                  <a:srgbClr val="FF0000"/>
                </a:solidFill>
              </a:rPr>
              <a:t>를 감소시키며</a:t>
            </a:r>
            <a:r>
              <a:rPr lang="en-US" altLang="ko-KR" sz="2000" dirty="0" smtClean="0">
                <a:solidFill>
                  <a:srgbClr val="FF0000"/>
                </a:solidFill>
              </a:rPr>
              <a:t>, CX</a:t>
            </a:r>
            <a:r>
              <a:rPr lang="ko-KR" altLang="en-US" sz="2000" dirty="0" smtClean="0">
                <a:solidFill>
                  <a:srgbClr val="FF0000"/>
                </a:solidFill>
              </a:rPr>
              <a:t>가 </a:t>
            </a:r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될 때까지 반복</a:t>
            </a:r>
            <a:r>
              <a:rPr lang="ko-KR" altLang="en-US" sz="2000" dirty="0" smtClean="0"/>
              <a:t> 실행한다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반복되는 연산의 방향은 방향 플래그</a:t>
            </a:r>
            <a:r>
              <a:rPr lang="en-US" altLang="ko-KR" sz="2000" dirty="0" smtClean="0"/>
              <a:t>(DF)</a:t>
            </a:r>
            <a:r>
              <a:rPr lang="ko-KR" altLang="en-US" sz="2000" dirty="0" smtClean="0"/>
              <a:t>에 의해 결정된다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문자열 명령어를 사용하기 전에  방향 플래그를 설정해야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메모리 주소를 증가시키는 경우 즉 </a:t>
            </a:r>
            <a:r>
              <a:rPr lang="ko-KR" altLang="en-US" sz="2000" dirty="0" smtClean="0">
                <a:solidFill>
                  <a:srgbClr val="FF0000"/>
                </a:solidFill>
              </a:rPr>
              <a:t>왼쪽에서 오른쪽으로 처리하는 경우</a:t>
            </a:r>
            <a:r>
              <a:rPr lang="en-US" altLang="ko-KR" sz="2000" dirty="0" smtClean="0">
                <a:solidFill>
                  <a:srgbClr val="FF0000"/>
                </a:solidFill>
              </a:rPr>
              <a:t>, CLD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DF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설정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메모리 주소를 감소시키는 경우 즉 </a:t>
            </a:r>
            <a:r>
              <a:rPr lang="ko-KR" altLang="en-US" sz="2000" dirty="0" smtClean="0">
                <a:solidFill>
                  <a:srgbClr val="FF0000"/>
                </a:solidFill>
              </a:rPr>
              <a:t>오른쪽에서 왼쪽으로 처리하는 경우</a:t>
            </a:r>
            <a:r>
              <a:rPr lang="en-US" altLang="ko-KR" sz="2000" dirty="0" smtClean="0">
                <a:solidFill>
                  <a:srgbClr val="FF0000"/>
                </a:solidFill>
              </a:rPr>
              <a:t>, STD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DF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설정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문자열 연산의 특징</a:t>
            </a:r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2000" dirty="0" smtClean="0"/>
              <a:t>앞 예제는 더블워드를 워드 크기로 더하는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덧셈을 반복해서 수행해야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경우 첫 번째 덧셈에서 올림수가 발생하면 캐리 플래그에 저장하고 다음 덧셈에 반영한다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그래서 </a:t>
            </a:r>
            <a:r>
              <a:rPr lang="en-US" altLang="ko-KR" sz="2000" dirty="0" smtClean="0"/>
              <a:t>ADC </a:t>
            </a:r>
            <a:r>
              <a:rPr lang="ko-KR" altLang="en-US" sz="2000" dirty="0" smtClean="0"/>
              <a:t>명령을 사용하여 덧셈을 수행한다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첫 번째 </a:t>
            </a:r>
            <a:r>
              <a:rPr lang="en-US" altLang="ko-KR" sz="2000" dirty="0" smtClean="0"/>
              <a:t>ADC </a:t>
            </a:r>
            <a:r>
              <a:rPr lang="ko-KR" altLang="en-US" sz="2000" dirty="0" smtClean="0"/>
              <a:t>명령 수행 때 </a:t>
            </a:r>
            <a:r>
              <a:rPr lang="ko-KR" altLang="en-US" sz="2000" dirty="0" err="1" smtClean="0"/>
              <a:t>캐리가</a:t>
            </a:r>
            <a:r>
              <a:rPr lang="ko-KR" altLang="en-US" sz="2000" dirty="0" smtClean="0"/>
              <a:t> 더해지지 않도록 하기 위해 캐리 플래그를 지우고 덧셈을 </a:t>
            </a:r>
            <a:r>
              <a:rPr lang="ko-KR" altLang="en-US" sz="2000" dirty="0" smtClean="0"/>
              <a:t>수행해야 한다</a:t>
            </a:r>
            <a:r>
              <a:rPr lang="en-US" altLang="ko-KR" sz="2000" dirty="0" smtClean="0"/>
              <a:t>. ADC </a:t>
            </a:r>
            <a:r>
              <a:rPr lang="ko-KR" altLang="en-US" sz="2000" dirty="0" smtClean="0"/>
              <a:t>명령어 전에서 </a:t>
            </a:r>
            <a:r>
              <a:rPr lang="en-US" altLang="ko-KR" sz="2000" dirty="0" smtClean="0"/>
              <a:t>CLC </a:t>
            </a:r>
            <a:r>
              <a:rPr lang="ko-KR" altLang="en-US" sz="2000" dirty="0" smtClean="0"/>
              <a:t>명령을 사용하여 캐리 플래그를 지우고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CLD/STD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 algn="just"/>
            <a:r>
              <a:rPr lang="ko-KR" altLang="en-US" sz="1600" dirty="0" smtClean="0"/>
              <a:t>문자열 처리 명령어를 사용할 때 문자열의 왼쪽 끝에서부터 처리할 것인지 아니면 오른쪽 끝에서 처리를 할 것인지를 정해야 할 경우가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이것은 방향 플래그의 설정에 따라 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방향 플래그의 값이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왼쪽에서 오른쪽으로 처리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‘1’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이면 오른쪽에서 왼쪽으로 처리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방향 플래그의 값을 상황에 따라 변경할 때 사용하는 명령어가 </a:t>
            </a:r>
            <a:r>
              <a:rPr lang="en-US" altLang="ko-KR" sz="1600" dirty="0" smtClean="0"/>
              <a:t>CLD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STD </a:t>
            </a:r>
            <a:r>
              <a:rPr lang="ko-KR" altLang="en-US" sz="1600" dirty="0" smtClean="0"/>
              <a:t>명령어이다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이 명령어들도 방향 플래그의 값만 변경하기 때문에 </a:t>
            </a:r>
            <a:r>
              <a:rPr lang="ko-KR" altLang="en-US" sz="1600" dirty="0" err="1" smtClean="0"/>
              <a:t>피연산자를</a:t>
            </a:r>
            <a:r>
              <a:rPr lang="ko-KR" altLang="en-US" sz="1600" dirty="0" smtClean="0"/>
              <a:t> 요구하지 않는다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648" y="3284984"/>
          <a:ext cx="6840760" cy="925068"/>
        </p:xfrm>
        <a:graphic>
          <a:graphicData uri="http://schemas.openxmlformats.org/drawingml/2006/table">
            <a:tbl>
              <a:tblPr/>
              <a:tblGrid>
                <a:gridCol w="1662170"/>
                <a:gridCol w="1773540"/>
                <a:gridCol w="340505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CLD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STD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CLI/STI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 algn="just"/>
            <a:r>
              <a:rPr lang="en-US" altLang="ko-KR" sz="1600" dirty="0" smtClean="0"/>
              <a:t>CPU</a:t>
            </a:r>
            <a:r>
              <a:rPr lang="ko-KR" altLang="en-US" sz="1600" dirty="0" smtClean="0"/>
              <a:t>의 인터럽트 핀을 통해서 들어오는 외부 인터럽트를 금지할 경우와 금지했던 인터럽트를 다시 가능하게 해야 하는 경우가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사용하는 명령어가 </a:t>
            </a:r>
            <a:r>
              <a:rPr lang="en-US" altLang="ko-KR" sz="1600" dirty="0" smtClean="0"/>
              <a:t>CLI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STI </a:t>
            </a:r>
            <a:r>
              <a:rPr lang="ko-KR" altLang="en-US" sz="1600" dirty="0" smtClean="0"/>
              <a:t>명령어이다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명령어들은 플래그 레지스터의 인터럽트 플래그의 값을 변경하여 외부 인터럽트를 금지하고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금지했던 인터럽트를 가능하게 한다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CLI(Clear Interrupt)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인터럽트 플래그의 값을 ‘</a:t>
            </a:r>
            <a:r>
              <a:rPr lang="en-US" altLang="ko-KR" sz="1600" dirty="0" smtClean="0">
                <a:solidFill>
                  <a:srgbClr val="FF0000"/>
                </a:solidFill>
              </a:rPr>
              <a:t>0’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설정하여 차단</a:t>
            </a:r>
            <a:r>
              <a:rPr lang="ko-KR" altLang="en-US" sz="1600" dirty="0" smtClean="0"/>
              <a:t> 가능한 외부 인터럽트의 수행을 금지시킨다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STI(Set Interrupt)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인터럽트 플래그의 값을 ‘</a:t>
            </a:r>
            <a:r>
              <a:rPr lang="en-US" altLang="ko-KR" sz="1600" dirty="0" smtClean="0">
                <a:solidFill>
                  <a:srgbClr val="FF0000"/>
                </a:solidFill>
              </a:rPr>
              <a:t>1’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설정하여 금지되었던 인터럽트를 허용</a:t>
            </a:r>
            <a:r>
              <a:rPr lang="ko-KR" altLang="en-US" sz="1600" dirty="0" smtClean="0"/>
              <a:t>하여 수행 가능하도록 한다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648" y="3056603"/>
          <a:ext cx="6840760" cy="925068"/>
        </p:xfrm>
        <a:graphic>
          <a:graphicData uri="http://schemas.openxmlformats.org/drawingml/2006/table">
            <a:tbl>
              <a:tblPr/>
              <a:tblGrid>
                <a:gridCol w="1662170"/>
                <a:gridCol w="1773540"/>
                <a:gridCol w="340505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CLI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STI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NOP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 algn="just"/>
            <a:r>
              <a:rPr lang="ko-KR" altLang="en-US" sz="1600" dirty="0" smtClean="0"/>
              <a:t>프로그램 수행 중에 타이밍을 맞추기 위해 실행을 지연시킬 필요가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경우에 사용하는 명령어가 </a:t>
            </a:r>
            <a:r>
              <a:rPr lang="en-US" altLang="ko-KR" sz="1600" dirty="0" smtClean="0"/>
              <a:t>NOP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NOP(No Operation) </a:t>
            </a:r>
            <a:r>
              <a:rPr lang="ko-KR" altLang="en-US" sz="1600" dirty="0" smtClean="0"/>
              <a:t>명령어도 </a:t>
            </a:r>
            <a:r>
              <a:rPr lang="ko-KR" altLang="en-US" sz="1600" dirty="0" err="1" smtClean="0"/>
              <a:t>피연산자를</a:t>
            </a:r>
            <a:r>
              <a:rPr lang="ko-KR" altLang="en-US" sz="1600" dirty="0" smtClean="0"/>
              <a:t> 요구하지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명령어는 아무 일도 수행하지 않는 </a:t>
            </a:r>
            <a:r>
              <a:rPr lang="en-US" altLang="ko-KR" sz="1600" dirty="0" smtClean="0">
                <a:solidFill>
                  <a:srgbClr val="FF0000"/>
                </a:solidFill>
              </a:rPr>
              <a:t>XCHG AX, AX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수행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명령어 수행으로 영향을 받는 플래그 레지스터는 없다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9632" y="2529967"/>
          <a:ext cx="7200799" cy="462534"/>
        </p:xfrm>
        <a:graphic>
          <a:graphicData uri="http://schemas.openxmlformats.org/drawingml/2006/table">
            <a:tbl>
              <a:tblPr/>
              <a:tblGrid>
                <a:gridCol w="1749652"/>
                <a:gridCol w="1866884"/>
                <a:gridCol w="3584263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NOP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IN/OUT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IN(Input Data from Port)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두 번째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피연산자에</a:t>
            </a:r>
            <a:r>
              <a:rPr lang="ko-KR" altLang="en-US" sz="1600" dirty="0" smtClean="0">
                <a:solidFill>
                  <a:srgbClr val="FF0000"/>
                </a:solidFill>
              </a:rPr>
              <a:t> 지정한 입력 포트로부터 바이트 또는 워드를 </a:t>
            </a:r>
            <a:r>
              <a:rPr lang="en-US" altLang="ko-KR" sz="1600" dirty="0" smtClean="0">
                <a:solidFill>
                  <a:srgbClr val="FF0000"/>
                </a:solidFill>
              </a:rPr>
              <a:t>AL </a:t>
            </a:r>
            <a:r>
              <a:rPr lang="ko-KR" altLang="en-US" sz="1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AX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레지스터로 전송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포트 번지는 직접 또는 레지스터 간접으로 지정할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 포트 번지를 직접 지정할 때는 </a:t>
            </a:r>
            <a:r>
              <a:rPr lang="en-US" altLang="ko-KR" sz="1600" dirty="0" smtClean="0"/>
              <a:t>0FFH</a:t>
            </a:r>
            <a:r>
              <a:rPr lang="ko-KR" altLang="en-US" sz="1600" dirty="0" smtClean="0"/>
              <a:t>보다 큰 번지는 지정할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레지스터 간접으로 지정할 때는 </a:t>
            </a:r>
            <a:r>
              <a:rPr lang="en-US" altLang="ko-KR" sz="1600" dirty="0" smtClean="0"/>
              <a:t>DX </a:t>
            </a:r>
            <a:r>
              <a:rPr lang="ko-KR" altLang="en-US" sz="1600" dirty="0" smtClean="0"/>
              <a:t>레지스터에 번지를 지정한다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경우에는 </a:t>
            </a:r>
            <a:r>
              <a:rPr lang="en-US" altLang="ko-KR" sz="1600" dirty="0" smtClean="0"/>
              <a:t>0FFFFH</a:t>
            </a:r>
            <a:r>
              <a:rPr lang="ko-KR" altLang="en-US" sz="1600" dirty="0" smtClean="0"/>
              <a:t>까지 번지를 지정할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OUT(Output to Port)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</a:t>
            </a:r>
            <a:r>
              <a:rPr lang="en-US" altLang="ko-KR" sz="1600" dirty="0" smtClean="0">
                <a:solidFill>
                  <a:srgbClr val="FF0000"/>
                </a:solidFill>
              </a:rPr>
              <a:t>AL </a:t>
            </a:r>
            <a:r>
              <a:rPr lang="ko-KR" altLang="en-US" sz="1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AX </a:t>
            </a:r>
            <a:r>
              <a:rPr lang="ko-KR" altLang="en-US" sz="1600" dirty="0" smtClean="0">
                <a:solidFill>
                  <a:srgbClr val="FF0000"/>
                </a:solidFill>
              </a:rPr>
              <a:t>레지스터에 있는 바이트 또는 워드를 첫 번째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피연산자에</a:t>
            </a:r>
            <a:r>
              <a:rPr lang="ko-KR" altLang="en-US" sz="1600" dirty="0" smtClean="0">
                <a:solidFill>
                  <a:srgbClr val="FF0000"/>
                </a:solidFill>
              </a:rPr>
              <a:t> 지정한 출력 포트 번지로 내보낸다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포트 번지 </a:t>
            </a:r>
            <a:r>
              <a:rPr lang="ko-KR" altLang="en-US" sz="1600" dirty="0" err="1" smtClean="0"/>
              <a:t>지정법은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 </a:t>
            </a:r>
            <a:r>
              <a:rPr lang="ko-KR" altLang="en-US" sz="1600" dirty="0" smtClean="0"/>
              <a:t>명령어와 동일하다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87624" y="2060848"/>
          <a:ext cx="7200799" cy="925068"/>
        </p:xfrm>
        <a:graphic>
          <a:graphicData uri="http://schemas.openxmlformats.org/drawingml/2006/table">
            <a:tbl>
              <a:tblPr/>
              <a:tblGrid>
                <a:gridCol w="1749652"/>
                <a:gridCol w="1866884"/>
                <a:gridCol w="3584263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AL/AX, port#/DX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OUT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port#/DX, AL/AX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INS/OUTS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INS(Input Data from Port to String)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두 번째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피연산자에</a:t>
            </a:r>
            <a:r>
              <a:rPr lang="ko-KR" altLang="en-US" sz="1600" dirty="0" smtClean="0">
                <a:solidFill>
                  <a:srgbClr val="FF0000"/>
                </a:solidFill>
              </a:rPr>
              <a:t> 지정한 입력 포트로부터 문자열을 </a:t>
            </a:r>
            <a:r>
              <a:rPr lang="en-US" altLang="ko-KR" sz="1600" dirty="0" smtClean="0">
                <a:solidFill>
                  <a:srgbClr val="FF0000"/>
                </a:solidFill>
              </a:rPr>
              <a:t>ES:DI</a:t>
            </a:r>
            <a:r>
              <a:rPr lang="ko-KR" altLang="en-US" sz="1600" dirty="0" smtClean="0">
                <a:solidFill>
                  <a:srgbClr val="FF0000"/>
                </a:solidFill>
              </a:rPr>
              <a:t>가 가리키는 곳으로 입력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포트 번지는 레지스터 간접으로 지정하며</a:t>
            </a:r>
            <a:r>
              <a:rPr lang="en-US" altLang="ko-KR" sz="1600" dirty="0" smtClean="0"/>
              <a:t>, DX </a:t>
            </a:r>
            <a:r>
              <a:rPr lang="ko-KR" altLang="en-US" sz="1600" dirty="0" smtClean="0"/>
              <a:t>레지스터에 지정한다</a:t>
            </a:r>
            <a:r>
              <a:rPr lang="en-US" altLang="ko-KR" sz="1600" dirty="0" smtClean="0"/>
              <a:t>. DI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LODSB</a:t>
            </a:r>
            <a:r>
              <a:rPr lang="ko-KR" altLang="en-US" sz="1600" dirty="0" smtClean="0"/>
              <a:t>나 유사한 문자열 기본 명령어들과 같은 방법으로 조정한다</a:t>
            </a:r>
            <a:r>
              <a:rPr lang="en-US" altLang="ko-KR" sz="1600" dirty="0" smtClean="0"/>
              <a:t>. REP </a:t>
            </a:r>
            <a:r>
              <a:rPr lang="ko-KR" altLang="en-US" sz="1600" dirty="0" smtClean="0"/>
              <a:t>접두사를 이 명령어와 함께 사용할 수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>
                <a:solidFill>
                  <a:srgbClr val="FF0000"/>
                </a:solidFill>
              </a:rPr>
              <a:t>OUTS(Output String to Port)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명령어는 </a:t>
            </a:r>
            <a:r>
              <a:rPr lang="en-US" altLang="ko-KR" sz="1600" dirty="0" smtClean="0">
                <a:solidFill>
                  <a:srgbClr val="FF0000"/>
                </a:solidFill>
              </a:rPr>
              <a:t>ES:DI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레지스터쌍이</a:t>
            </a:r>
            <a:r>
              <a:rPr lang="ko-KR" altLang="en-US" sz="1600" dirty="0" smtClean="0">
                <a:solidFill>
                  <a:srgbClr val="FF0000"/>
                </a:solidFill>
              </a:rPr>
              <a:t> 가리키는 문자열을 첫 번째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피연산자에</a:t>
            </a:r>
            <a:r>
              <a:rPr lang="ko-KR" altLang="en-US" sz="1600" dirty="0" smtClean="0">
                <a:solidFill>
                  <a:srgbClr val="FF0000"/>
                </a:solidFill>
              </a:rPr>
              <a:t> 지정한 출력 포트 번지로 내보낸다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포트 번지 </a:t>
            </a:r>
            <a:r>
              <a:rPr lang="ko-KR" altLang="en-US" sz="1600" dirty="0" err="1" smtClean="0"/>
              <a:t>지정법은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 </a:t>
            </a:r>
            <a:r>
              <a:rPr lang="ko-KR" altLang="en-US" sz="1600" dirty="0" smtClean="0"/>
              <a:t>명령어와 동일하다</a:t>
            </a:r>
            <a:r>
              <a:rPr lang="en-US" altLang="ko-KR" sz="1600" dirty="0" smtClean="0"/>
              <a:t>. DI </a:t>
            </a:r>
            <a:r>
              <a:rPr lang="ko-KR" altLang="en-US" sz="1600" dirty="0" smtClean="0"/>
              <a:t>조정도 </a:t>
            </a:r>
            <a:r>
              <a:rPr lang="en-US" altLang="ko-KR" sz="1600" dirty="0" smtClean="0"/>
              <a:t>INS</a:t>
            </a:r>
            <a:r>
              <a:rPr lang="ko-KR" altLang="en-US" sz="1600" dirty="0" smtClean="0"/>
              <a:t>와 동일하며 </a:t>
            </a:r>
            <a:r>
              <a:rPr lang="en-US" altLang="ko-KR" sz="1600" dirty="0" smtClean="0"/>
              <a:t>REP </a:t>
            </a:r>
            <a:r>
              <a:rPr lang="ko-KR" altLang="en-US" sz="1600" dirty="0" smtClean="0"/>
              <a:t>접두사를 함께 사용할 수 있다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</a:t>
            </a:r>
            <a:r>
              <a:rPr lang="ko-KR" altLang="en-US" dirty="0" smtClean="0">
                <a:solidFill>
                  <a:schemeClr val="tx1"/>
                </a:solidFill>
              </a:rPr>
              <a:t>기타 명령어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87624" y="2060848"/>
          <a:ext cx="7200799" cy="925068"/>
        </p:xfrm>
        <a:graphic>
          <a:graphicData uri="http://schemas.openxmlformats.org/drawingml/2006/table">
            <a:tbl>
              <a:tblPr/>
              <a:tblGrid>
                <a:gridCol w="1749652"/>
                <a:gridCol w="1866884"/>
                <a:gridCol w="3584263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INS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dest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DX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라벨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:]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OUTS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dest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600" dirty="0" err="1" smtClean="0"/>
              <a:t>send_data</a:t>
            </a:r>
            <a:r>
              <a:rPr lang="en-US" altLang="ko-KR" sz="1600" dirty="0" smtClean="0"/>
              <a:t>	times	10	db	'*'	; </a:t>
            </a:r>
            <a:r>
              <a:rPr lang="ko-KR" altLang="en-US" sz="1600" dirty="0" smtClean="0"/>
              <a:t>송신 필드</a:t>
            </a:r>
          </a:p>
          <a:p>
            <a:pPr lvl="1"/>
            <a:r>
              <a:rPr lang="en-US" altLang="ko-KR" sz="1600" dirty="0" err="1" smtClean="0"/>
              <a:t>recv_data</a:t>
            </a:r>
            <a:r>
              <a:rPr lang="en-US" altLang="ko-KR" sz="1600" dirty="0" smtClean="0"/>
              <a:t>	times	10	db	' '	; </a:t>
            </a:r>
            <a:r>
              <a:rPr lang="ko-KR" altLang="en-US" sz="1600" dirty="0" smtClean="0"/>
              <a:t>수신 필드</a:t>
            </a:r>
          </a:p>
          <a:p>
            <a:pPr lvl="1"/>
            <a:r>
              <a:rPr lang="ko-KR" altLang="en-US" sz="1600" dirty="0" smtClean="0"/>
              <a:t>		</a:t>
            </a:r>
            <a:r>
              <a:rPr lang="en-US" altLang="ko-KR" sz="1600" dirty="0" smtClean="0"/>
              <a:t>...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cld</a:t>
            </a:r>
            <a:r>
              <a:rPr lang="en-US" altLang="ko-KR" sz="1600" dirty="0" smtClean="0"/>
              <a:t>				; </a:t>
            </a:r>
            <a:r>
              <a:rPr lang="ko-KR" altLang="en-US" sz="1600" dirty="0" smtClean="0"/>
              <a:t>방향 플래그를 지운다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10			; </a:t>
            </a:r>
            <a:r>
              <a:rPr lang="ko-KR" altLang="en-US" sz="1600" dirty="0" smtClean="0"/>
              <a:t>반복 횟수 초기화</a:t>
            </a:r>
          </a:p>
          <a:p>
            <a:pPr lvl="1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recv_data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수신 주소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es:di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초기화</a:t>
            </a:r>
          </a:p>
          <a:p>
            <a:pPr lvl="1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send_data</a:t>
            </a:r>
            <a:r>
              <a:rPr lang="en-US" altLang="ko-KR" sz="1600" dirty="0" smtClean="0"/>
              <a:t>		; </a:t>
            </a:r>
            <a:r>
              <a:rPr lang="ko-KR" altLang="en-US" sz="1600" dirty="0" smtClean="0"/>
              <a:t>송신 주소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ds:si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초기화</a:t>
            </a:r>
          </a:p>
          <a:p>
            <a:pPr lvl="1"/>
            <a:r>
              <a:rPr lang="ko-KR" altLang="en-US" sz="1600" dirty="0" smtClean="0"/>
              <a:t>	</a:t>
            </a:r>
            <a:r>
              <a:rPr lang="en-US" altLang="ko-KR" sz="1600" dirty="0" smtClean="0"/>
              <a:t>rep	</a:t>
            </a:r>
            <a:r>
              <a:rPr lang="en-US" altLang="ko-KR" sz="1600" dirty="0" err="1" smtClean="0"/>
              <a:t>movsb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문자열 이동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위 예제는 </a:t>
            </a:r>
            <a:r>
              <a:rPr lang="en-US" altLang="ko-KR" sz="1600" dirty="0" smtClean="0"/>
              <a:t>DS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ES</a:t>
            </a:r>
            <a:r>
              <a:rPr lang="ko-KR" altLang="en-US" sz="1600" dirty="0" smtClean="0"/>
              <a:t>가 데이터 세그먼트의 주소로 초기화 되어있다고 가정한다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문자열 명령을 실행하기 전에 </a:t>
            </a:r>
            <a:r>
              <a:rPr lang="en-US" altLang="ko-KR" sz="1600" dirty="0" smtClean="0"/>
              <a:t>SI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 </a:t>
            </a:r>
            <a:r>
              <a:rPr lang="ko-KR" altLang="en-US" sz="1600" dirty="0" smtClean="0"/>
              <a:t>레지스터를 초기화하기 위해 </a:t>
            </a:r>
            <a:r>
              <a:rPr lang="en-US" altLang="ko-KR" sz="1600" dirty="0" smtClean="0"/>
              <a:t>MOV </a:t>
            </a:r>
            <a:r>
              <a:rPr lang="ko-KR" altLang="en-US" sz="1600" dirty="0" smtClean="0"/>
              <a:t>명령을 사용한다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예제는 </a:t>
            </a:r>
            <a:r>
              <a:rPr lang="en-US" altLang="ko-KR" sz="1600" dirty="0" smtClean="0"/>
              <a:t>SEND_DATA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바이트를 </a:t>
            </a:r>
            <a:r>
              <a:rPr lang="en-US" altLang="ko-KR" sz="1600" dirty="0" smtClean="0"/>
              <a:t>RECV_DATA</a:t>
            </a:r>
            <a:r>
              <a:rPr lang="ko-KR" altLang="en-US" sz="1600" dirty="0" smtClean="0"/>
              <a:t>로 복사한다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문자열 연산의 특징</a:t>
            </a:r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 smtClean="0"/>
              <a:t>문자열 처리 명령어 가운데 </a:t>
            </a:r>
            <a:r>
              <a:rPr lang="en-US" altLang="ko-KR" sz="2000" dirty="0" smtClean="0">
                <a:solidFill>
                  <a:srgbClr val="FF0000"/>
                </a:solidFill>
              </a:rPr>
              <a:t>MOVS, LODS </a:t>
            </a:r>
            <a:r>
              <a:rPr lang="ko-KR" altLang="en-US" sz="200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2000" dirty="0" smtClean="0">
                <a:solidFill>
                  <a:srgbClr val="FF0000"/>
                </a:solidFill>
              </a:rPr>
              <a:t>STOS</a:t>
            </a:r>
            <a:r>
              <a:rPr lang="ko-KR" altLang="en-US" sz="2000" dirty="0" smtClean="0">
                <a:solidFill>
                  <a:srgbClr val="FF0000"/>
                </a:solidFill>
              </a:rPr>
              <a:t>는 항상 주어진 횟수만큼 반복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반면에 </a:t>
            </a:r>
            <a:r>
              <a:rPr lang="en-US" altLang="ko-KR" sz="2000" dirty="0" smtClean="0">
                <a:solidFill>
                  <a:srgbClr val="FF0000"/>
                </a:solidFill>
              </a:rPr>
              <a:t>CMPS</a:t>
            </a:r>
            <a:r>
              <a:rPr lang="ko-KR" altLang="en-US" sz="2000" dirty="0" smtClean="0">
                <a:solidFill>
                  <a:srgbClr val="FF0000"/>
                </a:solidFill>
              </a:rPr>
              <a:t>와 </a:t>
            </a:r>
            <a:r>
              <a:rPr lang="en-US" altLang="ko-KR" sz="2000" dirty="0" smtClean="0">
                <a:solidFill>
                  <a:srgbClr val="FF0000"/>
                </a:solidFill>
              </a:rPr>
              <a:t>SCAS</a:t>
            </a:r>
            <a:r>
              <a:rPr lang="ko-KR" altLang="en-US" sz="2000" dirty="0" smtClean="0">
                <a:solidFill>
                  <a:srgbClr val="FF0000"/>
                </a:solidFill>
              </a:rPr>
              <a:t>는 지정한 조건을 만족하면 반복</a:t>
            </a:r>
            <a:r>
              <a:rPr lang="ko-KR" altLang="en-US" sz="2000" dirty="0" smtClean="0"/>
              <a:t> 연산을 종료할 수 있도록 상태 플래그를 설정하는 비교 연산을 수행한다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CMPS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SCAS</a:t>
            </a:r>
            <a:r>
              <a:rPr lang="ko-KR" altLang="en-US" sz="2000" dirty="0" smtClean="0"/>
              <a:t>에 이러한 목적으로 사용하기 위한 </a:t>
            </a:r>
            <a:r>
              <a:rPr lang="en-US" altLang="ko-KR" sz="2000" dirty="0" smtClean="0"/>
              <a:t>REP</a:t>
            </a:r>
            <a:r>
              <a:rPr lang="ko-KR" altLang="en-US" sz="2000" dirty="0" smtClean="0"/>
              <a:t>의 변형이 필요하다</a:t>
            </a:r>
            <a:r>
              <a:rPr lang="en-US" altLang="ko-KR" sz="2000" dirty="0" smtClean="0"/>
              <a:t>. REP</a:t>
            </a:r>
            <a:r>
              <a:rPr lang="ko-KR" altLang="en-US" sz="2000" dirty="0" smtClean="0"/>
              <a:t>의 변형에는 다음과 같은 것들이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REPE </a:t>
            </a:r>
            <a:r>
              <a:rPr lang="ko-KR" altLang="en-US" sz="20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2000" dirty="0" smtClean="0">
                <a:solidFill>
                  <a:srgbClr val="FF0000"/>
                </a:solidFill>
              </a:rPr>
              <a:t>REPZ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플래그 레지스터의 제로 플래그</a:t>
            </a:r>
            <a:r>
              <a:rPr lang="en-US" altLang="ko-KR" sz="2000" dirty="0" smtClean="0"/>
              <a:t>(Zero Flag, ZF)</a:t>
            </a:r>
            <a:r>
              <a:rPr lang="ko-KR" altLang="en-US" sz="2000" dirty="0" smtClean="0"/>
              <a:t>가 동등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제로를 나타내는 동안이거나 </a:t>
            </a:r>
            <a:r>
              <a:rPr lang="en-US" altLang="ko-KR" sz="2000" dirty="0" smtClean="0"/>
              <a:t>CX </a:t>
            </a:r>
            <a:r>
              <a:rPr lang="ko-KR" altLang="en-US" sz="2000" dirty="0" smtClean="0"/>
              <a:t>레지스터에 지정된 횟수만큼 반복 수행한다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ZF</a:t>
            </a:r>
            <a:r>
              <a:rPr lang="ko-KR" altLang="en-US" sz="2000" dirty="0" smtClean="0"/>
              <a:t>가 비동등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비제로를</a:t>
            </a:r>
            <a:r>
              <a:rPr lang="ko-KR" altLang="en-US" sz="2000" dirty="0" smtClean="0"/>
              <a:t> 나타내거나 </a:t>
            </a:r>
            <a:r>
              <a:rPr lang="en-US" altLang="ko-KR" sz="2000" dirty="0" smtClean="0"/>
              <a:t>CX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감소되면 끝난다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REPNE </a:t>
            </a:r>
            <a:r>
              <a:rPr lang="ko-KR" altLang="en-US" sz="20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2000" dirty="0" smtClean="0">
                <a:solidFill>
                  <a:srgbClr val="FF0000"/>
                </a:solidFill>
              </a:rPr>
              <a:t>REPNZ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플래그 레지스터의 제로 플래그</a:t>
            </a:r>
            <a:r>
              <a:rPr lang="en-US" altLang="ko-KR" sz="2000" dirty="0" smtClean="0"/>
              <a:t>(Zero Flag, ZF)</a:t>
            </a:r>
            <a:r>
              <a:rPr lang="ko-KR" altLang="en-US" sz="2000" dirty="0" smtClean="0"/>
              <a:t>가 비동등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비제로를</a:t>
            </a:r>
            <a:r>
              <a:rPr lang="ko-KR" altLang="en-US" sz="2000" dirty="0" smtClean="0"/>
              <a:t> 나타내는 동안이거나 </a:t>
            </a:r>
            <a:r>
              <a:rPr lang="en-US" altLang="ko-KR" sz="2000" dirty="0" smtClean="0"/>
              <a:t>CX </a:t>
            </a:r>
            <a:r>
              <a:rPr lang="ko-KR" altLang="en-US" sz="2000" dirty="0" smtClean="0"/>
              <a:t>레지스터에 지정된 횟수만큼 반복 수행한다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ZF</a:t>
            </a:r>
            <a:r>
              <a:rPr lang="ko-KR" altLang="en-US" sz="2000" dirty="0" smtClean="0"/>
              <a:t>가 동등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제로를 나타내거나 </a:t>
            </a:r>
            <a:r>
              <a:rPr lang="en-US" altLang="ko-KR" sz="2000" dirty="0" smtClean="0"/>
              <a:t>CX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감소되면 끝난다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문자열 연산의 특징</a:t>
            </a:r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altLang="ko-KR" sz="1600" dirty="0" smtClean="0"/>
              <a:t>CX</a:t>
            </a:r>
            <a:r>
              <a:rPr lang="ko-KR" altLang="en-US" sz="1600" dirty="0" smtClean="0"/>
              <a:t>에 길이를 갖고 </a:t>
            </a:r>
            <a:r>
              <a:rPr lang="en-US" altLang="ko-KR" sz="1600" dirty="0" smtClean="0"/>
              <a:t>REP </a:t>
            </a:r>
            <a:r>
              <a:rPr lang="ko-KR" altLang="en-US" sz="1600" dirty="0" err="1" smtClean="0"/>
              <a:t>접두어와</a:t>
            </a:r>
            <a:r>
              <a:rPr lang="ko-KR" altLang="en-US" sz="1600" dirty="0" smtClean="0"/>
              <a:t> 결합된 </a:t>
            </a:r>
            <a:r>
              <a:rPr lang="en-US" altLang="ko-KR" sz="1600" dirty="0" smtClean="0"/>
              <a:t>MOVSB, MOVSW, MOVSD</a:t>
            </a:r>
            <a:r>
              <a:rPr lang="ko-KR" altLang="en-US" sz="1600" dirty="0" smtClean="0"/>
              <a:t>는 지정된 개수의 문자를 이동시킬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송신 문자열에 대한 세그먼트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오프셋 레지스터는 </a:t>
            </a:r>
            <a:r>
              <a:rPr lang="en-US" altLang="ko-KR" sz="1600" dirty="0" smtClean="0"/>
              <a:t>DS:SI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수신 문자열에 대한 세그먼트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오프셋 레지스터는 </a:t>
            </a:r>
            <a:r>
              <a:rPr lang="en-US" altLang="ko-KR" sz="1600" dirty="0" smtClean="0"/>
              <a:t>ES:DI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프로그램의 처음에 </a:t>
            </a:r>
            <a:r>
              <a:rPr lang="en-US" altLang="ko-KR" sz="1600" dirty="0" smtClean="0"/>
              <a:t>DS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ES </a:t>
            </a:r>
            <a:r>
              <a:rPr lang="ko-KR" altLang="en-US" sz="1600" dirty="0" smtClean="0"/>
              <a:t>레지스터를 초기화하고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이동 명령을 실행하기 전에 </a:t>
            </a:r>
            <a:r>
              <a:rPr lang="en-US" altLang="ko-KR" sz="1600" dirty="0" smtClean="0"/>
              <a:t>SI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 </a:t>
            </a:r>
            <a:r>
              <a:rPr lang="ko-KR" altLang="en-US" sz="1600" dirty="0" smtClean="0"/>
              <a:t>레지스터를 초기화하여야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문자열 이동은 </a:t>
            </a:r>
            <a:r>
              <a:rPr lang="en-US" altLang="ko-KR" sz="1600" dirty="0" smtClean="0"/>
              <a:t>SI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</a:t>
            </a:r>
            <a:r>
              <a:rPr lang="ko-KR" altLang="en-US" sz="1600" dirty="0" smtClean="0"/>
              <a:t>는 플래그 레지스터의 방향 플래그</a:t>
            </a:r>
            <a:r>
              <a:rPr lang="en-US" altLang="ko-KR" sz="1600" dirty="0" smtClean="0"/>
              <a:t>(Direction Flag, DF) </a:t>
            </a:r>
            <a:r>
              <a:rPr lang="ko-KR" altLang="en-US" sz="1600" dirty="0" smtClean="0"/>
              <a:t>설정에 따라 자동으로 증가 또는 감소한다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방향 플래그가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증가되고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이면 감소된다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 바이트 동작이면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워드 동작이면 </a:t>
            </a:r>
            <a:r>
              <a:rPr lang="en-US" altLang="ko-KR" sz="1600" dirty="0" smtClean="0"/>
              <a:t>2, </a:t>
            </a:r>
            <a:r>
              <a:rPr lang="ko-KR" altLang="en-US" sz="1600" dirty="0" smtClean="0"/>
              <a:t>더블워드 동작이면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씩 증가 또는 감소된다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20			; </a:t>
            </a:r>
            <a:r>
              <a:rPr lang="ko-KR" altLang="en-US" sz="1600" dirty="0" smtClean="0"/>
              <a:t>워드 개수</a:t>
            </a:r>
          </a:p>
          <a:p>
            <a:pPr lvl="1" algn="just"/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recv_data</a:t>
            </a:r>
            <a:r>
              <a:rPr lang="en-US" altLang="ko-KR" sz="1600" dirty="0" smtClean="0"/>
              <a:t>		; </a:t>
            </a:r>
            <a:r>
              <a:rPr lang="en-US" altLang="ko-KR" sz="1600" dirty="0" err="1" smtClean="0"/>
              <a:t>recv_data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send_data</a:t>
            </a:r>
            <a:r>
              <a:rPr lang="en-US" altLang="ko-KR" sz="1600" dirty="0" smtClean="0"/>
              <a:t>		; </a:t>
            </a:r>
            <a:r>
              <a:rPr lang="en-US" altLang="ko-KR" sz="1600" dirty="0" err="1" smtClean="0"/>
              <a:t>send_data</a:t>
            </a:r>
            <a:r>
              <a:rPr lang="ko-KR" altLang="en-US" sz="1600" dirty="0" smtClean="0"/>
              <a:t>의 주소</a:t>
            </a:r>
          </a:p>
          <a:p>
            <a:pPr lvl="1" algn="just"/>
            <a:r>
              <a:rPr lang="en-US" altLang="ko-KR" sz="1600" dirty="0" smtClean="0"/>
              <a:t>rep	</a:t>
            </a:r>
            <a:r>
              <a:rPr lang="en-US" altLang="ko-KR" sz="1600" dirty="0" err="1" smtClean="0"/>
              <a:t>movsw</a:t>
            </a:r>
            <a:r>
              <a:rPr lang="en-US" altLang="ko-KR" sz="1600" dirty="0" smtClean="0"/>
              <a:t>			; 20</a:t>
            </a:r>
            <a:r>
              <a:rPr lang="ko-KR" altLang="en-US" sz="1600" dirty="0" smtClean="0"/>
              <a:t>개의 워드 이동</a:t>
            </a:r>
          </a:p>
          <a:p>
            <a:pPr lvl="1" algn="just"/>
            <a:r>
              <a:rPr lang="en-US" altLang="ko-KR" sz="1600" dirty="0" smtClean="0"/>
              <a:t>REP MOVSW </a:t>
            </a:r>
            <a:r>
              <a:rPr lang="ko-KR" altLang="en-US" sz="1600" dirty="0" smtClean="0"/>
              <a:t>명령은 </a:t>
            </a:r>
            <a:r>
              <a:rPr lang="en-US" altLang="ko-KR" sz="1600" dirty="0" smtClean="0"/>
              <a:t>MOV </a:t>
            </a:r>
            <a:r>
              <a:rPr lang="ko-KR" altLang="en-US" sz="1600" dirty="0" smtClean="0"/>
              <a:t>명령을 사용해서 수행시킬 수도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아래에 동등한 명령을 나타내었다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jcxz</a:t>
            </a:r>
            <a:r>
              <a:rPr lang="en-US" altLang="ko-KR" sz="1600" dirty="0" smtClean="0"/>
              <a:t>	s20		   ; </a:t>
            </a:r>
            <a:r>
              <a:rPr lang="en-US" altLang="ko-KR" sz="1600" dirty="0" err="1" smtClean="0"/>
              <a:t>cx</a:t>
            </a:r>
            <a:r>
              <a:rPr lang="ko-KR" altLang="en-US" sz="1600" dirty="0" smtClean="0"/>
              <a:t>의 초기 값이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지정한 곳으로 점프</a:t>
            </a:r>
          </a:p>
          <a:p>
            <a:pPr lvl="1" algn="just"/>
            <a:r>
              <a:rPr lang="en-US" altLang="ko-KR" sz="1600" dirty="0" smtClean="0"/>
              <a:t>s10:mov	ax, [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]		; </a:t>
            </a:r>
            <a:r>
              <a:rPr lang="en-US" altLang="ko-KR" sz="1600" dirty="0" err="1" smtClean="0"/>
              <a:t>send_data</a:t>
            </a:r>
            <a:r>
              <a:rPr lang="ko-KR" altLang="en-US" sz="1600" dirty="0" smtClean="0"/>
              <a:t>로부터 워드를 이동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[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], ax 		; </a:t>
            </a:r>
            <a:r>
              <a:rPr lang="en-US" altLang="ko-KR" sz="1600" dirty="0" err="1" smtClean="0"/>
              <a:t>recv_data</a:t>
            </a:r>
            <a:r>
              <a:rPr lang="ko-KR" altLang="en-US" sz="1600" dirty="0" smtClean="0"/>
              <a:t>에 워드를 저장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add	</a:t>
            </a:r>
            <a:r>
              <a:rPr lang="en-US" altLang="ko-KR" sz="1600" dirty="0" err="1" smtClean="0"/>
              <a:t>di</a:t>
            </a:r>
            <a:r>
              <a:rPr lang="en-US" altLang="ko-KR" sz="1600" dirty="0" smtClean="0"/>
              <a:t>, 2	   	; </a:t>
            </a:r>
            <a:r>
              <a:rPr lang="ko-KR" altLang="en-US" sz="1600" dirty="0" smtClean="0"/>
              <a:t>다음 워드를 위해 주소를 증가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add	</a:t>
            </a:r>
            <a:r>
              <a:rPr lang="en-US" altLang="ko-KR" sz="1600" dirty="0" err="1" smtClean="0"/>
              <a:t>si</a:t>
            </a:r>
            <a:r>
              <a:rPr lang="en-US" altLang="ko-KR" sz="1600" dirty="0" smtClean="0"/>
              <a:t>, 2</a:t>
            </a:r>
          </a:p>
          <a:p>
            <a:pPr lvl="1" algn="just"/>
            <a:r>
              <a:rPr lang="en-US" altLang="ko-KR" sz="1600" dirty="0" smtClean="0"/>
              <a:t>	loop	s10	       	; </a:t>
            </a:r>
            <a:r>
              <a:rPr lang="en-US" altLang="ko-KR" sz="1600" dirty="0" err="1" smtClean="0"/>
              <a:t>cx</a:t>
            </a:r>
            <a:r>
              <a:rPr lang="ko-KR" altLang="en-US" sz="1600" dirty="0" smtClean="0"/>
              <a:t>를 감소시키고 반복</a:t>
            </a:r>
          </a:p>
          <a:p>
            <a:pPr lvl="1" algn="just"/>
            <a:r>
              <a:rPr lang="en-US" altLang="ko-KR" sz="1600" dirty="0" smtClean="0"/>
              <a:t>s20:	…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en-US" altLang="ko-KR" dirty="0" smtClean="0">
                <a:solidFill>
                  <a:schemeClr val="tx1"/>
                </a:solidFill>
              </a:rPr>
              <a:t>MOVE: </a:t>
            </a:r>
            <a:r>
              <a:rPr lang="ko-KR" altLang="en-US" dirty="0" smtClean="0">
                <a:solidFill>
                  <a:schemeClr val="tx1"/>
                </a:solidFill>
              </a:rPr>
              <a:t>문자열 이동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700" dirty="0" smtClean="0"/>
              <a:t>segment		data</a:t>
            </a:r>
          </a:p>
          <a:p>
            <a:pPr lvl="1" algn="just"/>
            <a:r>
              <a:rPr lang="en-US" altLang="ko-KR" sz="1700" dirty="0" smtClean="0"/>
              <a:t>string1	db		‘Assembly’	;</a:t>
            </a:r>
            <a:r>
              <a:rPr lang="ko-KR" altLang="en-US" sz="1700" dirty="0" smtClean="0"/>
              <a:t>이동할 문자열 데이터</a:t>
            </a:r>
          </a:p>
          <a:p>
            <a:pPr lvl="1" algn="just"/>
            <a:r>
              <a:rPr lang="en-US" altLang="ko-KR" sz="1700" dirty="0" smtClean="0"/>
              <a:t>string2	times	11	db	0</a:t>
            </a:r>
          </a:p>
          <a:p>
            <a:pPr lvl="1" algn="just"/>
            <a:r>
              <a:rPr lang="en-US" altLang="ko-KR" sz="1700" dirty="0" smtClean="0"/>
              <a:t>string3	times	11	db	0</a:t>
            </a:r>
          </a:p>
          <a:p>
            <a:pPr lvl="1" algn="just"/>
            <a:endParaRPr lang="en-US" altLang="ko-KR" sz="1700" dirty="0" smtClean="0"/>
          </a:p>
          <a:p>
            <a:pPr lvl="1" algn="just"/>
            <a:r>
              <a:rPr lang="en-US" altLang="ko-KR" sz="1700" dirty="0" smtClean="0"/>
              <a:t>        segment		code</a:t>
            </a:r>
          </a:p>
          <a:p>
            <a:pPr lvl="1" algn="just"/>
            <a:r>
              <a:rPr lang="en-US" altLang="ko-KR" sz="1700" dirty="0" smtClean="0"/>
              <a:t>..start:					</a:t>
            </a:r>
          </a:p>
          <a:p>
            <a:pPr lvl="1" algn="just"/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ax, data		;</a:t>
            </a:r>
            <a:r>
              <a:rPr lang="ko-KR" altLang="en-US" sz="1700" dirty="0" smtClean="0"/>
              <a:t>세그먼트 레지스터 초기화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ds</a:t>
            </a:r>
            <a:r>
              <a:rPr lang="en-US" altLang="ko-KR" sz="1700" dirty="0" smtClean="0"/>
              <a:t>, ax</a:t>
            </a:r>
          </a:p>
          <a:p>
            <a:pPr lvl="1" algn="just"/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es</a:t>
            </a:r>
            <a:r>
              <a:rPr lang="en-US" altLang="ko-KR" sz="1700" dirty="0" smtClean="0"/>
              <a:t>, ax</a:t>
            </a:r>
          </a:p>
          <a:p>
            <a:pPr lvl="1" algn="just"/>
            <a:r>
              <a:rPr lang="en-US" altLang="ko-KR" sz="1700" dirty="0" smtClean="0"/>
              <a:t>		;</a:t>
            </a:r>
            <a:r>
              <a:rPr lang="ko-KR" altLang="en-US" sz="1700" dirty="0" smtClean="0"/>
              <a:t>바이트 크기로 이동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cld</a:t>
            </a:r>
            <a:r>
              <a:rPr lang="en-US" altLang="ko-KR" sz="1700" dirty="0" smtClean="0"/>
              <a:t>			; </a:t>
            </a:r>
            <a:r>
              <a:rPr lang="ko-KR" altLang="en-US" sz="1700" dirty="0" smtClean="0"/>
              <a:t>방향설정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증가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왼쪽에서 오른쪽</a:t>
            </a:r>
            <a:r>
              <a:rPr lang="en-US" altLang="ko-KR" sz="1700" dirty="0" smtClean="0"/>
              <a:t>)</a:t>
            </a:r>
          </a:p>
          <a:p>
            <a:pPr lvl="1" algn="just"/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cx</a:t>
            </a:r>
            <a:r>
              <a:rPr lang="en-US" altLang="ko-KR" sz="1700" dirty="0" smtClean="0"/>
              <a:t>, 08		; </a:t>
            </a:r>
            <a:r>
              <a:rPr lang="ko-KR" altLang="en-US" sz="1700" dirty="0" smtClean="0"/>
              <a:t>이동할 문자열 개수 설정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di</a:t>
            </a:r>
            <a:r>
              <a:rPr lang="en-US" altLang="ko-KR" sz="1700" dirty="0" smtClean="0"/>
              <a:t>, string2		; string2</a:t>
            </a:r>
            <a:r>
              <a:rPr lang="ko-KR" altLang="en-US" sz="1700" dirty="0" smtClean="0"/>
              <a:t>의 주소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si</a:t>
            </a:r>
            <a:r>
              <a:rPr lang="en-US" altLang="ko-KR" sz="1700" dirty="0" smtClean="0"/>
              <a:t>, string1		; string1</a:t>
            </a:r>
            <a:r>
              <a:rPr lang="ko-KR" altLang="en-US" sz="1700" dirty="0" smtClean="0"/>
              <a:t>의 주소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smtClean="0"/>
              <a:t>rep	</a:t>
            </a:r>
            <a:r>
              <a:rPr lang="en-US" altLang="ko-KR" sz="1700" dirty="0" err="1" smtClean="0"/>
              <a:t>movsb</a:t>
            </a:r>
            <a:endParaRPr lang="en-US" altLang="ko-KR" sz="1700" dirty="0" smtClean="0"/>
          </a:p>
          <a:p>
            <a:pPr lvl="1" algn="just"/>
            <a:r>
              <a:rPr lang="en-US" altLang="ko-KR" sz="1700" dirty="0" smtClean="0"/>
              <a:t>		;</a:t>
            </a:r>
            <a:r>
              <a:rPr lang="ko-KR" altLang="en-US" sz="1700" dirty="0" smtClean="0"/>
              <a:t>워드 크기로 이동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cld</a:t>
            </a:r>
            <a:r>
              <a:rPr lang="en-US" altLang="ko-KR" sz="1700" dirty="0" smtClean="0"/>
              <a:t>			; </a:t>
            </a:r>
            <a:r>
              <a:rPr lang="ko-KR" altLang="en-US" sz="1700" dirty="0" smtClean="0"/>
              <a:t>방향설정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증가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왼쪽에서 오른쪽</a:t>
            </a:r>
            <a:r>
              <a:rPr lang="en-US" altLang="ko-KR" sz="1700" dirty="0" smtClean="0"/>
              <a:t>)</a:t>
            </a:r>
          </a:p>
          <a:p>
            <a:pPr lvl="1" algn="just"/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cx</a:t>
            </a:r>
            <a:r>
              <a:rPr lang="en-US" altLang="ko-KR" sz="1700" dirty="0" smtClean="0"/>
              <a:t>, 04		; </a:t>
            </a:r>
            <a:r>
              <a:rPr lang="ko-KR" altLang="en-US" sz="1700" dirty="0" smtClean="0"/>
              <a:t>이동할 문자열 개수 설정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di</a:t>
            </a:r>
            <a:r>
              <a:rPr lang="en-US" altLang="ko-KR" sz="1700" dirty="0" smtClean="0"/>
              <a:t>, string3		; STRING3</a:t>
            </a:r>
            <a:r>
              <a:rPr lang="ko-KR" altLang="en-US" sz="1700" dirty="0" smtClean="0"/>
              <a:t>의 주소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si</a:t>
            </a:r>
            <a:r>
              <a:rPr lang="en-US" altLang="ko-KR" sz="1700" dirty="0" smtClean="0"/>
              <a:t>, string2		; STRING2</a:t>
            </a:r>
            <a:r>
              <a:rPr lang="ko-KR" altLang="en-US" sz="1700" dirty="0" smtClean="0"/>
              <a:t>의 주소</a:t>
            </a:r>
          </a:p>
          <a:p>
            <a:pPr lvl="1" algn="just"/>
            <a:r>
              <a:rPr lang="ko-KR" altLang="en-US" sz="1700" dirty="0" smtClean="0"/>
              <a:t>	</a:t>
            </a:r>
            <a:r>
              <a:rPr lang="en-US" altLang="ko-KR" sz="1700" dirty="0" smtClean="0"/>
              <a:t>rep	</a:t>
            </a:r>
            <a:r>
              <a:rPr lang="en-US" altLang="ko-KR" sz="1700" dirty="0" err="1" smtClean="0"/>
              <a:t>movsw</a:t>
            </a:r>
            <a:endParaRPr lang="en-US" altLang="ko-KR" sz="1700" dirty="0" smtClean="0"/>
          </a:p>
          <a:p>
            <a:pPr lvl="1" algn="just"/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mov</a:t>
            </a:r>
            <a:r>
              <a:rPr lang="en-US" altLang="ko-KR" sz="1700" dirty="0" smtClean="0"/>
              <a:t>	ax, 4c00h</a:t>
            </a:r>
          </a:p>
          <a:p>
            <a:pPr lvl="1" algn="just"/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	21h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en-US" altLang="ko-KR" dirty="0" smtClean="0">
                <a:solidFill>
                  <a:schemeClr val="tx1"/>
                </a:solidFill>
              </a:rPr>
              <a:t>MOVE: </a:t>
            </a:r>
            <a:r>
              <a:rPr lang="ko-KR" altLang="en-US" dirty="0" smtClean="0">
                <a:solidFill>
                  <a:schemeClr val="tx1"/>
                </a:solidFill>
              </a:rPr>
              <a:t>문자열 이동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700" dirty="0" smtClean="0"/>
              <a:t>프로그램에서 처음으로 나오는 </a:t>
            </a:r>
            <a:r>
              <a:rPr lang="en-US" altLang="ko-KR" sz="1700" dirty="0" smtClean="0">
                <a:solidFill>
                  <a:srgbClr val="FF0000"/>
                </a:solidFill>
              </a:rPr>
              <a:t>CLD </a:t>
            </a:r>
            <a:r>
              <a:rPr lang="ko-KR" altLang="en-US" sz="1700" dirty="0" smtClean="0">
                <a:solidFill>
                  <a:srgbClr val="FF0000"/>
                </a:solidFill>
              </a:rPr>
              <a:t>명령어는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MOVSB</a:t>
            </a:r>
            <a:r>
              <a:rPr lang="ko-KR" altLang="en-US" sz="1700" dirty="0" smtClean="0"/>
              <a:t>가 </a:t>
            </a:r>
            <a:r>
              <a:rPr lang="ko-KR" altLang="en-US" sz="1700" dirty="0" smtClean="0">
                <a:solidFill>
                  <a:srgbClr val="FF0000"/>
                </a:solidFill>
              </a:rPr>
              <a:t>왼쪽에서 오른쪽으로 문자열을 처리</a:t>
            </a:r>
            <a:r>
              <a:rPr lang="ko-KR" altLang="en-US" sz="1700" dirty="0" smtClean="0"/>
              <a:t>하도록 방향 플래그를 ‘</a:t>
            </a:r>
            <a:r>
              <a:rPr lang="en-US" altLang="ko-KR" sz="1700" dirty="0" smtClean="0"/>
              <a:t>0’</a:t>
            </a:r>
            <a:r>
              <a:rPr lang="ko-KR" altLang="en-US" sz="1700" dirty="0" smtClean="0"/>
              <a:t>으로 지운다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en-US" altLang="ko-KR" sz="1700" dirty="0" smtClean="0"/>
              <a:t>MOV </a:t>
            </a:r>
            <a:r>
              <a:rPr lang="ko-KR" altLang="en-US" sz="1700" dirty="0" smtClean="0"/>
              <a:t>명령은 </a:t>
            </a:r>
            <a:r>
              <a:rPr lang="en-US" altLang="ko-KR" sz="1700" dirty="0" smtClean="0"/>
              <a:t>CX </a:t>
            </a:r>
            <a:r>
              <a:rPr lang="ko-KR" altLang="en-US" sz="1700" dirty="0" smtClean="0"/>
              <a:t>레지스터를 이동할 문자열과 복사할 메모리 공간의 크기인 </a:t>
            </a:r>
            <a:r>
              <a:rPr lang="en-US" altLang="ko-KR" sz="1700" dirty="0" smtClean="0"/>
              <a:t>8</a:t>
            </a:r>
            <a:r>
              <a:rPr lang="ko-KR" altLang="en-US" sz="1700" dirty="0" smtClean="0"/>
              <a:t>로 초기화한다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ko-KR" altLang="en-US" sz="1700" dirty="0" smtClean="0"/>
              <a:t>두 개의 </a:t>
            </a:r>
            <a:r>
              <a:rPr lang="en-US" altLang="ko-KR" sz="1700" dirty="0" smtClean="0"/>
              <a:t>MOV </a:t>
            </a:r>
            <a:r>
              <a:rPr lang="ko-KR" altLang="en-US" sz="1700" dirty="0" smtClean="0"/>
              <a:t>명령은 각각 </a:t>
            </a:r>
            <a:r>
              <a:rPr lang="en-US" altLang="ko-KR" sz="1700" dirty="0" smtClean="0"/>
              <a:t>STRING1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STRING2</a:t>
            </a:r>
            <a:r>
              <a:rPr lang="ko-KR" altLang="en-US" sz="1700" dirty="0" smtClean="0"/>
              <a:t>의 오프셋 주소를 </a:t>
            </a:r>
            <a:r>
              <a:rPr lang="en-US" altLang="ko-KR" sz="1700" dirty="0" smtClean="0"/>
              <a:t>SI</a:t>
            </a:r>
            <a:r>
              <a:rPr lang="ko-KR" altLang="en-US" sz="1700" dirty="0" smtClean="0"/>
              <a:t>와 </a:t>
            </a:r>
            <a:r>
              <a:rPr lang="en-US" altLang="ko-KR" sz="1700" dirty="0" smtClean="0"/>
              <a:t>DI </a:t>
            </a:r>
            <a:r>
              <a:rPr lang="ko-KR" altLang="en-US" sz="1700" dirty="0" smtClean="0"/>
              <a:t>레지스터에 적재한다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en-US" altLang="ko-KR" sz="1700" dirty="0" smtClean="0"/>
              <a:t>DS:SI</a:t>
            </a:r>
            <a:r>
              <a:rPr lang="ko-KR" altLang="en-US" sz="1700" dirty="0" smtClean="0"/>
              <a:t>에 의해 지정된 주소에 있는 </a:t>
            </a:r>
            <a:r>
              <a:rPr lang="en-US" altLang="ko-KR" sz="1700" dirty="0" smtClean="0"/>
              <a:t>STRING1</a:t>
            </a:r>
            <a:r>
              <a:rPr lang="ko-KR" altLang="en-US" sz="1700" dirty="0" smtClean="0"/>
              <a:t>의 맨 왼쪽 바이트를 </a:t>
            </a:r>
            <a:r>
              <a:rPr lang="en-US" altLang="ko-KR" sz="1700" dirty="0" smtClean="0"/>
              <a:t>ES:DI</a:t>
            </a:r>
            <a:r>
              <a:rPr lang="ko-KR" altLang="en-US" sz="1700" dirty="0" smtClean="0"/>
              <a:t>에 의해 지정된 주소인 </a:t>
            </a:r>
            <a:r>
              <a:rPr lang="en-US" altLang="ko-KR" sz="1700" dirty="0" smtClean="0"/>
              <a:t>STRING2</a:t>
            </a:r>
            <a:r>
              <a:rPr lang="ko-KR" altLang="en-US" sz="1700" dirty="0" smtClean="0"/>
              <a:t>의 맨 왼쪽 바이트로 이동시킨다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ko-KR" altLang="en-US" sz="1700" dirty="0" smtClean="0"/>
              <a:t>그 다음 바이트 이동을 위해 </a:t>
            </a:r>
            <a:r>
              <a:rPr lang="en-US" altLang="ko-KR" sz="1700" dirty="0" smtClean="0"/>
              <a:t>SI</a:t>
            </a:r>
            <a:r>
              <a:rPr lang="ko-KR" altLang="en-US" sz="1700" dirty="0" smtClean="0"/>
              <a:t>와 </a:t>
            </a:r>
            <a:r>
              <a:rPr lang="en-US" altLang="ko-KR" sz="1700" dirty="0" smtClean="0"/>
              <a:t>DI</a:t>
            </a:r>
            <a:r>
              <a:rPr lang="ko-KR" altLang="en-US" sz="1700" dirty="0" smtClean="0"/>
              <a:t>를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씩 증가시킨다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en-US" altLang="ko-KR" sz="1700" dirty="0" smtClean="0"/>
              <a:t>CX </a:t>
            </a:r>
            <a:r>
              <a:rPr lang="ko-KR" altLang="en-US" sz="1700" dirty="0" smtClean="0"/>
              <a:t>레지스터의 값을 </a:t>
            </a:r>
            <a:r>
              <a:rPr lang="en-US" altLang="ko-KR" sz="1700" dirty="0" smtClean="0"/>
              <a:t>1 </a:t>
            </a:r>
            <a:r>
              <a:rPr lang="ko-KR" altLang="en-US" sz="1700" dirty="0" smtClean="0"/>
              <a:t>감소시킨다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en-US" altLang="ko-KR" sz="1700" dirty="0" smtClean="0"/>
              <a:t>CX </a:t>
            </a:r>
            <a:r>
              <a:rPr lang="ko-KR" altLang="en-US" sz="1700" dirty="0" smtClean="0"/>
              <a:t>레지스터의 값이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 될 때까지 반복 수행한다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en-US" altLang="ko-KR" sz="1700" dirty="0" smtClean="0"/>
              <a:t>CLD </a:t>
            </a:r>
            <a:r>
              <a:rPr lang="ko-KR" altLang="en-US" sz="1700" dirty="0" smtClean="0"/>
              <a:t>명령에 의해 방향 플래그가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으로 설정되어 </a:t>
            </a:r>
            <a:r>
              <a:rPr lang="en-US" altLang="ko-KR" sz="1700" dirty="0" smtClean="0"/>
              <a:t>MOVSB</a:t>
            </a:r>
            <a:r>
              <a:rPr lang="ko-KR" altLang="en-US" sz="1700" dirty="0" smtClean="0"/>
              <a:t>가 </a:t>
            </a:r>
            <a:r>
              <a:rPr lang="en-US" altLang="ko-KR" sz="1700" dirty="0" smtClean="0">
                <a:solidFill>
                  <a:srgbClr val="FF0000"/>
                </a:solidFill>
              </a:rPr>
              <a:t>DI</a:t>
            </a:r>
            <a:r>
              <a:rPr lang="ko-KR" altLang="en-US" sz="1700" dirty="0" smtClean="0">
                <a:solidFill>
                  <a:srgbClr val="FF0000"/>
                </a:solidFill>
              </a:rPr>
              <a:t>와 </a:t>
            </a:r>
            <a:r>
              <a:rPr lang="en-US" altLang="ko-KR" sz="1700" dirty="0" smtClean="0">
                <a:solidFill>
                  <a:srgbClr val="FF0000"/>
                </a:solidFill>
              </a:rPr>
              <a:t>SI</a:t>
            </a:r>
            <a:r>
              <a:rPr lang="ko-KR" altLang="en-US" sz="1700" dirty="0" smtClean="0">
                <a:solidFill>
                  <a:srgbClr val="FF0000"/>
                </a:solidFill>
              </a:rPr>
              <a:t>를 </a:t>
            </a:r>
            <a:r>
              <a:rPr lang="en-US" altLang="ko-KR" sz="1700" dirty="0" smtClean="0">
                <a:solidFill>
                  <a:srgbClr val="FF0000"/>
                </a:solidFill>
              </a:rPr>
              <a:t>1</a:t>
            </a:r>
            <a:r>
              <a:rPr lang="ko-KR" altLang="en-US" sz="1700" dirty="0" smtClean="0">
                <a:solidFill>
                  <a:srgbClr val="FF0000"/>
                </a:solidFill>
              </a:rPr>
              <a:t>씩 증가시키므로 연산이 반복될 때마다 오른쪽으로 한 바이트씩 이동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처음에는 </a:t>
            </a:r>
            <a:r>
              <a:rPr lang="en-US" altLang="ko-KR" sz="1700" dirty="0" smtClean="0"/>
              <a:t>[STRING1+0]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[STRING2+0]</a:t>
            </a:r>
            <a:r>
              <a:rPr lang="ko-KR" altLang="en-US" sz="1700" dirty="0" smtClean="0"/>
              <a:t>으로 이동하고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다음으로 </a:t>
            </a:r>
            <a:r>
              <a:rPr lang="en-US" altLang="ko-KR" sz="1700" dirty="0" smtClean="0"/>
              <a:t>[STRING1+1]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[STRING2+1]</a:t>
            </a:r>
            <a:r>
              <a:rPr lang="ko-KR" altLang="en-US" sz="1700" dirty="0" smtClean="0"/>
              <a:t>로 이동한다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이렇게 계속 실행되어 끝나면 </a:t>
            </a:r>
            <a:r>
              <a:rPr lang="en-US" altLang="ko-KR" sz="1700" dirty="0" smtClean="0"/>
              <a:t>CX </a:t>
            </a:r>
            <a:r>
              <a:rPr lang="ko-KR" altLang="en-US" sz="1700" dirty="0" smtClean="0"/>
              <a:t>레지스터는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을 갖게 되고</a:t>
            </a:r>
            <a:r>
              <a:rPr lang="en-US" altLang="ko-KR" sz="1700" dirty="0" smtClean="0"/>
              <a:t>, </a:t>
            </a:r>
            <a:r>
              <a:rPr lang="en-US" altLang="ko-KR" sz="1700" dirty="0" smtClean="0">
                <a:solidFill>
                  <a:srgbClr val="FF0000"/>
                </a:solidFill>
              </a:rPr>
              <a:t>DI </a:t>
            </a:r>
            <a:r>
              <a:rPr lang="ko-KR" altLang="en-US" sz="1700" dirty="0" smtClean="0">
                <a:solidFill>
                  <a:srgbClr val="FF0000"/>
                </a:solidFill>
              </a:rPr>
              <a:t>레지스터는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STRING2+8’</a:t>
            </a:r>
            <a:r>
              <a:rPr lang="ko-KR" altLang="en-US" sz="1700" dirty="0" smtClean="0">
                <a:solidFill>
                  <a:srgbClr val="FF0000"/>
                </a:solidFill>
              </a:rPr>
              <a:t>의 주소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그리고 </a:t>
            </a:r>
            <a:r>
              <a:rPr lang="en-US" altLang="ko-KR" sz="1700" dirty="0" smtClean="0">
                <a:solidFill>
                  <a:srgbClr val="FF0000"/>
                </a:solidFill>
              </a:rPr>
              <a:t>SI </a:t>
            </a:r>
            <a:r>
              <a:rPr lang="ko-KR" altLang="en-US" sz="1700" dirty="0" smtClean="0">
                <a:solidFill>
                  <a:srgbClr val="FF0000"/>
                </a:solidFill>
              </a:rPr>
              <a:t>레지스터는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STRING1+8’</a:t>
            </a:r>
            <a:r>
              <a:rPr lang="ko-KR" altLang="en-US" sz="1700" dirty="0" smtClean="0">
                <a:solidFill>
                  <a:srgbClr val="FF0000"/>
                </a:solidFill>
              </a:rPr>
              <a:t>의 주소</a:t>
            </a:r>
            <a:r>
              <a:rPr lang="ko-KR" altLang="en-US" sz="1700" dirty="0" smtClean="0"/>
              <a:t>를 가지게 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주소들은 이름의 마지막 바이트보다 한 바이트 지난 주소이다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en-US" altLang="ko-KR" dirty="0" smtClean="0">
                <a:solidFill>
                  <a:schemeClr val="tx1"/>
                </a:solidFill>
              </a:rPr>
              <a:t>MOVE: </a:t>
            </a:r>
            <a:r>
              <a:rPr lang="ko-KR" altLang="en-US" dirty="0" smtClean="0">
                <a:solidFill>
                  <a:schemeClr val="tx1"/>
                </a:solidFill>
              </a:rPr>
              <a:t>문자열 이동 명령어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700" dirty="0" smtClean="0"/>
              <a:t>만약 </a:t>
            </a:r>
            <a:r>
              <a:rPr lang="ko-KR" altLang="en-US" sz="1700" dirty="0" smtClean="0">
                <a:solidFill>
                  <a:srgbClr val="FF0000"/>
                </a:solidFill>
              </a:rPr>
              <a:t>오른쪽에서 왼쪽으로 처리</a:t>
            </a:r>
            <a:r>
              <a:rPr lang="ko-KR" altLang="en-US" sz="1700" dirty="0" smtClean="0"/>
              <a:t>를 하려면 </a:t>
            </a:r>
            <a:r>
              <a:rPr lang="en-US" altLang="ko-KR" sz="1700" dirty="0" smtClean="0"/>
              <a:t>CLD </a:t>
            </a:r>
            <a:r>
              <a:rPr lang="ko-KR" altLang="en-US" sz="1700" dirty="0" smtClean="0"/>
              <a:t>명령 대신에 </a:t>
            </a:r>
            <a:r>
              <a:rPr lang="en-US" altLang="ko-KR" sz="1700" dirty="0" smtClean="0">
                <a:solidFill>
                  <a:srgbClr val="FF0000"/>
                </a:solidFill>
              </a:rPr>
              <a:t>STD </a:t>
            </a:r>
            <a:r>
              <a:rPr lang="ko-KR" altLang="en-US" sz="1700" dirty="0" smtClean="0">
                <a:solidFill>
                  <a:srgbClr val="FF0000"/>
                </a:solidFill>
              </a:rPr>
              <a:t>명령을 사용</a:t>
            </a:r>
            <a:r>
              <a:rPr lang="ko-KR" altLang="en-US" sz="1700" dirty="0" smtClean="0"/>
              <a:t>하여 방향 플래그를 ‘</a:t>
            </a:r>
            <a:r>
              <a:rPr lang="en-US" altLang="ko-KR" sz="1700" dirty="0" smtClean="0"/>
              <a:t>1’</a:t>
            </a:r>
            <a:r>
              <a:rPr lang="ko-KR" altLang="en-US" sz="1700" dirty="0" smtClean="0"/>
              <a:t>로 설정해야 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그러면 </a:t>
            </a:r>
            <a:r>
              <a:rPr lang="en-US" altLang="ko-KR" sz="1700" dirty="0" smtClean="0"/>
              <a:t>MOVSB </a:t>
            </a:r>
            <a:r>
              <a:rPr lang="ko-KR" altLang="en-US" sz="1700" dirty="0" smtClean="0"/>
              <a:t>명령은 </a:t>
            </a:r>
            <a:r>
              <a:rPr lang="en-US" altLang="ko-KR" sz="1700" dirty="0" smtClean="0"/>
              <a:t>SI</a:t>
            </a:r>
            <a:r>
              <a:rPr lang="ko-KR" altLang="en-US" sz="1700" dirty="0" smtClean="0"/>
              <a:t>와 </a:t>
            </a:r>
            <a:r>
              <a:rPr lang="en-US" altLang="ko-KR" sz="1700" dirty="0" smtClean="0"/>
              <a:t>DI</a:t>
            </a:r>
            <a:r>
              <a:rPr lang="ko-KR" altLang="en-US" sz="1700" dirty="0" smtClean="0"/>
              <a:t>를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씩 감소시키므로 정확한 이동을 위해 </a:t>
            </a:r>
            <a:r>
              <a:rPr lang="en-US" altLang="ko-KR" sz="1700" dirty="0" smtClean="0">
                <a:solidFill>
                  <a:srgbClr val="FF0000"/>
                </a:solidFill>
              </a:rPr>
              <a:t>SI</a:t>
            </a:r>
            <a:r>
              <a:rPr lang="ko-KR" altLang="en-US" sz="1700" dirty="0" smtClean="0">
                <a:solidFill>
                  <a:srgbClr val="FF0000"/>
                </a:solidFill>
              </a:rPr>
              <a:t>는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STRING1+7’</a:t>
            </a:r>
            <a:r>
              <a:rPr lang="ko-KR" altLang="en-US" sz="1700" dirty="0" smtClean="0">
                <a:solidFill>
                  <a:srgbClr val="FF0000"/>
                </a:solidFill>
              </a:rPr>
              <a:t>로</a:t>
            </a:r>
            <a:r>
              <a:rPr lang="en-US" altLang="ko-KR" sz="1700" dirty="0" smtClean="0"/>
              <a:t>. </a:t>
            </a:r>
            <a:r>
              <a:rPr lang="en-US" altLang="ko-KR" sz="1700" dirty="0" smtClean="0">
                <a:solidFill>
                  <a:srgbClr val="FF0000"/>
                </a:solidFill>
              </a:rPr>
              <a:t>DI</a:t>
            </a:r>
            <a:r>
              <a:rPr lang="ko-KR" altLang="en-US" sz="1700" dirty="0" smtClean="0">
                <a:solidFill>
                  <a:srgbClr val="FF0000"/>
                </a:solidFill>
              </a:rPr>
              <a:t>는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STRING2+7’</a:t>
            </a:r>
            <a:r>
              <a:rPr lang="ko-KR" altLang="en-US" sz="1700" dirty="0" smtClean="0">
                <a:solidFill>
                  <a:srgbClr val="FF0000"/>
                </a:solidFill>
              </a:rPr>
              <a:t>로 초기화</a:t>
            </a:r>
            <a:r>
              <a:rPr lang="ko-KR" altLang="en-US" sz="1700" dirty="0" smtClean="0"/>
              <a:t>시켜야 한다</a:t>
            </a:r>
            <a:r>
              <a:rPr lang="en-US" altLang="ko-KR" sz="1700" dirty="0" smtClean="0"/>
              <a:t>.</a:t>
            </a:r>
          </a:p>
          <a:p>
            <a:pPr lvl="1" algn="just"/>
            <a:r>
              <a:rPr lang="ko-KR" altLang="en-US" sz="1700" dirty="0" smtClean="0"/>
              <a:t>두 번째 </a:t>
            </a:r>
            <a:r>
              <a:rPr lang="en-US" altLang="ko-KR" sz="1700" dirty="0" smtClean="0"/>
              <a:t>CLD </a:t>
            </a:r>
            <a:r>
              <a:rPr lang="ko-KR" altLang="en-US" sz="1700" dirty="0" smtClean="0"/>
              <a:t>다음의 프로그램은 </a:t>
            </a:r>
            <a:r>
              <a:rPr lang="en-US" altLang="ko-KR" sz="1700" dirty="0" smtClean="0"/>
              <a:t>MOVSW</a:t>
            </a:r>
            <a:r>
              <a:rPr lang="ko-KR" altLang="en-US" sz="1700" dirty="0" smtClean="0"/>
              <a:t>를 사용하여 워드 크기로 문자열을 이동한다</a:t>
            </a:r>
            <a:r>
              <a:rPr lang="en-US" altLang="ko-KR" sz="1700" dirty="0" smtClean="0"/>
              <a:t>. </a:t>
            </a:r>
            <a:r>
              <a:rPr lang="en-US" altLang="ko-KR" sz="1700" dirty="0" smtClean="0">
                <a:solidFill>
                  <a:srgbClr val="FF0000"/>
                </a:solidFill>
              </a:rPr>
              <a:t>MOVSW</a:t>
            </a:r>
            <a:r>
              <a:rPr lang="ko-KR" altLang="en-US" sz="1700" dirty="0" smtClean="0">
                <a:solidFill>
                  <a:srgbClr val="FF0000"/>
                </a:solidFill>
              </a:rPr>
              <a:t>는 한 번에 </a:t>
            </a:r>
            <a:r>
              <a:rPr lang="en-US" altLang="ko-KR" sz="1700" dirty="0" smtClean="0">
                <a:solidFill>
                  <a:srgbClr val="FF0000"/>
                </a:solidFill>
              </a:rPr>
              <a:t>2</a:t>
            </a:r>
            <a:r>
              <a:rPr lang="ko-KR" altLang="en-US" sz="1700" dirty="0" smtClean="0">
                <a:solidFill>
                  <a:srgbClr val="FF0000"/>
                </a:solidFill>
              </a:rPr>
              <a:t>바이트씩 이동하므로 </a:t>
            </a:r>
            <a:r>
              <a:rPr lang="en-US" altLang="ko-KR" sz="1700" dirty="0" smtClean="0">
                <a:solidFill>
                  <a:srgbClr val="FF0000"/>
                </a:solidFill>
              </a:rPr>
              <a:t>SI</a:t>
            </a:r>
            <a:r>
              <a:rPr lang="ko-KR" altLang="en-US" sz="1700" dirty="0" smtClean="0">
                <a:solidFill>
                  <a:srgbClr val="FF0000"/>
                </a:solidFill>
              </a:rPr>
              <a:t>와 </a:t>
            </a:r>
            <a:r>
              <a:rPr lang="en-US" altLang="ko-KR" sz="1700" dirty="0" smtClean="0">
                <a:solidFill>
                  <a:srgbClr val="FF0000"/>
                </a:solidFill>
              </a:rPr>
              <a:t>DI</a:t>
            </a:r>
            <a:r>
              <a:rPr lang="ko-KR" altLang="en-US" sz="1700" dirty="0" smtClean="0">
                <a:solidFill>
                  <a:srgbClr val="FF0000"/>
                </a:solidFill>
              </a:rPr>
              <a:t>를 </a:t>
            </a:r>
            <a:r>
              <a:rPr lang="en-US" altLang="ko-KR" sz="1700" dirty="0" smtClean="0">
                <a:solidFill>
                  <a:srgbClr val="FF0000"/>
                </a:solidFill>
              </a:rPr>
              <a:t>2</a:t>
            </a:r>
            <a:r>
              <a:rPr lang="ko-KR" altLang="en-US" sz="1700" dirty="0" smtClean="0">
                <a:solidFill>
                  <a:srgbClr val="FF0000"/>
                </a:solidFill>
              </a:rPr>
              <a:t>씩 증가</a:t>
            </a:r>
            <a:r>
              <a:rPr lang="ko-KR" altLang="en-US" sz="1700" dirty="0" smtClean="0"/>
              <a:t>시킨다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따라서 이 연산은 이동할 전체 문자열 길이의 반만 반복하면 되므로 </a:t>
            </a:r>
            <a:r>
              <a:rPr lang="en-US" altLang="ko-KR" sz="1700" dirty="0" smtClean="0">
                <a:solidFill>
                  <a:srgbClr val="FF0000"/>
                </a:solidFill>
              </a:rPr>
              <a:t>CX </a:t>
            </a:r>
            <a:r>
              <a:rPr lang="ko-KR" altLang="en-US" sz="1700" dirty="0" smtClean="0">
                <a:solidFill>
                  <a:srgbClr val="FF0000"/>
                </a:solidFill>
              </a:rPr>
              <a:t>레지스터를 </a:t>
            </a:r>
            <a:r>
              <a:rPr lang="en-US" altLang="ko-KR" sz="1700" dirty="0" smtClean="0">
                <a:solidFill>
                  <a:srgbClr val="FF0000"/>
                </a:solidFill>
              </a:rPr>
              <a:t>4</a:t>
            </a:r>
            <a:r>
              <a:rPr lang="ko-KR" altLang="en-US" sz="1700" dirty="0" smtClean="0">
                <a:solidFill>
                  <a:srgbClr val="FF0000"/>
                </a:solidFill>
              </a:rPr>
              <a:t>로 초기화</a:t>
            </a:r>
            <a:r>
              <a:rPr lang="ko-KR" altLang="en-US" sz="1700" dirty="0" smtClean="0"/>
              <a:t>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실행이 끝나면 </a:t>
            </a:r>
            <a:r>
              <a:rPr lang="en-US" altLang="ko-KR" sz="1700" dirty="0" smtClean="0"/>
              <a:t>CX </a:t>
            </a:r>
            <a:r>
              <a:rPr lang="ko-KR" altLang="en-US" sz="1700" dirty="0" smtClean="0"/>
              <a:t>레지스터는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을 갖게 되고</a:t>
            </a:r>
            <a:r>
              <a:rPr lang="en-US" altLang="ko-KR" sz="1700" dirty="0" smtClean="0"/>
              <a:t>, </a:t>
            </a:r>
            <a:r>
              <a:rPr lang="en-US" altLang="ko-KR" sz="1700" dirty="0" smtClean="0">
                <a:solidFill>
                  <a:srgbClr val="FF0000"/>
                </a:solidFill>
              </a:rPr>
              <a:t>SI</a:t>
            </a:r>
            <a:r>
              <a:rPr lang="ko-KR" altLang="en-US" sz="1700" dirty="0" smtClean="0">
                <a:solidFill>
                  <a:srgbClr val="FF0000"/>
                </a:solidFill>
              </a:rPr>
              <a:t>와 </a:t>
            </a:r>
            <a:r>
              <a:rPr lang="en-US" altLang="ko-KR" sz="1700" dirty="0" smtClean="0">
                <a:solidFill>
                  <a:srgbClr val="FF0000"/>
                </a:solidFill>
              </a:rPr>
              <a:t>DI</a:t>
            </a:r>
            <a:r>
              <a:rPr lang="ko-KR" altLang="en-US" sz="1700" dirty="0" smtClean="0">
                <a:solidFill>
                  <a:srgbClr val="FF0000"/>
                </a:solidFill>
              </a:rPr>
              <a:t>는 각각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STRING2+8’</a:t>
            </a:r>
            <a:r>
              <a:rPr lang="ko-KR" altLang="en-US" sz="1700" dirty="0" smtClean="0">
                <a:solidFill>
                  <a:srgbClr val="FF0000"/>
                </a:solidFill>
              </a:rPr>
              <a:t>과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STRING3+8’</a:t>
            </a:r>
            <a:r>
              <a:rPr lang="ko-KR" altLang="en-US" sz="1700" dirty="0" smtClean="0">
                <a:solidFill>
                  <a:srgbClr val="FF0000"/>
                </a:solidFill>
              </a:rPr>
              <a:t>의 주소</a:t>
            </a:r>
            <a:r>
              <a:rPr lang="ko-KR" altLang="en-US" sz="1700" dirty="0" smtClean="0"/>
              <a:t>를 가지게 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만약 </a:t>
            </a:r>
            <a:r>
              <a:rPr lang="ko-KR" altLang="en-US" sz="1700" dirty="0" smtClean="0">
                <a:solidFill>
                  <a:srgbClr val="FF0000"/>
                </a:solidFill>
              </a:rPr>
              <a:t>오른쪽에서 왼쪽으로 처리를 하려면 </a:t>
            </a:r>
            <a:r>
              <a:rPr lang="en-US" altLang="ko-KR" sz="1700" dirty="0" smtClean="0">
                <a:solidFill>
                  <a:srgbClr val="FF0000"/>
                </a:solidFill>
              </a:rPr>
              <a:t>STD </a:t>
            </a:r>
            <a:r>
              <a:rPr lang="ko-KR" altLang="en-US" sz="1700" dirty="0" smtClean="0">
                <a:solidFill>
                  <a:srgbClr val="FF0000"/>
                </a:solidFill>
              </a:rPr>
              <a:t>명령</a:t>
            </a:r>
            <a:r>
              <a:rPr lang="ko-KR" altLang="en-US" sz="1700" dirty="0" smtClean="0"/>
              <a:t>을 사용하여 방향 플래그를 ‘</a:t>
            </a:r>
            <a:r>
              <a:rPr lang="en-US" altLang="ko-KR" sz="1700" dirty="0" smtClean="0"/>
              <a:t>1’</a:t>
            </a:r>
            <a:r>
              <a:rPr lang="ko-KR" altLang="en-US" sz="1700" dirty="0" smtClean="0"/>
              <a:t>로 설정해야 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그리고 </a:t>
            </a:r>
            <a:r>
              <a:rPr lang="en-US" altLang="ko-KR" sz="1700" dirty="0" smtClean="0">
                <a:solidFill>
                  <a:srgbClr val="FF0000"/>
                </a:solidFill>
              </a:rPr>
              <a:t>SI</a:t>
            </a:r>
            <a:r>
              <a:rPr lang="ko-KR" altLang="en-US" sz="1700" dirty="0" smtClean="0">
                <a:solidFill>
                  <a:srgbClr val="FF0000"/>
                </a:solidFill>
              </a:rPr>
              <a:t>와 </a:t>
            </a:r>
            <a:r>
              <a:rPr lang="en-US" altLang="ko-KR" sz="1700" dirty="0" smtClean="0">
                <a:solidFill>
                  <a:srgbClr val="FF0000"/>
                </a:solidFill>
              </a:rPr>
              <a:t>DI</a:t>
            </a:r>
            <a:r>
              <a:rPr lang="ko-KR" altLang="en-US" sz="1700" dirty="0" smtClean="0">
                <a:solidFill>
                  <a:srgbClr val="FF0000"/>
                </a:solidFill>
              </a:rPr>
              <a:t>를 각각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STRING2+6’</a:t>
            </a:r>
            <a:r>
              <a:rPr lang="ko-KR" altLang="en-US" sz="1700" dirty="0" smtClean="0">
                <a:solidFill>
                  <a:srgbClr val="FF0000"/>
                </a:solidFill>
              </a:rPr>
              <a:t>과 ‘</a:t>
            </a:r>
            <a:r>
              <a:rPr lang="en-US" altLang="ko-KR" sz="1700" dirty="0" smtClean="0">
                <a:solidFill>
                  <a:srgbClr val="FF0000"/>
                </a:solidFill>
              </a:rPr>
              <a:t>STRING3+6’</a:t>
            </a:r>
            <a:r>
              <a:rPr lang="ko-KR" altLang="en-US" sz="1700" dirty="0" smtClean="0">
                <a:solidFill>
                  <a:srgbClr val="FF0000"/>
                </a:solidFill>
              </a:rPr>
              <a:t>으로 초기화</a:t>
            </a:r>
            <a:r>
              <a:rPr lang="ko-KR" altLang="en-US" sz="1700" dirty="0" smtClean="0"/>
              <a:t>해야 한다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en-US" altLang="ko-KR" dirty="0" smtClean="0">
                <a:solidFill>
                  <a:schemeClr val="tx1"/>
                </a:solidFill>
              </a:rPr>
              <a:t>MOVE: </a:t>
            </a:r>
            <a:r>
              <a:rPr lang="ko-KR" altLang="en-US" dirty="0" smtClean="0">
                <a:solidFill>
                  <a:schemeClr val="tx1"/>
                </a:solidFill>
              </a:rPr>
              <a:t>문자열 이동 명령어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1613</TotalTime>
  <Words>3153</Words>
  <Application>Microsoft Office PowerPoint</Application>
  <PresentationFormat>화면 슬라이드 쇼(4:3)</PresentationFormat>
  <Paragraphs>551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광장</vt:lpstr>
      <vt:lpstr>8.  기타 명령어</vt:lpstr>
      <vt:lpstr>8.1 문자열 연산의 특징</vt:lpstr>
      <vt:lpstr>8.1 문자열 연산의 특징</vt:lpstr>
      <vt:lpstr>8.1 문자열 연산의 특징</vt:lpstr>
      <vt:lpstr>8.1 문자열 연산의 특징</vt:lpstr>
      <vt:lpstr>8.2 MOVE: 문자열 이동 명령어</vt:lpstr>
      <vt:lpstr>8.2 MOVE: 문자열 이동 명령어</vt:lpstr>
      <vt:lpstr>8.2 MOVE: 문자열 이동 명령어</vt:lpstr>
      <vt:lpstr>8.2 MOVE: 문자열 이동 명령어</vt:lpstr>
      <vt:lpstr>8.3 LODS: 문자열 적재 명령어</vt:lpstr>
      <vt:lpstr>8.3 LODS: 문자열 적재 명령어</vt:lpstr>
      <vt:lpstr>8.3 LODS: 문자열 적재 명령어</vt:lpstr>
      <vt:lpstr>8.4 STOS: 문자열 저장 명령어</vt:lpstr>
      <vt:lpstr>8.4 STOS: 문자열 저장 명령어</vt:lpstr>
      <vt:lpstr>8.5 CMPS: 문자열 비교 명령어</vt:lpstr>
      <vt:lpstr>8.5 CMPS: 문자열 비교 명령어</vt:lpstr>
      <vt:lpstr>8.5 CMPS: 문자열 비교 명령어</vt:lpstr>
      <vt:lpstr>8.5 CMPS: 문자열 비교 명령어</vt:lpstr>
      <vt:lpstr>8.5 CMPS: 문자열 비교 명령어</vt:lpstr>
      <vt:lpstr>8.6 SCAS: 문자열 스캔 명령어</vt:lpstr>
      <vt:lpstr>8.6 SCAS: 문자열 스캔 명령어</vt:lpstr>
      <vt:lpstr>8.6 SCAS: 문자열 스캔 명령어</vt:lpstr>
      <vt:lpstr>8.7 BCD 명령어</vt:lpstr>
      <vt:lpstr>8.7 BCD 명령어</vt:lpstr>
      <vt:lpstr>8.7 BCD 명령어</vt:lpstr>
      <vt:lpstr>8.7 BCD 명령어</vt:lpstr>
      <vt:lpstr>8.7 BCD 명령어</vt:lpstr>
      <vt:lpstr>8.8 기타 명령어</vt:lpstr>
      <vt:lpstr>8.8 기타 명령어</vt:lpstr>
      <vt:lpstr>8.8 기타 명령어</vt:lpstr>
      <vt:lpstr>8.8 기타 명령어</vt:lpstr>
      <vt:lpstr>8.8 기타 명령어</vt:lpstr>
      <vt:lpstr>8.8 기타 명령어</vt:lpstr>
      <vt:lpstr>8.8 기타 명령어</vt:lpstr>
      <vt:lpstr>8.8 기타 명령어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 기타 명령어</dc:title>
  <dc:creator>gilho</dc:creator>
  <cp:lastModifiedBy>gilho</cp:lastModifiedBy>
  <cp:revision>151</cp:revision>
  <dcterms:created xsi:type="dcterms:W3CDTF">2011-03-16T01:32:13Z</dcterms:created>
  <dcterms:modified xsi:type="dcterms:W3CDTF">2012-04-09T04:50:05Z</dcterms:modified>
</cp:coreProperties>
</file>