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1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1FF771-2C6F-431B-BB7D-A6752A0A67DB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45B76A-C3B9-494A-90EC-CB6773560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2"/>
          </a:xfrm>
        </p:spPr>
        <p:txBody>
          <a:bodyPr/>
          <a:lstStyle/>
          <a:p>
            <a:pPr algn="ctr"/>
            <a:r>
              <a:rPr lang="en-US" altLang="ko-KR" dirty="0" smtClean="0"/>
              <a:t>9. 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2400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9.1 </a:t>
            </a:r>
            <a:r>
              <a:rPr lang="ko-KR" altLang="en-US" dirty="0" smtClean="0">
                <a:solidFill>
                  <a:schemeClr val="tx1"/>
                </a:solidFill>
              </a:rPr>
              <a:t>배열의 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9.2 </a:t>
            </a:r>
            <a:r>
              <a:rPr lang="ko-KR" altLang="en-US" dirty="0" smtClean="0">
                <a:solidFill>
                  <a:schemeClr val="tx1"/>
                </a:solidFill>
              </a:rPr>
              <a:t>배열 원소의 직접 주소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9.3 </a:t>
            </a:r>
            <a:r>
              <a:rPr lang="ko-KR" altLang="en-US" dirty="0" smtClean="0">
                <a:solidFill>
                  <a:schemeClr val="tx1"/>
                </a:solidFill>
              </a:rPr>
              <a:t>배열 원소의 주소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9.4 </a:t>
            </a:r>
            <a:r>
              <a:rPr lang="ko-KR" altLang="en-US" dirty="0" smtClean="0">
                <a:solidFill>
                  <a:schemeClr val="tx1"/>
                </a:solidFill>
              </a:rPr>
              <a:t>다차원 배열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두 개의 레지스터가 오퍼랜드에 사용되면 그 중 하나만 스케일 계수를 가질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스케일 계수를 가지는 레지스터를 인덱스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다른 레지스터를 베이스 레지스터로 정의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스케일 계수가 사용되지 않을 경우에는 첫 번째 레지스터가 베이스 레지스터가 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단 </a:t>
            </a:r>
            <a:r>
              <a:rPr lang="ko-KR" altLang="en-US" sz="1600" dirty="0" smtClean="0">
                <a:solidFill>
                  <a:srgbClr val="FF0000"/>
                </a:solidFill>
              </a:rPr>
              <a:t>하나의 레지스터만 사용되고 스케일 계수를 가지지 않는다면 그 레지스터가 베이스 레지스터가 되어 기본 세그먼트를 지정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MOV  EAX, [EDX+EBP×4]    	; EDX</a:t>
            </a:r>
            <a:r>
              <a:rPr lang="ko-KR" altLang="en-US" sz="1600" dirty="0" smtClean="0"/>
              <a:t>가 베이스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DS</a:t>
            </a:r>
          </a:p>
          <a:p>
            <a:pPr lvl="1" algn="just"/>
            <a:r>
              <a:rPr lang="en-US" altLang="ko-KR" sz="1600" dirty="0" smtClean="0"/>
              <a:t>MOV  EAX, [EDX×1+EBP]	; EBP</a:t>
            </a:r>
            <a:r>
              <a:rPr lang="ko-KR" altLang="en-US" sz="1600" dirty="0" smtClean="0"/>
              <a:t>가 베이스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SS</a:t>
            </a:r>
          </a:p>
          <a:p>
            <a:pPr lvl="1" algn="just"/>
            <a:r>
              <a:rPr lang="en-US" altLang="ko-KR" sz="1600" dirty="0" smtClean="0"/>
              <a:t>MOV  EAX, [EDX+EBP]	 ; EDX</a:t>
            </a:r>
            <a:r>
              <a:rPr lang="ko-KR" altLang="en-US" sz="1600" dirty="0" smtClean="0"/>
              <a:t>가 베이스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DS</a:t>
            </a:r>
          </a:p>
          <a:p>
            <a:pPr lvl="1" algn="just"/>
            <a:r>
              <a:rPr lang="en-US" altLang="ko-KR" sz="1600" dirty="0" smtClean="0"/>
              <a:t>MOV  AX, [EBP+EDX]	 	; EBP</a:t>
            </a:r>
            <a:r>
              <a:rPr lang="ko-KR" altLang="en-US" sz="1600" dirty="0" smtClean="0"/>
              <a:t>가 베이스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SS</a:t>
            </a:r>
          </a:p>
          <a:p>
            <a:pPr lvl="1" algn="just"/>
            <a:r>
              <a:rPr lang="en-US" altLang="ko-KR" sz="1600" dirty="0" smtClean="0"/>
              <a:t>MOV  EAX, [EBP]		 ; EBP</a:t>
            </a:r>
            <a:r>
              <a:rPr lang="ko-KR" altLang="en-US" sz="1600" dirty="0" smtClean="0"/>
              <a:t>가 베이스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SS</a:t>
            </a:r>
          </a:p>
          <a:p>
            <a:pPr lvl="1" algn="just"/>
            <a:r>
              <a:rPr lang="en-US" altLang="ko-KR" sz="1600" dirty="0" smtClean="0"/>
              <a:t>MOV  EAX, [EBP×2]	   	; EBP×2</a:t>
            </a:r>
            <a:r>
              <a:rPr lang="ko-KR" altLang="en-US" sz="1600" dirty="0" smtClean="0"/>
              <a:t>가 인덱스 레지스터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세그먼트 </a:t>
            </a:r>
            <a:r>
              <a:rPr lang="en-US" altLang="ko-KR" sz="1600" dirty="0" smtClean="0"/>
              <a:t>DS</a:t>
            </a:r>
            <a:endParaRPr lang="ko-KR" altLang="en-US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9.3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주소 지정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배열</a:t>
            </a:r>
            <a:endParaRPr lang="en-US" altLang="ko-KR" sz="2400" dirty="0" smtClean="0"/>
          </a:p>
          <a:p>
            <a:pPr lvl="1" algn="just"/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배열은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개의 열</a:t>
            </a:r>
            <a:r>
              <a:rPr lang="en-US" altLang="ko-KR" sz="1800" dirty="0" smtClean="0"/>
              <a:t>(column)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y(row)</a:t>
            </a:r>
            <a:r>
              <a:rPr lang="ko-KR" altLang="en-US" sz="1800" dirty="0" smtClean="0"/>
              <a:t>개의 행으로 구성된다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배열은 평면 위에 격자 형태로 그린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세 개의 행과 다섯 개의 열로 구성된 배열을 나타내면 다음과 같다</a:t>
            </a:r>
            <a:r>
              <a:rPr lang="en-US" altLang="ko-KR" sz="1800" dirty="0" smtClean="0"/>
              <a:t>.</a:t>
            </a:r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r>
              <a:rPr lang="ko-KR" altLang="en-US" sz="1800" dirty="0" smtClean="0"/>
              <a:t>원소의 위치 </a:t>
            </a:r>
            <a:r>
              <a:rPr lang="en-US" altLang="ko-KR" sz="1800" dirty="0" smtClean="0"/>
              <a:t>= (N ×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 + j 	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= 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j =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  N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열의 개수</a:t>
            </a:r>
          </a:p>
          <a:p>
            <a:pPr lvl="1" algn="just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9.4 </a:t>
            </a:r>
            <a:r>
              <a:rPr lang="ko-KR" altLang="en-US" sz="4400" dirty="0" smtClean="0">
                <a:solidFill>
                  <a:schemeClr val="tx1"/>
                </a:solidFill>
              </a:rPr>
              <a:t>다차원 배열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19674" y="2690608"/>
          <a:ext cx="6336701" cy="1850136"/>
        </p:xfrm>
        <a:graphic>
          <a:graphicData uri="http://schemas.openxmlformats.org/drawingml/2006/table">
            <a:tbl>
              <a:tblPr/>
              <a:tblGrid>
                <a:gridCol w="905243"/>
                <a:gridCol w="905243"/>
                <a:gridCol w="905243"/>
                <a:gridCol w="905243"/>
                <a:gridCol w="905243"/>
                <a:gridCol w="905243"/>
                <a:gridCol w="905243"/>
              </a:tblGrid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[0,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[0,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[0, 2]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[0, 3]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[0, 4]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행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   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[1,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[1,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[1, 2]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[1, 3]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[1, 4]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[2,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[2,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[2, 2]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[2, 3]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[2, 4]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차원 이상의 배열</a:t>
            </a:r>
            <a:endParaRPr lang="en-US" altLang="ko-KR" sz="2400" dirty="0" smtClean="0"/>
          </a:p>
          <a:p>
            <a:pPr lvl="1" algn="just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A[4, 3, 2]</a:t>
            </a:r>
            <a:r>
              <a:rPr lang="ko-KR" altLang="en-US" sz="1600" dirty="0" smtClean="0"/>
              <a:t>을 생각해 보자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 배열은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[3, 2] </a:t>
            </a:r>
            <a:r>
              <a:rPr lang="ko-KR" altLang="en-US" sz="1600" dirty="0" smtClean="0"/>
              <a:t>배열이 연속적으로 메모리에 저장된 형태로 나타나게 될 것이다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endParaRPr lang="en-US" altLang="ko-KR" sz="1800" dirty="0" smtClean="0"/>
          </a:p>
          <a:p>
            <a:pPr lvl="1" algn="just"/>
            <a:r>
              <a:rPr lang="en-US" altLang="ko-KR" sz="1600" dirty="0" smtClean="0"/>
              <a:t>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j, k]</a:t>
            </a:r>
            <a:r>
              <a:rPr lang="ko-KR" altLang="en-US" sz="1600" dirty="0" smtClean="0"/>
              <a:t>의 위치를 계산하는 공식은 </a:t>
            </a:r>
            <a:r>
              <a:rPr lang="en-US" altLang="ko-KR" sz="1600" dirty="0" smtClean="0"/>
              <a:t>6i + 2j + k 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[3, 2] </a:t>
            </a:r>
            <a:r>
              <a:rPr lang="ko-KR" altLang="en-US" sz="1600" dirty="0" smtClean="0"/>
              <a:t>배열의 크기에 의해 결정된다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A[L, M, N]</a:t>
            </a:r>
            <a:r>
              <a:rPr lang="ko-KR" altLang="en-US" sz="1600" dirty="0" smtClean="0"/>
              <a:t>으로 정의되는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차원배열의 원소 </a:t>
            </a:r>
            <a:r>
              <a:rPr lang="en-US" altLang="ko-KR" sz="1600" dirty="0" smtClean="0"/>
              <a:t>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j, k]</a:t>
            </a:r>
            <a:r>
              <a:rPr lang="ko-KR" altLang="en-US" sz="1600" dirty="0" smtClean="0"/>
              <a:t>의 위치를 구하는 공식을 일반화하면 다음과 같다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원소의 위치 </a:t>
            </a:r>
            <a:r>
              <a:rPr lang="en-US" altLang="ko-KR" sz="1600" dirty="0" smtClean="0"/>
              <a:t>= (M × N ×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+ (N × j) + 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9.4 </a:t>
            </a:r>
            <a:r>
              <a:rPr lang="ko-KR" altLang="en-US" sz="4400" dirty="0" smtClean="0">
                <a:solidFill>
                  <a:schemeClr val="tx1"/>
                </a:solidFill>
              </a:rPr>
              <a:t>다차원 배열</a:t>
            </a:r>
            <a:endParaRPr lang="ko-KR" altLang="en-US" sz="440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59632" y="2852936"/>
          <a:ext cx="7272809" cy="1993392"/>
        </p:xfrm>
        <a:graphic>
          <a:graphicData uri="http://schemas.openxmlformats.org/drawingml/2006/table">
            <a:tbl>
              <a:tblPr/>
              <a:tblGrid>
                <a:gridCol w="642239"/>
                <a:gridCol w="1105327"/>
                <a:gridCol w="1105327"/>
                <a:gridCol w="1105327"/>
                <a:gridCol w="1105327"/>
                <a:gridCol w="1105327"/>
                <a:gridCol w="1103935"/>
              </a:tblGrid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0,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0,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1,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1,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2,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A[0, 2,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0,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0,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1,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1,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2,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A[1, 2,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0,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0,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1,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1,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2,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A[2, 2,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</a:rPr>
                        <a:t>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0, 0]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0,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1,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1, 1]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2, 0]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A[3, 2, 1]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배열</a:t>
            </a:r>
            <a:r>
              <a:rPr lang="en-US" altLang="ko-KR" sz="1600" dirty="0" smtClean="0"/>
              <a:t>(Array)</a:t>
            </a:r>
            <a:r>
              <a:rPr lang="ko-KR" altLang="en-US" sz="1600" dirty="0" smtClean="0"/>
              <a:t>은 메모리에 있는 연속된 데이터들의 목록이고 배열 내의 데이터들은 일관된 방식으로 정리되어야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개개의 원소들이 같은 형이고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크기를 사용하여야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이러한 특징으로 배열 내의 특정 원소를 검색할 때 인덱스</a:t>
            </a:r>
            <a:r>
              <a:rPr lang="en-US" altLang="ko-KR" sz="1600" dirty="0" smtClean="0"/>
              <a:t>(index)</a:t>
            </a:r>
            <a:r>
              <a:rPr lang="ko-KR" altLang="en-US" sz="1600" dirty="0" smtClean="0"/>
              <a:t>에 의한 주소지정방식을 사용하면 효율적으로 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MONTH_ARRAY  DB  'Jan', 'Feb', 'Mar', ..., 'Nov', 'Dec'</a:t>
            </a:r>
          </a:p>
          <a:p>
            <a:pPr lvl="1" algn="just"/>
            <a:r>
              <a:rPr lang="en-US" altLang="ko-KR" sz="1600" dirty="0" smtClean="0"/>
              <a:t>CUSTOM_ARRAY  DB  101, 102, 103, 105, 113, 116, 117, ...</a:t>
            </a:r>
          </a:p>
          <a:p>
            <a:pPr lvl="1" algn="just"/>
            <a:r>
              <a:rPr lang="ko-KR" altLang="en-US" sz="1600" dirty="0" smtClean="0"/>
              <a:t>각 배열 </a:t>
            </a:r>
            <a:r>
              <a:rPr lang="en-US" altLang="ko-KR" sz="1600" dirty="0" smtClean="0"/>
              <a:t>MONTH_ARRAY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CUSTOM_ARRAY</a:t>
            </a:r>
            <a:r>
              <a:rPr lang="ko-KR" altLang="en-US" sz="1600" dirty="0" smtClean="0"/>
              <a:t>는 문자와 숫자로 초기화되었다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어셈블러는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진수를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 형식으로 변화하여 그 값이 </a:t>
            </a:r>
            <a:r>
              <a:rPr lang="en-US" altLang="ko-KR" sz="1600" dirty="0" smtClean="0">
                <a:solidFill>
                  <a:srgbClr val="FF0000"/>
                </a:solidFill>
              </a:rPr>
              <a:t>255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초과하지 않으면 한 바이트에 저장한다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만약 </a:t>
            </a:r>
            <a:r>
              <a:rPr lang="ko-KR" altLang="en-US" sz="1600" dirty="0" smtClean="0">
                <a:solidFill>
                  <a:srgbClr val="FF0000"/>
                </a:solidFill>
              </a:rPr>
              <a:t>배열의 정의가 일관성이 있으면 한 배열에 문자와 숫자를 혼합해서 정의</a:t>
            </a:r>
            <a:r>
              <a:rPr lang="ko-KR" altLang="en-US" sz="1600" dirty="0" smtClean="0"/>
              <a:t>할 수도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 상품 배열에서 각 숫자 항목은 상품번호이며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자리</a:t>
            </a:r>
            <a:r>
              <a:rPr lang="en-US" altLang="ko-KR" sz="1600" dirty="0" smtClean="0"/>
              <a:t>(1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문자 항목은 상품명이며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바이트이다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PRODUCT_ARY DB 11,'Computer',12,'Paper...',13,'Monitor.', ...</a:t>
            </a:r>
          </a:p>
          <a:p>
            <a:pPr lvl="1" algn="just"/>
            <a:r>
              <a:rPr lang="en-US" altLang="ko-KR" sz="1600" dirty="0" smtClean="0"/>
              <a:t>'Paper'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'Monitor' </a:t>
            </a:r>
            <a:r>
              <a:rPr lang="ko-KR" altLang="en-US" sz="1600" dirty="0" smtClean="0"/>
              <a:t>품명 뒤의 점은 빈칸을 나타내기 위한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배열의 항목을 다른 행에 적으면 읽기가 쉽다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PRODUCT_ARY	 DB     11, 'Computer'</a:t>
            </a:r>
          </a:p>
          <a:p>
            <a:pPr lvl="1" algn="just"/>
            <a:r>
              <a:rPr lang="en-US" altLang="ko-KR" sz="1600" dirty="0" smtClean="0"/>
              <a:t>		 DB     12, 'Paper...'</a:t>
            </a:r>
          </a:p>
          <a:p>
            <a:pPr lvl="1" algn="just"/>
            <a:r>
              <a:rPr lang="en-US" altLang="ko-KR" sz="1600" dirty="0" smtClean="0"/>
              <a:t>		 DB     13, 'Monitor.'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9.1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배열의 정의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2000" dirty="0" smtClean="0"/>
              <a:t>배열을 정의할 때 같은 원소 값을 가지는 공간을 지정할 때는 </a:t>
            </a:r>
            <a:r>
              <a:rPr lang="en-US" altLang="ko-KR" sz="2000" dirty="0" smtClean="0">
                <a:solidFill>
                  <a:srgbClr val="FF0000"/>
                </a:solidFill>
              </a:rPr>
              <a:t>'TIMES' </a:t>
            </a:r>
            <a:r>
              <a:rPr lang="ko-KR" altLang="en-US" sz="2000" dirty="0" smtClean="0">
                <a:solidFill>
                  <a:srgbClr val="FF0000"/>
                </a:solidFill>
              </a:rPr>
              <a:t>지시어</a:t>
            </a:r>
            <a:r>
              <a:rPr lang="ko-KR" altLang="en-US" sz="2000" dirty="0" smtClean="0"/>
              <a:t>를 사용하면 편하게 정의할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예는 </a:t>
            </a:r>
            <a:r>
              <a:rPr lang="en-US" altLang="ko-KR" sz="2000" dirty="0" smtClean="0"/>
              <a:t>'0'</a:t>
            </a:r>
            <a:r>
              <a:rPr lang="ko-KR" altLang="en-US" sz="2000" dirty="0" smtClean="0"/>
              <a:t>으로 초기화된 항목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개를 갖는 배열을 정의한 것이다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STORE_ARRAY	 TIMES	 100	DB	 0</a:t>
            </a:r>
          </a:p>
          <a:p>
            <a:pPr lvl="1" algn="just"/>
            <a:r>
              <a:rPr lang="ko-KR" altLang="en-US" sz="2000" dirty="0" smtClean="0"/>
              <a:t>초기화되지 않은 배열을 정의할 때는 </a:t>
            </a: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resb</a:t>
            </a:r>
            <a:r>
              <a:rPr lang="en-US" altLang="ko-KR" sz="2000" dirty="0" smtClean="0"/>
              <a:t>', '</a:t>
            </a:r>
            <a:r>
              <a:rPr lang="en-US" altLang="ko-KR" sz="2000" dirty="0" err="1" smtClean="0"/>
              <a:t>resw</a:t>
            </a:r>
            <a:r>
              <a:rPr lang="en-US" altLang="ko-KR" sz="2000" dirty="0" smtClean="0"/>
              <a:t>', '</a:t>
            </a:r>
            <a:r>
              <a:rPr lang="en-US" altLang="ko-KR" sz="2000" dirty="0" err="1" smtClean="0"/>
              <a:t>resd</a:t>
            </a:r>
            <a:r>
              <a:rPr lang="en-US" altLang="ko-KR" sz="2000" dirty="0" smtClean="0"/>
              <a:t>', '</a:t>
            </a:r>
            <a:r>
              <a:rPr lang="en-US" altLang="ko-KR" sz="2000" dirty="0" err="1" smtClean="0"/>
              <a:t>resq</a:t>
            </a:r>
            <a:r>
              <a:rPr lang="en-US" altLang="ko-KR" sz="2000" dirty="0" smtClean="0"/>
              <a:t>' </a:t>
            </a:r>
            <a:r>
              <a:rPr lang="ko-KR" altLang="en-US" sz="2000" dirty="0" smtClean="0"/>
              <a:t>지시어를 사용하여 배열을 정의한다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지시어 끝의 문자는 원소의 크기를 나타낸다</a:t>
            </a:r>
            <a:r>
              <a:rPr lang="en-US" altLang="ko-KR" sz="2000" dirty="0" smtClean="0"/>
              <a:t>. 'b'</a:t>
            </a:r>
            <a:r>
              <a:rPr lang="ko-KR" altLang="en-US" sz="2000" dirty="0" smtClean="0"/>
              <a:t>는 바이트</a:t>
            </a:r>
            <a:r>
              <a:rPr lang="en-US" altLang="ko-KR" sz="2000" dirty="0" smtClean="0"/>
              <a:t>, 'w'</a:t>
            </a:r>
            <a:r>
              <a:rPr lang="ko-KR" altLang="en-US" sz="2000" dirty="0" smtClean="0"/>
              <a:t>는 워드</a:t>
            </a:r>
            <a:r>
              <a:rPr lang="en-US" altLang="ko-KR" sz="2000" dirty="0" smtClean="0"/>
              <a:t>, 'd'</a:t>
            </a:r>
            <a:r>
              <a:rPr lang="ko-KR" altLang="en-US" sz="2000" dirty="0" smtClean="0"/>
              <a:t>는 더블 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'q'</a:t>
            </a:r>
            <a:r>
              <a:rPr lang="ko-KR" altLang="en-US" sz="2000" dirty="0" smtClean="0"/>
              <a:t>는 쿼드 워드를 뜻한다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예는 초기화 되지 않은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 바이트 크기의 원소와 워드 크기의 원소를 가지는 배열을 정의한 것이다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ARRAY1	RESB	10</a:t>
            </a:r>
          </a:p>
          <a:p>
            <a:pPr lvl="1" algn="just"/>
            <a:r>
              <a:rPr lang="en-US" altLang="ko-KR" sz="2000" dirty="0" smtClean="0"/>
              <a:t>ARRAY2	RESW	10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9.1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배열의 정의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배열의 원소에 접근하기 위해서는 원소가 저장되어 있는 메모리의 주소를 계산해야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03</a:t>
            </a:r>
            <a:r>
              <a:rPr lang="ko-KR" altLang="en-US" sz="1600" dirty="0" smtClean="0"/>
              <a:t>이라는 요일번호를 입력하면 프로그램은 이것을 </a:t>
            </a:r>
            <a:r>
              <a:rPr lang="en-US" altLang="ko-KR" sz="1600" dirty="0" smtClean="0"/>
              <a:t>'Wednesday'</a:t>
            </a:r>
            <a:r>
              <a:rPr lang="ko-KR" altLang="en-US" sz="1600" dirty="0" smtClean="0"/>
              <a:t>로 변환하는 프로그램을 예로 들어보자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변환은 영문자 요일이름을 길이가 모두 같은 배열에 정의해야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원소의 길이는 가장 긴 이름인 </a:t>
            </a:r>
            <a:r>
              <a:rPr lang="en-US" altLang="ko-KR" sz="1600" dirty="0" smtClean="0"/>
              <a:t>'Wednesday'</a:t>
            </a:r>
            <a:r>
              <a:rPr lang="ko-KR" altLang="en-US" sz="1600" dirty="0" smtClean="0"/>
              <a:t>로 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배열을 정의하면 다음과 같다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WEEK_ARRAY	DB 	'Monday...'</a:t>
            </a:r>
          </a:p>
          <a:p>
            <a:pPr lvl="1" algn="just"/>
            <a:r>
              <a:rPr lang="en-US" altLang="ko-KR" sz="1600" dirty="0" smtClean="0"/>
              <a:t>			DB 	'Tuesday..'</a:t>
            </a:r>
          </a:p>
          <a:p>
            <a:pPr lvl="1" algn="just"/>
            <a:r>
              <a:rPr lang="en-US" altLang="ko-KR" sz="1600" dirty="0" smtClean="0"/>
              <a:t>			DB 	'Wednesday'</a:t>
            </a:r>
          </a:p>
          <a:p>
            <a:pPr lvl="1" algn="just"/>
            <a:r>
              <a:rPr lang="en-US" altLang="ko-KR" sz="1600" dirty="0" smtClean="0"/>
              <a:t>			DB 	'Thursday.'</a:t>
            </a:r>
          </a:p>
          <a:p>
            <a:pPr lvl="1" algn="just"/>
            <a:r>
              <a:rPr lang="en-US" altLang="ko-KR" sz="1600" dirty="0" smtClean="0"/>
              <a:t>			DB 	'Friday...'</a:t>
            </a:r>
          </a:p>
          <a:p>
            <a:pPr lvl="1" algn="just"/>
            <a:r>
              <a:rPr lang="en-US" altLang="ko-KR" sz="1600" dirty="0" smtClean="0"/>
              <a:t>			DB 	'Saturday.'</a:t>
            </a:r>
          </a:p>
          <a:p>
            <a:pPr lvl="1" algn="just"/>
            <a:r>
              <a:rPr lang="en-US" altLang="ko-KR" sz="1600" dirty="0" smtClean="0"/>
              <a:t>			DB 	'Sunday...‘</a:t>
            </a:r>
          </a:p>
          <a:p>
            <a:pPr lvl="1" algn="just"/>
            <a:r>
              <a:rPr lang="ko-KR" altLang="en-US" sz="1600" dirty="0" smtClean="0"/>
              <a:t>원소 </a:t>
            </a:r>
            <a:r>
              <a:rPr lang="en-US" altLang="ko-KR" sz="1600" dirty="0" smtClean="0"/>
              <a:t>'Monday'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WEEK_ARRAY+00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, 'Tuesday'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WEEK_ARRAY+09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, 'Wednesday'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WEEK_ARRAY+18</a:t>
            </a:r>
            <a:r>
              <a:rPr lang="ko-KR" altLang="en-US" sz="1600" dirty="0" smtClean="0"/>
              <a:t>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이하 나머지들도 같은 방법으로 주소를 지정할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03</a:t>
            </a:r>
            <a:r>
              <a:rPr lang="ko-KR" altLang="en-US" sz="1600" dirty="0" smtClean="0"/>
              <a:t>을 입력하면 프로그램은 요일 </a:t>
            </a:r>
            <a:r>
              <a:rPr lang="en-US" altLang="ko-KR" sz="1600" dirty="0" smtClean="0"/>
              <a:t>'Wednesday'</a:t>
            </a:r>
            <a:r>
              <a:rPr lang="ko-KR" altLang="en-US" sz="1600" dirty="0" smtClean="0"/>
              <a:t>를 찾기 위해 다음과 같은 절차를 수행한다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9.2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직접 주소 지정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altLang="ko-KR" sz="1600" dirty="0" smtClean="0"/>
              <a:t>1. </a:t>
            </a:r>
            <a:r>
              <a:rPr lang="ko-KR" altLang="en-US" sz="1600" dirty="0" smtClean="0"/>
              <a:t>입력된 요일번호를 </a:t>
            </a:r>
            <a:r>
              <a:rPr lang="en-US" altLang="ko-KR" sz="1600" dirty="0" smtClean="0"/>
              <a:t>ASCII 33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으로 변환한다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2. </a:t>
            </a:r>
            <a:r>
              <a:rPr lang="ko-KR" altLang="en-US" sz="1600" dirty="0" smtClean="0"/>
              <a:t>이 수에서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(3 - 1 = 2). </a:t>
            </a:r>
            <a:r>
              <a:rPr lang="ko-KR" altLang="en-US" sz="1600" dirty="0" smtClean="0"/>
              <a:t>왜냐하면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첫 번째 요일이 </a:t>
            </a:r>
            <a:r>
              <a:rPr lang="en-US" altLang="ko-KR" sz="1600" dirty="0" smtClean="0"/>
              <a:t>WEEK_ARRAY+00</a:t>
            </a:r>
            <a:r>
              <a:rPr lang="ko-KR" altLang="en-US" sz="1600" dirty="0" smtClean="0"/>
              <a:t>에 있기 때문이다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3. </a:t>
            </a:r>
            <a:r>
              <a:rPr lang="ko-KR" altLang="en-US" sz="1600" dirty="0" smtClean="0"/>
              <a:t>새로운 요일번호에 </a:t>
            </a:r>
            <a:r>
              <a:rPr lang="en-US" altLang="ko-KR" sz="1600" dirty="0" smtClean="0"/>
              <a:t>9(</a:t>
            </a:r>
            <a:r>
              <a:rPr lang="ko-KR" altLang="en-US" sz="1600" dirty="0" smtClean="0"/>
              <a:t>각 원소의 길이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곱한다</a:t>
            </a:r>
            <a:r>
              <a:rPr lang="en-US" altLang="ko-KR" sz="1600" dirty="0" smtClean="0"/>
              <a:t>(2 × 9 = 18).</a:t>
            </a:r>
          </a:p>
          <a:p>
            <a:pPr lvl="1" algn="just"/>
            <a:r>
              <a:rPr lang="en-US" altLang="ko-KR" sz="1600" dirty="0" smtClean="0"/>
              <a:t>4. </a:t>
            </a:r>
            <a:r>
              <a:rPr lang="ko-KR" altLang="en-US" sz="1600" dirty="0" smtClean="0"/>
              <a:t>이 곱</a:t>
            </a:r>
            <a:r>
              <a:rPr lang="en-US" altLang="ko-KR" sz="1600" dirty="0" smtClean="0"/>
              <a:t>(18)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WEEK_ARRAY </a:t>
            </a:r>
            <a:r>
              <a:rPr lang="ko-KR" altLang="en-US" sz="1600" dirty="0" smtClean="0"/>
              <a:t>주소에 더한다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결과는 원하는 원소의 주소인 </a:t>
            </a:r>
            <a:r>
              <a:rPr lang="en-US" altLang="ko-KR" sz="1600" dirty="0" smtClean="0"/>
              <a:t>WEEK_ARRAY+18</a:t>
            </a:r>
            <a:r>
              <a:rPr lang="ko-KR" altLang="en-US" sz="1600" dirty="0" smtClean="0"/>
              <a:t>이 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주소에서 원소 </a:t>
            </a:r>
            <a:r>
              <a:rPr lang="en-US" altLang="ko-KR" sz="1600" dirty="0" smtClean="0"/>
              <a:t>'Wednesday'</a:t>
            </a:r>
            <a:r>
              <a:rPr lang="ko-KR" altLang="en-US" sz="1600" dirty="0" smtClean="0"/>
              <a:t>가 시작된다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이러한 방법을 직접 주소지정</a:t>
            </a:r>
            <a:r>
              <a:rPr lang="en-US" altLang="ko-KR" sz="1600" dirty="0" smtClean="0"/>
              <a:t>(Directing Addressing)</a:t>
            </a:r>
            <a:r>
              <a:rPr lang="ko-KR" altLang="en-US" sz="1600" dirty="0" smtClean="0"/>
              <a:t>이라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원하는 배열의 주소를 직접 계산하기 때문에 배열에서 수치를 지정할 필요가 없고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프로그램은 테이블의 각 원소를 계속해서 검색하지 않아도 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프로그램은 입력으로서 </a:t>
            </a:r>
            <a:r>
              <a:rPr lang="en-US" altLang="ko-KR" sz="1600" dirty="0" smtClean="0"/>
              <a:t>7(Sunday)</a:t>
            </a:r>
            <a:r>
              <a:rPr lang="ko-KR" altLang="en-US" sz="1600" dirty="0" smtClean="0"/>
              <a:t>을 받아들이고 이 요일을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형식에서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 형식으로 다음과 같이 변환한다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원래 입력한 요일</a:t>
            </a:r>
            <a:r>
              <a:rPr lang="en-US" altLang="ko-KR" sz="1600" dirty="0" smtClean="0"/>
              <a:t>('07') :		3037H</a:t>
            </a:r>
          </a:p>
          <a:p>
            <a:pPr lvl="1" algn="just"/>
            <a:r>
              <a:rPr lang="en-US" altLang="ko-KR" sz="1600" dirty="0" smtClean="0"/>
              <a:t>3030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XOR</a:t>
            </a:r>
            <a:r>
              <a:rPr lang="ko-KR" altLang="en-US" sz="1600" dirty="0" smtClean="0"/>
              <a:t>한다 </a:t>
            </a:r>
            <a:r>
              <a:rPr lang="en-US" altLang="ko-KR" sz="1600" dirty="0" smtClean="0"/>
              <a:t>:		0007H</a:t>
            </a:r>
          </a:p>
          <a:p>
            <a:pPr lvl="1" algn="just"/>
            <a:r>
              <a:rPr lang="ko-KR" altLang="en-US" sz="1600" dirty="0" smtClean="0"/>
              <a:t>요일의 왼쪽 바이트에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을 곱한다 </a:t>
            </a:r>
            <a:r>
              <a:rPr lang="en-US" altLang="ko-KR" sz="1600" dirty="0" smtClean="0"/>
              <a:t>:	00H</a:t>
            </a:r>
          </a:p>
          <a:p>
            <a:pPr lvl="1" algn="just"/>
            <a:r>
              <a:rPr lang="ko-KR" altLang="en-US" sz="1600" dirty="0" smtClean="0"/>
              <a:t>요일의 오른쪽 바이트를 더한다 </a:t>
            </a:r>
            <a:r>
              <a:rPr lang="en-US" altLang="ko-KR" sz="1600" dirty="0" smtClean="0"/>
              <a:t>:		07H (10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7)</a:t>
            </a:r>
          </a:p>
          <a:p>
            <a:pPr lvl="1" algn="just"/>
            <a:r>
              <a:rPr lang="ko-KR" altLang="en-US" sz="1600" dirty="0" smtClean="0"/>
              <a:t>프로그램은 배열에 있는 요일의 실제 위치를 구한다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AX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뺀다 </a:t>
            </a:r>
            <a:r>
              <a:rPr lang="en-US" altLang="ko-KR" sz="1600" dirty="0" smtClean="0"/>
              <a:t>:			 06H (10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6)</a:t>
            </a:r>
          </a:p>
          <a:p>
            <a:pPr lvl="1" algn="just"/>
            <a:r>
              <a:rPr lang="en-US" altLang="ko-KR" sz="1600" dirty="0" smtClean="0"/>
              <a:t>9(</a:t>
            </a:r>
            <a:r>
              <a:rPr lang="ko-KR" altLang="en-US" sz="1600" dirty="0" smtClean="0"/>
              <a:t>원소의 길이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곱한다 </a:t>
            </a:r>
            <a:r>
              <a:rPr lang="en-US" altLang="ko-KR" sz="1600" dirty="0" smtClean="0"/>
              <a:t>:		36H (10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54)</a:t>
            </a:r>
          </a:p>
          <a:p>
            <a:pPr lvl="1" algn="just"/>
            <a:r>
              <a:rPr lang="ko-KR" altLang="en-US" sz="1600" dirty="0" smtClean="0"/>
              <a:t>배열의 주소를 더한다 </a:t>
            </a:r>
            <a:r>
              <a:rPr lang="en-US" altLang="ko-KR" sz="1600" dirty="0" smtClean="0"/>
              <a:t>:		 	WEEK_ARRAY+36H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9.2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직접 주소 지정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err="1" smtClean="0"/>
              <a:t>week_in</a:t>
            </a:r>
            <a:r>
              <a:rPr lang="en-US" altLang="ko-KR" sz="1600" dirty="0" smtClean="0"/>
              <a:t>	db	'07'</a:t>
            </a:r>
          </a:p>
          <a:p>
            <a:pPr lvl="1" algn="just"/>
            <a:r>
              <a:rPr lang="en-US" altLang="ko-KR" sz="1600" dirty="0" err="1" smtClean="0"/>
              <a:t>week_array</a:t>
            </a:r>
            <a:r>
              <a:rPr lang="en-US" altLang="ko-KR" sz="1600" dirty="0" smtClean="0"/>
              <a:t>	db	'Monday...', 'Tuesday..', 'Wednesday'</a:t>
            </a:r>
          </a:p>
          <a:p>
            <a:pPr lvl="1" algn="just"/>
            <a:r>
              <a:rPr lang="en-US" altLang="ko-KR" sz="1600" dirty="0" smtClean="0"/>
              <a:t>		db	'Thursday.', 'Friday...', 'Saturday.'</a:t>
            </a:r>
          </a:p>
          <a:p>
            <a:pPr lvl="1" algn="just"/>
            <a:r>
              <a:rPr lang="en-US" altLang="ko-KR" sz="1600" dirty="0" smtClean="0"/>
              <a:t>		db	'Sunday...'</a:t>
            </a:r>
          </a:p>
          <a:p>
            <a:pPr lvl="1" algn="just"/>
            <a:r>
              <a:rPr lang="en-US" altLang="ko-KR" sz="1600" dirty="0" smtClean="0"/>
              <a:t>; Convert ASCII week to binary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xor</a:t>
            </a:r>
            <a:r>
              <a:rPr lang="en-US" altLang="ko-KR" sz="1600" dirty="0" smtClean="0"/>
              <a:t>	word [</a:t>
            </a:r>
            <a:r>
              <a:rPr lang="en-US" altLang="ko-KR" sz="1600" dirty="0" err="1" smtClean="0"/>
              <a:t>week_in</a:t>
            </a:r>
            <a:r>
              <a:rPr lang="en-US" altLang="ko-KR" sz="1600" dirty="0" smtClean="0"/>
              <a:t>], '00'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movzx</a:t>
            </a:r>
            <a:r>
              <a:rPr lang="en-US" altLang="ko-KR" sz="1600" dirty="0" smtClean="0"/>
              <a:t>	ax, byte [</a:t>
            </a:r>
            <a:r>
              <a:rPr lang="en-US" altLang="ko-KR" sz="1600" dirty="0" err="1" smtClean="0"/>
              <a:t>week_in</a:t>
            </a:r>
            <a:r>
              <a:rPr lang="en-US" altLang="ko-KR" sz="1600" dirty="0" smtClean="0"/>
              <a:t>]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bl</a:t>
            </a:r>
            <a:r>
              <a:rPr lang="en-US" altLang="ko-KR" sz="1600" dirty="0" smtClean="0"/>
              <a:t>, 10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mul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bl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mozx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, byte [week_in+1]  ; Locate week in array</a:t>
            </a:r>
          </a:p>
          <a:p>
            <a:pPr lvl="1" algn="just"/>
            <a:r>
              <a:rPr lang="en-US" altLang="ko-KR" sz="1600" dirty="0" smtClean="0"/>
              <a:t>	add	ax, </a:t>
            </a:r>
            <a:r>
              <a:rPr lang="en-US" altLang="ko-KR" sz="1600" dirty="0" err="1" smtClean="0"/>
              <a:t>bx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al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bl</a:t>
            </a:r>
            <a:r>
              <a:rPr lang="en-US" altLang="ko-KR" sz="1600" dirty="0" smtClean="0"/>
              <a:t>, 9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mul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bl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week_array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add	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...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9.2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직접 주소 지정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배열의 원소에 접근하는 효율적인 방법은 간접 주소지정 방법이다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사용하는 레지스터가 </a:t>
            </a:r>
            <a:r>
              <a:rPr lang="ko-KR" altLang="en-US" sz="1600" dirty="0" smtClean="0">
                <a:solidFill>
                  <a:srgbClr val="FF0000"/>
                </a:solidFill>
              </a:rPr>
              <a:t>베이스 레지스터와 인덱스 레지스터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베이스 레지스터에는 배열의 시작 주소를 저장하고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인덱스 레지스터에는 배열 내의 임의의 원소 위치</a:t>
            </a:r>
            <a:r>
              <a:rPr lang="ko-KR" altLang="en-US" sz="1600" dirty="0" smtClean="0"/>
              <a:t>를 저장한다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배열 내의 어떤 원소에 접근할 때 베이스 레지스터와 인덱스 레지스터의 값만을 </a:t>
            </a:r>
            <a:r>
              <a:rPr lang="ko-KR" altLang="en-US" sz="1600" dirty="0" err="1" smtClean="0"/>
              <a:t>바꿈으로서</a:t>
            </a:r>
            <a:r>
              <a:rPr lang="ko-KR" altLang="en-US" sz="1600" dirty="0" smtClean="0"/>
              <a:t> 간단하게 주소 지정을 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예 </a:t>
            </a:r>
            <a:r>
              <a:rPr lang="en-US" altLang="ko-KR" sz="1600" dirty="0" smtClean="0"/>
              <a:t>] BX=1000H, SI=0020H, DS=0200H, DATA=2576H</a:t>
            </a:r>
            <a:r>
              <a:rPr lang="ko-KR" altLang="en-US" sz="1600" dirty="0" smtClean="0"/>
              <a:t>일 때 다음 명령어 수행 시 메모리 물리 주소를 계산하시오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MOV  AX, [BX+SI+DATA]</a:t>
            </a:r>
          </a:p>
          <a:p>
            <a:pPr lvl="1" algn="just"/>
            <a:r>
              <a:rPr lang="en-US" altLang="ko-KR" sz="1600" dirty="0" smtClean="0"/>
              <a:t>Physical Address	= DS : (BX + SI + DATA)</a:t>
            </a:r>
          </a:p>
          <a:p>
            <a:pPr lvl="1" algn="just"/>
            <a:r>
              <a:rPr lang="en-US" altLang="ko-KR" sz="1600" dirty="0" smtClean="0"/>
              <a:t>			= 02000H + 1000H + 0020H + 2567H</a:t>
            </a:r>
          </a:p>
          <a:p>
            <a:pPr lvl="1" algn="just"/>
            <a:r>
              <a:rPr lang="en-US" altLang="ko-KR" sz="1600" dirty="0" smtClean="0"/>
              <a:t>			= 05587H</a:t>
            </a:r>
          </a:p>
          <a:p>
            <a:pPr lvl="1" algn="just"/>
            <a:r>
              <a:rPr lang="en-US" altLang="ko-KR" sz="1600" dirty="0" smtClean="0"/>
              <a:t>Pentium</a:t>
            </a:r>
            <a:r>
              <a:rPr lang="ko-KR" altLang="en-US" sz="1600" dirty="0" smtClean="0"/>
              <a:t>에서는 모든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 레지스터를 베이스 레지스터로 사용할 수 있으며</a:t>
            </a:r>
            <a:r>
              <a:rPr lang="en-US" altLang="ko-KR" sz="1600" dirty="0" smtClean="0"/>
              <a:t>, ESP</a:t>
            </a:r>
            <a:r>
              <a:rPr lang="ko-KR" altLang="en-US" sz="1600" dirty="0" smtClean="0"/>
              <a:t>를 제외한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 레지스터를 인덱스 레지스터로 사용할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인덱스 레지스터에는 스케일 계수</a:t>
            </a:r>
            <a:r>
              <a:rPr lang="en-US" altLang="ko-KR" sz="1600" dirty="0" smtClean="0"/>
              <a:t>(1, 2, 4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8)</a:t>
            </a:r>
            <a:r>
              <a:rPr lang="ko-KR" altLang="en-US" sz="1600" dirty="0" smtClean="0"/>
              <a:t>를 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변위는 </a:t>
            </a:r>
            <a:r>
              <a:rPr lang="en-US" altLang="ko-KR" sz="1600" dirty="0" smtClean="0"/>
              <a:t>8, 16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9.3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주소 지정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9.3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주소 지정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1484784"/>
          <a:ext cx="7344815" cy="4838700"/>
        </p:xfrm>
        <a:graphic>
          <a:graphicData uri="http://schemas.openxmlformats.org/drawingml/2006/table">
            <a:tbl>
              <a:tblPr/>
              <a:tblGrid>
                <a:gridCol w="1469244"/>
                <a:gridCol w="1469244"/>
                <a:gridCol w="1469244"/>
                <a:gridCol w="973673"/>
                <a:gridCol w="1963410"/>
              </a:tblGrid>
              <a:tr h="19875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Base Register + (Index Register × Scale) + Displacement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EAX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EAX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EBX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EBX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ECX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None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EDX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+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EDX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×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8bit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ESP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EBP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16bit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EBP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32bit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ESI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EDI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EDI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5155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</a:rPr>
                        <a:t>) 1. ESP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레지스터는 인덱스 레지스터로 사용할 수 없다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 smtClean="0">
                          <a:solidFill>
                            <a:srgbClr val="FFFFFF"/>
                          </a:solidFill>
                          <a:latin typeface="바탕"/>
                          <a:ea typeface="바탕"/>
                        </a:rPr>
                        <a:t>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ESP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EBP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가 베이스 레지스터로 사용되면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SS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세그먼트가 기본 세그먼트가 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이 외 모든 경우에는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DS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세그먼트가 기본 세그먼트 이다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2000" dirty="0" smtClean="0"/>
              <a:t>다른 크기의 배열 내에 있는 원소들을 인덱스 하기 위해 스케일 계수를 다음과 같이 사용할 수 있다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바이트 크기 원소 배열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스케일 계수 </a:t>
            </a:r>
            <a:r>
              <a:rPr lang="en-US" altLang="ko-KR" sz="2000" dirty="0" smtClean="0"/>
              <a:t>1</a:t>
            </a:r>
          </a:p>
          <a:p>
            <a:pPr lvl="1" algn="just"/>
            <a:r>
              <a:rPr lang="ko-KR" altLang="en-US" sz="2000" dirty="0" smtClean="0"/>
              <a:t>워드 크기 원소 배열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스케일 계수 </a:t>
            </a:r>
            <a:r>
              <a:rPr lang="en-US" altLang="ko-KR" sz="2000" dirty="0" smtClean="0"/>
              <a:t>2</a:t>
            </a:r>
          </a:p>
          <a:p>
            <a:pPr lvl="1" algn="just"/>
            <a:r>
              <a:rPr lang="ko-KR" altLang="en-US" sz="2000" dirty="0" smtClean="0"/>
              <a:t>더블 워드 크기 원소 배열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스케일 계수 </a:t>
            </a:r>
            <a:r>
              <a:rPr lang="en-US" altLang="ko-KR" sz="2000" dirty="0" smtClean="0"/>
              <a:t>4</a:t>
            </a:r>
          </a:p>
          <a:p>
            <a:pPr lvl="1" algn="just"/>
            <a:r>
              <a:rPr lang="ko-KR" altLang="en-US" sz="2000" dirty="0" err="1" smtClean="0"/>
              <a:t>쿼드</a:t>
            </a:r>
            <a:r>
              <a:rPr lang="ko-KR" altLang="en-US" sz="2000" dirty="0" smtClean="0"/>
              <a:t> 워드 크기 원소 배열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스케일 계수 </a:t>
            </a:r>
            <a:r>
              <a:rPr lang="en-US" altLang="ko-KR" sz="2000" dirty="0" smtClean="0"/>
              <a:t>8</a:t>
            </a:r>
          </a:p>
          <a:p>
            <a:pPr lvl="1" algn="just"/>
            <a:r>
              <a:rPr lang="ko-KR" altLang="en-US" sz="2000" dirty="0" smtClean="0"/>
              <a:t>스케일 계수를 사용한 예를 아래에 보였다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MOV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EAX</a:t>
            </a:r>
            <a:r>
              <a:rPr lang="en-US" altLang="ko-KR" sz="2000" dirty="0" smtClean="0"/>
              <a:t>, [DW_ARRAY+EDX×4]    ; </a:t>
            </a:r>
            <a:r>
              <a:rPr lang="ko-KR" altLang="en-US" sz="2000" dirty="0" smtClean="0"/>
              <a:t>더블 워드 배열의 더블 워드 전송</a:t>
            </a:r>
          </a:p>
          <a:p>
            <a:pPr lvl="1" algn="just"/>
            <a:r>
              <a:rPr lang="en-US" altLang="ko-KR" sz="2000" dirty="0" smtClean="0"/>
              <a:t>MOV EAX, [ESI×8+EDI]	; </a:t>
            </a:r>
            <a:r>
              <a:rPr lang="ko-KR" altLang="en-US" sz="2000" dirty="0" err="1" smtClean="0"/>
              <a:t>쿼드</a:t>
            </a:r>
            <a:r>
              <a:rPr lang="ko-KR" altLang="en-US" sz="2000" dirty="0" smtClean="0"/>
              <a:t> 워드 배열의 더블 워드 전송</a:t>
            </a:r>
          </a:p>
          <a:p>
            <a:pPr lvl="1" algn="just"/>
            <a:r>
              <a:rPr lang="en-US" altLang="ko-KR" sz="2000" dirty="0" smtClean="0"/>
              <a:t>MOV AX, WD_ARRAY[ECX+2+EDX×2]  ; </a:t>
            </a:r>
            <a:r>
              <a:rPr lang="ko-KR" altLang="en-US" sz="2000" dirty="0" smtClean="0"/>
              <a:t>워드 배열의 워드 전송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4400" dirty="0" smtClean="0">
                <a:solidFill>
                  <a:schemeClr val="tx1"/>
                </a:solidFill>
              </a:rPr>
              <a:t>9.3 </a:t>
            </a:r>
            <a:r>
              <a:rPr lang="ko-KR" altLang="en-US" sz="4400" dirty="0" smtClean="0">
                <a:solidFill>
                  <a:schemeClr val="tx1"/>
                </a:solidFill>
              </a:rPr>
              <a:t>배열 원소의 주소 지정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1153</Words>
  <Application>Microsoft Office PowerPoint</Application>
  <PresentationFormat>화면 슬라이드 쇼(4:3)</PresentationFormat>
  <Paragraphs>227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9.  배열</vt:lpstr>
      <vt:lpstr> 9.1 배열의 정의</vt:lpstr>
      <vt:lpstr> 9.1 배열의 정의</vt:lpstr>
      <vt:lpstr> 9.2 배열 원소의 직접 주소 지정</vt:lpstr>
      <vt:lpstr> 9.2 배열 원소의 직접 주소 지정</vt:lpstr>
      <vt:lpstr> 9.2 배열 원소의 직접 주소 지정</vt:lpstr>
      <vt:lpstr> 9.3 배열 원소의 주소 지정</vt:lpstr>
      <vt:lpstr> 9.3 배열 원소의 주소 지정</vt:lpstr>
      <vt:lpstr> 9.3 배열 원소의 주소 지정</vt:lpstr>
      <vt:lpstr> 9.3 배열 원소의 주소 지정</vt:lpstr>
      <vt:lpstr> 9.4 다차원 배열</vt:lpstr>
      <vt:lpstr> 9.4 다차원 배열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 배열</dc:title>
  <dc:creator>gilho</dc:creator>
  <cp:lastModifiedBy>gilho</cp:lastModifiedBy>
  <cp:revision>12</cp:revision>
  <dcterms:created xsi:type="dcterms:W3CDTF">2011-03-17T03:23:06Z</dcterms:created>
  <dcterms:modified xsi:type="dcterms:W3CDTF">2012-04-16T02:31:42Z</dcterms:modified>
</cp:coreProperties>
</file>