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341" r:id="rId4"/>
    <p:sldId id="391" r:id="rId5"/>
    <p:sldId id="256" r:id="rId6"/>
    <p:sldId id="386" r:id="rId7"/>
    <p:sldId id="262" r:id="rId8"/>
    <p:sldId id="395" r:id="rId9"/>
    <p:sldId id="268" r:id="rId10"/>
    <p:sldId id="287" r:id="rId11"/>
    <p:sldId id="320" r:id="rId12"/>
    <p:sldId id="396" r:id="rId13"/>
    <p:sldId id="333" r:id="rId14"/>
    <p:sldId id="343" r:id="rId15"/>
    <p:sldId id="397" r:id="rId16"/>
    <p:sldId id="354" r:id="rId17"/>
    <p:sldId id="356" r:id="rId18"/>
    <p:sldId id="357" r:id="rId19"/>
    <p:sldId id="361" r:id="rId20"/>
    <p:sldId id="365" r:id="rId21"/>
    <p:sldId id="366" r:id="rId22"/>
    <p:sldId id="398" r:id="rId23"/>
    <p:sldId id="399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400" r:id="rId38"/>
    <p:sldId id="401" r:id="rId39"/>
    <p:sldId id="402" r:id="rId40"/>
    <p:sldId id="403" r:id="rId41"/>
    <p:sldId id="404" r:id="rId42"/>
  </p:sldIdLst>
  <p:sldSz cx="9144000" cy="6858000" type="screen4x3"/>
  <p:notesSz cx="6858000" cy="9774238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folHlink"/>
        </a:solidFill>
        <a:latin typeface="굴림체"/>
        <a:ea typeface="굴림체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303" autoAdjust="0"/>
    <p:restoredTop sz="97048" autoAdjust="0"/>
  </p:normalViewPr>
  <p:slideViewPr>
    <p:cSldViewPr snapToGrid="0">
      <p:cViewPr varScale="1">
        <p:scale>
          <a:sx n="100" d="100"/>
          <a:sy n="100" d="100"/>
        </p:scale>
        <p:origin x="-1243" y="-82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95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l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95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r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059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l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93059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r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fld id="{FFB7697B-99E2-4912-9D48-CDB93C0B914E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95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l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200" y="95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r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059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l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9305925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r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fld id="{A93264A5-2084-425C-B3F3-B672E1B64900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>
          <a:xfrm>
            <a:off x="914400" y="4656138"/>
            <a:ext cx="5029200" cy="44196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2075" tIns="46038" rIns="92075" bIns="4603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14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9350" y="852488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F1613F9F-22DD-406D-A06F-77FD4222624C}" type="slidenum">
              <a:rPr lang="en-US" altLang="ko-KR"/>
              <a:pPr lvl="0">
                <a:defRPr/>
              </a:pPr>
              <a:t>3</a:t>
            </a:fld>
            <a:endParaRPr lang="en-US" altLang="ko-K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9B898115-B096-4D7C-BA9D-9B3E09E37311}" type="slidenum">
              <a:rPr lang="en-US" altLang="ko-KR"/>
              <a:pPr lvl="0">
                <a:defRPr/>
              </a:pPr>
              <a:t>12</a:t>
            </a:fld>
            <a:endParaRPr lang="en-US" altLang="ko-K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9B898115-B096-4D7C-BA9D-9B3E09E37311}" type="slidenum">
              <a:rPr lang="en-US" altLang="ko-KR"/>
              <a:pPr lvl="0">
                <a:defRPr/>
              </a:pPr>
              <a:t>13</a:t>
            </a:fld>
            <a:endParaRPr lang="en-US" altLang="ko-K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257E4FCD-637B-483F-9187-1726DEC18B1D}" type="slidenum">
              <a:rPr lang="en-US" altLang="ko-KR"/>
              <a:pPr lvl="0">
                <a:defRPr/>
              </a:pPr>
              <a:t>14</a:t>
            </a:fld>
            <a:endParaRPr lang="en-US" altLang="ko-KR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F68F0D49-0494-43EB-858F-C3B03BD5BF2B}" type="slidenum">
              <a:rPr lang="en-US" altLang="ko-KR"/>
              <a:pPr lvl="0">
                <a:defRPr/>
              </a:pPr>
              <a:t>15</a:t>
            </a:fld>
            <a:endParaRPr lang="en-US" altLang="ko-K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7F369B7B-2221-4372-8C78-B83327DA9D6E}" type="slidenum">
              <a:rPr lang="en-US" altLang="ko-KR"/>
              <a:pPr lvl="0">
                <a:defRPr/>
              </a:pPr>
              <a:t>16</a:t>
            </a:fld>
            <a:endParaRPr lang="en-US" altLang="ko-KR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46749EFC-129D-4F9B-9357-FD651E304CF7}" type="slidenum">
              <a:rPr lang="en-US" altLang="ko-KR"/>
              <a:pPr lvl="0">
                <a:defRPr/>
              </a:pPr>
              <a:t>17</a:t>
            </a:fld>
            <a:endParaRPr lang="en-US" altLang="ko-KR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45453B4C-1DE2-4D96-81CC-7BF41D096545}" type="slidenum">
              <a:rPr lang="en-US" altLang="ko-KR"/>
              <a:pPr lvl="0">
                <a:defRPr/>
              </a:pPr>
              <a:t>18</a:t>
            </a:fld>
            <a:endParaRPr lang="en-US" altLang="ko-KR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5A7496DF-3961-4447-A9EC-0C47616939C5}" type="slidenum">
              <a:rPr lang="en-US" altLang="ko-KR"/>
              <a:pPr lvl="0">
                <a:defRPr/>
              </a:pPr>
              <a:t>19</a:t>
            </a:fld>
            <a:endParaRPr lang="en-US" altLang="ko-K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5A7496DF-3961-4447-A9EC-0C47616939C5}" type="slidenum">
              <a:rPr lang="en-US" altLang="ko-KR"/>
              <a:pPr lvl="0">
                <a:defRPr/>
              </a:pPr>
              <a:t>20</a:t>
            </a:fld>
            <a:endParaRPr lang="en-US" altLang="ko-K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5A7496DF-3961-4447-A9EC-0C47616939C5}" type="slidenum">
              <a:rPr lang="en-US" altLang="ko-KR"/>
              <a:pPr lvl="0">
                <a:defRPr/>
              </a:pPr>
              <a:t>21</a:t>
            </a:fld>
            <a:endParaRPr lang="en-US" altLang="ko-K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996FA23-8E39-42D7-9655-ECF57A67A44C}" type="slidenum">
              <a:rPr lang="en-US" altLang="ko-KR"/>
              <a:pPr lvl="0">
                <a:defRPr/>
              </a:pPr>
              <a:t>4</a:t>
            </a:fld>
            <a:endParaRPr lang="en-US" altLang="ko-K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534B6FDE-ABEA-4100-84AD-26D739544943}" type="slidenum">
              <a:rPr lang="en-US" altLang="ko-KR"/>
              <a:pPr lvl="0">
                <a:defRPr/>
              </a:pPr>
              <a:t>22</a:t>
            </a:fld>
            <a:endParaRPr lang="en-US" altLang="ko-KR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6D53213E-D7F4-48B9-9E0F-2A6F7A40F18D}" type="slidenum">
              <a:rPr lang="en-US" altLang="ko-KR"/>
              <a:pPr lvl="0">
                <a:defRPr/>
              </a:pPr>
              <a:t>23</a:t>
            </a:fld>
            <a:endParaRPr lang="en-US" altLang="ko-KR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88E845D8-A7E0-46F4-A51E-7E05991E1B09}" type="slidenum">
              <a:rPr lang="en-US" altLang="ko-KR"/>
              <a:pPr lvl="0">
                <a:defRPr/>
              </a:pPr>
              <a:t>24</a:t>
            </a:fld>
            <a:endParaRPr lang="en-US" altLang="ko-KR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A8154E0F-A4CD-4D07-8705-5C50952CE00D}" type="slidenum">
              <a:rPr lang="en-US" altLang="ko-KR"/>
              <a:pPr lvl="0">
                <a:defRPr/>
              </a:pPr>
              <a:t>25</a:t>
            </a:fld>
            <a:endParaRPr lang="en-US" altLang="ko-KR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E970AD92-8815-4A12-9096-B824E1FA7D1A}" type="slidenum">
              <a:rPr lang="en-US" altLang="ko-KR"/>
              <a:pPr lvl="0">
                <a:defRPr/>
              </a:pPr>
              <a:t>26</a:t>
            </a:fld>
            <a:endParaRPr lang="en-US" altLang="ko-KR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6B9C60DF-7609-4F28-B890-A7EC00CE4E69}" type="slidenum">
              <a:rPr lang="en-US" altLang="ko-KR"/>
              <a:pPr lvl="0">
                <a:defRPr/>
              </a:pPr>
              <a:t>27</a:t>
            </a:fld>
            <a:endParaRPr lang="en-US" altLang="ko-KR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5476" name="Rectangle 3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B0DA8FD7-737B-4D94-9E3D-288943B4FED0}" type="slidenum">
              <a:rPr lang="en-US" altLang="ko-KR"/>
              <a:pPr lvl="0">
                <a:defRPr/>
              </a:pPr>
              <a:t>28</a:t>
            </a:fld>
            <a:endParaRPr lang="en-US" altLang="ko-KR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6500" name="Rectangle 3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B345832A-F20B-4543-83FB-2B321C947C68}" type="slidenum">
              <a:rPr lang="en-US" altLang="ko-KR"/>
              <a:pPr lvl="0">
                <a:defRPr/>
              </a:pPr>
              <a:t>29</a:t>
            </a:fld>
            <a:endParaRPr lang="en-US" altLang="ko-KR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0C30CFCB-BD77-4525-A5DF-0FA4D034013A}" type="slidenum">
              <a:rPr lang="en-US" altLang="ko-KR"/>
              <a:pPr lvl="0">
                <a:defRPr/>
              </a:pPr>
              <a:t>30</a:t>
            </a:fld>
            <a:endParaRPr lang="en-US" altLang="ko-KR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9ABB1932-C099-4E84-BE5A-9AF285AF1988}" type="slidenum">
              <a:rPr lang="en-US" altLang="ko-KR"/>
              <a:pPr lvl="0">
                <a:defRPr/>
              </a:pPr>
              <a:t>31</a:t>
            </a:fld>
            <a:endParaRPr lang="en-US" altLang="ko-KR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9572" name="Rectangle 3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2E7DC4C5-B394-4C73-842C-99ADDC8FEB71}" type="slidenum">
              <a:rPr lang="en-US" altLang="ko-KR"/>
              <a:pPr lvl="0">
                <a:defRPr/>
              </a:pPr>
              <a:t>5</a:t>
            </a:fld>
            <a:endParaRPr lang="en-US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6A35F23-8220-4CC0-BB85-DE9CD592C36C}" type="slidenum">
              <a:rPr lang="en-US" altLang="ko-KR"/>
              <a:pPr lvl="0">
                <a:defRPr/>
              </a:pPr>
              <a:t>32</a:t>
            </a:fld>
            <a:endParaRPr lang="en-US" altLang="ko-KR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0596" name="Rectangle 3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82D4D13C-E6DB-44EF-8A2F-C3B6DF9D02E3}" type="slidenum">
              <a:rPr lang="en-US" altLang="ko-KR"/>
              <a:pPr lvl="0">
                <a:defRPr/>
              </a:pPr>
              <a:t>33</a:t>
            </a:fld>
            <a:endParaRPr lang="en-US" altLang="ko-KR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098BD5A7-621A-4864-946D-572D972DD503}" type="slidenum">
              <a:rPr lang="en-US" altLang="ko-KR"/>
              <a:pPr lvl="0">
                <a:defRPr/>
              </a:pPr>
              <a:t>34</a:t>
            </a:fld>
            <a:endParaRPr lang="en-US" altLang="ko-KR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82D4D13C-E6DB-44EF-8A2F-C3B6DF9D02E3}" type="slidenum">
              <a:rPr lang="en-US" altLang="ko-KR"/>
              <a:pPr lvl="0">
                <a:defRPr/>
              </a:pPr>
              <a:t>35</a:t>
            </a:fld>
            <a:endParaRPr lang="en-US" altLang="ko-KR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82D4D13C-E6DB-44EF-8A2F-C3B6DF9D02E3}" type="slidenum">
              <a:rPr lang="en-US" altLang="ko-KR"/>
              <a:pPr lvl="0">
                <a:defRPr/>
              </a:pPr>
              <a:t>36</a:t>
            </a:fld>
            <a:endParaRPr lang="en-US" altLang="ko-KR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82D4D13C-E6DB-44EF-8A2F-C3B6DF9D02E3}" type="slidenum">
              <a:rPr lang="en-US" altLang="ko-KR"/>
              <a:pPr lvl="0">
                <a:defRPr/>
              </a:pPr>
              <a:t>37</a:t>
            </a:fld>
            <a:endParaRPr lang="en-US" altLang="ko-KR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82D4D13C-E6DB-44EF-8A2F-C3B6DF9D02E3}" type="slidenum">
              <a:rPr lang="en-US" altLang="ko-KR"/>
              <a:pPr lvl="0">
                <a:defRPr/>
              </a:pPr>
              <a:t>38</a:t>
            </a:fld>
            <a:endParaRPr lang="en-US" altLang="ko-KR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82D4D13C-E6DB-44EF-8A2F-C3B6DF9D02E3}" type="slidenum">
              <a:rPr lang="en-US" altLang="ko-KR"/>
              <a:pPr lvl="0">
                <a:defRPr/>
              </a:pPr>
              <a:t>39</a:t>
            </a:fld>
            <a:endParaRPr lang="en-US" altLang="ko-KR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2E7DC4C5-B394-4C73-842C-99ADDC8FEB71}" type="slidenum">
              <a:rPr lang="en-US" altLang="ko-KR"/>
              <a:pPr lvl="0">
                <a:defRPr/>
              </a:pPr>
              <a:t>6</a:t>
            </a:fld>
            <a:endParaRPr lang="en-US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485B342-576A-45C5-AF5E-7AC44EA913D8}" type="slidenum">
              <a:rPr lang="en-US" altLang="ko-KR"/>
              <a:pPr lvl="0">
                <a:defRPr/>
              </a:pPr>
              <a:t>7</a:t>
            </a:fld>
            <a:endParaRPr lang="en-US" altLang="ko-K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0432C48A-FB3C-4317-950E-ED5B05A965E3}" type="slidenum">
              <a:rPr lang="en-US" altLang="ko-KR"/>
              <a:pPr lvl="0">
                <a:defRPr/>
              </a:pPr>
              <a:t>8</a:t>
            </a:fld>
            <a:endParaRPr lang="en-US" altLang="ko-K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D4E09B7E-0EC5-47CE-9E99-53FC8FE334B3}" type="slidenum">
              <a:rPr lang="en-US" altLang="ko-KR"/>
              <a:pPr lvl="0">
                <a:defRPr/>
              </a:pPr>
              <a:t>9</a:t>
            </a:fld>
            <a:endParaRPr lang="en-US" altLang="ko-KR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D4E09B7E-0EC5-47CE-9E99-53FC8FE334B3}" type="slidenum">
              <a:rPr lang="en-US" altLang="ko-KR"/>
              <a:pPr lvl="0">
                <a:defRPr/>
              </a:pPr>
              <a:t>10</a:t>
            </a:fld>
            <a:endParaRPr lang="en-US" altLang="ko-KR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72086987-0177-4A63-94BC-9B58A689DF26}" type="slidenum">
              <a:rPr lang="en-US" altLang="ko-KR"/>
              <a:pPr lvl="0">
                <a:defRPr/>
              </a:pPr>
              <a:t>11</a:t>
            </a:fld>
            <a:endParaRPr lang="en-US" altLang="ko-K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150938" y="852488"/>
            <a:ext cx="4556125" cy="3416300"/>
          </a:xfrm>
          <a:ln cap="flat"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8C7366B0-92C4-4C17-BDE1-29E2537D238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7F280-D9D7-434D-8765-7630E9E6BA5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95350"/>
            <a:ext cx="1943100" cy="5200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95350"/>
            <a:ext cx="5676900" cy="5200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D59BC-4558-4771-BC6F-00BAFA8EBBE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 i="1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F49632E7-72C8-4451-9EC1-75AEF321CDF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2526A-E844-421C-B3E4-F8DD25DA3D8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C1586-D949-42FC-8E60-F0C9E579AA3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FEAF2-B964-456D-BCF4-5410859B5E4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90E54-396F-4EFF-84A3-B599E761759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A9858-4600-47A4-87BB-87F08517B4A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6D812-94E1-4114-898C-3A72525E5C8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1B29E-B5E7-49AA-A25D-8C3D666BA9F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400" b="0" smtClean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B6995B15-5DDF-4AA3-90CC-E7741B37EDF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6200" y="781050"/>
            <a:ext cx="8991600" cy="762000"/>
          </a:xfrm>
          <a:prstGeom prst="rect">
            <a:avLst/>
          </a:prstGeom>
          <a:gradFill rotWithShape="0">
            <a:gsLst>
              <a:gs pos="0">
                <a:srgbClr val="006057">
                  <a:gamma/>
                  <a:shade val="20000"/>
                  <a:invGamma/>
                </a:srgbClr>
              </a:gs>
              <a:gs pos="50000">
                <a:srgbClr val="006057"/>
              </a:gs>
              <a:gs pos="100000">
                <a:srgbClr val="006057">
                  <a:gamma/>
                  <a:shade val="2000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" y="1524000"/>
            <a:ext cx="8991600" cy="133350"/>
          </a:xfrm>
          <a:prstGeom prst="rect">
            <a:avLst/>
          </a:prstGeom>
          <a:gradFill rotWithShape="0">
            <a:gsLst>
              <a:gs pos="0">
                <a:srgbClr val="00B7A5"/>
              </a:gs>
              <a:gs pos="100000">
                <a:srgbClr val="00B7A5">
                  <a:gamma/>
                  <a:shade val="2000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200" y="666750"/>
            <a:ext cx="8991600" cy="13335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0000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95350"/>
            <a:ext cx="7772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0161" dir="20493903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굴림체" pitchFamily="49" charset="-127"/>
          <a:ea typeface="굴림체" pitchFamily="49" charset="-127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4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0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7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 idx="0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제 </a:t>
            </a:r>
            <a:r>
              <a:rPr lang="en-US" altLang="ko-KR"/>
              <a:t>5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매크로 프로세서 </a:t>
            </a:r>
            <a:r>
              <a:rPr lang="ko-KR" altLang="en-US">
                <a:solidFill>
                  <a:srgbClr val="ff7bdc"/>
                </a:solidFill>
              </a:rPr>
              <a:t>설계</a:t>
            </a:r>
            <a:endParaRPr lang="ko-KR" altLang="en-US">
              <a:solidFill>
                <a:srgbClr val="ff7bd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62326" y="1021527"/>
            <a:ext cx="5524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설계</a:t>
            </a:r>
            <a:r>
              <a:rPr lang="en-US" altLang="ko-KR" sz="1200"/>
              <a:t>(design) : </a:t>
            </a:r>
            <a:r>
              <a:rPr lang="ko-KR" altLang="en-US" sz="1200"/>
              <a:t>어떤 것을 직접 만들기 전에 미리 밑그림을 그려 보는 것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서브루틴을 사용한 호출</a:t>
            </a:r>
            <a:endParaRPr lang="ko-KR" altLang="en-US"/>
          </a:p>
        </p:txBody>
      </p:sp>
      <p:sp>
        <p:nvSpPr>
          <p:cNvPr id="67587" name="Freeform 3"/>
          <p:cNvSpPr/>
          <p:nvPr/>
        </p:nvSpPr>
        <p:spPr>
          <a:xfrm>
            <a:off x="4073525" y="5543550"/>
            <a:ext cx="1687513" cy="141288"/>
          </a:xfrm>
          <a:custGeom>
            <a:avLst/>
            <a:gdLst/>
            <a:cxnLst>
              <a:cxn ang="0">
                <a:pos x="0" y="0"/>
              </a:cxn>
              <a:cxn ang="0">
                <a:pos x="1062" y="88"/>
              </a:cxn>
            </a:cxnLst>
            <a:rect l="0" t="0" r="r" b="b"/>
            <a:pathLst>
              <a:path w="1063" h="89">
                <a:moveTo>
                  <a:pt x="0" y="0"/>
                </a:moveTo>
                <a:lnTo>
                  <a:pt x="1062" y="8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67588" name="Freeform 4"/>
          <p:cNvSpPr/>
          <p:nvPr/>
        </p:nvSpPr>
        <p:spPr>
          <a:xfrm>
            <a:off x="4095750" y="3402013"/>
            <a:ext cx="1663700" cy="163512"/>
          </a:xfrm>
          <a:custGeom>
            <a:avLst/>
            <a:gdLst/>
            <a:cxnLst>
              <a:cxn ang="0">
                <a:pos x="0" y="102"/>
              </a:cxn>
              <a:cxn ang="0">
                <a:pos x="1047" y="0"/>
              </a:cxn>
            </a:cxnLst>
            <a:rect l="0" t="0" r="r" b="b"/>
            <a:pathLst>
              <a:path w="1048" h="103">
                <a:moveTo>
                  <a:pt x="0" y="102"/>
                </a:moveTo>
                <a:lnTo>
                  <a:pt x="1047" y="0"/>
                </a:lnTo>
              </a:path>
            </a:pathLst>
          </a:custGeom>
          <a:noFill/>
          <a:ln w="25400" cap="rnd" cmpd="sng">
            <a:solidFill>
              <a:srgbClr val="bc3700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>
          <a:xfrm>
            <a:off x="5700713" y="3384550"/>
            <a:ext cx="2640012" cy="2281238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>
          <a:xfrm>
            <a:off x="7021513" y="3983038"/>
            <a:ext cx="598487" cy="47307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>
          <a:xfrm>
            <a:off x="5938838" y="3511550"/>
            <a:ext cx="2259012" cy="22796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 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>
          <a:xfrm>
            <a:off x="5519738" y="2686050"/>
            <a:ext cx="3024187" cy="40163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서브루틴 </a:t>
            </a: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</a:endParaRPr>
          </a:p>
        </p:txBody>
      </p:sp>
      <p:sp>
        <p:nvSpPr>
          <p:cNvPr id="67593" name="Freeform 9"/>
          <p:cNvSpPr/>
          <p:nvPr/>
        </p:nvSpPr>
        <p:spPr>
          <a:xfrm>
            <a:off x="4078288" y="3409950"/>
            <a:ext cx="1651000" cy="1498600"/>
          </a:xfrm>
          <a:custGeom>
            <a:avLst/>
            <a:gdLst/>
            <a:cxnLst>
              <a:cxn ang="0">
                <a:pos x="0" y="943"/>
              </a:cxn>
              <a:cxn ang="0">
                <a:pos x="1039" y="0"/>
              </a:cxn>
            </a:cxnLst>
            <a:rect l="0" t="0" r="r" b="b"/>
            <a:pathLst>
              <a:path w="1040" h="944">
                <a:moveTo>
                  <a:pt x="0" y="943"/>
                </a:moveTo>
                <a:lnTo>
                  <a:pt x="1039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67594" name="Freeform 10"/>
          <p:cNvSpPr/>
          <p:nvPr/>
        </p:nvSpPr>
        <p:spPr>
          <a:xfrm>
            <a:off x="4044950" y="4225925"/>
            <a:ext cx="1633538" cy="1447800"/>
          </a:xfrm>
          <a:custGeom>
            <a:avLst/>
            <a:gdLst/>
            <a:cxnLst>
              <a:cxn ang="0">
                <a:pos x="0" y="0"/>
              </a:cxn>
              <a:cxn ang="0">
                <a:pos x="1028" y="911"/>
              </a:cxn>
            </a:cxnLst>
            <a:rect l="0" t="0" r="r" b="b"/>
            <a:pathLst>
              <a:path w="1029" h="912">
                <a:moveTo>
                  <a:pt x="0" y="0"/>
                </a:moveTo>
                <a:lnTo>
                  <a:pt x="1028" y="911"/>
                </a:lnTo>
              </a:path>
            </a:pathLst>
          </a:custGeom>
          <a:noFill/>
          <a:ln w="25400" cap="rnd" cmpd="sng">
            <a:solidFill>
              <a:srgbClr val="bc3700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>
          <a:xfrm>
            <a:off x="938213" y="2454275"/>
            <a:ext cx="3119437" cy="1350963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>
          <a:xfrm>
            <a:off x="938213" y="3592513"/>
            <a:ext cx="3119437" cy="663575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>
          <a:xfrm>
            <a:off x="938213" y="4224338"/>
            <a:ext cx="3119437" cy="849312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>
          <a:xfrm>
            <a:off x="938213" y="4941888"/>
            <a:ext cx="3119437" cy="700087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>
          <a:xfrm>
            <a:off x="2228850" y="3013075"/>
            <a:ext cx="600075" cy="4699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>
          <a:xfrm>
            <a:off x="1017588" y="3609975"/>
            <a:ext cx="2371725" cy="6413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call sub</a:t>
            </a:r>
            <a:endParaRPr xmlns:mc="http://schemas.openxmlformats.org/markup-compatibility/2006" xmlns:hp="http://schemas.haansoft.com/office/presentation/8.0" lang="en-US" altLang="ko-KR" sz="3600" mc:Ignorable="hp" hp:hslEmbossed="0"/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>
          <a:xfrm>
            <a:off x="1235075" y="2460625"/>
            <a:ext cx="2568575" cy="4429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/>
              </a:rPr>
              <a:t>mov ds, ax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/>
            </a:endParaRP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>
          <a:xfrm>
            <a:off x="2235200" y="4364038"/>
            <a:ext cx="600075" cy="4699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>
          <a:xfrm>
            <a:off x="1130300" y="4949825"/>
            <a:ext cx="2370138" cy="6413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call sub</a:t>
            </a:r>
            <a:endParaRPr xmlns:mc="http://schemas.openxmlformats.org/markup-compatibility/2006" xmlns:hp="http://schemas.haansoft.com/office/presentation/8.0" lang="en-US" altLang="ko-KR" sz="3600" mc:Ignorable="hp" hp:hslEmbossed="0"/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>
          <a:xfrm>
            <a:off x="941388" y="5564188"/>
            <a:ext cx="3119437" cy="593725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>
          <a:xfrm>
            <a:off x="2238375" y="5657850"/>
            <a:ext cx="600075" cy="4699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>
          <a:xfrm>
            <a:off x="1284288" y="1785938"/>
            <a:ext cx="3024187" cy="40163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주프로그램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tx1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>
          <a:xfrm>
            <a:off x="606425" y="2976563"/>
            <a:ext cx="2112963" cy="2571750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>
          <a:xfrm>
            <a:off x="646113" y="2991081"/>
            <a:ext cx="2062162" cy="267809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%macro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ADDATA 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16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정의내용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16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%endmacro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12" name="Line 4"/>
          <p:cNvSpPr>
            <a:spLocks noChangeShapeType="1"/>
          </p:cNvSpPr>
          <p:nvPr/>
        </p:nvSpPr>
        <p:spPr>
          <a:xfrm>
            <a:off x="615950" y="4156075"/>
            <a:ext cx="210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4213" name="Line 5"/>
          <p:cNvSpPr>
            <a:spLocks noChangeShapeType="1"/>
          </p:cNvSpPr>
          <p:nvPr/>
        </p:nvSpPr>
        <p:spPr>
          <a:xfrm>
            <a:off x="615950" y="4832350"/>
            <a:ext cx="210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sm" len="sm"/>
            <a:tailEnd w="sm" len="sm"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매크로의 정의와 호출</a:t>
            </a:r>
            <a:endParaRPr lang="ko-KR" altLang="en-US"/>
          </a:p>
        </p:txBody>
      </p:sp>
      <p:sp>
        <p:nvSpPr>
          <p:cNvPr id="94215" name="Freeform 7"/>
          <p:cNvSpPr/>
          <p:nvPr/>
        </p:nvSpPr>
        <p:spPr>
          <a:xfrm>
            <a:off x="2728913" y="4826000"/>
            <a:ext cx="1273175" cy="255588"/>
          </a:xfrm>
          <a:custGeom>
            <a:avLst/>
            <a:gdLst/>
            <a:cxnLst>
              <a:cxn ang="0">
                <a:pos x="0" y="0"/>
              </a:cxn>
              <a:cxn ang="0">
                <a:pos x="801" y="160"/>
              </a:cxn>
            </a:cxnLst>
            <a:rect l="0" t="0" r="r" b="b"/>
            <a:pathLst>
              <a:path w="802" h="161">
                <a:moveTo>
                  <a:pt x="0" y="0"/>
                </a:moveTo>
                <a:lnTo>
                  <a:pt x="801" y="16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17416" name="Group 13"/>
          <p:cNvGrpSpPr/>
          <p:nvPr/>
        </p:nvGrpSpPr>
        <p:grpSpPr>
          <a:xfrm rot="0">
            <a:off x="6327775" y="2927350"/>
            <a:ext cx="2181225" cy="2954338"/>
            <a:chOff x="3986" y="1844"/>
            <a:chExt cx="1374" cy="1861"/>
          </a:xfrm>
        </p:grpSpPr>
        <p:sp>
          <p:nvSpPr>
            <p:cNvPr id="94216" name="Rectangle 8"/>
            <p:cNvSpPr>
              <a:spLocks noChangeArrowheads="1"/>
            </p:cNvSpPr>
            <p:nvPr/>
          </p:nvSpPr>
          <p:spPr>
            <a:xfrm>
              <a:off x="3986" y="1844"/>
              <a:ext cx="1373" cy="517"/>
            </a:xfrm>
            <a:prstGeom prst="rect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miter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>
            <a:xfrm>
              <a:off x="3986" y="2240"/>
              <a:ext cx="1373" cy="379"/>
            </a:xfrm>
            <a:prstGeom prst="rect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miter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>
            <a:xfrm>
              <a:off x="3986" y="2601"/>
              <a:ext cx="1373" cy="485"/>
            </a:xfrm>
            <a:prstGeom prst="rect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miter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94219" name="Rectangle 11"/>
            <p:cNvSpPr>
              <a:spLocks noChangeArrowheads="1"/>
            </p:cNvSpPr>
            <p:nvPr/>
          </p:nvSpPr>
          <p:spPr>
            <a:xfrm>
              <a:off x="3986" y="3011"/>
              <a:ext cx="1373" cy="399"/>
            </a:xfrm>
            <a:prstGeom prst="rect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miter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94220" name="Rectangle 12"/>
            <p:cNvSpPr>
              <a:spLocks noChangeArrowheads="1"/>
            </p:cNvSpPr>
            <p:nvPr/>
          </p:nvSpPr>
          <p:spPr>
            <a:xfrm>
              <a:off x="3987" y="3367"/>
              <a:ext cx="1373" cy="338"/>
            </a:xfrm>
            <a:prstGeom prst="rect">
              <a:avLst/>
            </a:prstGeom>
            <a:solidFill>
              <a:srgbClr val="ad6900"/>
            </a:solidFill>
            <a:ln w="12700">
              <a:solidFill>
                <a:schemeClr val="tx1"/>
              </a:solidFill>
              <a:miter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94222" name="Rectangle 14"/>
          <p:cNvSpPr>
            <a:spLocks noChangeArrowheads="1"/>
          </p:cNvSpPr>
          <p:nvPr/>
        </p:nvSpPr>
        <p:spPr>
          <a:xfrm>
            <a:off x="7121525" y="3062288"/>
            <a:ext cx="644525" cy="4254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>
          <a:xfrm>
            <a:off x="6140450" y="3619500"/>
            <a:ext cx="2544763" cy="58541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ko-KR" altLang="en-US" sz="32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확장 내용</a:t>
            </a:r>
            <a:endParaRPr xmlns:mc="http://schemas.openxmlformats.org/markup-compatibility/2006" xmlns:hp="http://schemas.haansoft.com/office/presentation/8.0" lang="ko-KR" altLang="en-US" sz="3200" mc:Ignorable="hp" hp:hslEmbossed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>
          <a:xfrm>
            <a:off x="7127875" y="4256088"/>
            <a:ext cx="644525" cy="4254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>
          <a:xfrm>
            <a:off x="7131050" y="5429250"/>
            <a:ext cx="644525" cy="4254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>
          <a:xfrm>
            <a:off x="6138863" y="1812925"/>
            <a:ext cx="2466975" cy="10017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확장된</a:t>
            </a:r>
            <a:endParaRPr xmlns:mc="http://schemas.openxmlformats.org/markup-compatibility/2006" xmlns:hp="http://schemas.haansoft.com/office/presentation/8.0" lang="ko-KR" altLang="en-US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주프로그램</a:t>
            </a:r>
            <a:endParaRPr xmlns:mc="http://schemas.openxmlformats.org/markup-compatibility/2006" xmlns:hp="http://schemas.haansoft.com/office/presentation/8.0" lang="ko-KR" altLang="en-US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>
          <a:xfrm>
            <a:off x="6143625" y="4851400"/>
            <a:ext cx="2544763" cy="58541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ko-KR" altLang="en-US" sz="32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확장 내용</a:t>
            </a:r>
            <a:endParaRPr xmlns:mc="http://schemas.openxmlformats.org/markup-compatibility/2006" xmlns:hp="http://schemas.haansoft.com/office/presentation/8.0" lang="ko-KR" altLang="en-US" sz="3200" mc:Ignorable="hp" hp:hslEmbossed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>
          <a:xfrm>
            <a:off x="3589338" y="2309813"/>
            <a:ext cx="2236787" cy="39846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주프로그램</a:t>
            </a:r>
            <a:endParaRPr xmlns:mc="http://schemas.openxmlformats.org/markup-compatibility/2006" xmlns:hp="http://schemas.haansoft.com/office/presentation/8.0" lang="ko-KR" altLang="en-US" sz="3200" mc:Ignorable="hp" hp:hslEmbossed="0">
              <a:solidFill>
                <a:schemeClr val="tx1"/>
              </a:solidFill>
            </a:endParaRPr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>
          <a:xfrm>
            <a:off x="2787650" y="3430588"/>
            <a:ext cx="1017588" cy="39846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호출</a:t>
            </a:r>
            <a:endParaRPr xmlns:mc="http://schemas.openxmlformats.org/markup-compatibility/2006" xmlns:hp="http://schemas.haansoft.com/office/presentation/8.0" lang="ko-KR" altLang="en-US" sz="3200" mc:Ignorable="hp" hp:hslEmbossed="0">
              <a:solidFill>
                <a:schemeClr val="tx1"/>
              </a:solidFill>
            </a:endParaRPr>
          </a:p>
        </p:txBody>
      </p:sp>
      <p:sp>
        <p:nvSpPr>
          <p:cNvPr id="94230" name="Freeform 22"/>
          <p:cNvSpPr/>
          <p:nvPr/>
        </p:nvSpPr>
        <p:spPr>
          <a:xfrm>
            <a:off x="2735263" y="3892550"/>
            <a:ext cx="1265237" cy="234950"/>
          </a:xfrm>
          <a:custGeom>
            <a:avLst/>
            <a:gdLst/>
            <a:cxnLst>
              <a:cxn ang="0">
                <a:pos x="0" y="147"/>
              </a:cxn>
              <a:cxn ang="0">
                <a:pos x="796" y="0"/>
              </a:cxn>
            </a:cxnLst>
            <a:rect l="0" t="0" r="r" b="b"/>
            <a:pathLst>
              <a:path w="797" h="148">
                <a:moveTo>
                  <a:pt x="0" y="147"/>
                </a:moveTo>
                <a:lnTo>
                  <a:pt x="79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>
          <a:xfrm>
            <a:off x="2805113" y="5038725"/>
            <a:ext cx="1017587" cy="39846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호출</a:t>
            </a:r>
            <a:endParaRPr xmlns:mc="http://schemas.openxmlformats.org/markup-compatibility/2006" xmlns:hp="http://schemas.haansoft.com/office/presentation/8.0" lang="ko-KR" altLang="en-US" sz="3200" mc:Ignorable="hp" hp:hslEmbossed="0">
              <a:solidFill>
                <a:schemeClr val="tx1"/>
              </a:solidFill>
            </a:endParaRPr>
          </a:p>
        </p:txBody>
      </p:sp>
      <p:sp>
        <p:nvSpPr>
          <p:cNvPr id="94232" name="Freeform 24"/>
          <p:cNvSpPr/>
          <p:nvPr/>
        </p:nvSpPr>
        <p:spPr>
          <a:xfrm>
            <a:off x="5418138" y="3608388"/>
            <a:ext cx="871537" cy="1587"/>
          </a:xfrm>
          <a:custGeom>
            <a:avLst/>
            <a:gdLst/>
            <a:cxnLst>
              <a:cxn ang="0">
                <a:pos x="0" y="0"/>
              </a:cxn>
              <a:cxn ang="0">
                <a:pos x="548" y="0"/>
              </a:cxn>
            </a:cxnLst>
            <a:rect l="0" t="0" r="r" b="b"/>
            <a:pathLst>
              <a:path w="549" h="1">
                <a:moveTo>
                  <a:pt x="0" y="0"/>
                </a:moveTo>
                <a:lnTo>
                  <a:pt x="548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4233" name="Freeform 25"/>
          <p:cNvSpPr/>
          <p:nvPr/>
        </p:nvSpPr>
        <p:spPr>
          <a:xfrm>
            <a:off x="5402263" y="4202113"/>
            <a:ext cx="871537" cy="1587"/>
          </a:xfrm>
          <a:custGeom>
            <a:avLst/>
            <a:gdLst/>
            <a:cxnLst>
              <a:cxn ang="0">
                <a:pos x="0" y="0"/>
              </a:cxn>
              <a:cxn ang="0">
                <a:pos x="548" y="0"/>
              </a:cxn>
            </a:cxnLst>
            <a:rect l="0" t="0" r="r" b="b"/>
            <a:pathLst>
              <a:path w="549" h="1">
                <a:moveTo>
                  <a:pt x="0" y="0"/>
                </a:moveTo>
                <a:lnTo>
                  <a:pt x="548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4234" name="Freeform 26"/>
          <p:cNvSpPr/>
          <p:nvPr/>
        </p:nvSpPr>
        <p:spPr>
          <a:xfrm>
            <a:off x="5464175" y="4892675"/>
            <a:ext cx="871538" cy="1588"/>
          </a:xfrm>
          <a:custGeom>
            <a:avLst/>
            <a:gdLst/>
            <a:cxnLst>
              <a:cxn ang="0">
                <a:pos x="0" y="0"/>
              </a:cxn>
              <a:cxn ang="0">
                <a:pos x="548" y="0"/>
              </a:cxn>
            </a:cxnLst>
            <a:rect l="0" t="0" r="r" b="b"/>
            <a:pathLst>
              <a:path w="549" h="1">
                <a:moveTo>
                  <a:pt x="0" y="0"/>
                </a:moveTo>
                <a:lnTo>
                  <a:pt x="548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4235" name="Freeform 27"/>
          <p:cNvSpPr/>
          <p:nvPr/>
        </p:nvSpPr>
        <p:spPr>
          <a:xfrm>
            <a:off x="5448300" y="5486400"/>
            <a:ext cx="871538" cy="1588"/>
          </a:xfrm>
          <a:custGeom>
            <a:avLst/>
            <a:gdLst/>
            <a:cxnLst>
              <a:cxn ang="0">
                <a:pos x="0" y="0"/>
              </a:cxn>
              <a:cxn ang="0">
                <a:pos x="548" y="0"/>
              </a:cxn>
            </a:cxnLst>
            <a:rect l="0" t="0" r="r" b="b"/>
            <a:pathLst>
              <a:path w="549" h="1">
                <a:moveTo>
                  <a:pt x="0" y="0"/>
                </a:moveTo>
                <a:lnTo>
                  <a:pt x="548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>
          <a:xfrm>
            <a:off x="4016375" y="2938463"/>
            <a:ext cx="1584325" cy="866775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>
          <a:xfrm>
            <a:off x="4016375" y="3602038"/>
            <a:ext cx="1584325" cy="636587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4238" name="Rectangle 30"/>
          <p:cNvSpPr>
            <a:spLocks noChangeArrowheads="1"/>
          </p:cNvSpPr>
          <p:nvPr/>
        </p:nvSpPr>
        <p:spPr>
          <a:xfrm>
            <a:off x="4562475" y="3081338"/>
            <a:ext cx="658813" cy="44926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39" name="Rectangle 31"/>
          <p:cNvSpPr>
            <a:spLocks noChangeArrowheads="1"/>
          </p:cNvSpPr>
          <p:nvPr/>
        </p:nvSpPr>
        <p:spPr>
          <a:xfrm>
            <a:off x="3725863" y="3665538"/>
            <a:ext cx="2052637" cy="5794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ADDATA</a:t>
            </a:r>
            <a:endParaRPr xmlns:mc="http://schemas.openxmlformats.org/markup-compatibility/2006" xmlns:hp="http://schemas.haansoft.com/office/presentation/8.0" lang="en-US" altLang="ko-KR" sz="3200" mc:Ignorable="hp" hp:hslEmbossed="0"/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>
          <a:xfrm>
            <a:off x="4016375" y="4206875"/>
            <a:ext cx="1584325" cy="814388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4241" name="Rectangle 33"/>
          <p:cNvSpPr>
            <a:spLocks noChangeArrowheads="1"/>
          </p:cNvSpPr>
          <p:nvPr/>
        </p:nvSpPr>
        <p:spPr>
          <a:xfrm>
            <a:off x="4016375" y="4894263"/>
            <a:ext cx="1584325" cy="669925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4242" name="Rectangle 34"/>
          <p:cNvSpPr>
            <a:spLocks noChangeArrowheads="1"/>
          </p:cNvSpPr>
          <p:nvPr/>
        </p:nvSpPr>
        <p:spPr>
          <a:xfrm>
            <a:off x="4570413" y="4341813"/>
            <a:ext cx="657225" cy="44926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43" name="Rectangle 35"/>
          <p:cNvSpPr>
            <a:spLocks noChangeArrowheads="1"/>
          </p:cNvSpPr>
          <p:nvPr/>
        </p:nvSpPr>
        <p:spPr>
          <a:xfrm>
            <a:off x="4017963" y="5491163"/>
            <a:ext cx="1584325" cy="566737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4244" name="Rectangle 36"/>
          <p:cNvSpPr>
            <a:spLocks noChangeArrowheads="1"/>
          </p:cNvSpPr>
          <p:nvPr/>
        </p:nvSpPr>
        <p:spPr>
          <a:xfrm>
            <a:off x="4573588" y="5580063"/>
            <a:ext cx="657225" cy="44926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45" name="Rectangle 37"/>
          <p:cNvSpPr>
            <a:spLocks noChangeArrowheads="1"/>
          </p:cNvSpPr>
          <p:nvPr/>
        </p:nvSpPr>
        <p:spPr>
          <a:xfrm>
            <a:off x="3587750" y="4914900"/>
            <a:ext cx="2257425" cy="5794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ADDATA</a:t>
            </a:r>
            <a:endParaRPr xmlns:mc="http://schemas.openxmlformats.org/markup-compatibility/2006" xmlns:hp="http://schemas.haansoft.com/office/presentation/8.0" lang="en-US" altLang="ko-KR" sz="3200" mc:Ignorable="hp" hp:hslEmbossed="0"/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매크로 인수 사용의 개념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133" y="1991832"/>
            <a:ext cx="7772400" cy="4114800"/>
          </a:xfrm>
        </p:spPr>
        <p:txBody>
          <a:bodyPr/>
          <a:lstStyle/>
          <a:p>
            <a:pPr>
              <a:lnSpc>
                <a:spcPct val="130000"/>
              </a:lnSpc>
              <a:buSzPct val="80000"/>
              <a:defRPr/>
            </a:pPr>
            <a:r>
              <a:rPr lang="ko-KR" altLang="en-US" dirty="0" smtClean="0"/>
              <a:t>매크로 정의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형식 인수 사용</a:t>
            </a:r>
          </a:p>
          <a:p>
            <a:pPr>
              <a:lnSpc>
                <a:spcPct val="130000"/>
              </a:lnSpc>
              <a:buSzPct val="80000"/>
              <a:defRPr/>
            </a:pPr>
            <a:r>
              <a:rPr lang="ko-KR" altLang="en-US" dirty="0" smtClean="0"/>
              <a:t>매크로 호출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 인수 사용</a:t>
            </a:r>
          </a:p>
          <a:p>
            <a:pPr>
              <a:lnSpc>
                <a:spcPct val="130000"/>
              </a:lnSpc>
              <a:buSzPct val="80000"/>
              <a:defRPr/>
            </a:pPr>
            <a:r>
              <a:rPr lang="ko-KR" altLang="en-US" dirty="0" smtClean="0"/>
              <a:t>형식 인수는 실 인수로 치환됨</a:t>
            </a:r>
          </a:p>
          <a:p>
            <a:pPr>
              <a:lnSpc>
                <a:spcPct val="130000"/>
              </a:lnSpc>
              <a:buSzPct val="80000"/>
              <a:defRPr/>
            </a:pPr>
            <a:r>
              <a:rPr lang="ko-KR" altLang="en-US" dirty="0" smtClean="0"/>
              <a:t>매크로의 정의와 호출 시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  <a:defRPr/>
            </a:pPr>
            <a:r>
              <a:rPr lang="ko-KR" altLang="en-US" dirty="0" smtClean="0"/>
              <a:t>	여러 개의 인수 사용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632E7-72C8-4451-9EC1-75AEF321CDF1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 인수 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13</a:t>
            </a:fld>
            <a:endParaRPr lang="en-US" altLang="ko-KR"/>
          </a:p>
        </p:txBody>
      </p:sp>
      <p:sp>
        <p:nvSpPr>
          <p:cNvPr id="113669" name="내용 개체 틀 1"/>
          <p:cNvSpPr>
            <a:spLocks noGrp="1"/>
          </p:cNvSpPr>
          <p:nvPr>
            <p:ph idx="1"/>
          </p:nvPr>
        </p:nvSpPr>
        <p:spPr>
          <a:xfrm>
            <a:off x="457200" y="1823488"/>
            <a:ext cx="8229600" cy="4873614"/>
          </a:xfrm>
        </p:spPr>
        <p:txBody>
          <a:bodyPr vert="horz">
            <a:normAutofit lnSpcReduction="10000"/>
          </a:bodyPr>
          <a:lstStyle/>
          <a:p>
            <a:pPr lvl="1" algn="just">
              <a:defRPr/>
            </a:pPr>
            <a:r>
              <a:rPr lang="ko-KR" altLang="en-US" sz="1600"/>
              <a:t>매크로의 매개변수는 </a:t>
            </a:r>
            <a:r>
              <a:rPr lang="en-US" altLang="ko-KR" sz="1600"/>
              <a:t>%n</a:t>
            </a:r>
            <a:r>
              <a:rPr lang="ko-KR" altLang="en-US" sz="1600"/>
              <a:t>으로 정의한다</a:t>
            </a:r>
            <a:r>
              <a:rPr lang="en-US" altLang="ko-KR" sz="1600"/>
              <a:t>. 2</a:t>
            </a:r>
            <a:r>
              <a:rPr lang="ko-KR" altLang="en-US" sz="1600"/>
              <a:t>개의 매개변수를 가지는 매크로의 예이다</a:t>
            </a:r>
            <a:r>
              <a:rPr lang="en-US" altLang="ko-KR" sz="1600"/>
              <a:t>.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%macro	unop_str    2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	  db	%1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	  dw	%2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%endmacro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unop_str</a:t>
            </a:r>
            <a:r>
              <a:rPr lang="ko-KR" altLang="en-US" sz="1600"/>
              <a:t>은 </a:t>
            </a:r>
            <a:r>
              <a:rPr lang="en-US" altLang="ko-KR" sz="1600"/>
              <a:t>2</a:t>
            </a:r>
            <a:r>
              <a:rPr lang="ko-KR" altLang="en-US" sz="1600"/>
              <a:t>개의 매개변수를 가진다</a:t>
            </a:r>
            <a:r>
              <a:rPr lang="en-US" altLang="ko-KR" sz="1600"/>
              <a:t>. </a:t>
            </a:r>
            <a:r>
              <a:rPr lang="ko-KR" altLang="en-US" sz="1600"/>
              <a:t>매크로 호출시에 처음 나오는 변수는 </a:t>
            </a:r>
            <a:r>
              <a:rPr lang="en-US" altLang="ko-KR" sz="1600"/>
              <a:t>%1</a:t>
            </a:r>
            <a:r>
              <a:rPr lang="ko-KR" altLang="en-US" sz="1600"/>
              <a:t>로</a:t>
            </a:r>
            <a:r>
              <a:rPr lang="en-US" altLang="ko-KR" sz="1600"/>
              <a:t>, </a:t>
            </a:r>
            <a:r>
              <a:rPr lang="ko-KR" altLang="en-US" sz="1600"/>
              <a:t>다음 변수는 </a:t>
            </a:r>
            <a:r>
              <a:rPr lang="en-US" altLang="ko-KR" sz="1600"/>
              <a:t>%2</a:t>
            </a:r>
            <a:r>
              <a:rPr lang="ko-KR" altLang="en-US" sz="1600"/>
              <a:t>로 정의한다</a:t>
            </a:r>
            <a:r>
              <a:rPr lang="en-US" altLang="ko-KR" sz="1600"/>
              <a:t>.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unopr:	unop_str	'HIGH ', highun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		unop_str	'LOW  ', lowun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		unop_str	'NOT  ', notun</a:t>
            </a:r>
            <a:endParaRPr lang="en-US" altLang="ko-KR" sz="1600"/>
          </a:p>
          <a:p>
            <a:pPr lvl="1" algn="just">
              <a:defRPr/>
            </a:pPr>
            <a:r>
              <a:rPr lang="ko-KR" altLang="en-US" sz="1600"/>
              <a:t>위 문장은 다음과 같이 확장된다</a:t>
            </a:r>
            <a:r>
              <a:rPr lang="en-US" altLang="ko-KR" sz="1600"/>
              <a:t>.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unopr:  db 'HIGH '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	  dw	 highun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  db	 'LOW  '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	  dw	 lowun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	  db	 'NOT  '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	  dw	 notun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 내의 매크로 호출</a:t>
            </a:r>
            <a:endParaRPr lang="ko-KR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15479"/>
            <a:ext cx="4101359" cy="4114800"/>
          </a:xfrm>
        </p:spPr>
        <p:txBody>
          <a:bodyPr/>
          <a:lstStyle/>
          <a:p>
            <a:pPr lvl="0">
              <a:lnSpc>
                <a:spcPct val="120000"/>
              </a:lnSpc>
              <a:buSzPct val="80000"/>
              <a:defRPr/>
            </a:pPr>
            <a:r>
              <a:rPr lang="ko-KR" altLang="en-US" sz="3200"/>
              <a:t>매크로의 </a:t>
            </a:r>
            <a:r>
              <a:rPr lang="en-US" altLang="ko-KR" sz="3200"/>
              <a:t>1</a:t>
            </a:r>
            <a:r>
              <a:rPr lang="ko-KR" altLang="en-US" sz="3200"/>
              <a:t>차 정의</a:t>
            </a:r>
            <a:endParaRPr lang="ko-KR" altLang="en-US" sz="3200"/>
          </a:p>
          <a:p>
            <a:pPr lvl="0">
              <a:lnSpc>
                <a:spcPct val="120000"/>
              </a:lnSpc>
              <a:buFont typeface="Monotype Sorts"/>
              <a:buNone/>
              <a:defRPr/>
            </a:pPr>
            <a:r>
              <a:rPr lang="ko-KR" altLang="en-US" sz="3200"/>
              <a:t>	</a:t>
            </a:r>
            <a:r>
              <a:rPr lang="en-US" altLang="ko-KR" sz="3200"/>
              <a:t>%macro add1 1</a:t>
            </a:r>
            <a:endParaRPr lang="en-US" altLang="ko-KR" sz="3200"/>
          </a:p>
          <a:p>
            <a:pPr lvl="0">
              <a:lnSpc>
                <a:spcPct val="120000"/>
              </a:lnSpc>
              <a:buFont typeface="Monotype Sorts"/>
              <a:buNone/>
              <a:defRPr/>
            </a:pPr>
            <a:r>
              <a:rPr lang="en-US" altLang="ko-KR" sz="3200"/>
              <a:t>	     mov ax, %1</a:t>
            </a:r>
            <a:endParaRPr lang="en-US" altLang="ko-KR" sz="3200"/>
          </a:p>
          <a:p>
            <a:pPr lvl="0">
              <a:lnSpc>
                <a:spcPct val="120000"/>
              </a:lnSpc>
              <a:buFont typeface="Monotype Sorts"/>
              <a:buNone/>
              <a:defRPr/>
            </a:pPr>
            <a:r>
              <a:rPr lang="en-US" altLang="ko-KR" sz="3200"/>
              <a:t>	     shl ax, 1</a:t>
            </a:r>
            <a:endParaRPr lang="en-US" altLang="ko-KR" sz="3200"/>
          </a:p>
          <a:p>
            <a:pPr lvl="0">
              <a:lnSpc>
                <a:spcPct val="120000"/>
              </a:lnSpc>
              <a:buFont typeface="Monotype Sorts"/>
              <a:buNone/>
              <a:defRPr/>
            </a:pPr>
            <a:r>
              <a:rPr lang="en-US" altLang="ko-KR" sz="3200"/>
              <a:t>	     add bx, ax</a:t>
            </a:r>
            <a:endParaRPr lang="en-US" altLang="ko-KR" sz="3200"/>
          </a:p>
          <a:p>
            <a:pPr lvl="0">
              <a:lnSpc>
                <a:spcPct val="120000"/>
              </a:lnSpc>
              <a:buFont typeface="Monotype Sorts"/>
              <a:buNone/>
              <a:defRPr/>
            </a:pPr>
            <a:r>
              <a:rPr lang="en-US" altLang="ko-KR" sz="3200"/>
              <a:t>	%endmacro</a:t>
            </a:r>
            <a:endParaRPr lang="en-US" altLang="ko-KR" sz="3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14</a:t>
            </a:fld>
            <a:endParaRPr lang="en-US" altLang="ko-KR"/>
          </a:p>
        </p:txBody>
      </p:sp>
      <p:sp>
        <p:nvSpPr>
          <p:cNvPr id="136196" name="Rectangle 3"/>
          <p:cNvSpPr>
            <a:spLocks noGrp="1" noChangeArrowheads="1"/>
          </p:cNvSpPr>
          <p:nvPr/>
        </p:nvSpPr>
        <p:spPr>
          <a:xfrm>
            <a:off x="5056095" y="1844475"/>
            <a:ext cx="4087904" cy="41148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rgbClr val="000000">
                <a:alpha val="100000"/>
              </a:srgbClr>
            </a:outerShdw>
          </a:effectLst>
        </p:spPr>
        <p:txBody>
          <a:bodyPr vert="horz" wrap="square" lIns="92075" tIns="46038" rIns="92075" bIns="46038" anchor="t" anchorCtr="0"/>
          <a:p>
            <a:pPr marL="342900" lvl="0" indent="-342900" algn="l" defTabSz="762000" rtl="0" eaLnBrk="0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32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매크로의 </a:t>
            </a:r>
            <a:r>
              <a:rPr xmlns:mc="http://schemas.openxmlformats.org/markup-compatibility/2006" xmlns:hp="http://schemas.haansoft.com/office/presentation/8.0" kumimoji="1" lang="en-US" altLang="ko-KR" sz="32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32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차 정의</a:t>
            </a:r>
            <a:endParaRPr xmlns:mc="http://schemas.openxmlformats.org/markup-compatibility/2006" xmlns:hp="http://schemas.haansoft.com/office/presentation/8.0" kumimoji="1" lang="ko-KR" altLang="en-US" sz="32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	</a:t>
            </a:r>
            <a:r>
              <a:rPr xmlns:mc="http://schemas.openxmlformats.org/markup-compatibility/2006" xmlns:hp="http://schemas.haansoft.com/office/presentation/8.0" kumimoji="1" lang="en-US" altLang="ko-KR" sz="32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%macro adds 2</a:t>
            </a:r>
            <a:endParaRPr xmlns:mc="http://schemas.openxmlformats.org/markup-compatibility/2006" xmlns:hp="http://schemas.haansoft.com/office/presentation/8.0" kumimoji="1" lang="en-US" altLang="ko-KR" sz="32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	    add1 %1</a:t>
            </a:r>
            <a:endParaRPr xmlns:mc="http://schemas.openxmlformats.org/markup-compatibility/2006" xmlns:hp="http://schemas.haansoft.com/office/presentation/8.0" kumimoji="1" lang="en-US" altLang="ko-KR" sz="32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	    add1 %2	%endmacro</a:t>
            </a:r>
            <a:endParaRPr xmlns:mc="http://schemas.openxmlformats.org/markup-compatibility/2006" xmlns:hp="http://schemas.haansoft.com/office/presentation/8.0" kumimoji="1" lang="en-US" altLang="ko-KR" sz="32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 내의 매크로 호출</a:t>
            </a:r>
            <a:endParaRPr lang="ko-KR" alt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9938" y="1770063"/>
            <a:ext cx="4986337" cy="4114800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ct val="0"/>
              </a:spcBef>
              <a:buSzPct val="80000"/>
              <a:defRPr/>
            </a:pPr>
            <a:r>
              <a:rPr lang="ko-KR" altLang="en-US"/>
              <a:t>매크로의 확장</a:t>
            </a:r>
            <a:endParaRPr lang="ko-KR" altLang="en-US"/>
          </a:p>
          <a:p>
            <a:pPr lvl="0">
              <a:lnSpc>
                <a:spcPct val="13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adds DATA1, DATA2</a:t>
            </a:r>
            <a:endParaRPr lang="en-US" altLang="ko-KR"/>
          </a:p>
          <a:p>
            <a:pPr lvl="0">
              <a:lnSpc>
                <a:spcPct val="130000"/>
              </a:lnSpc>
              <a:spcBef>
                <a:spcPct val="0"/>
              </a:spcBef>
              <a:buFont typeface="Monotype Sorts"/>
              <a:buNone/>
              <a:defRPr/>
            </a:pPr>
            <a:endParaRPr lang="en-US" altLang="ko-KR"/>
          </a:p>
          <a:p>
            <a:pPr lvl="0">
              <a:lnSpc>
                <a:spcPct val="13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/>
              <a:t>	add1 DATA1</a:t>
            </a:r>
            <a:endParaRPr lang="en-US" altLang="ko-KR"/>
          </a:p>
          <a:p>
            <a:pPr lvl="0">
              <a:lnSpc>
                <a:spcPct val="13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/>
              <a:t>	add1 DATA2</a:t>
            </a:r>
            <a:endParaRPr lang="en-US" altLang="ko-KR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>
          <a:xfrm rot="5400000" flipH="1">
            <a:off x="3407569" y="3237707"/>
            <a:ext cx="744537" cy="762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44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⇒</a:t>
            </a:r>
            <a:endParaRPr xmlns:mc="http://schemas.openxmlformats.org/markup-compatibility/2006" xmlns:hp="http://schemas.haansoft.com/office/presentation/8.0" lang="en-US" altLang="ko-KR" sz="4400" mc:Ignorable="hp" hp:hslEmbossed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>
          <a:xfrm rot="5400000" flipH="1">
            <a:off x="3386931" y="5215732"/>
            <a:ext cx="744537" cy="762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44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⇒</a:t>
            </a:r>
            <a:endParaRPr xmlns:mc="http://schemas.openxmlformats.org/markup-compatibility/2006" xmlns:hp="http://schemas.haansoft.com/office/presentation/8.0" lang="en-US" altLang="ko-KR" sz="4400" mc:Ignorable="hp" hp:hslEmbossed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 내의 매크로 호출</a:t>
            </a:r>
            <a:endParaRPr lang="ko-KR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1075" y="1920875"/>
            <a:ext cx="4224338" cy="4114800"/>
          </a:xfrm>
        </p:spPr>
        <p:txBody>
          <a:bodyPr/>
          <a:lstStyle/>
          <a:p>
            <a:pPr lvl="0">
              <a:lnSpc>
                <a:spcPct val="11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	</a:t>
            </a:r>
            <a:endParaRPr lang="en-US" altLang="ko-KR" sz="3200"/>
          </a:p>
          <a:p>
            <a:pPr lvl="0">
              <a:lnSpc>
                <a:spcPct val="11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	mov ax, DATA1</a:t>
            </a:r>
            <a:endParaRPr lang="en-US" altLang="ko-KR" sz="3200"/>
          </a:p>
          <a:p>
            <a:pPr lvl="0">
              <a:lnSpc>
                <a:spcPct val="11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	shl ax, 1</a:t>
            </a:r>
            <a:endParaRPr lang="en-US" altLang="ko-KR" sz="3200"/>
          </a:p>
          <a:p>
            <a:pPr lvl="0">
              <a:lnSpc>
                <a:spcPct val="11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	add bx, ax</a:t>
            </a:r>
            <a:endParaRPr lang="en-US" altLang="ko-KR" sz="3200"/>
          </a:p>
          <a:p>
            <a:pPr lvl="0">
              <a:lnSpc>
                <a:spcPct val="11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	mov ax, DATA2</a:t>
            </a:r>
            <a:endParaRPr lang="en-US" altLang="ko-KR" sz="3200"/>
          </a:p>
          <a:p>
            <a:pPr lvl="0">
              <a:lnSpc>
                <a:spcPct val="11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	shl ax, 1</a:t>
            </a:r>
            <a:endParaRPr lang="en-US" altLang="ko-KR" sz="3200"/>
          </a:p>
          <a:p>
            <a:pPr lvl="0">
              <a:lnSpc>
                <a:spcPct val="110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3200"/>
              <a:t>	add bx, ax</a:t>
            </a:r>
            <a:endParaRPr lang="en-US" altLang="ko-KR" sz="3200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>
          <a:xfrm rot="5400000" flipH="1">
            <a:off x="3532981" y="1693069"/>
            <a:ext cx="744538" cy="762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44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⇒</a:t>
            </a:r>
            <a:endParaRPr xmlns:mc="http://schemas.openxmlformats.org/markup-compatibility/2006" xmlns:hp="http://schemas.haansoft.com/office/presentation/8.0" lang="en-US" altLang="ko-KR" sz="4400" mc:Ignorable="hp" hp:hslEmbossed="0"/>
          </a:p>
        </p:txBody>
      </p:sp>
      <p:sp>
        <p:nvSpPr>
          <p:cNvPr id="142342" name="Freeform 6"/>
          <p:cNvSpPr/>
          <p:nvPr/>
        </p:nvSpPr>
        <p:spPr>
          <a:xfrm>
            <a:off x="5512694" y="4354666"/>
            <a:ext cx="354013" cy="1240576"/>
          </a:xfrm>
          <a:custGeom>
            <a:avLst/>
            <a:gdLst/>
            <a:cxnLst>
              <a:cxn ang="0">
                <a:pos x="0" y="0"/>
              </a:cxn>
              <a:cxn ang="0">
                <a:pos x="222" y="0"/>
              </a:cxn>
              <a:cxn ang="0">
                <a:pos x="222" y="996"/>
              </a:cxn>
              <a:cxn ang="0">
                <a:pos x="19" y="996"/>
              </a:cxn>
            </a:cxnLst>
            <a:rect l="0" t="0" r="r" b="b"/>
            <a:pathLst>
              <a:path w="223" h="997">
                <a:moveTo>
                  <a:pt x="0" y="0"/>
                </a:moveTo>
                <a:lnTo>
                  <a:pt x="222" y="0"/>
                </a:lnTo>
                <a:lnTo>
                  <a:pt x="222" y="996"/>
                </a:lnTo>
                <a:lnTo>
                  <a:pt x="19" y="99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16</a:t>
            </a:fld>
            <a:endParaRPr lang="en-US" altLang="ko-KR"/>
          </a:p>
        </p:txBody>
      </p:sp>
      <p:sp>
        <p:nvSpPr>
          <p:cNvPr id="142343" name="Freeform 6"/>
          <p:cNvSpPr/>
          <p:nvPr/>
        </p:nvSpPr>
        <p:spPr>
          <a:xfrm>
            <a:off x="5544875" y="2676047"/>
            <a:ext cx="354013" cy="1240576"/>
          </a:xfrm>
          <a:custGeom>
            <a:avLst/>
            <a:gdLst/>
            <a:cxnLst>
              <a:cxn ang="0">
                <a:pos x="0" y="0"/>
              </a:cxn>
              <a:cxn ang="0">
                <a:pos x="222" y="0"/>
              </a:cxn>
              <a:cxn ang="0">
                <a:pos x="222" y="996"/>
              </a:cxn>
              <a:cxn ang="0">
                <a:pos x="19" y="996"/>
              </a:cxn>
            </a:cxnLst>
            <a:rect l="0" t="0" r="r" b="b"/>
            <a:pathLst>
              <a:path w="223" h="997">
                <a:moveTo>
                  <a:pt x="0" y="0"/>
                </a:moveTo>
                <a:lnTo>
                  <a:pt x="222" y="0"/>
                </a:lnTo>
                <a:lnTo>
                  <a:pt x="222" y="996"/>
                </a:lnTo>
                <a:lnTo>
                  <a:pt x="19" y="996"/>
                </a:lnTo>
              </a:path>
            </a:pathLst>
          </a:custGeom>
          <a:noFill/>
          <a:ln w="25400" cap="rnd" cmpd="sng">
            <a:solidFill>
              <a:srgbClr val="e3e3e3">
                <a:alpha val="100000"/>
              </a:srgbClr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rgbClr val="000000">
                <a:alpha val="100000"/>
              </a:srgbClr>
            </a:outerShdw>
          </a:effectLst>
        </p:spPr>
        <p:txBody>
          <a:bodyPr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400" b="1" i="0" u="none" strike="noStrike" kern="1200" cap="none" spc="0" normalizeH="0" baseline="0" mc:Ignorable="hp" hp:hslEmbossed="0">
              <a:solidFill>
                <a:srgbClr val="e4e4e4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굴림체"/>
              <a:ea typeface="굴림체"/>
              <a:cs typeface="굴림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반복 기능의 매크로 정의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17</a:t>
            </a:fld>
            <a:endParaRPr lang="en-US" altLang="ko-KR"/>
          </a:p>
        </p:txBody>
      </p:sp>
      <p:sp>
        <p:nvSpPr>
          <p:cNvPr id="150534" name="내용 개체 틀 1"/>
          <p:cNvSpPr>
            <a:spLocks noGrp="1"/>
          </p:cNvSpPr>
          <p:nvPr>
            <p:ph idx="1"/>
          </p:nvPr>
        </p:nvSpPr>
        <p:spPr>
          <a:xfrm>
            <a:off x="457200" y="1669968"/>
            <a:ext cx="8229600" cy="5188032"/>
          </a:xfrm>
        </p:spPr>
        <p:txBody>
          <a:bodyPr vert="horz">
            <a:normAutofit fontScale="85000" lnSpcReduction="20000"/>
          </a:bodyPr>
          <a:lstStyle/>
          <a:p>
            <a:pPr lvl="1" algn="just">
              <a:defRPr/>
            </a:pPr>
            <a:r>
              <a:rPr lang="en-US" altLang="ko-KR" sz="1600"/>
              <a:t>%REP</a:t>
            </a:r>
            <a:r>
              <a:rPr lang="ko-KR" altLang="en-US" sz="1600"/>
              <a:t>와 </a:t>
            </a:r>
            <a:r>
              <a:rPr lang="en-US" altLang="ko-KR" sz="1600"/>
              <a:t>%ENDREP </a:t>
            </a:r>
            <a:r>
              <a:rPr lang="ko-KR" altLang="en-US" sz="1600"/>
              <a:t>지시어는 일정한 양의 코드를 반복하는 데 사용한다</a:t>
            </a:r>
            <a:r>
              <a:rPr lang="en-US" altLang="ko-KR" sz="1600"/>
              <a:t>. </a:t>
            </a:r>
            <a:r>
              <a:rPr lang="ko-KR" altLang="en-US" sz="1600"/>
              <a:t>다음에 반복 지시어 </a:t>
            </a:r>
            <a:r>
              <a:rPr lang="en-US" altLang="ko-KR" sz="1600"/>
              <a:t>%REP</a:t>
            </a:r>
            <a:r>
              <a:rPr lang="ko-KR" altLang="en-US" sz="1600"/>
              <a:t>의 사용 예를 나타내었다</a:t>
            </a:r>
            <a:r>
              <a:rPr lang="en-US" altLang="ko-KR" sz="1600"/>
              <a:t>.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%assign	i	0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%rep	64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	  inc	word	[table+2*i]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%assign	i	i+1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%endrep</a:t>
            </a:r>
            <a:endParaRPr lang="en-US" altLang="ko-KR" sz="1600"/>
          </a:p>
          <a:p>
            <a:pPr lvl="1" algn="just">
              <a:defRPr/>
            </a:pPr>
            <a:r>
              <a:rPr lang="ko-KR" altLang="en-US" sz="1600"/>
              <a:t>위 예는 </a:t>
            </a:r>
            <a:r>
              <a:rPr lang="en-US" altLang="ko-KR" sz="1600"/>
              <a:t>64</a:t>
            </a:r>
            <a:r>
              <a:rPr lang="ko-KR" altLang="en-US" sz="1600"/>
              <a:t>회의 </a:t>
            </a:r>
            <a:r>
              <a:rPr lang="en-US" altLang="ko-KR" sz="1600"/>
              <a:t>INC </a:t>
            </a:r>
            <a:r>
              <a:rPr lang="ko-KR" altLang="en-US" sz="1600"/>
              <a:t>명령을 실행하여</a:t>
            </a:r>
            <a:r>
              <a:rPr lang="en-US" altLang="ko-KR" sz="1600"/>
              <a:t>, </a:t>
            </a:r>
            <a:r>
              <a:rPr lang="ko-KR" altLang="en-US" sz="1600"/>
              <a:t>메모리 </a:t>
            </a:r>
            <a:r>
              <a:rPr lang="en-US" altLang="ko-KR" sz="1600"/>
              <a:t>[TABLE]</a:t>
            </a:r>
            <a:r>
              <a:rPr lang="ko-KR" altLang="en-US" sz="1600"/>
              <a:t>에서 </a:t>
            </a:r>
            <a:r>
              <a:rPr lang="en-US" altLang="ko-KR" sz="1600"/>
              <a:t>[TABLE+126]</a:t>
            </a:r>
            <a:r>
              <a:rPr lang="ko-KR" altLang="en-US" sz="1600"/>
              <a:t>까지 모든 워드를 증가시킨다</a:t>
            </a:r>
            <a:r>
              <a:rPr lang="en-US" altLang="ko-KR" sz="1600"/>
              <a:t>.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%assign</a:t>
            </a:r>
            <a:r>
              <a:rPr lang="ko-KR" altLang="en-US" sz="1600"/>
              <a:t>은 전처리기 변수를 정의하는 지시어이다</a:t>
            </a:r>
            <a:r>
              <a:rPr lang="en-US" altLang="ko-KR" sz="1600"/>
              <a:t>.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%EXITREP</a:t>
            </a:r>
            <a:r>
              <a:rPr lang="ko-KR" altLang="en-US" sz="1600"/>
              <a:t>는 반복 루프를 종료시키는 지시어이다</a:t>
            </a:r>
            <a:r>
              <a:rPr lang="en-US" altLang="ko-KR" sz="1600"/>
              <a:t>. </a:t>
            </a:r>
            <a:r>
              <a:rPr lang="ko-KR" altLang="en-US" sz="1600"/>
              <a:t>다음에 예를 나타내었다</a:t>
            </a:r>
            <a:r>
              <a:rPr lang="en-US" altLang="ko-KR" sz="1600"/>
              <a:t>.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fibonacci: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%assign	i	0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%assign	j	1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%rep	100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%if		j &gt; 65535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%exitrep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%endif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		dw	j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%assign	k	j + i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%assign	i	j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%assign	j	k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%endrep</a:t>
            </a:r>
            <a:endParaRPr lang="en-US" altLang="ko-KR" sz="1600"/>
          </a:p>
          <a:p>
            <a:pPr lvl="1" algn="just">
              <a:defRPr/>
            </a:pPr>
            <a:r>
              <a:rPr lang="ko-KR" altLang="en-US" sz="1600"/>
              <a:t>이 예는 </a:t>
            </a:r>
            <a:r>
              <a:rPr lang="en-US" altLang="ko-KR" sz="1600"/>
              <a:t>16</a:t>
            </a:r>
            <a:r>
              <a:rPr lang="ko-KR" altLang="en-US" sz="1600"/>
              <a:t>비트 피보나치 수들의 목록을 만든다</a:t>
            </a:r>
            <a:r>
              <a:rPr lang="en-US" altLang="ko-KR" sz="1600"/>
              <a:t>.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 프로세서의 기능</a:t>
            </a:r>
            <a:endParaRPr lang="ko-KR" alt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158" y="1878013"/>
            <a:ext cx="8672450" cy="4114800"/>
          </a:xfrm>
        </p:spPr>
        <p:txBody>
          <a:bodyPr/>
          <a:lstStyle/>
          <a:p>
            <a:pPr lvl="0">
              <a:lnSpc>
                <a:spcPct val="180000"/>
              </a:lnSpc>
              <a:buSzPct val="80000"/>
              <a:defRPr/>
            </a:pPr>
            <a:r>
              <a:rPr lang="ko-KR" altLang="en-US" sz="2000"/>
              <a:t>매크로 정의 인식</a:t>
            </a:r>
            <a:r>
              <a:rPr lang="en-US" altLang="ko-KR" sz="2000"/>
              <a:t> : %macro</a:t>
            </a:r>
            <a:r>
              <a:rPr lang="ko-KR" altLang="en-US" sz="2000"/>
              <a:t>와 </a:t>
            </a:r>
            <a:r>
              <a:rPr lang="en-US" altLang="ko-KR" sz="2000"/>
              <a:t>%endmacro</a:t>
            </a:r>
            <a:r>
              <a:rPr lang="ko-KR" altLang="en-US" sz="2000"/>
              <a:t> 를 인식</a:t>
            </a:r>
            <a:r>
              <a:rPr lang="en-US" altLang="ko-KR" sz="2000"/>
              <a:t>.</a:t>
            </a:r>
            <a:r>
              <a:rPr lang="ko-KR" altLang="en-US" sz="2000"/>
              <a:t> 매크로 내의 매크로도 인식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lnSpc>
                <a:spcPct val="180000"/>
              </a:lnSpc>
              <a:buSzPct val="80000"/>
              <a:defRPr/>
            </a:pPr>
            <a:r>
              <a:rPr lang="ko-KR" altLang="en-US" sz="2000"/>
              <a:t>매크로 정의 저장 </a:t>
            </a:r>
            <a:r>
              <a:rPr lang="en-US" altLang="ko-KR" sz="2000"/>
              <a:t>:</a:t>
            </a:r>
            <a:r>
              <a:rPr lang="ko-KR" altLang="en-US" sz="2000"/>
              <a:t> 매크로 확장을 위해 </a:t>
            </a:r>
            <a:r>
              <a:rPr lang="en-US" altLang="ko-KR" sz="2000"/>
              <a:t>table</a:t>
            </a:r>
            <a:r>
              <a:rPr lang="ko-KR" altLang="en-US" sz="2000"/>
              <a:t>로 저장</a:t>
            </a:r>
            <a:endParaRPr lang="ko-KR" altLang="en-US" sz="2000"/>
          </a:p>
          <a:p>
            <a:pPr lvl="0">
              <a:lnSpc>
                <a:spcPct val="180000"/>
              </a:lnSpc>
              <a:buSzPct val="80000"/>
              <a:defRPr/>
            </a:pPr>
            <a:r>
              <a:rPr lang="ko-KR" altLang="en-US" sz="2000"/>
              <a:t>매크로 호출 인식</a:t>
            </a:r>
            <a:r>
              <a:rPr lang="en-US" altLang="ko-KR" sz="2000"/>
              <a:t> : </a:t>
            </a:r>
            <a:r>
              <a:rPr lang="ko-KR" altLang="en-US" sz="2000"/>
              <a:t>매크로 이름을 </a:t>
            </a:r>
            <a:r>
              <a:rPr lang="en-US" altLang="ko-KR" sz="2000"/>
              <a:t>table</a:t>
            </a:r>
            <a:r>
              <a:rPr lang="ko-KR" altLang="en-US" sz="2000"/>
              <a:t>로 저장</a:t>
            </a:r>
            <a:r>
              <a:rPr lang="en-US" altLang="ko-KR" sz="2000"/>
              <a:t>,</a:t>
            </a:r>
            <a:r>
              <a:rPr lang="ko-KR" altLang="en-US" sz="2000"/>
              <a:t> 매크로 호출 시</a:t>
            </a:r>
            <a:r>
              <a:rPr lang="en-US" altLang="ko-KR" sz="2000"/>
              <a:t> table</a:t>
            </a:r>
            <a:r>
              <a:rPr lang="ko-KR" altLang="en-US" sz="2000"/>
              <a:t>에서</a:t>
            </a:r>
            <a:r>
              <a:rPr lang="en-US" altLang="ko-KR" sz="2000"/>
              <a:t> </a:t>
            </a:r>
            <a:r>
              <a:rPr lang="ko-KR" altLang="en-US" sz="2000"/>
              <a:t>검색 </a:t>
            </a:r>
            <a:endParaRPr lang="ko-KR" altLang="en-US" sz="2000"/>
          </a:p>
          <a:p>
            <a:pPr lvl="0">
              <a:lnSpc>
                <a:spcPct val="180000"/>
              </a:lnSpc>
              <a:buSzPct val="80000"/>
              <a:defRPr/>
            </a:pPr>
            <a:r>
              <a:rPr lang="ko-KR" altLang="en-US" sz="2000"/>
              <a:t>매크로 확장과 인수 치환 </a:t>
            </a:r>
            <a:r>
              <a:rPr lang="en-US" altLang="ko-KR" sz="2000"/>
              <a:t>:</a:t>
            </a:r>
            <a:r>
              <a:rPr lang="ko-KR" altLang="en-US" sz="2000"/>
              <a:t> 매크로 확장 시 형식 인수를 대응 되는 실 인수로 치환</a:t>
            </a:r>
            <a:r>
              <a:rPr lang="en-US" altLang="ko-KR" sz="2000"/>
              <a:t>,</a:t>
            </a:r>
            <a:r>
              <a:rPr lang="ko-KR" altLang="en-US" sz="2000"/>
              <a:t> 형식 인수의 개수와 위치</a:t>
            </a:r>
            <a:r>
              <a:rPr lang="en-US" altLang="ko-KR" sz="2000"/>
              <a:t>,</a:t>
            </a:r>
            <a:r>
              <a:rPr lang="ko-KR" altLang="en-US" sz="2000"/>
              <a:t> 인수 표시 기호 구분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 프로세서의 자료 구조</a:t>
            </a:r>
            <a:endParaRPr lang="ko-KR" alt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586" y="1898650"/>
            <a:ext cx="8579328" cy="4114800"/>
          </a:xfrm>
        </p:spPr>
        <p:txBody>
          <a:bodyPr/>
          <a:lstStyle/>
          <a:p>
            <a:pPr marL="446088" lvl="0" indent="-446088">
              <a:lnSpc>
                <a:spcPct val="145000"/>
              </a:lnSpc>
              <a:buSzPct val="80000"/>
              <a:defRPr/>
            </a:pPr>
            <a:r>
              <a:rPr lang="ko-KR" altLang="en-US" sz="2000"/>
              <a:t>패스 </a:t>
            </a:r>
            <a:r>
              <a:rPr lang="en-US" altLang="ko-KR" sz="2000"/>
              <a:t>1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소스 코드를 한줄 씩 검사하면서 매크로 지시어에 따른 매크로 이름표</a:t>
            </a:r>
            <a:r>
              <a:rPr lang="en-US" altLang="ko-KR" sz="2000"/>
              <a:t>(MNT : Macro Name Table)</a:t>
            </a:r>
            <a:r>
              <a:rPr lang="ko-KR" altLang="en-US" sz="2000"/>
              <a:t> 작성</a:t>
            </a:r>
            <a:r>
              <a:rPr lang="en-US" altLang="ko-KR" sz="2000"/>
              <a:t>,</a:t>
            </a:r>
            <a:r>
              <a:rPr lang="ko-KR" altLang="en-US" sz="2000"/>
              <a:t> 형식 인수표 작성</a:t>
            </a:r>
            <a:r>
              <a:rPr lang="en-US" altLang="ko-KR" sz="2000"/>
              <a:t>,</a:t>
            </a:r>
            <a:r>
              <a:rPr lang="ko-KR" altLang="en-US" sz="2000"/>
              <a:t> 매크로 정의를 매크로 정의표</a:t>
            </a:r>
            <a:r>
              <a:rPr lang="en-US" altLang="ko-KR" sz="2000"/>
              <a:t>(MDT : Macro Definition Table)</a:t>
            </a:r>
            <a:r>
              <a:rPr lang="ko-KR" altLang="en-US" sz="2000"/>
              <a:t>에 작성</a:t>
            </a:r>
            <a:r>
              <a:rPr lang="en-US" altLang="ko-KR" sz="2000"/>
              <a:t>. </a:t>
            </a:r>
            <a:endParaRPr lang="en-US" altLang="ko-KR" sz="2000"/>
          </a:p>
          <a:p>
            <a:pPr marL="446088" lvl="0" indent="-446088">
              <a:lnSpc>
                <a:spcPct val="145000"/>
              </a:lnSpc>
              <a:buSzPct val="80000"/>
              <a:defRPr/>
            </a:pPr>
            <a:r>
              <a:rPr lang="ko-KR" altLang="en-US" sz="2000"/>
              <a:t>패스 </a:t>
            </a:r>
            <a:r>
              <a:rPr lang="en-US" altLang="ko-KR" sz="2000"/>
              <a:t>2 : </a:t>
            </a:r>
            <a:r>
              <a:rPr lang="ko-KR" altLang="en-US" sz="2000"/>
              <a:t>다시 소스 코드를 한줄 씩 검사하면서 매크로 호출을 매크로 이름표와 매크로 정의표를 참조하여 치환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66FA37E-9991-482B-BBA8-11F5C7EA0050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</a:t>
            </a:r>
            <a:r>
              <a:rPr lang="en-US" altLang="ko-KR"/>
              <a:t>, Macro</a:t>
            </a:r>
            <a:endParaRPr lang="en-US" altLang="ko-KR"/>
          </a:p>
        </p:txBody>
      </p:sp>
      <p:sp>
        <p:nvSpPr>
          <p:cNvPr id="206854" name="내용 개체 틀 1"/>
          <p:cNvSpPr>
            <a:spLocks noGrp="1"/>
          </p:cNvSpPr>
          <p:nvPr>
            <p:ph idx="1"/>
          </p:nvPr>
        </p:nvSpPr>
        <p:spPr>
          <a:xfrm>
            <a:off x="457200" y="1860478"/>
            <a:ext cx="8229600" cy="4525963"/>
          </a:xfrm>
        </p:spPr>
        <p:txBody>
          <a:bodyPr vert="horz">
            <a:normAutofit/>
          </a:bodyPr>
          <a:lstStyle/>
          <a:p>
            <a:pPr lvl="1" algn="just">
              <a:defRPr/>
            </a:pPr>
            <a:r>
              <a:rPr lang="ko-KR" altLang="en-US" sz="1600"/>
              <a:t>전처리기</a:t>
            </a:r>
            <a:r>
              <a:rPr lang="en-US" altLang="ko-KR" sz="1600"/>
              <a:t>(preprocessor)</a:t>
            </a:r>
            <a:r>
              <a:rPr lang="ko-KR" altLang="en-US" sz="1600"/>
              <a:t>는 프로그램 작성을 용이하게 하는 도구이다</a:t>
            </a:r>
            <a:r>
              <a:rPr lang="en-US" altLang="ko-KR" sz="1600"/>
              <a:t>. </a:t>
            </a:r>
            <a:r>
              <a:rPr lang="ko-KR" altLang="en-US" sz="1600"/>
              <a:t>매크로</a:t>
            </a:r>
            <a:r>
              <a:rPr lang="en-US" altLang="ko-KR" sz="1600"/>
              <a:t>(macro)</a:t>
            </a:r>
            <a:r>
              <a:rPr lang="ko-KR" altLang="en-US" sz="1600"/>
              <a:t>는 대표적인 전처리기이다</a:t>
            </a:r>
            <a:r>
              <a:rPr lang="en-US" altLang="ko-KR" sz="1600"/>
              <a:t>.</a:t>
            </a:r>
            <a:endParaRPr lang="en-US" altLang="ko-KR" sz="1600"/>
          </a:p>
          <a:p>
            <a:pPr lvl="1" algn="just">
              <a:defRPr/>
            </a:pPr>
            <a:r>
              <a:rPr lang="ko-KR" altLang="en-US" sz="1600"/>
              <a:t>전처리기는 어셈블러가 소스 프로그램을 해석하기 이전에 처리되어야 한다</a:t>
            </a:r>
            <a:r>
              <a:rPr lang="en-US" altLang="ko-KR" sz="1600"/>
              <a:t>. </a:t>
            </a:r>
            <a:r>
              <a:rPr lang="ko-KR" altLang="en-US" sz="1600"/>
              <a:t>그러므로 전처리는 역방향 참조만이 가능하다</a:t>
            </a:r>
            <a:r>
              <a:rPr lang="en-US" altLang="ko-KR" sz="1600"/>
              <a:t>.</a:t>
            </a:r>
            <a:endParaRPr lang="en-US" altLang="ko-KR" sz="1600"/>
          </a:p>
          <a:p>
            <a:pPr lvl="1" algn="just">
              <a:defRPr/>
            </a:pPr>
            <a:endParaRPr lang="en-US" altLang="ko-KR" sz="1600"/>
          </a:p>
          <a:p>
            <a:pPr lvl="1" algn="just">
              <a:defRPr/>
            </a:pPr>
            <a:endParaRPr lang="en-US" altLang="ko-KR" sz="1600"/>
          </a:p>
          <a:p>
            <a:pPr lvl="1" algn="just">
              <a:defRPr/>
            </a:pPr>
            <a:endParaRPr lang="en-US" altLang="ko-KR" sz="1600"/>
          </a:p>
          <a:p>
            <a:pPr lvl="1" algn="just">
              <a:defRPr/>
            </a:pPr>
            <a:endParaRPr lang="en-US" altLang="ko-KR" sz="1600"/>
          </a:p>
          <a:p>
            <a:pPr lvl="1" algn="just">
              <a:defRPr/>
            </a:pPr>
            <a:endParaRPr lang="en-US" altLang="ko-KR" sz="1600"/>
          </a:p>
          <a:p>
            <a:pPr lvl="1" algn="just">
              <a:defRPr/>
            </a:pPr>
            <a:r>
              <a:rPr lang="ko-KR" altLang="en-US" sz="1600"/>
              <a:t>첫 행의 </a:t>
            </a:r>
            <a:r>
              <a:rPr lang="en-US" altLang="ko-KR" sz="1600"/>
              <a:t>%MACRO </a:t>
            </a:r>
            <a:r>
              <a:rPr lang="ko-KR" altLang="en-US" sz="1600"/>
              <a:t>지시어는 어셈블러에게 </a:t>
            </a:r>
            <a:r>
              <a:rPr lang="en-US" altLang="ko-KR" sz="1600"/>
              <a:t>%ENDMACRO</a:t>
            </a:r>
            <a:r>
              <a:rPr lang="ko-KR" altLang="en-US" sz="1600"/>
              <a:t>까지가 매크로로 정의된 부분이라는 것을 알리며</a:t>
            </a:r>
            <a:r>
              <a:rPr lang="en-US" altLang="ko-KR" sz="1600"/>
              <a:t>, %ENDMACRO </a:t>
            </a:r>
            <a:r>
              <a:rPr lang="ko-KR" altLang="en-US" sz="1600"/>
              <a:t>지시어는 매크로가 끝남을 알린다</a:t>
            </a:r>
            <a:r>
              <a:rPr lang="en-US" altLang="ko-KR" sz="1600"/>
              <a:t>.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%MACRO</a:t>
            </a:r>
            <a:r>
              <a:rPr lang="ko-KR" altLang="en-US" sz="1600"/>
              <a:t>와 </a:t>
            </a:r>
            <a:r>
              <a:rPr lang="en-US" altLang="ko-KR" sz="1600"/>
              <a:t>%ENDMACRO </a:t>
            </a:r>
            <a:r>
              <a:rPr lang="ko-KR" altLang="en-US" sz="1600"/>
              <a:t>사이의 명령어가 매크로 정의의 본체이다</a:t>
            </a:r>
            <a:r>
              <a:rPr lang="en-US" altLang="ko-KR" sz="1600"/>
              <a:t>. </a:t>
            </a:r>
            <a:r>
              <a:rPr lang="ko-KR" altLang="en-US" sz="1600"/>
              <a:t>매크로</a:t>
            </a:r>
            <a:r>
              <a:rPr lang="en-US" altLang="ko-KR" sz="1600"/>
              <a:t>_</a:t>
            </a:r>
            <a:r>
              <a:rPr lang="ko-KR" altLang="en-US" sz="1600"/>
              <a:t>이름은 대소문자를 구분한다</a:t>
            </a:r>
            <a:r>
              <a:rPr lang="en-US" altLang="ko-KR" sz="1600"/>
              <a:t>.</a:t>
            </a:r>
            <a:endParaRPr lang="en-US" altLang="ko-KR" sz="1600"/>
          </a:p>
          <a:p>
            <a:pPr lvl="1" algn="just">
              <a:defRPr/>
            </a:pPr>
            <a:r>
              <a:rPr lang="ko-KR" altLang="en-US" sz="1600"/>
              <a:t>매크로를 프로그램에 포함하기 위해서는 먼저 매크로를 정의하거나 매크로 라이브러리로부터 복사하면 된다</a:t>
            </a:r>
            <a:r>
              <a:rPr lang="en-US" altLang="ko-KR" sz="1600"/>
              <a:t>. </a:t>
            </a:r>
            <a:r>
              <a:rPr lang="ko-KR" altLang="en-US" sz="1600"/>
              <a:t>매크로 정의는 모든 세그먼트 코딩보다 먼저 나와야 한다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graphicFrame>
        <p:nvGraphicFramePr>
          <p:cNvPr id="206855" name="표 3"/>
          <p:cNvGraphicFramePr>
            <a:graphicFrameLocks noGrp="1"/>
          </p:cNvGraphicFramePr>
          <p:nvPr/>
        </p:nvGraphicFramePr>
        <p:xfrm>
          <a:off x="1233861" y="2969744"/>
          <a:ext cx="7344816" cy="1393317"/>
        </p:xfrm>
        <a:graphic>
          <a:graphicData uri="http://schemas.openxmlformats.org/drawingml/2006/table">
            <a:tbl>
              <a:tblGrid>
                <a:gridCol w="4819752"/>
                <a:gridCol w="2525064"/>
              </a:tblGrid>
              <a:tr h="198755">
                <a:tc>
                  <a:txBody>
                    <a:bodyPr vert="horz" lIns="64769" tIns="17907" rIns="64769" bIns="17907" anchor="ctr" anchorCtr="0"/>
                    <a:p>
                      <a:pPr marL="0" marR="0" lv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%MACRO </a:t>
                      </a:r>
                      <a:r>
                        <a:rPr lang="ko-KR" altLang="en-US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 매크로</a:t>
                      </a:r>
                      <a:r>
                        <a:rPr lang="en-US" altLang="ko-KR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_</a:t>
                      </a:r>
                      <a:r>
                        <a:rPr lang="ko-KR" altLang="en-US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이름  매개변수</a:t>
                      </a:r>
                      <a:r>
                        <a:rPr lang="en-US" altLang="ko-KR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_</a:t>
                      </a:r>
                      <a:r>
                        <a:rPr lang="ko-KR" altLang="en-US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수</a:t>
                      </a:r>
                      <a:endParaRPr lang="ko-KR" altLang="en-US" sz="1400">
                        <a:solidFill>
                          <a:srgbClr val="ffffff"/>
                        </a:solidFill>
                        <a:latin typeface="Lucida Sans Typewriter"/>
                        <a:ea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;</a:t>
                      </a:r>
                      <a:r>
                        <a:rPr lang="ko-KR" altLang="en-US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매크로 정의</a:t>
                      </a:r>
                      <a:endParaRPr lang="ko-KR" altLang="en-US" sz="1400">
                        <a:solidFill>
                          <a:srgbClr val="ffffff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 vert="horz" lIns="64769" tIns="17907" rIns="64769" bIns="17907" anchor="ctr" anchorCtr="0"/>
                    <a:p>
                      <a:pPr marL="0" marR="0" lv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      </a:t>
                      </a:r>
                      <a:r>
                        <a:rPr lang="en-US" altLang="ko-KR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[</a:t>
                      </a:r>
                      <a:r>
                        <a:rPr lang="ko-KR" altLang="en-US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매크로 본체</a:t>
                      </a:r>
                      <a:r>
                        <a:rPr lang="en-US" altLang="ko-KR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]</a:t>
                      </a:r>
                      <a:endParaRPr lang="en-US" altLang="ko-KR" sz="1400">
                        <a:solidFill>
                          <a:srgbClr val="ffffff"/>
                        </a:solidFill>
                        <a:latin typeface="Lucida Sans Typewriter"/>
                        <a:ea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;</a:t>
                      </a:r>
                      <a:r>
                        <a:rPr lang="ko-KR" altLang="en-US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매크로 본체</a:t>
                      </a:r>
                      <a:endParaRPr lang="ko-KR" altLang="en-US" sz="1400">
                        <a:solidFill>
                          <a:srgbClr val="ffffff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 vert="horz" lIns="64769" tIns="17907" rIns="64769" bIns="17907" anchor="ctr" anchorCtr="0"/>
                    <a:p>
                      <a:pPr marL="0" marR="0" lv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%ENDMACRO</a:t>
                      </a:r>
                      <a:endParaRPr lang="en-US" sz="1400">
                        <a:solidFill>
                          <a:srgbClr val="ffffff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lv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;</a:t>
                      </a:r>
                      <a:r>
                        <a:rPr lang="ko-KR" altLang="en-US" sz="1400">
                          <a:solidFill>
                            <a:srgbClr val="ffffff"/>
                          </a:solidFill>
                          <a:latin typeface="Lucida Sans Typewriter"/>
                          <a:ea typeface="바탕"/>
                        </a:rPr>
                        <a:t>매크로 끝</a:t>
                      </a:r>
                      <a:endParaRPr lang="ko-KR" altLang="en-US" sz="1400">
                        <a:solidFill>
                          <a:srgbClr val="ffffff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 프로세서의 자료 구조</a:t>
            </a:r>
            <a:endParaRPr lang="ko-KR" alt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36" y="1676708"/>
            <a:ext cx="8773527" cy="5030311"/>
          </a:xfrm>
        </p:spPr>
        <p:txBody>
          <a:bodyPr/>
          <a:lstStyle/>
          <a:p>
            <a:pPr marL="446088" lvl="0" indent="-446088">
              <a:lnSpc>
                <a:spcPct val="145000"/>
              </a:lnSpc>
              <a:buSzPct val="80000"/>
              <a:defRPr/>
            </a:pPr>
            <a:r>
              <a:rPr lang="ko-KR" altLang="en-US" sz="2000"/>
              <a:t>패스 </a:t>
            </a:r>
            <a:r>
              <a:rPr lang="en-US" altLang="ko-KR" sz="2000"/>
              <a:t>1</a:t>
            </a:r>
            <a:r>
              <a:rPr lang="ko-KR" altLang="en-US" sz="2000"/>
              <a:t> 자료구조</a:t>
            </a:r>
            <a:endParaRPr lang="ko-KR" altLang="en-US" sz="2000"/>
          </a:p>
          <a:p>
            <a:pPr marL="0" lvl="0" indent="0">
              <a:lnSpc>
                <a:spcPct val="145000"/>
              </a:lnSpc>
              <a:buSzPct val="80000"/>
              <a:buNone/>
              <a:defRPr/>
            </a:pPr>
            <a:r>
              <a:rPr lang="ko-KR" altLang="en-US" sz="2000"/>
              <a:t>소스 코드 </a:t>
            </a:r>
            <a:r>
              <a:rPr lang="en-US" altLang="ko-KR" sz="2000"/>
              <a:t>-</a:t>
            </a:r>
            <a:r>
              <a:rPr lang="ko-KR" altLang="en-US" sz="2000"/>
              <a:t> 입력</a:t>
            </a:r>
            <a:endParaRPr lang="ko-KR" altLang="en-US" sz="2000"/>
          </a:p>
          <a:p>
            <a:pPr marL="0" lvl="0" indent="0">
              <a:lnSpc>
                <a:spcPct val="145000"/>
              </a:lnSpc>
              <a:buSzPct val="80000"/>
              <a:buNone/>
              <a:defRPr/>
            </a:pPr>
            <a:r>
              <a:rPr lang="ko-KR" altLang="en-US" sz="2000"/>
              <a:t>매크로 정의표</a:t>
            </a:r>
            <a:r>
              <a:rPr lang="en-US" altLang="ko-KR" sz="2000"/>
              <a:t>(MDT)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소스</a:t>
            </a:r>
            <a:r>
              <a:rPr lang="en-US" altLang="ko-KR" sz="2000"/>
              <a:t> </a:t>
            </a:r>
            <a:r>
              <a:rPr lang="ko-KR" altLang="en-US" sz="2000"/>
              <a:t>코드</a:t>
            </a:r>
            <a:r>
              <a:rPr lang="en-US" altLang="ko-KR" sz="2000"/>
              <a:t> </a:t>
            </a:r>
            <a:r>
              <a:rPr lang="ko-KR" altLang="en-US" sz="2000"/>
              <a:t>당 한개 </a:t>
            </a:r>
            <a:r>
              <a:rPr lang="en-US" altLang="ko-KR" sz="2000"/>
              <a:t>-</a:t>
            </a:r>
            <a:r>
              <a:rPr lang="ko-KR" altLang="en-US" sz="2000"/>
              <a:t> 출력</a:t>
            </a:r>
            <a:endParaRPr lang="ko-KR" altLang="en-US" sz="2000"/>
          </a:p>
          <a:p>
            <a:pPr marL="0" lvl="0" indent="0">
              <a:lnSpc>
                <a:spcPct val="145000"/>
              </a:lnSpc>
              <a:buSzPct val="80000"/>
              <a:buNone/>
              <a:defRPr/>
            </a:pPr>
            <a:r>
              <a:rPr lang="ko-KR" altLang="en-US" sz="2000"/>
              <a:t>매크로 이름표</a:t>
            </a:r>
            <a:r>
              <a:rPr lang="en-US" altLang="ko-KR" sz="2000"/>
              <a:t>(MNT)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소스</a:t>
            </a:r>
            <a:r>
              <a:rPr lang="en-US" altLang="ko-KR" sz="2000"/>
              <a:t> </a:t>
            </a:r>
            <a:r>
              <a:rPr lang="ko-KR" altLang="en-US" sz="2000"/>
              <a:t>코드</a:t>
            </a:r>
            <a:r>
              <a:rPr lang="en-US" altLang="ko-KR" sz="2000"/>
              <a:t> </a:t>
            </a:r>
            <a:r>
              <a:rPr lang="ko-KR" altLang="en-US" sz="2000"/>
              <a:t>당 한개 </a:t>
            </a:r>
            <a:r>
              <a:rPr lang="en-US" altLang="ko-KR" sz="2000"/>
              <a:t>-</a:t>
            </a:r>
            <a:r>
              <a:rPr lang="ko-KR" altLang="en-US" sz="2000"/>
              <a:t> 출력</a:t>
            </a:r>
            <a:endParaRPr lang="ko-KR" altLang="en-US" sz="2000"/>
          </a:p>
          <a:p>
            <a:pPr marL="0" lvl="0" indent="0">
              <a:lnSpc>
                <a:spcPct val="145000"/>
              </a:lnSpc>
              <a:buSzPct val="80000"/>
              <a:buNone/>
              <a:defRPr/>
            </a:pPr>
            <a:r>
              <a:rPr lang="ko-KR" altLang="en-US" sz="2000"/>
              <a:t>매크로 정의표 계수기</a:t>
            </a:r>
            <a:r>
              <a:rPr lang="en-US" altLang="ko-KR" sz="2000"/>
              <a:t>(MDTC) :</a:t>
            </a:r>
            <a:r>
              <a:rPr lang="ko-KR" altLang="en-US" sz="2000"/>
              <a:t> </a:t>
            </a:r>
            <a:r>
              <a:rPr lang="en-US" altLang="ko-KR" sz="2000"/>
              <a:t>MDT</a:t>
            </a:r>
            <a:r>
              <a:rPr lang="ko-KR" altLang="en-US" sz="2000"/>
              <a:t> 내의 행번호 변수</a:t>
            </a:r>
            <a:endParaRPr lang="ko-KR" altLang="en-US" sz="2000"/>
          </a:p>
          <a:p>
            <a:pPr marL="0" lvl="0" indent="0">
              <a:lnSpc>
                <a:spcPct val="145000"/>
              </a:lnSpc>
              <a:buSzPct val="80000"/>
              <a:buNone/>
              <a:defRPr/>
            </a:pPr>
            <a:r>
              <a:rPr lang="ko-KR" altLang="en-US" sz="2000"/>
              <a:t>매크로 이름표 계수기</a:t>
            </a:r>
            <a:r>
              <a:rPr lang="en-US" altLang="ko-KR" sz="2000"/>
              <a:t>(MNTC)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MNT </a:t>
            </a:r>
            <a:r>
              <a:rPr lang="ko-KR" altLang="en-US" sz="2000"/>
              <a:t>내의 행번호 변수</a:t>
            </a:r>
            <a:endParaRPr lang="ko-KR" altLang="en-US" sz="2000"/>
          </a:p>
          <a:p>
            <a:pPr marL="0" lvl="0" indent="0">
              <a:lnSpc>
                <a:spcPct val="145000"/>
              </a:lnSpc>
              <a:buSzPct val="80000"/>
              <a:buNone/>
              <a:defRPr/>
            </a:pPr>
            <a:r>
              <a:rPr lang="ko-KR" altLang="en-US" sz="2000"/>
              <a:t>형식 인수표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MDT</a:t>
            </a:r>
            <a:r>
              <a:rPr lang="ko-KR" altLang="en-US" sz="2000"/>
              <a:t>를 저장하기 전에 형식 인수 개수와 순서 표시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MDT</a:t>
            </a:r>
            <a:r>
              <a:rPr lang="ko-KR" altLang="en-US" sz="2000"/>
              <a:t>마다 한개 </a:t>
            </a:r>
            <a:r>
              <a:rPr lang="en-US" altLang="ko-KR" sz="2000"/>
              <a:t>-</a:t>
            </a:r>
            <a:r>
              <a:rPr lang="ko-KR" altLang="en-US" sz="2000"/>
              <a:t> 출력</a:t>
            </a:r>
            <a:endParaRPr lang="ko-KR" altLang="en-US" sz="2000"/>
          </a:p>
          <a:p>
            <a:pPr marL="0" lvl="0" indent="0">
              <a:lnSpc>
                <a:spcPct val="145000"/>
              </a:lnSpc>
              <a:buSzPct val="80000"/>
              <a:buNone/>
              <a:defRPr/>
            </a:pPr>
            <a:r>
              <a:rPr lang="ko-KR" altLang="en-US" sz="2000"/>
              <a:t>스택</a:t>
            </a:r>
            <a:r>
              <a:rPr lang="en-US" altLang="ko-KR" sz="2000"/>
              <a:t>,</a:t>
            </a:r>
            <a:r>
              <a:rPr lang="ko-KR" altLang="en-US" sz="2000"/>
              <a:t> 실 인수의 개수</a:t>
            </a:r>
            <a:r>
              <a:rPr lang="en-US" altLang="ko-KR" sz="2000"/>
              <a:t>(N) : </a:t>
            </a:r>
            <a:r>
              <a:rPr lang="ko-KR" altLang="en-US" sz="2000"/>
              <a:t>매크로</a:t>
            </a:r>
            <a:r>
              <a:rPr lang="en-US" altLang="ko-KR" sz="2000"/>
              <a:t> </a:t>
            </a:r>
            <a:r>
              <a:rPr lang="ko-KR" altLang="en-US" sz="2000"/>
              <a:t>내의 매크로 호출 처리</a:t>
            </a:r>
            <a:r>
              <a:rPr lang="en-US" altLang="ko-KR" sz="2000"/>
              <a:t>,</a:t>
            </a:r>
            <a:r>
              <a:rPr lang="ko-KR" altLang="en-US" sz="2000"/>
              <a:t> 스택에는 실 인수와 </a:t>
            </a:r>
            <a:r>
              <a:rPr lang="en-US" altLang="ko-KR" sz="2000"/>
              <a:t>MDT</a:t>
            </a:r>
            <a:r>
              <a:rPr lang="ko-KR" altLang="en-US" sz="2000"/>
              <a:t> 포함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 프로세서의 자료 구조</a:t>
            </a:r>
            <a:endParaRPr lang="ko-KR" alt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586" y="1898650"/>
            <a:ext cx="8579328" cy="4567932"/>
          </a:xfrm>
        </p:spPr>
        <p:txBody>
          <a:bodyPr/>
          <a:lstStyle/>
          <a:p>
            <a:pPr marL="446088" lvl="0" indent="-446088">
              <a:lnSpc>
                <a:spcPct val="145000"/>
              </a:lnSpc>
              <a:buSzPct val="80000"/>
              <a:defRPr/>
            </a:pPr>
            <a:r>
              <a:rPr lang="ko-KR" altLang="en-US" sz="2000"/>
              <a:t>패스 </a:t>
            </a:r>
            <a:r>
              <a:rPr lang="en-US" altLang="ko-KR" sz="2000"/>
              <a:t>2</a:t>
            </a:r>
            <a:r>
              <a:rPr lang="ko-KR" altLang="en-US" sz="2000"/>
              <a:t> 자료구조</a:t>
            </a:r>
            <a:endParaRPr lang="ko-KR" altLang="en-US" sz="2000"/>
          </a:p>
          <a:p>
            <a:pPr marL="0" lvl="0" indent="0">
              <a:lnSpc>
                <a:spcPct val="145000"/>
              </a:lnSpc>
              <a:buSzPct val="80000"/>
              <a:buNone/>
              <a:defRPr/>
            </a:pPr>
            <a:r>
              <a:rPr lang="ko-KR" altLang="en-US" sz="2000"/>
              <a:t>소스 코드 </a:t>
            </a:r>
            <a:r>
              <a:rPr lang="en-US" altLang="ko-KR" sz="2000"/>
              <a:t>-</a:t>
            </a:r>
            <a:r>
              <a:rPr lang="ko-KR" altLang="en-US" sz="2000"/>
              <a:t> 입력</a:t>
            </a:r>
            <a:endParaRPr lang="ko-KR" altLang="en-US" sz="2000"/>
          </a:p>
          <a:p>
            <a:pPr marL="0" lvl="0" indent="0">
              <a:lnSpc>
                <a:spcPct val="145000"/>
              </a:lnSpc>
              <a:buSzPct val="80000"/>
              <a:buNone/>
              <a:defRPr/>
            </a:pPr>
            <a:r>
              <a:rPr lang="ko-KR" altLang="en-US" sz="2000"/>
              <a:t>매크로 정의표</a:t>
            </a:r>
            <a:r>
              <a:rPr lang="en-US" altLang="ko-KR" sz="2000"/>
              <a:t>(MDT)</a:t>
            </a: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입력</a:t>
            </a:r>
            <a:endParaRPr lang="ko-KR" altLang="en-US" sz="2000"/>
          </a:p>
          <a:p>
            <a:pPr marL="0" lvl="0" indent="0">
              <a:lnSpc>
                <a:spcPct val="145000"/>
              </a:lnSpc>
              <a:buSzPct val="80000"/>
              <a:buNone/>
              <a:defRPr/>
            </a:pPr>
            <a:r>
              <a:rPr lang="ko-KR" altLang="en-US" sz="2000"/>
              <a:t>매크로 이름표</a:t>
            </a:r>
            <a:r>
              <a:rPr lang="en-US" altLang="ko-KR" sz="2000"/>
              <a:t>(MNT)</a:t>
            </a: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입력</a:t>
            </a:r>
            <a:endParaRPr lang="ko-KR" altLang="en-US" sz="2000"/>
          </a:p>
          <a:p>
            <a:pPr marL="0" lvl="0" indent="0">
              <a:lnSpc>
                <a:spcPct val="145000"/>
              </a:lnSpc>
              <a:buSzPct val="80000"/>
              <a:buNone/>
              <a:defRPr/>
            </a:pPr>
            <a:r>
              <a:rPr lang="ko-KR" altLang="en-US" sz="2000"/>
              <a:t>매크로 정의표 계수기</a:t>
            </a:r>
            <a:r>
              <a:rPr lang="en-US" altLang="ko-KR" sz="2000"/>
              <a:t>(MDTP) :</a:t>
            </a:r>
            <a:r>
              <a:rPr lang="ko-KR" altLang="en-US" sz="2000"/>
              <a:t> </a:t>
            </a:r>
            <a:r>
              <a:rPr lang="en-US" altLang="ko-KR" sz="2000"/>
              <a:t>MDT</a:t>
            </a:r>
            <a:r>
              <a:rPr lang="ko-KR" altLang="en-US" sz="2000"/>
              <a:t> 내의 문장 위치 지정 변수</a:t>
            </a:r>
            <a:endParaRPr lang="ko-KR" altLang="en-US" sz="2000"/>
          </a:p>
          <a:p>
            <a:pPr marL="0" lvl="0" indent="0">
              <a:lnSpc>
                <a:spcPct val="145000"/>
              </a:lnSpc>
              <a:buSzPct val="80000"/>
              <a:buNone/>
              <a:defRPr/>
            </a:pPr>
            <a:r>
              <a:rPr lang="ko-KR" altLang="en-US" sz="2000"/>
              <a:t>실 인수표 </a:t>
            </a:r>
            <a:r>
              <a:rPr lang="en-US" altLang="ko-KR" sz="2000"/>
              <a:t>:</a:t>
            </a:r>
            <a:r>
              <a:rPr lang="ko-KR" altLang="en-US" sz="2000"/>
              <a:t> 저장된 </a:t>
            </a:r>
            <a:r>
              <a:rPr lang="en-US" altLang="ko-KR" sz="2000"/>
              <a:t>MDT</a:t>
            </a:r>
            <a:r>
              <a:rPr lang="ko-KR" altLang="en-US" sz="2000"/>
              <a:t> 내의 인수 순서를 매크로 호출 시 순서 되로 치환에 사용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MDT</a:t>
            </a:r>
            <a:r>
              <a:rPr lang="ko-KR" altLang="en-US" sz="2000"/>
              <a:t>마다 한개 </a:t>
            </a:r>
            <a:r>
              <a:rPr lang="en-US" altLang="ko-KR" sz="2000"/>
              <a:t>-</a:t>
            </a:r>
            <a:r>
              <a:rPr lang="ko-KR" altLang="en-US" sz="2000"/>
              <a:t> 입출력</a:t>
            </a:r>
            <a:endParaRPr lang="ko-KR" altLang="en-US" sz="2000"/>
          </a:p>
          <a:p>
            <a:pPr marL="0" lvl="0" indent="0">
              <a:lnSpc>
                <a:spcPct val="145000"/>
              </a:lnSpc>
              <a:buSzPct val="80000"/>
              <a:buNone/>
              <a:defRPr/>
            </a:pP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reeform 2"/>
          <p:cNvSpPr/>
          <p:nvPr/>
        </p:nvSpPr>
        <p:spPr>
          <a:xfrm>
            <a:off x="1273175" y="5235575"/>
            <a:ext cx="4884738" cy="1171575"/>
          </a:xfrm>
          <a:custGeom>
            <a:avLst/>
            <a:gdLst/>
            <a:cxnLst>
              <a:cxn ang="0">
                <a:pos x="3076" y="0"/>
              </a:cxn>
              <a:cxn ang="0">
                <a:pos x="3072" y="737"/>
              </a:cxn>
              <a:cxn ang="0">
                <a:pos x="0" y="737"/>
              </a:cxn>
              <a:cxn ang="0">
                <a:pos x="0" y="452"/>
              </a:cxn>
            </a:cxnLst>
            <a:rect l="0" t="0" r="r" b="b"/>
            <a:pathLst>
              <a:path w="3077" h="738">
                <a:moveTo>
                  <a:pt x="3076" y="0"/>
                </a:moveTo>
                <a:lnTo>
                  <a:pt x="3072" y="737"/>
                </a:lnTo>
                <a:lnTo>
                  <a:pt x="0" y="737"/>
                </a:lnTo>
                <a:lnTo>
                  <a:pt x="0" y="45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>
          <a:xfrm>
            <a:off x="492125" y="5126038"/>
            <a:ext cx="1597025" cy="931862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>
          <a:xfrm>
            <a:off x="392113" y="5168900"/>
            <a:ext cx="1733550" cy="8747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원시 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프로그램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600"/>
              <a:t>이중 패스 알고리즘의 데이터베이스</a:t>
            </a:r>
            <a:endParaRPr lang="ko-KR" altLang="en-US" sz="3600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16000" y="1754188"/>
            <a:ext cx="7553842" cy="977900"/>
          </a:xfrm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buSzPct val="80000"/>
              <a:defRPr/>
            </a:pPr>
            <a:r>
              <a:rPr lang="ko-KR" altLang="en-US" sz="2500"/>
              <a:t>이중 패스는 전방 참조를 위해 필요</a:t>
            </a:r>
            <a:endParaRPr lang="ko-KR" altLang="en-US" sz="2500"/>
          </a:p>
          <a:p>
            <a:pPr lvl="0">
              <a:lnSpc>
                <a:spcPct val="90000"/>
              </a:lnSpc>
              <a:spcBef>
                <a:spcPct val="0"/>
              </a:spcBef>
              <a:buSzPct val="80000"/>
              <a:defRPr/>
            </a:pPr>
            <a:r>
              <a:rPr lang="ko-KR" altLang="en-US" sz="2500"/>
              <a:t>패스</a:t>
            </a:r>
            <a:r>
              <a:rPr lang="en-US" altLang="ko-KR" sz="2500"/>
              <a:t>1</a:t>
            </a:r>
            <a:r>
              <a:rPr lang="ko-KR" altLang="en-US" sz="2500"/>
              <a:t>과 패스</a:t>
            </a:r>
            <a:r>
              <a:rPr lang="en-US" altLang="ko-KR" sz="2500"/>
              <a:t>2</a:t>
            </a:r>
            <a:r>
              <a:rPr lang="ko-KR" altLang="en-US" sz="2500"/>
              <a:t>로 구성</a:t>
            </a:r>
            <a:endParaRPr lang="ko-KR" altLang="en-US" sz="2500"/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>
          <a:xfrm>
            <a:off x="6959600" y="2719388"/>
            <a:ext cx="1674813" cy="558800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>
          <a:xfrm>
            <a:off x="6904038" y="2828925"/>
            <a:ext cx="1693862" cy="47466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실인수표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tx1"/>
              </a:solidFill>
            </a:endParaRPr>
          </a:p>
        </p:txBody>
      </p:sp>
      <p:sp>
        <p:nvSpPr>
          <p:cNvPr id="162825" name="Freeform 9"/>
          <p:cNvSpPr/>
          <p:nvPr/>
        </p:nvSpPr>
        <p:spPr>
          <a:xfrm>
            <a:off x="2138363" y="3513138"/>
            <a:ext cx="847725" cy="1017587"/>
          </a:xfrm>
          <a:custGeom>
            <a:avLst/>
            <a:gdLst/>
            <a:cxnLst>
              <a:cxn ang="0">
                <a:pos x="533" y="640"/>
              </a:cxn>
              <a:cxn ang="0">
                <a:pos x="0" y="0"/>
              </a:cxn>
            </a:cxnLst>
            <a:rect l="0" t="0" r="r" b="b"/>
            <a:pathLst>
              <a:path w="534" h="641">
                <a:moveTo>
                  <a:pt x="533" y="64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26" name="Freeform 10"/>
          <p:cNvSpPr/>
          <p:nvPr/>
        </p:nvSpPr>
        <p:spPr>
          <a:xfrm>
            <a:off x="3195638" y="3760788"/>
            <a:ext cx="685800" cy="1009650"/>
          </a:xfrm>
          <a:custGeom>
            <a:avLst/>
            <a:gdLst/>
            <a:cxnLst>
              <a:cxn ang="0">
                <a:pos x="0" y="635"/>
              </a:cxn>
              <a:cxn ang="0">
                <a:pos x="431" y="0"/>
              </a:cxn>
            </a:cxnLst>
            <a:rect l="0" t="0" r="r" b="b"/>
            <a:pathLst>
              <a:path w="432" h="636">
                <a:moveTo>
                  <a:pt x="0" y="635"/>
                </a:moveTo>
                <a:lnTo>
                  <a:pt x="431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27" name="Freeform 11"/>
          <p:cNvSpPr/>
          <p:nvPr/>
        </p:nvSpPr>
        <p:spPr>
          <a:xfrm>
            <a:off x="3257550" y="5199063"/>
            <a:ext cx="687388" cy="227012"/>
          </a:xfrm>
          <a:custGeom>
            <a:avLst/>
            <a:gdLst/>
            <a:cxnLst>
              <a:cxn ang="0">
                <a:pos x="0" y="0"/>
              </a:cxn>
              <a:cxn ang="0">
                <a:pos x="432" y="142"/>
              </a:cxn>
            </a:cxnLst>
            <a:rect l="0" t="0" r="r" b="b"/>
            <a:pathLst>
              <a:path w="433" h="143">
                <a:moveTo>
                  <a:pt x="0" y="0"/>
                </a:moveTo>
                <a:lnTo>
                  <a:pt x="432" y="14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28" name="Freeform 12"/>
          <p:cNvSpPr/>
          <p:nvPr/>
        </p:nvSpPr>
        <p:spPr>
          <a:xfrm>
            <a:off x="2078038" y="3159125"/>
            <a:ext cx="1808162" cy="271463"/>
          </a:xfrm>
          <a:custGeom>
            <a:avLst/>
            <a:gdLst/>
            <a:cxnLst>
              <a:cxn ang="0">
                <a:pos x="0" y="0"/>
              </a:cxn>
              <a:cxn ang="0">
                <a:pos x="1138" y="170"/>
              </a:cxn>
            </a:cxnLst>
            <a:rect l="0" t="0" r="r" b="b"/>
            <a:pathLst>
              <a:path w="1139" h="171">
                <a:moveTo>
                  <a:pt x="0" y="0"/>
                </a:moveTo>
                <a:lnTo>
                  <a:pt x="1138" y="17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29" name="Freeform 13"/>
          <p:cNvSpPr/>
          <p:nvPr/>
        </p:nvSpPr>
        <p:spPr>
          <a:xfrm>
            <a:off x="5149850" y="3441700"/>
            <a:ext cx="738188" cy="727075"/>
          </a:xfrm>
          <a:custGeom>
            <a:avLst/>
            <a:gdLst/>
            <a:cxnLst>
              <a:cxn ang="0">
                <a:pos x="0" y="0"/>
              </a:cxn>
              <a:cxn ang="0">
                <a:pos x="464" y="457"/>
              </a:cxn>
            </a:cxnLst>
            <a:rect l="0" t="0" r="r" b="b"/>
            <a:pathLst>
              <a:path w="465" h="458">
                <a:moveTo>
                  <a:pt x="0" y="0"/>
                </a:moveTo>
                <a:lnTo>
                  <a:pt x="464" y="45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30" name="Freeform 14"/>
          <p:cNvSpPr/>
          <p:nvPr/>
        </p:nvSpPr>
        <p:spPr>
          <a:xfrm>
            <a:off x="6329363" y="3297238"/>
            <a:ext cx="844550" cy="784225"/>
          </a:xfrm>
          <a:custGeom>
            <a:avLst/>
            <a:gdLst/>
            <a:cxnLst>
              <a:cxn ang="0">
                <a:pos x="0" y="493"/>
              </a:cxn>
              <a:cxn ang="0">
                <a:pos x="531" y="0"/>
              </a:cxn>
            </a:cxnLst>
            <a:rect l="0" t="0" r="r" b="b"/>
            <a:pathLst>
              <a:path w="532" h="494">
                <a:moveTo>
                  <a:pt x="0" y="493"/>
                </a:moveTo>
                <a:lnTo>
                  <a:pt x="531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31" name="Freeform 15"/>
          <p:cNvSpPr/>
          <p:nvPr/>
        </p:nvSpPr>
        <p:spPr>
          <a:xfrm>
            <a:off x="6500813" y="3330575"/>
            <a:ext cx="1403350" cy="1095375"/>
          </a:xfrm>
          <a:custGeom>
            <a:avLst/>
            <a:gdLst/>
            <a:cxnLst>
              <a:cxn ang="0">
                <a:pos x="883" y="0"/>
              </a:cxn>
              <a:cxn ang="0">
                <a:pos x="0" y="689"/>
              </a:cxn>
            </a:cxnLst>
            <a:rect l="0" t="0" r="r" b="b"/>
            <a:pathLst>
              <a:path w="884" h="690">
                <a:moveTo>
                  <a:pt x="883" y="0"/>
                </a:moveTo>
                <a:lnTo>
                  <a:pt x="0" y="68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32" name="Freeform 16"/>
          <p:cNvSpPr/>
          <p:nvPr/>
        </p:nvSpPr>
        <p:spPr>
          <a:xfrm>
            <a:off x="5276850" y="5149850"/>
            <a:ext cx="660400" cy="403225"/>
          </a:xfrm>
          <a:custGeom>
            <a:avLst/>
            <a:gdLst/>
            <a:cxnLst>
              <a:cxn ang="0">
                <a:pos x="0" y="253"/>
              </a:cxn>
              <a:cxn ang="0">
                <a:pos x="415" y="0"/>
              </a:cxn>
            </a:cxnLst>
            <a:rect l="0" t="0" r="r" b="b"/>
            <a:pathLst>
              <a:path w="416" h="254">
                <a:moveTo>
                  <a:pt x="0" y="253"/>
                </a:moveTo>
                <a:lnTo>
                  <a:pt x="415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33" name="Freeform 17"/>
          <p:cNvSpPr/>
          <p:nvPr/>
        </p:nvSpPr>
        <p:spPr>
          <a:xfrm>
            <a:off x="6502400" y="4706938"/>
            <a:ext cx="455613" cy="592137"/>
          </a:xfrm>
          <a:custGeom>
            <a:avLst/>
            <a:gdLst/>
            <a:cxnLst>
              <a:cxn ang="0">
                <a:pos x="0" y="0"/>
              </a:cxn>
              <a:cxn ang="0">
                <a:pos x="286" y="372"/>
              </a:cxn>
            </a:cxnLst>
            <a:rect l="0" t="0" r="r" b="b"/>
            <a:pathLst>
              <a:path w="287" h="373">
                <a:moveTo>
                  <a:pt x="0" y="0"/>
                </a:moveTo>
                <a:lnTo>
                  <a:pt x="286" y="37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34" name="Oval 18"/>
          <p:cNvSpPr>
            <a:spLocks noChangeArrowheads="1"/>
          </p:cNvSpPr>
          <p:nvPr/>
        </p:nvSpPr>
        <p:spPr>
          <a:xfrm>
            <a:off x="2700338" y="4327525"/>
            <a:ext cx="642937" cy="1255713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35" name="Rectangle 19"/>
          <p:cNvSpPr>
            <a:spLocks noChangeArrowheads="1"/>
          </p:cNvSpPr>
          <p:nvPr/>
        </p:nvSpPr>
        <p:spPr>
          <a:xfrm>
            <a:off x="2671763" y="4468813"/>
            <a:ext cx="677862" cy="122713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5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5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스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2836" name="Oval 20"/>
          <p:cNvSpPr>
            <a:spLocks noChangeArrowheads="1"/>
          </p:cNvSpPr>
          <p:nvPr/>
        </p:nvSpPr>
        <p:spPr>
          <a:xfrm>
            <a:off x="5811838" y="3952875"/>
            <a:ext cx="642937" cy="1255713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37" name="Rectangle 21"/>
          <p:cNvSpPr>
            <a:spLocks noChangeArrowheads="1"/>
          </p:cNvSpPr>
          <p:nvPr/>
        </p:nvSpPr>
        <p:spPr>
          <a:xfrm>
            <a:off x="5783263" y="4094163"/>
            <a:ext cx="677862" cy="122713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5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5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스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xmlns:mc="http://schemas.openxmlformats.org/markup-compatibility/2006" xmlns:hp="http://schemas.haansoft.com/office/presentation/8.0" lang="en-US" altLang="ko-KR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2838" name="Rectangle 22"/>
          <p:cNvSpPr>
            <a:spLocks noChangeArrowheads="1"/>
          </p:cNvSpPr>
          <p:nvPr/>
        </p:nvSpPr>
        <p:spPr>
          <a:xfrm>
            <a:off x="450850" y="2844800"/>
            <a:ext cx="2019300" cy="558800"/>
          </a:xfrm>
          <a:prstGeom prst="rect">
            <a:avLst/>
          </a:prstGeom>
          <a:solidFill>
            <a:srgbClr val="ad69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39" name="Rectangle 23"/>
          <p:cNvSpPr>
            <a:spLocks noChangeArrowheads="1"/>
          </p:cNvSpPr>
          <p:nvPr/>
        </p:nvSpPr>
        <p:spPr>
          <a:xfrm>
            <a:off x="404813" y="2903538"/>
            <a:ext cx="2101850" cy="47466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형식인수표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tx1"/>
              </a:solidFill>
            </a:endParaRPr>
          </a:p>
        </p:txBody>
      </p:sp>
      <p:sp>
        <p:nvSpPr>
          <p:cNvPr id="162840" name="Rectangle 24"/>
          <p:cNvSpPr>
            <a:spLocks noChangeArrowheads="1"/>
          </p:cNvSpPr>
          <p:nvPr/>
        </p:nvSpPr>
        <p:spPr>
          <a:xfrm>
            <a:off x="3897313" y="3100388"/>
            <a:ext cx="1320800" cy="12811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41" name="Rectangle 25"/>
          <p:cNvSpPr>
            <a:spLocks noChangeArrowheads="1"/>
          </p:cNvSpPr>
          <p:nvPr/>
        </p:nvSpPr>
        <p:spPr>
          <a:xfrm>
            <a:off x="3911600" y="3176588"/>
            <a:ext cx="1354138" cy="12065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매크로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정의표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계수기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2842" name="Rectangle 26"/>
          <p:cNvSpPr>
            <a:spLocks noChangeArrowheads="1"/>
          </p:cNvSpPr>
          <p:nvPr/>
        </p:nvSpPr>
        <p:spPr>
          <a:xfrm>
            <a:off x="3944938" y="4802188"/>
            <a:ext cx="1293812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43" name="Rectangle 27"/>
          <p:cNvSpPr>
            <a:spLocks noChangeArrowheads="1"/>
          </p:cNvSpPr>
          <p:nvPr/>
        </p:nvSpPr>
        <p:spPr>
          <a:xfrm>
            <a:off x="3851275" y="4884738"/>
            <a:ext cx="1352550" cy="117633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매크로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이름표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계수기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2844" name="Rectangle 28"/>
          <p:cNvSpPr>
            <a:spLocks noChangeArrowheads="1"/>
          </p:cNvSpPr>
          <p:nvPr/>
        </p:nvSpPr>
        <p:spPr>
          <a:xfrm>
            <a:off x="6962775" y="4938713"/>
            <a:ext cx="1701800" cy="931862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2845" name="Rectangle 29"/>
          <p:cNvSpPr>
            <a:spLocks noChangeArrowheads="1"/>
          </p:cNvSpPr>
          <p:nvPr/>
        </p:nvSpPr>
        <p:spPr>
          <a:xfrm>
            <a:off x="6980238" y="4981575"/>
            <a:ext cx="1682750" cy="8874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확장된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프로그램</a:t>
            </a:r>
            <a:endParaRPr xmlns:mc="http://schemas.openxmlformats.org/markup-compatibility/2006" xmlns:hp="http://schemas.haansoft.com/office/presentation/8.0" lang="ko-KR" altLang="en-US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2846" name="Freeform 30"/>
          <p:cNvSpPr/>
          <p:nvPr/>
        </p:nvSpPr>
        <p:spPr>
          <a:xfrm>
            <a:off x="2127250" y="5222875"/>
            <a:ext cx="566738" cy="481013"/>
          </a:xfrm>
          <a:custGeom>
            <a:avLst/>
            <a:gdLst/>
            <a:cxnLst>
              <a:cxn ang="0">
                <a:pos x="356" y="0"/>
              </a:cxn>
              <a:cxn ang="0">
                <a:pos x="0" y="302"/>
              </a:cxn>
            </a:cxnLst>
            <a:rect l="0" t="0" r="r" b="b"/>
            <a:pathLst>
              <a:path w="357" h="303">
                <a:moveTo>
                  <a:pt x="356" y="0"/>
                </a:moveTo>
                <a:lnTo>
                  <a:pt x="0" y="3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형식 인수표의 형태</a:t>
            </a:r>
            <a:endParaRPr lang="ko-KR" alt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634" y="1837924"/>
            <a:ext cx="3417964" cy="2683599"/>
          </a:xfrm>
        </p:spPr>
        <p:txBody>
          <a:bodyPr/>
          <a:lstStyle/>
          <a:p>
            <a:pPr lvl="0">
              <a:lnSpc>
                <a:spcPct val="90000"/>
              </a:lnSpc>
              <a:buSzPct val="80000"/>
              <a:defRPr/>
            </a:pPr>
            <a:r>
              <a:rPr lang="en-US" altLang="ko-KR" sz="2500"/>
              <a:t>%macro ADD2 4</a:t>
            </a:r>
            <a:endParaRPr lang="en-US" altLang="ko-KR" sz="2500"/>
          </a:p>
          <a:p>
            <a:pPr lvl="0">
              <a:lnSpc>
                <a:spcPct val="90000"/>
              </a:lnSpc>
              <a:buSzPct val="80000"/>
              <a:defRPr/>
            </a:pPr>
            <a:r>
              <a:rPr lang="en-US" altLang="ko-KR" sz="2500"/>
              <a:t>%1 : </a:t>
            </a:r>
            <a:endParaRPr lang="en-US" altLang="ko-KR" sz="2500"/>
          </a:p>
          <a:p>
            <a:pPr lvl="0">
              <a:lnSpc>
                <a:spcPct val="90000"/>
              </a:lnSpc>
              <a:buSzPct val="80000"/>
              <a:defRPr/>
            </a:pPr>
            <a:r>
              <a:rPr lang="en-US" altLang="ko-KR" sz="2500"/>
              <a:t>    add ax, %2</a:t>
            </a:r>
            <a:endParaRPr lang="en-US" altLang="ko-KR" sz="2500"/>
          </a:p>
          <a:p>
            <a:pPr lvl="0">
              <a:lnSpc>
                <a:spcPct val="90000"/>
              </a:lnSpc>
              <a:buSzPct val="80000"/>
              <a:defRPr/>
            </a:pPr>
            <a:r>
              <a:rPr lang="en-US" altLang="ko-KR" sz="2500"/>
              <a:t>    add bx, %3</a:t>
            </a:r>
            <a:endParaRPr lang="en-US" altLang="ko-KR" sz="2500"/>
          </a:p>
          <a:p>
            <a:pPr lvl="0">
              <a:lnSpc>
                <a:spcPct val="90000"/>
              </a:lnSpc>
              <a:buSzPct val="80000"/>
              <a:defRPr/>
            </a:pPr>
            <a:r>
              <a:rPr lang="en-US" altLang="ko-KR" sz="2500"/>
              <a:t>    add cx, %4</a:t>
            </a:r>
            <a:endParaRPr lang="en-US" altLang="ko-KR" sz="2500"/>
          </a:p>
          <a:p>
            <a:pPr lvl="0">
              <a:lnSpc>
                <a:spcPct val="90000"/>
              </a:lnSpc>
              <a:buSzPct val="80000"/>
              <a:defRPr/>
            </a:pPr>
            <a:r>
              <a:rPr lang="en-US" altLang="ko-KR" sz="2500"/>
              <a:t>%endmacro</a:t>
            </a:r>
            <a:endParaRPr lang="en-US" altLang="ko-KR" sz="2500"/>
          </a:p>
          <a:p>
            <a:pPr lvl="0">
              <a:lnSpc>
                <a:spcPct val="90000"/>
              </a:lnSpc>
              <a:buSzPct val="80000"/>
              <a:defRPr/>
            </a:pPr>
            <a:endParaRPr lang="en-US" altLang="ko-KR" sz="2500"/>
          </a:p>
        </p:txBody>
      </p:sp>
      <p:sp>
        <p:nvSpPr>
          <p:cNvPr id="164868" name="Freeform 4"/>
          <p:cNvSpPr/>
          <p:nvPr/>
        </p:nvSpPr>
        <p:spPr>
          <a:xfrm>
            <a:off x="3651143" y="2727170"/>
            <a:ext cx="4933240" cy="1588"/>
          </a:xfrm>
          <a:custGeom>
            <a:avLst/>
            <a:gdLst/>
            <a:cxnLst>
              <a:cxn ang="0">
                <a:pos x="4225" y="0"/>
              </a:cxn>
              <a:cxn ang="0">
                <a:pos x="0" y="0"/>
              </a:cxn>
            </a:cxnLst>
            <a:rect l="0" t="0" r="r" b="b"/>
            <a:pathLst>
              <a:path w="4226" h="1">
                <a:moveTo>
                  <a:pt x="4225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4869" name="Freeform 5"/>
          <p:cNvSpPr/>
          <p:nvPr/>
        </p:nvSpPr>
        <p:spPr>
          <a:xfrm flipV="1">
            <a:off x="3645347" y="1894009"/>
            <a:ext cx="4876168" cy="26155"/>
          </a:xfrm>
          <a:custGeom>
            <a:avLst/>
            <a:gdLst/>
            <a:cxnLst>
              <a:cxn ang="0">
                <a:pos x="4224" y="0"/>
              </a:cxn>
              <a:cxn ang="0">
                <a:pos x="0" y="0"/>
              </a:cxn>
            </a:cxnLst>
            <a:rect l="0" t="0" r="r" b="b"/>
            <a:pathLst>
              <a:path w="4225" h="1">
                <a:moveTo>
                  <a:pt x="422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4870" name="Freeform 6"/>
          <p:cNvSpPr/>
          <p:nvPr/>
        </p:nvSpPr>
        <p:spPr>
          <a:xfrm>
            <a:off x="3909042" y="4649648"/>
            <a:ext cx="4803775" cy="1589"/>
          </a:xfrm>
          <a:custGeom>
            <a:avLst/>
            <a:gdLst/>
            <a:cxnLst>
              <a:cxn ang="0">
                <a:pos x="4225" y="0"/>
              </a:cxn>
              <a:cxn ang="0">
                <a:pos x="0" y="0"/>
              </a:cxn>
            </a:cxnLst>
            <a:rect l="0" t="0" r="r" b="b"/>
            <a:pathLst>
              <a:path w="4226" h="1">
                <a:moveTo>
                  <a:pt x="4225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>
          <a:xfrm>
            <a:off x="3629549" y="1905601"/>
            <a:ext cx="3145237" cy="271675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rgbClr val="ffa4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</a:t>
            </a:r>
            <a:r>
              <a:rPr xmlns:mc="http://schemas.openxmlformats.org/markup-compatibility/2006" xmlns:hp="http://schemas.haansoft.com/office/presentation/8.0" lang="ko-KR" altLang="en-US" sz="3000" mc:Ignorable="hp" hp:hslEmbossed="0">
                <a:solidFill>
                  <a:srgbClr val="ffa4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색인</a:t>
            </a:r>
            <a:endParaRPr xmlns:mc="http://schemas.openxmlformats.org/markup-compatibility/2006" xmlns:hp="http://schemas.haansoft.com/office/presentation/8.0" lang="ko-KR" altLang="en-US" sz="3000" mc:Ignorable="hp" hp:hslEmbossed="0">
              <a:solidFill>
                <a:srgbClr val="ffa415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 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17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>
          <a:xfrm>
            <a:off x="6362700" y="2007323"/>
            <a:ext cx="2781300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solidFill>
                  <a:srgbClr val="ffa4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색인 번호</a:t>
            </a:r>
            <a:endParaRPr xmlns:mc="http://schemas.openxmlformats.org/markup-compatibility/2006" xmlns:hp="http://schemas.haansoft.com/office/presentation/8.0" lang="ko-KR" altLang="en-US" sz="3000" mc:Ignorable="hp" hp:hslEmbossed="0">
              <a:solidFill>
                <a:srgbClr val="ffa415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%1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%2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%3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%4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4873" name="Freeform 9"/>
          <p:cNvSpPr/>
          <p:nvPr/>
        </p:nvSpPr>
        <p:spPr>
          <a:xfrm flipH="1">
            <a:off x="6679846" y="1896907"/>
            <a:ext cx="53898" cy="2731347"/>
          </a:xfrm>
          <a:custGeom>
            <a:avLst/>
            <a:gdLst/>
            <a:cxnLst>
              <a:cxn ang="0">
                <a:pos x="0" y="0"/>
              </a:cxn>
              <a:cxn ang="0">
                <a:pos x="0" y="2104"/>
              </a:cxn>
            </a:cxnLst>
            <a:rect l="0" t="0" r="r" b="b"/>
            <a:pathLst>
              <a:path w="1" h="2105">
                <a:moveTo>
                  <a:pt x="0" y="0"/>
                </a:moveTo>
                <a:lnTo>
                  <a:pt x="0" y="2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23</a:t>
            </a:fld>
            <a:endParaRPr lang="en-US" altLang="ko-KR"/>
          </a:p>
        </p:txBody>
      </p:sp>
      <p:sp>
        <p:nvSpPr>
          <p:cNvPr id="164874" name=""/>
          <p:cNvSpPr txBox="1"/>
          <p:nvPr/>
        </p:nvSpPr>
        <p:spPr>
          <a:xfrm>
            <a:off x="331987" y="5033453"/>
            <a:ext cx="8618738" cy="1313156"/>
          </a:xfrm>
          <a:prstGeom prst="rect">
            <a:avLst/>
          </a:prstGeom>
        </p:spPr>
        <p:txBody>
          <a:bodyPr wrap="square"/>
          <a:p>
            <a:pPr lvl="0">
              <a:defRPr/>
            </a:pPr>
            <a:r>
              <a:rPr lang="ko-KR" altLang="en-US" sz="2000"/>
              <a:t>패스 </a:t>
            </a:r>
            <a:r>
              <a:rPr lang="en-US" altLang="ko-KR" sz="2000"/>
              <a:t>1</a:t>
            </a:r>
            <a:r>
              <a:rPr lang="ko-KR" altLang="en-US" sz="2000"/>
              <a:t>에서는형식 인수표 패스 </a:t>
            </a:r>
            <a:r>
              <a:rPr lang="en-US" altLang="ko-KR" sz="2000"/>
              <a:t>2</a:t>
            </a:r>
            <a:r>
              <a:rPr lang="ko-KR" altLang="en-US" sz="2000"/>
              <a:t>에서는 실 인수표로 같은 </a:t>
            </a:r>
            <a:r>
              <a:rPr lang="en-US" altLang="ko-KR" sz="2000"/>
              <a:t>table</a:t>
            </a:r>
            <a:r>
              <a:rPr lang="ko-KR" altLang="en-US" sz="2000"/>
              <a:t> 임</a:t>
            </a:r>
            <a:r>
              <a:rPr lang="en-US" altLang="ko-KR" sz="2000"/>
              <a:t> 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 인수표의 형태</a:t>
            </a:r>
            <a:endParaRPr lang="ko-KR" alt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5362"/>
            <a:ext cx="7772400" cy="673100"/>
          </a:xfrm>
        </p:spPr>
        <p:txBody>
          <a:bodyPr/>
          <a:lstStyle/>
          <a:p>
            <a:pPr lvl="0">
              <a:buSzPct val="80000"/>
              <a:defRPr/>
            </a:pPr>
            <a:r>
              <a:rPr lang="en-US" altLang="ko-KR" sz="3000"/>
              <a:t>ADD2 LOOP1, DATA1, DATA2, DATA3</a:t>
            </a:r>
            <a:endParaRPr lang="en-US" altLang="ko-KR" sz="3000"/>
          </a:p>
        </p:txBody>
      </p:sp>
      <p:sp>
        <p:nvSpPr>
          <p:cNvPr id="166916" name="Freeform 4"/>
          <p:cNvSpPr/>
          <p:nvPr/>
        </p:nvSpPr>
        <p:spPr>
          <a:xfrm>
            <a:off x="865726" y="3131844"/>
            <a:ext cx="6708775" cy="1588"/>
          </a:xfrm>
          <a:custGeom>
            <a:avLst/>
            <a:gdLst/>
            <a:cxnLst>
              <a:cxn ang="0">
                <a:pos x="4225" y="0"/>
              </a:cxn>
              <a:cxn ang="0">
                <a:pos x="0" y="0"/>
              </a:cxn>
            </a:cxnLst>
            <a:rect l="0" t="0" r="r" b="b"/>
            <a:pathLst>
              <a:path w="4226" h="1">
                <a:moveTo>
                  <a:pt x="4225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6917" name="Freeform 5"/>
          <p:cNvSpPr/>
          <p:nvPr/>
        </p:nvSpPr>
        <p:spPr>
          <a:xfrm>
            <a:off x="878426" y="2382544"/>
            <a:ext cx="6707188" cy="1588"/>
          </a:xfrm>
          <a:custGeom>
            <a:avLst/>
            <a:gdLst/>
            <a:cxnLst>
              <a:cxn ang="0">
                <a:pos x="4224" y="0"/>
              </a:cxn>
              <a:cxn ang="0">
                <a:pos x="0" y="0"/>
              </a:cxn>
            </a:cxnLst>
            <a:rect l="0" t="0" r="r" b="b"/>
            <a:pathLst>
              <a:path w="4225" h="1">
                <a:moveTo>
                  <a:pt x="422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6918" name="Freeform 6"/>
          <p:cNvSpPr/>
          <p:nvPr/>
        </p:nvSpPr>
        <p:spPr>
          <a:xfrm>
            <a:off x="883189" y="5506745"/>
            <a:ext cx="6708775" cy="1588"/>
          </a:xfrm>
          <a:custGeom>
            <a:avLst/>
            <a:gdLst/>
            <a:cxnLst>
              <a:cxn ang="0">
                <a:pos x="4225" y="0"/>
              </a:cxn>
              <a:cxn ang="0">
                <a:pos x="0" y="0"/>
              </a:cxn>
            </a:cxnLst>
            <a:rect l="0" t="0" r="r" b="b"/>
            <a:pathLst>
              <a:path w="4226" h="1">
                <a:moveTo>
                  <a:pt x="4225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>
          <a:xfrm>
            <a:off x="1283239" y="2358732"/>
            <a:ext cx="2455862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rgbClr val="ffa4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색인 번호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rgbClr val="ffa415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%1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%2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%3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%4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>
          <a:xfrm>
            <a:off x="4343939" y="2358732"/>
            <a:ext cx="2781300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rgbClr val="ffa4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실인수의 값</a:t>
            </a: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LOOP1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DATA1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DATA2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DATA3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6921" name="Freeform 9"/>
          <p:cNvSpPr/>
          <p:nvPr/>
        </p:nvSpPr>
        <p:spPr>
          <a:xfrm>
            <a:off x="4099464" y="2377782"/>
            <a:ext cx="1587" cy="3116262"/>
          </a:xfrm>
          <a:custGeom>
            <a:avLst/>
            <a:gdLst/>
            <a:cxnLst>
              <a:cxn ang="0">
                <a:pos x="0" y="0"/>
              </a:cxn>
              <a:cxn ang="0">
                <a:pos x="0" y="1962"/>
              </a:cxn>
            </a:cxnLst>
            <a:rect l="0" t="0" r="r" b="b"/>
            <a:pathLst>
              <a:path w="1" h="1963">
                <a:moveTo>
                  <a:pt x="0" y="0"/>
                </a:moveTo>
                <a:lnTo>
                  <a:pt x="0" y="196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>
          <a:xfrm>
            <a:off x="1912938" y="1855788"/>
            <a:ext cx="6683375" cy="405606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rgbClr val="ffa4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문  장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rgbClr val="ffa415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2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2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2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%macro ADD2  4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%1:  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ADD   AX,  %2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ADD   BX,  %3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ADD   CX,  %4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%endmacro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 정의표</a:t>
            </a:r>
            <a:r>
              <a:rPr lang="en-US" altLang="ko-KR"/>
              <a:t>(MDT)</a:t>
            </a:r>
            <a:r>
              <a:rPr lang="ko-KR" altLang="en-US"/>
              <a:t>의 형태</a:t>
            </a:r>
            <a:endParaRPr lang="ko-KR" altLang="en-US"/>
          </a:p>
        </p:txBody>
      </p:sp>
      <p:sp>
        <p:nvSpPr>
          <p:cNvPr id="168964" name="Freeform 4"/>
          <p:cNvSpPr/>
          <p:nvPr/>
        </p:nvSpPr>
        <p:spPr>
          <a:xfrm>
            <a:off x="515938" y="1978025"/>
            <a:ext cx="8137525" cy="1588"/>
          </a:xfrm>
          <a:custGeom>
            <a:avLst/>
            <a:gdLst/>
            <a:cxnLst>
              <a:cxn ang="0">
                <a:pos x="5125" y="0"/>
              </a:cxn>
              <a:cxn ang="0">
                <a:pos x="0" y="0"/>
              </a:cxn>
            </a:cxnLst>
            <a:rect l="0" t="0" r="r" b="b"/>
            <a:pathLst>
              <a:path w="5126" h="1">
                <a:moveTo>
                  <a:pt x="5125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8965" name="Freeform 5"/>
          <p:cNvSpPr/>
          <p:nvPr/>
        </p:nvSpPr>
        <p:spPr>
          <a:xfrm>
            <a:off x="530225" y="2624138"/>
            <a:ext cx="8134350" cy="1587"/>
          </a:xfrm>
          <a:custGeom>
            <a:avLst/>
            <a:gdLst/>
            <a:cxnLst>
              <a:cxn ang="0">
                <a:pos x="5123" y="0"/>
              </a:cxn>
              <a:cxn ang="0">
                <a:pos x="0" y="0"/>
              </a:cxn>
            </a:cxnLst>
            <a:rect l="0" t="0" r="r" b="b"/>
            <a:pathLst>
              <a:path w="5124" h="1">
                <a:moveTo>
                  <a:pt x="5123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8966" name="Freeform 6"/>
          <p:cNvSpPr/>
          <p:nvPr/>
        </p:nvSpPr>
        <p:spPr>
          <a:xfrm>
            <a:off x="369888" y="6078538"/>
            <a:ext cx="8134350" cy="1587"/>
          </a:xfrm>
          <a:custGeom>
            <a:avLst/>
            <a:gdLst/>
            <a:cxnLst>
              <a:cxn ang="0">
                <a:pos x="5123" y="0"/>
              </a:cxn>
              <a:cxn ang="0">
                <a:pos x="0" y="0"/>
              </a:cxn>
            </a:cxnLst>
            <a:rect l="0" t="0" r="r" b="b"/>
            <a:pathLst>
              <a:path w="5124" h="1">
                <a:moveTo>
                  <a:pt x="5123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>
          <a:xfrm>
            <a:off x="479425" y="1892300"/>
            <a:ext cx="1357313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rgbClr val="ffa4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색인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rgbClr val="ffa415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2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2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2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17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2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endParaRPr xmlns:mc="http://schemas.openxmlformats.org/markup-compatibility/2006" xmlns:hp="http://schemas.haansoft.com/office/presentation/8.0" lang="en-US" altLang="ko-KR" sz="32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25000"/>
              </a:lnSpc>
              <a:defRPr/>
            </a:pP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8968" name="Freeform 8"/>
          <p:cNvSpPr/>
          <p:nvPr/>
        </p:nvSpPr>
        <p:spPr>
          <a:xfrm>
            <a:off x="1774825" y="2012950"/>
            <a:ext cx="1588" cy="4064000"/>
          </a:xfrm>
          <a:custGeom>
            <a:avLst/>
            <a:gdLst/>
            <a:cxnLst>
              <a:cxn ang="0">
                <a:pos x="0" y="0"/>
              </a:cxn>
              <a:cxn ang="0">
                <a:pos x="0" y="2559"/>
              </a:cxn>
            </a:cxnLst>
            <a:rect l="0" t="0" r="r" b="b"/>
            <a:pathLst>
              <a:path w="1" h="2560">
                <a:moveTo>
                  <a:pt x="0" y="0"/>
                </a:moveTo>
                <a:lnTo>
                  <a:pt x="0" y="255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매크로 이름표</a:t>
            </a:r>
            <a:r>
              <a:rPr lang="en-US" altLang="ko-KR" dirty="0" smtClean="0"/>
              <a:t>(MNT)</a:t>
            </a:r>
            <a:r>
              <a:rPr lang="ko-KR" altLang="en-US" dirty="0" smtClean="0"/>
              <a:t>의 형태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1082675" y="2425700"/>
            <a:ext cx="1357313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lang="ko-KR" altLang="en-US" sz="3600" dirty="0">
                <a:solidFill>
                  <a:srgbClr val="FFA4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색인</a:t>
            </a:r>
            <a:endParaRPr lang="ko-KR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95000"/>
              </a:lnSpc>
              <a:defRPr/>
            </a:pPr>
            <a:endParaRPr lang="en-US" altLang="ko-KR" sz="36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defTabSz="762000">
              <a:lnSpc>
                <a:spcPct val="9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pPr marL="342900" indent="-342900" defTabSz="762000">
              <a:lnSpc>
                <a:spcPct val="95000"/>
              </a:lnSpc>
              <a:defRPr/>
            </a:pPr>
            <a:endParaRPr lang="en-US" altLang="ko-KR" sz="36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71012" name="Freeform 4"/>
          <p:cNvSpPr>
            <a:spLocks/>
          </p:cNvSpPr>
          <p:nvPr/>
        </p:nvSpPr>
        <p:spPr bwMode="auto">
          <a:xfrm>
            <a:off x="2433638" y="2501900"/>
            <a:ext cx="1587" cy="3387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33"/>
              </a:cxn>
            </a:cxnLst>
            <a:rect l="0" t="0" r="r" b="b"/>
            <a:pathLst>
              <a:path w="1" h="2134">
                <a:moveTo>
                  <a:pt x="0" y="0"/>
                </a:moveTo>
                <a:lnTo>
                  <a:pt x="0" y="213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013" name="Freeform 5"/>
          <p:cNvSpPr>
            <a:spLocks/>
          </p:cNvSpPr>
          <p:nvPr/>
        </p:nvSpPr>
        <p:spPr bwMode="auto">
          <a:xfrm>
            <a:off x="909638" y="2489200"/>
            <a:ext cx="7451725" cy="1588"/>
          </a:xfrm>
          <a:custGeom>
            <a:avLst/>
            <a:gdLst/>
            <a:ahLst/>
            <a:cxnLst>
              <a:cxn ang="0">
                <a:pos x="4693" y="0"/>
              </a:cxn>
              <a:cxn ang="0">
                <a:pos x="0" y="0"/>
              </a:cxn>
            </a:cxnLst>
            <a:rect l="0" t="0" r="r" b="b"/>
            <a:pathLst>
              <a:path w="4694" h="1">
                <a:moveTo>
                  <a:pt x="4693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014" name="Freeform 6"/>
          <p:cNvSpPr>
            <a:spLocks/>
          </p:cNvSpPr>
          <p:nvPr/>
        </p:nvSpPr>
        <p:spPr bwMode="auto">
          <a:xfrm>
            <a:off x="895350" y="3162300"/>
            <a:ext cx="7453313" cy="1588"/>
          </a:xfrm>
          <a:custGeom>
            <a:avLst/>
            <a:gdLst/>
            <a:ah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015" name="Freeform 7"/>
          <p:cNvSpPr>
            <a:spLocks/>
          </p:cNvSpPr>
          <p:nvPr/>
        </p:nvSpPr>
        <p:spPr bwMode="auto">
          <a:xfrm>
            <a:off x="846138" y="5861050"/>
            <a:ext cx="7453312" cy="1588"/>
          </a:xfrm>
          <a:custGeom>
            <a:avLst/>
            <a:gdLst/>
            <a:ah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016" name="Freeform 8"/>
          <p:cNvSpPr>
            <a:spLocks/>
          </p:cNvSpPr>
          <p:nvPr/>
        </p:nvSpPr>
        <p:spPr bwMode="auto">
          <a:xfrm>
            <a:off x="5832475" y="2509838"/>
            <a:ext cx="1588" cy="3359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15"/>
              </a:cxn>
            </a:cxnLst>
            <a:rect l="0" t="0" r="r" b="b"/>
            <a:pathLst>
              <a:path w="1" h="2116">
                <a:moveTo>
                  <a:pt x="0" y="0"/>
                </a:moveTo>
                <a:lnTo>
                  <a:pt x="0" y="211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2759075" y="2411413"/>
            <a:ext cx="27495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lang="ko-KR" altLang="en-US" sz="3600" dirty="0">
                <a:solidFill>
                  <a:srgbClr val="FFA4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매크로 이름</a:t>
            </a:r>
            <a:endParaRPr lang="ko-KR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95000"/>
              </a:lnSpc>
              <a:defRPr/>
            </a:pPr>
            <a:endParaRPr lang="en-US" altLang="ko-KR" sz="36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defTabSz="762000">
              <a:lnSpc>
                <a:spcPct val="9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ADD2</a:t>
            </a:r>
          </a:p>
          <a:p>
            <a:pPr marL="342900" indent="-342900" defTabSz="762000">
              <a:lnSpc>
                <a:spcPct val="95000"/>
              </a:lnSpc>
              <a:defRPr/>
            </a:pPr>
            <a:endParaRPr lang="en-US" altLang="ko-KR" sz="36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71018" name="Rectangle 10"/>
          <p:cNvSpPr>
            <a:spLocks noChangeArrowheads="1"/>
          </p:cNvSpPr>
          <p:nvPr/>
        </p:nvSpPr>
        <p:spPr bwMode="auto">
          <a:xfrm>
            <a:off x="5764213" y="2439988"/>
            <a:ext cx="27495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lang="en-US" altLang="ko-KR" sz="3600" dirty="0">
                <a:solidFill>
                  <a:srgbClr val="FFA4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 </a:t>
            </a:r>
            <a:r>
              <a:rPr lang="ko-KR" altLang="en-US" sz="3600" dirty="0">
                <a:solidFill>
                  <a:srgbClr val="FFA41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색인</a:t>
            </a:r>
            <a:endParaRPr lang="ko-KR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95000"/>
              </a:lnSpc>
              <a:defRPr/>
            </a:pPr>
            <a:endParaRPr lang="en-US" altLang="ko-KR" sz="36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defTabSz="762000">
              <a:lnSpc>
                <a:spcPct val="9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</a:p>
          <a:p>
            <a:pPr marL="342900" indent="-342900" defTabSz="762000">
              <a:lnSpc>
                <a:spcPct val="95000"/>
              </a:lnSpc>
              <a:defRPr/>
            </a:pPr>
            <a:endParaRPr lang="en-US" altLang="ko-KR" sz="36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25000"/>
              </a:lnSpc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632E7-72C8-4451-9EC1-75AEF321CDF1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/>
          <p:nvPr/>
        </p:nvGrpSpPr>
        <p:grpSpPr>
          <a:xfrm rot="0">
            <a:off x="6811963" y="5280025"/>
            <a:ext cx="1109662" cy="447675"/>
            <a:chOff x="4291" y="3326"/>
            <a:chExt cx="699" cy="282"/>
          </a:xfrm>
        </p:grpSpPr>
        <p:sp>
          <p:nvSpPr>
            <p:cNvPr id="173059" name="Oval 3"/>
            <p:cNvSpPr>
              <a:spLocks noChangeArrowheads="1"/>
            </p:cNvSpPr>
            <p:nvPr/>
          </p:nvSpPr>
          <p:spPr>
            <a:xfrm>
              <a:off x="4291" y="3330"/>
              <a:ext cx="196" cy="27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3060" name="Oval 4"/>
            <p:cNvSpPr>
              <a:spLocks noChangeArrowheads="1"/>
            </p:cNvSpPr>
            <p:nvPr/>
          </p:nvSpPr>
          <p:spPr>
            <a:xfrm>
              <a:off x="4794" y="3330"/>
              <a:ext cx="196" cy="27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3061" name="AutoShape 5"/>
            <p:cNvSpPr>
              <a:spLocks noChangeArrowheads="1"/>
            </p:cNvSpPr>
            <p:nvPr/>
          </p:nvSpPr>
          <p:spPr>
            <a:xfrm>
              <a:off x="4359" y="3326"/>
              <a:ext cx="533" cy="282"/>
            </a:xfrm>
            <a:prstGeom prst="roundRect">
              <a:avLst>
                <a:gd name="adj" fmla="val 12477"/>
              </a:avLst>
            </a:prstGeom>
            <a:solidFill>
              <a:srgbClr val="50009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3062" name="Line 6"/>
            <p:cNvSpPr>
              <a:spLocks noChangeShapeType="1"/>
            </p:cNvSpPr>
            <p:nvPr/>
          </p:nvSpPr>
          <p:spPr>
            <a:xfrm>
              <a:off x="4371" y="3608"/>
              <a:ext cx="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>
            <a:xfrm>
              <a:off x="4378" y="3326"/>
              <a:ext cx="5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173064" name="Rectangle 8"/>
          <p:cNvSpPr>
            <a:spLocks noChangeArrowheads="1"/>
          </p:cNvSpPr>
          <p:nvPr/>
        </p:nvSpPr>
        <p:spPr>
          <a:xfrm>
            <a:off x="6781800" y="5389563"/>
            <a:ext cx="130492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끝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</a:endParaRPr>
          </a:p>
        </p:txBody>
      </p:sp>
      <p:sp>
        <p:nvSpPr>
          <p:cNvPr id="173065" name="Freeform 9"/>
          <p:cNvSpPr/>
          <p:nvPr/>
        </p:nvSpPr>
        <p:spPr>
          <a:xfrm>
            <a:off x="7378700" y="4691063"/>
            <a:ext cx="1588" cy="541337"/>
          </a:xfrm>
          <a:custGeom>
            <a:avLst/>
            <a:gdLst/>
            <a:cxnLst>
              <a:cxn ang="0">
                <a:pos x="0" y="340"/>
              </a:cxn>
              <a:cxn ang="0">
                <a:pos x="0" y="0"/>
              </a:cxn>
            </a:cxnLst>
            <a:rect l="0" t="0" r="r" b="b"/>
            <a:pathLst>
              <a:path w="1" h="341">
                <a:moveTo>
                  <a:pt x="0" y="34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>
          <a:xfrm>
            <a:off x="7389813" y="4975225"/>
            <a:ext cx="550862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예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hlink"/>
              </a:solidFill>
            </a:endParaRPr>
          </a:p>
        </p:txBody>
      </p:sp>
      <p:sp>
        <p:nvSpPr>
          <p:cNvPr id="173067" name="Freeform 11"/>
          <p:cNvSpPr/>
          <p:nvPr/>
        </p:nvSpPr>
        <p:spPr>
          <a:xfrm>
            <a:off x="5665788" y="4343400"/>
            <a:ext cx="800100" cy="1588"/>
          </a:xfrm>
          <a:custGeom>
            <a:avLst/>
            <a:gdLst/>
            <a:cxnLst>
              <a:cxn ang="0">
                <a:pos x="503" y="0"/>
              </a:cxn>
              <a:cxn ang="0">
                <a:pos x="0" y="0"/>
              </a:cxn>
            </a:cxnLst>
            <a:rect l="0" t="0" r="r" b="b"/>
            <a:pathLst>
              <a:path w="504" h="1">
                <a:moveTo>
                  <a:pt x="503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 useBgFill="1">
        <p:nvSpPr>
          <p:cNvPr id="173068" name="Rectangle 12"/>
          <p:cNvSpPr>
            <a:spLocks noChangeArrowheads="1"/>
          </p:cNvSpPr>
          <p:nvPr/>
        </p:nvSpPr>
        <p:spPr>
          <a:xfrm>
            <a:off x="11113" y="623888"/>
            <a:ext cx="9131300" cy="1247775"/>
          </a:xfrm>
          <a:prstGeom prst="rect">
            <a:avLst/>
          </a:prstGeom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>
          <a:xfrm>
            <a:off x="944563" y="1901825"/>
            <a:ext cx="2724150" cy="346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>
          <a:xfrm>
            <a:off x="944563" y="1949450"/>
            <a:ext cx="277812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MDTC ← 1, MNTC ← 1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</a:endParaRPr>
          </a:p>
        </p:txBody>
      </p:sp>
      <p:grpSp>
        <p:nvGrpSpPr>
          <p:cNvPr id="46090" name="Group 15"/>
          <p:cNvGrpSpPr/>
          <p:nvPr/>
        </p:nvGrpSpPr>
        <p:grpSpPr>
          <a:xfrm rot="0">
            <a:off x="1473200" y="1030288"/>
            <a:ext cx="1404938" cy="400050"/>
            <a:chOff x="928" y="649"/>
            <a:chExt cx="885" cy="252"/>
          </a:xfrm>
        </p:grpSpPr>
        <p:sp>
          <p:nvSpPr>
            <p:cNvPr id="173072" name="Oval 16"/>
            <p:cNvSpPr>
              <a:spLocks noChangeArrowheads="1"/>
            </p:cNvSpPr>
            <p:nvPr/>
          </p:nvSpPr>
          <p:spPr>
            <a:xfrm>
              <a:off x="928" y="653"/>
              <a:ext cx="249" cy="24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3073" name="Oval 17"/>
            <p:cNvSpPr>
              <a:spLocks noChangeArrowheads="1"/>
            </p:cNvSpPr>
            <p:nvPr/>
          </p:nvSpPr>
          <p:spPr>
            <a:xfrm>
              <a:off x="1564" y="653"/>
              <a:ext cx="249" cy="24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3074" name="AutoShape 18"/>
            <p:cNvSpPr>
              <a:spLocks noChangeArrowheads="1"/>
            </p:cNvSpPr>
            <p:nvPr/>
          </p:nvSpPr>
          <p:spPr>
            <a:xfrm>
              <a:off x="1016" y="649"/>
              <a:ext cx="673" cy="252"/>
            </a:xfrm>
            <a:prstGeom prst="roundRect">
              <a:avLst>
                <a:gd name="adj" fmla="val 12477"/>
              </a:avLst>
            </a:prstGeom>
            <a:solidFill>
              <a:srgbClr val="50009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>
            <a:xfrm>
              <a:off x="1029" y="901"/>
              <a:ext cx="6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73076" name="Line 20"/>
            <p:cNvSpPr>
              <a:spLocks noChangeShapeType="1"/>
            </p:cNvSpPr>
            <p:nvPr/>
          </p:nvSpPr>
          <p:spPr>
            <a:xfrm>
              <a:off x="1038" y="649"/>
              <a:ext cx="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173077" name="Rectangle 21"/>
          <p:cNvSpPr>
            <a:spLocks noChangeArrowheads="1"/>
          </p:cNvSpPr>
          <p:nvPr/>
        </p:nvSpPr>
        <p:spPr>
          <a:xfrm>
            <a:off x="1484313" y="1127125"/>
            <a:ext cx="1652587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시작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</a:endParaRPr>
          </a:p>
        </p:txBody>
      </p:sp>
      <p:sp>
        <p:nvSpPr>
          <p:cNvPr id="173078" name="Rectangle 22"/>
          <p:cNvSpPr>
            <a:spLocks noChangeArrowheads="1"/>
          </p:cNvSpPr>
          <p:nvPr/>
        </p:nvSpPr>
        <p:spPr>
          <a:xfrm>
            <a:off x="782638" y="2824163"/>
            <a:ext cx="3057525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3079" name="Rectangle 23"/>
          <p:cNvSpPr>
            <a:spLocks noChangeArrowheads="1"/>
          </p:cNvSpPr>
          <p:nvPr/>
        </p:nvSpPr>
        <p:spPr>
          <a:xfrm>
            <a:off x="746125" y="2849563"/>
            <a:ext cx="3049588" cy="63023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입력된 원시프로그램의 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다음 줄을 읽는다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3080" name="AutoShape 24"/>
          <p:cNvSpPr>
            <a:spLocks noChangeArrowheads="1"/>
          </p:cNvSpPr>
          <p:nvPr/>
        </p:nvSpPr>
        <p:spPr>
          <a:xfrm>
            <a:off x="1287463" y="3932238"/>
            <a:ext cx="1860550" cy="704850"/>
          </a:xfrm>
          <a:prstGeom prst="diamond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3081" name="Rectangle 25"/>
          <p:cNvSpPr>
            <a:spLocks noChangeArrowheads="1"/>
          </p:cNvSpPr>
          <p:nvPr/>
        </p:nvSpPr>
        <p:spPr>
          <a:xfrm>
            <a:off x="1622425" y="4003675"/>
            <a:ext cx="122872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%macro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지시어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3082" name="Rectangle 26"/>
          <p:cNvSpPr>
            <a:spLocks noChangeArrowheads="1"/>
          </p:cNvSpPr>
          <p:nvPr/>
        </p:nvSpPr>
        <p:spPr>
          <a:xfrm>
            <a:off x="4243388" y="3921125"/>
            <a:ext cx="1425575" cy="684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3083" name="Rectangle 27"/>
          <p:cNvSpPr>
            <a:spLocks noChangeArrowheads="1"/>
          </p:cNvSpPr>
          <p:nvPr/>
        </p:nvSpPr>
        <p:spPr>
          <a:xfrm>
            <a:off x="4222750" y="3960813"/>
            <a:ext cx="151447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를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위해 출력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3084" name="Freeform 28"/>
          <p:cNvSpPr/>
          <p:nvPr/>
        </p:nvSpPr>
        <p:spPr>
          <a:xfrm>
            <a:off x="2187575" y="1430338"/>
            <a:ext cx="1588" cy="450850"/>
          </a:xfrm>
          <a:custGeom>
            <a:avLst/>
            <a:gdLst/>
            <a:cxnLst>
              <a:cxn ang="0">
                <a:pos x="0" y="283"/>
              </a:cxn>
              <a:cxn ang="0">
                <a:pos x="0" y="0"/>
              </a:cxn>
            </a:cxnLst>
            <a:rect l="0" t="0" r="r" b="b"/>
            <a:pathLst>
              <a:path w="1" h="284">
                <a:moveTo>
                  <a:pt x="0" y="283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3085" name="Freeform 29"/>
          <p:cNvSpPr/>
          <p:nvPr/>
        </p:nvSpPr>
        <p:spPr>
          <a:xfrm>
            <a:off x="2176463" y="2470150"/>
            <a:ext cx="6586537" cy="1882775"/>
          </a:xfrm>
          <a:custGeom>
            <a:avLst/>
            <a:gdLst/>
            <a:cxnLst>
              <a:cxn ang="0">
                <a:pos x="0" y="1"/>
              </a:cxn>
              <a:cxn ang="0">
                <a:pos x="4148" y="0"/>
              </a:cxn>
              <a:cxn ang="0">
                <a:pos x="4148" y="1183"/>
              </a:cxn>
              <a:cxn ang="0">
                <a:pos x="3691" y="1185"/>
              </a:cxn>
            </a:cxnLst>
            <a:rect l="0" t="0" r="r" b="b"/>
            <a:pathLst>
              <a:path w="4149" h="1186">
                <a:moveTo>
                  <a:pt x="0" y="1"/>
                </a:moveTo>
                <a:lnTo>
                  <a:pt x="4148" y="0"/>
                </a:lnTo>
                <a:lnTo>
                  <a:pt x="4148" y="1183"/>
                </a:lnTo>
                <a:lnTo>
                  <a:pt x="3691" y="118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3086" name="Freeform 30"/>
          <p:cNvSpPr/>
          <p:nvPr/>
        </p:nvSpPr>
        <p:spPr>
          <a:xfrm>
            <a:off x="2192338" y="2257425"/>
            <a:ext cx="1587" cy="533400"/>
          </a:xfrm>
          <a:custGeom>
            <a:avLst/>
            <a:gdLst/>
            <a:cxnLst>
              <a:cxn ang="0">
                <a:pos x="0" y="335"/>
              </a:cxn>
              <a:cxn ang="0">
                <a:pos x="0" y="0"/>
              </a:cxn>
            </a:cxnLst>
            <a:rect l="0" t="0" r="r" b="b"/>
            <a:pathLst>
              <a:path w="1" h="336">
                <a:moveTo>
                  <a:pt x="0" y="335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3087" name="Freeform 31"/>
          <p:cNvSpPr/>
          <p:nvPr/>
        </p:nvSpPr>
        <p:spPr>
          <a:xfrm>
            <a:off x="2216150" y="3527425"/>
            <a:ext cx="1588" cy="454025"/>
          </a:xfrm>
          <a:custGeom>
            <a:avLst/>
            <a:gdLst/>
            <a:cxnLst>
              <a:cxn ang="0">
                <a:pos x="0" y="285"/>
              </a:cxn>
              <a:cxn ang="0">
                <a:pos x="0" y="0"/>
              </a:cxn>
            </a:cxnLst>
            <a:rect l="0" t="0" r="r" b="b"/>
            <a:pathLst>
              <a:path w="1" h="286">
                <a:moveTo>
                  <a:pt x="0" y="285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3088" name="Freeform 32"/>
          <p:cNvSpPr/>
          <p:nvPr/>
        </p:nvSpPr>
        <p:spPr>
          <a:xfrm>
            <a:off x="3132138" y="4291013"/>
            <a:ext cx="1106487" cy="1587"/>
          </a:xfrm>
          <a:custGeom>
            <a:avLst/>
            <a:gdLst/>
            <a:cxnLst>
              <a:cxn ang="0">
                <a:pos x="696" y="0"/>
              </a:cxn>
              <a:cxn ang="0">
                <a:pos x="0" y="0"/>
              </a:cxn>
            </a:cxnLst>
            <a:rect l="0" t="0" r="r" b="b"/>
            <a:pathLst>
              <a:path w="697" h="1">
                <a:moveTo>
                  <a:pt x="696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3089" name="Rectangle 33"/>
          <p:cNvSpPr>
            <a:spLocks noChangeArrowheads="1"/>
          </p:cNvSpPr>
          <p:nvPr/>
        </p:nvSpPr>
        <p:spPr>
          <a:xfrm>
            <a:off x="2424113" y="4559300"/>
            <a:ext cx="550862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예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hlink"/>
              </a:solidFill>
            </a:endParaRPr>
          </a:p>
        </p:txBody>
      </p:sp>
      <p:sp>
        <p:nvSpPr>
          <p:cNvPr id="173090" name="Rectangle 34"/>
          <p:cNvSpPr>
            <a:spLocks noChangeArrowheads="1"/>
          </p:cNvSpPr>
          <p:nvPr/>
        </p:nvSpPr>
        <p:spPr>
          <a:xfrm>
            <a:off x="7820025" y="3919538"/>
            <a:ext cx="1084263" cy="3286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아니오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hlink"/>
              </a:solidFill>
            </a:endParaRP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>
          <a:xfrm>
            <a:off x="3098800" y="3919538"/>
            <a:ext cx="1084263" cy="3286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아니오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hlink"/>
              </a:solidFill>
            </a:endParaRPr>
          </a:p>
        </p:txBody>
      </p:sp>
      <p:sp>
        <p:nvSpPr>
          <p:cNvPr id="173092" name="Rectangle 36"/>
          <p:cNvSpPr>
            <a:spLocks noChangeArrowheads="1"/>
          </p:cNvSpPr>
          <p:nvPr/>
        </p:nvSpPr>
        <p:spPr>
          <a:xfrm>
            <a:off x="722313" y="5035550"/>
            <a:ext cx="3332162" cy="1003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3093" name="Rectangle 37"/>
          <p:cNvSpPr>
            <a:spLocks noChangeArrowheads="1"/>
          </p:cNvSpPr>
          <p:nvPr/>
        </p:nvSpPr>
        <p:spPr>
          <a:xfrm>
            <a:off x="828675" y="5056188"/>
            <a:ext cx="3079750" cy="8826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매크로의 이름과 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MDTC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의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현재값을 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MNT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의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MNTC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행에 기록한다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3094" name="AutoShape 38"/>
          <p:cNvSpPr>
            <a:spLocks noChangeArrowheads="1"/>
          </p:cNvSpPr>
          <p:nvPr/>
        </p:nvSpPr>
        <p:spPr>
          <a:xfrm>
            <a:off x="6430963" y="3935413"/>
            <a:ext cx="1860550" cy="806450"/>
          </a:xfrm>
          <a:prstGeom prst="diamond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3095" name="Rectangle 39"/>
          <p:cNvSpPr>
            <a:spLocks noChangeArrowheads="1"/>
          </p:cNvSpPr>
          <p:nvPr/>
        </p:nvSpPr>
        <p:spPr>
          <a:xfrm>
            <a:off x="6525488" y="4057650"/>
            <a:ext cx="1469162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%endmacro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지시어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3096" name="Rectangle 40"/>
          <p:cNvSpPr>
            <a:spLocks noGrp="1" noChangeArrowheads="1"/>
          </p:cNvSpPr>
          <p:nvPr>
            <p:ph type="title" idx="0"/>
          </p:nvPr>
        </p:nvSpPr>
        <p:spPr>
          <a:xfrm>
            <a:off x="123825" y="276225"/>
            <a:ext cx="3441700" cy="742950"/>
          </a:xfrm>
        </p:spPr>
        <p:txBody>
          <a:bodyPr/>
          <a:lstStyle/>
          <a:p>
            <a:pPr lvl="0">
              <a:buClr>
                <a:schemeClr val="accent2"/>
              </a:buClr>
              <a:buSzPct val="85000"/>
              <a:buFont typeface="Monotype Sorts"/>
              <a:buChar char="l"/>
              <a:defRPr/>
            </a:pPr>
            <a:r>
              <a:rPr lang="ko-KR" altLang="en-US" sz="3200">
                <a:solidFill>
                  <a:schemeClr val="tx2"/>
                </a:solidFill>
              </a:rPr>
              <a:t> 패스</a:t>
            </a:r>
            <a:r>
              <a:rPr lang="en-US" altLang="ko-KR" sz="3200">
                <a:solidFill>
                  <a:schemeClr val="tx2"/>
                </a:solidFill>
              </a:rPr>
              <a:t>1</a:t>
            </a:r>
            <a:r>
              <a:rPr lang="ko-KR" altLang="en-US" sz="3200">
                <a:solidFill>
                  <a:schemeClr val="tx2"/>
                </a:solidFill>
              </a:rPr>
              <a:t>의 흐름</a:t>
            </a:r>
            <a:endParaRPr lang="ko-KR" altLang="en-US" sz="3200">
              <a:solidFill>
                <a:schemeClr val="tx2"/>
              </a:solidFill>
            </a:endParaRPr>
          </a:p>
        </p:txBody>
      </p:sp>
      <p:sp>
        <p:nvSpPr>
          <p:cNvPr id="173097" name="Freeform 41"/>
          <p:cNvSpPr/>
          <p:nvPr/>
        </p:nvSpPr>
        <p:spPr>
          <a:xfrm>
            <a:off x="2225675" y="4616450"/>
            <a:ext cx="1588" cy="412750"/>
          </a:xfrm>
          <a:custGeom>
            <a:avLst/>
            <a:gdLst/>
            <a:cxnLst>
              <a:cxn ang="0">
                <a:pos x="0" y="259"/>
              </a:cxn>
              <a:cxn ang="0">
                <a:pos x="0" y="0"/>
              </a:cxn>
            </a:cxnLst>
            <a:rect l="0" t="0" r="r" b="b"/>
            <a:pathLst>
              <a:path w="1" h="260">
                <a:moveTo>
                  <a:pt x="0" y="259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3098" name="Freeform 42"/>
          <p:cNvSpPr/>
          <p:nvPr/>
        </p:nvSpPr>
        <p:spPr>
          <a:xfrm>
            <a:off x="566738" y="2482850"/>
            <a:ext cx="1573212" cy="3935413"/>
          </a:xfrm>
          <a:custGeom>
            <a:avLst/>
            <a:gdLst/>
            <a:cxnLst>
              <a:cxn ang="0">
                <a:pos x="990" y="3"/>
              </a:cxn>
              <a:cxn ang="0">
                <a:pos x="0" y="0"/>
              </a:cxn>
              <a:cxn ang="0">
                <a:pos x="0" y="2478"/>
              </a:cxn>
            </a:cxnLst>
            <a:rect l="0" t="0" r="r" b="b"/>
            <a:pathLst>
              <a:path w="991" h="2479">
                <a:moveTo>
                  <a:pt x="990" y="3"/>
                </a:moveTo>
                <a:lnTo>
                  <a:pt x="0" y="0"/>
                </a:lnTo>
                <a:lnTo>
                  <a:pt x="0" y="247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3099" name="Freeform 43"/>
          <p:cNvSpPr/>
          <p:nvPr/>
        </p:nvSpPr>
        <p:spPr>
          <a:xfrm>
            <a:off x="2286000" y="6061075"/>
            <a:ext cx="1588" cy="352425"/>
          </a:xfrm>
          <a:custGeom>
            <a:avLst/>
            <a:gdLst/>
            <a:cxnLst>
              <a:cxn ang="0">
                <a:pos x="0" y="221"/>
              </a:cxn>
              <a:cxn ang="0">
                <a:pos x="0" y="0"/>
              </a:cxn>
            </a:cxnLst>
            <a:rect l="0" t="0" r="r" b="b"/>
            <a:pathLst>
              <a:path w="1" h="222">
                <a:moveTo>
                  <a:pt x="0" y="221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106" name="Rectangle 2"/>
          <p:cNvSpPr>
            <a:spLocks noChangeArrowheads="1"/>
          </p:cNvSpPr>
          <p:nvPr/>
        </p:nvSpPr>
        <p:spPr>
          <a:xfrm>
            <a:off x="0" y="573088"/>
            <a:ext cx="9131300" cy="1247775"/>
          </a:xfrm>
          <a:prstGeom prst="rect">
            <a:avLst/>
          </a:prstGeom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07" name="Freeform 3"/>
          <p:cNvSpPr/>
          <p:nvPr/>
        </p:nvSpPr>
        <p:spPr>
          <a:xfrm>
            <a:off x="2593975" y="530225"/>
            <a:ext cx="4121150" cy="4522788"/>
          </a:xfrm>
          <a:custGeom>
            <a:avLst/>
            <a:gdLst/>
            <a:cxnLst>
              <a:cxn ang="0">
                <a:pos x="2595" y="339"/>
              </a:cxn>
              <a:cxn ang="0">
                <a:pos x="2593" y="0"/>
              </a:cxn>
              <a:cxn ang="0">
                <a:pos x="1447" y="0"/>
              </a:cxn>
              <a:cxn ang="0">
                <a:pos x="1447" y="2848"/>
              </a:cxn>
              <a:cxn ang="0">
                <a:pos x="0" y="2848"/>
              </a:cxn>
              <a:cxn ang="0">
                <a:pos x="5" y="2549"/>
              </a:cxn>
            </a:cxnLst>
            <a:rect l="0" t="0" r="r" b="b"/>
            <a:pathLst>
              <a:path w="2596" h="2849">
                <a:moveTo>
                  <a:pt x="2595" y="339"/>
                </a:moveTo>
                <a:lnTo>
                  <a:pt x="2593" y="0"/>
                </a:lnTo>
                <a:lnTo>
                  <a:pt x="1447" y="0"/>
                </a:lnTo>
                <a:lnTo>
                  <a:pt x="1447" y="2848"/>
                </a:lnTo>
                <a:lnTo>
                  <a:pt x="0" y="2848"/>
                </a:lnTo>
                <a:lnTo>
                  <a:pt x="5" y="254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08" name="Freeform 4"/>
          <p:cNvSpPr/>
          <p:nvPr/>
        </p:nvSpPr>
        <p:spPr>
          <a:xfrm>
            <a:off x="6711950" y="1479550"/>
            <a:ext cx="1588" cy="565150"/>
          </a:xfrm>
          <a:custGeom>
            <a:avLst/>
            <a:gdLst/>
            <a:cxnLst>
              <a:cxn ang="0">
                <a:pos x="0" y="355"/>
              </a:cxn>
              <a:cxn ang="0">
                <a:pos x="0" y="0"/>
              </a:cxn>
            </a:cxnLst>
            <a:rect l="0" t="0" r="r" b="b"/>
            <a:pathLst>
              <a:path w="1" h="356">
                <a:moveTo>
                  <a:pt x="0" y="355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>
          <a:xfrm>
            <a:off x="5430838" y="1063625"/>
            <a:ext cx="2535237" cy="414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>
          <a:xfrm>
            <a:off x="5567363" y="1074738"/>
            <a:ext cx="2401887" cy="2730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다음 줄을 읽는다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</a:endParaRPr>
          </a:p>
        </p:txBody>
      </p:sp>
      <p:sp>
        <p:nvSpPr>
          <p:cNvPr id="175111" name="Freeform 7"/>
          <p:cNvSpPr/>
          <p:nvPr/>
        </p:nvSpPr>
        <p:spPr>
          <a:xfrm>
            <a:off x="2627313" y="3727450"/>
            <a:ext cx="1587" cy="534988"/>
          </a:xfrm>
          <a:custGeom>
            <a:avLst/>
            <a:gdLst/>
            <a:cxnLst>
              <a:cxn ang="0">
                <a:pos x="0" y="336"/>
              </a:cxn>
              <a:cxn ang="0">
                <a:pos x="0" y="0"/>
              </a:cxn>
            </a:cxnLst>
            <a:rect l="0" t="0" r="r" b="b"/>
            <a:pathLst>
              <a:path w="1" h="337">
                <a:moveTo>
                  <a:pt x="0" y="336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>
          <a:xfrm>
            <a:off x="1687513" y="4248150"/>
            <a:ext cx="2008187" cy="347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>
          <a:xfrm>
            <a:off x="1725613" y="4298950"/>
            <a:ext cx="2157412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MDTC ← MDTC+1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</a:endParaRPr>
          </a:p>
        </p:txBody>
      </p:sp>
      <p:sp>
        <p:nvSpPr>
          <p:cNvPr id="175114" name="Freeform 10"/>
          <p:cNvSpPr/>
          <p:nvPr/>
        </p:nvSpPr>
        <p:spPr>
          <a:xfrm>
            <a:off x="2601913" y="2635250"/>
            <a:ext cx="1587" cy="493713"/>
          </a:xfrm>
          <a:custGeom>
            <a:avLst/>
            <a:gdLst/>
            <a:cxnLst>
              <a:cxn ang="0">
                <a:pos x="0" y="310"/>
              </a:cxn>
              <a:cxn ang="0">
                <a:pos x="0" y="0"/>
              </a:cxn>
            </a:cxnLst>
            <a:rect l="0" t="0" r="r" b="b"/>
            <a:pathLst>
              <a:path w="1" h="311">
                <a:moveTo>
                  <a:pt x="0" y="31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>
          <a:xfrm>
            <a:off x="1214438" y="3116263"/>
            <a:ext cx="2863850" cy="6842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>
          <a:xfrm>
            <a:off x="1320800" y="3124200"/>
            <a:ext cx="2676525" cy="67786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매크로 이름을 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의 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MDTC 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행에 기록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17" name="Freeform 13"/>
          <p:cNvSpPr/>
          <p:nvPr/>
        </p:nvSpPr>
        <p:spPr>
          <a:xfrm>
            <a:off x="2598738" y="1414463"/>
            <a:ext cx="1587" cy="549275"/>
          </a:xfrm>
          <a:custGeom>
            <a:avLst/>
            <a:gdLst/>
            <a:cxnLst>
              <a:cxn ang="0">
                <a:pos x="0" y="345"/>
              </a:cxn>
              <a:cxn ang="0">
                <a:pos x="0" y="0"/>
              </a:cxn>
            </a:cxnLst>
            <a:rect l="0" t="0" r="r" b="b"/>
            <a:pathLst>
              <a:path w="1" h="346">
                <a:moveTo>
                  <a:pt x="0" y="345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>
          <a:xfrm>
            <a:off x="1619250" y="1123950"/>
            <a:ext cx="2008188" cy="347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>
          <a:xfrm>
            <a:off x="1663700" y="1171575"/>
            <a:ext cx="2170113" cy="3048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MNTC ← MNTC+1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</a:endParaRP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>
          <a:xfrm>
            <a:off x="1509713" y="1955800"/>
            <a:ext cx="2357437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>
          <a:xfrm>
            <a:off x="1601788" y="1960563"/>
            <a:ext cx="2321626" cy="63023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의 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형식 인수표 작성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>
          <a:xfrm>
            <a:off x="5565775" y="2044700"/>
            <a:ext cx="2232025" cy="684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>
          <a:xfrm>
            <a:off x="5560828" y="2097088"/>
            <a:ext cx="2349795" cy="61436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문장 속의 인수를 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색인 기호로 치환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24" name="Freeform 20"/>
          <p:cNvSpPr/>
          <p:nvPr/>
        </p:nvSpPr>
        <p:spPr>
          <a:xfrm>
            <a:off x="7642225" y="1273175"/>
            <a:ext cx="1039813" cy="4567238"/>
          </a:xfrm>
          <a:custGeom>
            <a:avLst/>
            <a:gdLst/>
            <a:cxnLst>
              <a:cxn ang="0">
                <a:pos x="190" y="4"/>
              </a:cxn>
              <a:cxn ang="0">
                <a:pos x="654" y="0"/>
              </a:cxn>
              <a:cxn ang="0">
                <a:pos x="653" y="2876"/>
              </a:cxn>
              <a:cxn ang="0">
                <a:pos x="0" y="2872"/>
              </a:cxn>
            </a:cxnLst>
            <a:rect l="0" t="0" r="r" b="b"/>
            <a:pathLst>
              <a:path w="655" h="2877">
                <a:moveTo>
                  <a:pt x="190" y="4"/>
                </a:moveTo>
                <a:lnTo>
                  <a:pt x="654" y="0"/>
                </a:lnTo>
                <a:lnTo>
                  <a:pt x="653" y="2876"/>
                </a:lnTo>
                <a:lnTo>
                  <a:pt x="0" y="287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25" name="Freeform 21"/>
          <p:cNvSpPr/>
          <p:nvPr/>
        </p:nvSpPr>
        <p:spPr>
          <a:xfrm>
            <a:off x="6775450" y="4806950"/>
            <a:ext cx="1588" cy="698500"/>
          </a:xfrm>
          <a:custGeom>
            <a:avLst/>
            <a:gdLst/>
            <a:cxnLst>
              <a:cxn ang="0">
                <a:pos x="0" y="439"/>
              </a:cxn>
              <a:cxn ang="0">
                <a:pos x="0" y="0"/>
              </a:cxn>
            </a:cxnLst>
            <a:rect l="0" t="0" r="r" b="b"/>
            <a:pathLst>
              <a:path w="1" h="440">
                <a:moveTo>
                  <a:pt x="0" y="439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26" name="Rectangle 22"/>
          <p:cNvSpPr>
            <a:spLocks noChangeArrowheads="1"/>
          </p:cNvSpPr>
          <p:nvPr/>
        </p:nvSpPr>
        <p:spPr>
          <a:xfrm>
            <a:off x="7515225" y="5470525"/>
            <a:ext cx="1084263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아니오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hlink"/>
              </a:solidFill>
            </a:endParaRPr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>
          <a:xfrm>
            <a:off x="5310188" y="5530850"/>
            <a:ext cx="550862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예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hlink"/>
              </a:solidFill>
            </a:endParaRPr>
          </a:p>
        </p:txBody>
      </p:sp>
      <p:sp>
        <p:nvSpPr>
          <p:cNvPr id="175128" name="AutoShape 24"/>
          <p:cNvSpPr>
            <a:spLocks noChangeArrowheads="1"/>
          </p:cNvSpPr>
          <p:nvPr/>
        </p:nvSpPr>
        <p:spPr>
          <a:xfrm>
            <a:off x="5808663" y="5486400"/>
            <a:ext cx="1860550" cy="714375"/>
          </a:xfrm>
          <a:prstGeom prst="diamond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>
          <a:xfrm>
            <a:off x="6143625" y="5545138"/>
            <a:ext cx="1404428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%endmacro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지시어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30" name="Freeform 26"/>
          <p:cNvSpPr/>
          <p:nvPr/>
        </p:nvSpPr>
        <p:spPr>
          <a:xfrm>
            <a:off x="6742113" y="3902075"/>
            <a:ext cx="1587" cy="657225"/>
          </a:xfrm>
          <a:custGeom>
            <a:avLst/>
            <a:gdLst/>
            <a:cxnLst>
              <a:cxn ang="0">
                <a:pos x="0" y="413"/>
              </a:cxn>
              <a:cxn ang="0">
                <a:pos x="0" y="0"/>
              </a:cxn>
            </a:cxnLst>
            <a:rect l="0" t="0" r="r" b="b"/>
            <a:pathLst>
              <a:path w="1" h="414">
                <a:moveTo>
                  <a:pt x="0" y="413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31" name="Freeform 27"/>
          <p:cNvSpPr/>
          <p:nvPr/>
        </p:nvSpPr>
        <p:spPr>
          <a:xfrm>
            <a:off x="6740525" y="2701925"/>
            <a:ext cx="1588" cy="565150"/>
          </a:xfrm>
          <a:custGeom>
            <a:avLst/>
            <a:gdLst/>
            <a:cxnLst>
              <a:cxn ang="0">
                <a:pos x="0" y="355"/>
              </a:cxn>
              <a:cxn ang="0">
                <a:pos x="0" y="0"/>
              </a:cxn>
            </a:cxnLst>
            <a:rect l="0" t="0" r="r" b="b"/>
            <a:pathLst>
              <a:path w="1" h="356">
                <a:moveTo>
                  <a:pt x="0" y="355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32" name="Rectangle 28"/>
          <p:cNvSpPr>
            <a:spLocks noChangeArrowheads="1"/>
          </p:cNvSpPr>
          <p:nvPr/>
        </p:nvSpPr>
        <p:spPr>
          <a:xfrm>
            <a:off x="5721350" y="3281363"/>
            <a:ext cx="1992313" cy="7048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33" name="Rectangle 29"/>
          <p:cNvSpPr>
            <a:spLocks noChangeArrowheads="1"/>
          </p:cNvSpPr>
          <p:nvPr/>
        </p:nvSpPr>
        <p:spPr>
          <a:xfrm>
            <a:off x="5726113" y="3297238"/>
            <a:ext cx="1993900" cy="5461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이 줄을 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의 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MDTC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행에 기록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34" name="Rectangle 30"/>
          <p:cNvSpPr>
            <a:spLocks noChangeArrowheads="1"/>
          </p:cNvSpPr>
          <p:nvPr/>
        </p:nvSpPr>
        <p:spPr>
          <a:xfrm>
            <a:off x="5748338" y="4545013"/>
            <a:ext cx="2008187" cy="347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35" name="Rectangle 31"/>
          <p:cNvSpPr>
            <a:spLocks noChangeArrowheads="1"/>
          </p:cNvSpPr>
          <p:nvPr/>
        </p:nvSpPr>
        <p:spPr>
          <a:xfrm>
            <a:off x="5815013" y="4583113"/>
            <a:ext cx="205422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MDTC ← MDTC+1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</a:endParaRPr>
          </a:p>
        </p:txBody>
      </p:sp>
      <p:sp>
        <p:nvSpPr>
          <p:cNvPr id="175136" name="Rectangle 32"/>
          <p:cNvSpPr>
            <a:spLocks noChangeArrowheads="1"/>
          </p:cNvSpPr>
          <p:nvPr/>
        </p:nvSpPr>
        <p:spPr>
          <a:xfrm>
            <a:off x="3440113" y="5611813"/>
            <a:ext cx="1620837" cy="679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37" name="Rectangle 33"/>
          <p:cNvSpPr>
            <a:spLocks noChangeArrowheads="1"/>
          </p:cNvSpPr>
          <p:nvPr/>
        </p:nvSpPr>
        <p:spPr>
          <a:xfrm>
            <a:off x="3345572" y="5622925"/>
            <a:ext cx="1667753" cy="47466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%endmacro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을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에 기록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38" name="Rectangle 34"/>
          <p:cNvSpPr>
            <a:spLocks noChangeArrowheads="1"/>
          </p:cNvSpPr>
          <p:nvPr/>
        </p:nvSpPr>
        <p:spPr>
          <a:xfrm>
            <a:off x="938213" y="5715000"/>
            <a:ext cx="2008187" cy="347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39" name="Rectangle 35"/>
          <p:cNvSpPr>
            <a:spLocks noChangeArrowheads="1"/>
          </p:cNvSpPr>
          <p:nvPr/>
        </p:nvSpPr>
        <p:spPr>
          <a:xfrm>
            <a:off x="938213" y="5753100"/>
            <a:ext cx="2063750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MDTC ← MDTC+1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</a:endParaRPr>
          </a:p>
        </p:txBody>
      </p:sp>
      <p:sp>
        <p:nvSpPr>
          <p:cNvPr id="175140" name="Freeform 36"/>
          <p:cNvSpPr/>
          <p:nvPr/>
        </p:nvSpPr>
        <p:spPr>
          <a:xfrm>
            <a:off x="2601913" y="666750"/>
            <a:ext cx="1587" cy="461963"/>
          </a:xfrm>
          <a:custGeom>
            <a:avLst/>
            <a:gdLst/>
            <a:cxnLst>
              <a:cxn ang="0">
                <a:pos x="0" y="290"/>
              </a:cxn>
              <a:cxn ang="0">
                <a:pos x="0" y="0"/>
              </a:cxn>
            </a:cxnLst>
            <a:rect l="0" t="0" r="r" b="b"/>
            <a:pathLst>
              <a:path w="1" h="291">
                <a:moveTo>
                  <a:pt x="0" y="29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41" name="Freeform 37"/>
          <p:cNvSpPr/>
          <p:nvPr/>
        </p:nvSpPr>
        <p:spPr>
          <a:xfrm>
            <a:off x="5075238" y="5859463"/>
            <a:ext cx="776287" cy="1587"/>
          </a:xfrm>
          <a:custGeom>
            <a:avLst/>
            <a:gdLst/>
            <a:cxnLst>
              <a:cxn ang="0">
                <a:pos x="0" y="0"/>
              </a:cxn>
              <a:cxn ang="0">
                <a:pos x="488" y="0"/>
              </a:cxn>
            </a:cxnLst>
            <a:rect l="0" t="0" r="r" b="b"/>
            <a:pathLst>
              <a:path w="489" h="1">
                <a:moveTo>
                  <a:pt x="0" y="0"/>
                </a:moveTo>
                <a:lnTo>
                  <a:pt x="48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42" name="Freeform 38"/>
          <p:cNvSpPr/>
          <p:nvPr/>
        </p:nvSpPr>
        <p:spPr>
          <a:xfrm>
            <a:off x="3000375" y="5881688"/>
            <a:ext cx="438150" cy="1587"/>
          </a:xfrm>
          <a:custGeom>
            <a:avLst/>
            <a:gdLst/>
            <a:cxnLst>
              <a:cxn ang="0">
                <a:pos x="0" y="0"/>
              </a:cxn>
              <a:cxn ang="0">
                <a:pos x="275" y="0"/>
              </a:cxn>
            </a:cxnLst>
            <a:rect l="0" t="0" r="r" b="b"/>
            <a:pathLst>
              <a:path w="276" h="1">
                <a:moveTo>
                  <a:pt x="0" y="0"/>
                </a:moveTo>
                <a:lnTo>
                  <a:pt x="275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5143" name="Freeform 39"/>
          <p:cNvSpPr/>
          <p:nvPr/>
        </p:nvSpPr>
        <p:spPr>
          <a:xfrm>
            <a:off x="519113" y="404813"/>
            <a:ext cx="404812" cy="5494337"/>
          </a:xfrm>
          <a:custGeom>
            <a:avLst/>
            <a:gdLst/>
            <a:cxnLst>
              <a:cxn ang="0">
                <a:pos x="0" y="0"/>
              </a:cxn>
              <a:cxn ang="0">
                <a:pos x="0" y="3460"/>
              </a:cxn>
              <a:cxn ang="0">
                <a:pos x="254" y="3460"/>
              </a:cxn>
            </a:cxnLst>
            <a:rect l="0" t="0" r="r" b="b"/>
            <a:pathLst>
              <a:path w="255" h="3461">
                <a:moveTo>
                  <a:pt x="0" y="0"/>
                </a:moveTo>
                <a:lnTo>
                  <a:pt x="0" y="3460"/>
                </a:lnTo>
                <a:lnTo>
                  <a:pt x="254" y="346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28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625600"/>
            <a:ext cx="9007475" cy="4667250"/>
          </a:xfrm>
        </p:spPr>
        <p:txBody>
          <a:bodyPr/>
          <a:lstStyle/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procedure </a:t>
            </a:r>
            <a:r>
              <a:rPr lang="en-US" altLang="ko-KR" sz="2400">
                <a:solidFill>
                  <a:srgbClr val="ffff00"/>
                </a:solidFill>
              </a:rPr>
              <a:t>pass1</a:t>
            </a:r>
            <a:endParaRPr lang="en-US" altLang="ko-KR" sz="2400">
              <a:solidFill>
                <a:srgbClr val="ffff00"/>
              </a:solidFill>
            </a:endParaRPr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  MDTC ← 1;</a:t>
            </a:r>
            <a:endParaRPr lang="en-US" altLang="ko-KR" sz="2400"/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  MNTC ← 1;</a:t>
            </a:r>
            <a:endParaRPr lang="en-US" altLang="ko-KR" sz="2400"/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  repeat</a:t>
            </a:r>
            <a:endParaRPr lang="en-US" altLang="ko-KR" sz="2400"/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  </a:t>
            </a:r>
            <a:r>
              <a:rPr lang="ko-KR" altLang="en-US" sz="2400"/>
              <a:t>원시 프로그램에서 다음 줄을 읽음</a:t>
            </a:r>
            <a:r>
              <a:rPr lang="en-US" altLang="ko-KR" sz="2400"/>
              <a:t>;</a:t>
            </a:r>
            <a:endParaRPr lang="en-US" altLang="ko-KR" sz="2400"/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  if(%macro </a:t>
            </a:r>
            <a:r>
              <a:rPr lang="ko-KR" altLang="en-US" sz="2400"/>
              <a:t>지시어</a:t>
            </a:r>
            <a:r>
              <a:rPr lang="en-US" altLang="ko-KR" sz="2400"/>
              <a:t>) {</a:t>
            </a:r>
            <a:endParaRPr lang="en-US" altLang="ko-KR" sz="2400"/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  		</a:t>
            </a:r>
            <a:r>
              <a:rPr lang="ko-KR" altLang="en-US" sz="2400"/>
              <a:t>매크로 이름과 </a:t>
            </a:r>
            <a:r>
              <a:rPr lang="en-US" altLang="ko-KR" sz="2400"/>
              <a:t>MDTC</a:t>
            </a:r>
            <a:r>
              <a:rPr lang="ko-KR" altLang="en-US" sz="2400"/>
              <a:t>의 값을 </a:t>
            </a:r>
            <a:r>
              <a:rPr lang="en-US" altLang="ko-KR" sz="2400"/>
              <a:t>MNT</a:t>
            </a:r>
            <a:r>
              <a:rPr lang="ko-KR" altLang="en-US" sz="2400"/>
              <a:t>의 </a:t>
            </a:r>
            <a:r>
              <a:rPr lang="en-US" altLang="ko-KR" sz="2400"/>
              <a:t>MNTC</a:t>
            </a:r>
            <a:r>
              <a:rPr lang="ko-KR" altLang="en-US" sz="2400"/>
              <a:t>번 째 행에 기록</a:t>
            </a:r>
            <a:r>
              <a:rPr lang="en-US" altLang="ko-KR" sz="2400"/>
              <a:t>;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		MNTC ← MNTC + 1;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		</a:t>
            </a:r>
            <a:r>
              <a:rPr lang="ko-KR" altLang="en-US" sz="2400"/>
              <a:t>형식 인수표 작성 </a:t>
            </a:r>
            <a:r>
              <a:rPr lang="en-US" altLang="ko-KR" sz="2400"/>
              <a:t>(</a:t>
            </a:r>
            <a:r>
              <a:rPr lang="ko-KR" altLang="en-US" sz="2400"/>
              <a:t>형식 인수에 색인 번호를 붙임</a:t>
            </a:r>
            <a:r>
              <a:rPr lang="en-US" altLang="ko-KR" sz="2400"/>
              <a:t>);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		</a:t>
            </a:r>
            <a:r>
              <a:rPr lang="ko-KR" altLang="en-US" sz="2400"/>
              <a:t>매크로 이름이 있는 줄을 </a:t>
            </a:r>
            <a:r>
              <a:rPr lang="en-US" altLang="ko-KR" sz="2400"/>
              <a:t>MDT</a:t>
            </a:r>
            <a:r>
              <a:rPr lang="ko-KR" altLang="en-US" sz="2400"/>
              <a:t>의  </a:t>
            </a:r>
            <a:r>
              <a:rPr lang="en-US" altLang="ko-KR" sz="2400"/>
              <a:t>MDTC </a:t>
            </a:r>
            <a:r>
              <a:rPr lang="ko-KR" altLang="en-US" sz="2400"/>
              <a:t>행에 기록</a:t>
            </a:r>
            <a:r>
              <a:rPr lang="en-US" altLang="ko-KR" sz="2400"/>
              <a:t>;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		MDTC ← MDTC + 1;</a:t>
            </a:r>
            <a:endParaRPr lang="en-US" altLang="ko-KR" sz="240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title" idx="0"/>
          </p:nvPr>
        </p:nvSpPr>
        <p:spPr>
          <a:xfrm>
            <a:off x="685800" y="742950"/>
            <a:ext cx="7772400" cy="74295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패스</a:t>
            </a:r>
            <a:r>
              <a:rPr lang="en-US" altLang="ko-KR"/>
              <a:t>1 </a:t>
            </a:r>
            <a:r>
              <a:rPr lang="ko-KR" altLang="en-US"/>
              <a:t>알고리즘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</a:t>
            </a:r>
            <a:r>
              <a:rPr lang="en-US" altLang="ko-KR"/>
              <a:t>5</a:t>
            </a:r>
            <a:r>
              <a:rPr lang="ko-KR" altLang="en-US"/>
              <a:t>장</a:t>
            </a:r>
            <a:r>
              <a:rPr lang="en-US" altLang="ko-KR"/>
              <a:t>.</a:t>
            </a:r>
            <a:r>
              <a:rPr lang="ko-KR" altLang="en-US"/>
              <a:t> 학습 내용</a:t>
            </a:r>
            <a:endParaRPr lang="ko-KR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2050742"/>
            <a:ext cx="7772400" cy="4114800"/>
          </a:xfrm>
        </p:spPr>
        <p:txBody>
          <a:bodyPr/>
          <a:lstStyle/>
          <a:p>
            <a:pPr marL="446088" lvl="0" indent="-446088">
              <a:lnSpc>
                <a:spcPct val="120000"/>
              </a:lnSpc>
              <a:buSzPct val="80000"/>
              <a:defRPr/>
            </a:pPr>
            <a:r>
              <a:rPr lang="ko-KR" altLang="en-US" sz="3200"/>
              <a:t>매크로의 개념과 역할</a:t>
            </a:r>
            <a:endParaRPr lang="ko-KR" altLang="en-US" sz="3200"/>
          </a:p>
          <a:p>
            <a:pPr marL="446088" lvl="0" indent="-446088">
              <a:lnSpc>
                <a:spcPct val="120000"/>
              </a:lnSpc>
              <a:buSzPct val="80000"/>
              <a:defRPr/>
            </a:pPr>
            <a:r>
              <a:rPr lang="ko-KR" altLang="en-US" sz="3200"/>
              <a:t>매크로 프로세서와 번역기와의 관계</a:t>
            </a:r>
            <a:endParaRPr lang="ko-KR" altLang="en-US" sz="3200"/>
          </a:p>
          <a:p>
            <a:pPr marL="446088" lvl="0" indent="-446088">
              <a:lnSpc>
                <a:spcPct val="120000"/>
              </a:lnSpc>
              <a:buSzPct val="80000"/>
              <a:defRPr/>
            </a:pPr>
            <a:r>
              <a:rPr lang="ko-KR" altLang="en-US" sz="3200"/>
              <a:t>서브 루틴과의 차이점</a:t>
            </a:r>
            <a:endParaRPr lang="ko-KR" altLang="en-US" sz="3200"/>
          </a:p>
          <a:p>
            <a:pPr marL="446088" lvl="0" indent="-446088">
              <a:lnSpc>
                <a:spcPct val="120000"/>
              </a:lnSpc>
              <a:buSzPct val="80000"/>
              <a:defRPr/>
            </a:pPr>
            <a:r>
              <a:rPr lang="ko-KR" altLang="en-US" sz="3200"/>
              <a:t>매크로 인수 사용의 개념과 예</a:t>
            </a:r>
            <a:endParaRPr lang="ko-KR" altLang="en-US" sz="3200"/>
          </a:p>
          <a:p>
            <a:pPr marL="446088" lvl="0" indent="-446088">
              <a:lnSpc>
                <a:spcPct val="120000"/>
              </a:lnSpc>
              <a:buSzPct val="80000"/>
              <a:defRPr/>
            </a:pPr>
            <a:r>
              <a:rPr lang="ko-KR" altLang="en-US" sz="3200"/>
              <a:t>매크로 내의 매크로 호출과 정의</a:t>
            </a:r>
            <a:endParaRPr lang="ko-KR" altLang="en-US" sz="3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202" name="Rectangle 2"/>
          <p:cNvSpPr>
            <a:spLocks noChangeArrowheads="1"/>
          </p:cNvSpPr>
          <p:nvPr/>
        </p:nvSpPr>
        <p:spPr>
          <a:xfrm>
            <a:off x="0" y="528638"/>
            <a:ext cx="9131300" cy="1355725"/>
          </a:xfrm>
          <a:prstGeom prst="rect">
            <a:avLst/>
          </a:prstGeom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274638"/>
            <a:ext cx="8183563" cy="6084887"/>
          </a:xfrm>
        </p:spPr>
        <p:txBody>
          <a:bodyPr/>
          <a:lstStyle/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	repeat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  		</a:t>
            </a:r>
            <a:r>
              <a:rPr lang="ko-KR" altLang="en-US" sz="2400"/>
              <a:t>다음 줄을 읽는다</a:t>
            </a:r>
            <a:r>
              <a:rPr lang="en-US" altLang="ko-KR" sz="2400"/>
              <a:t>;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  		</a:t>
            </a:r>
            <a:r>
              <a:rPr lang="ko-KR" altLang="en-US" sz="2400"/>
              <a:t>문장 속의 형식 인수를 색인 번호로 치환</a:t>
            </a:r>
            <a:r>
              <a:rPr lang="en-US" altLang="ko-KR" sz="2400"/>
              <a:t>;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		</a:t>
            </a:r>
            <a:r>
              <a:rPr lang="ko-KR" altLang="en-US" sz="2400"/>
              <a:t>이 줄을 </a:t>
            </a:r>
            <a:r>
              <a:rPr lang="en-US" altLang="ko-KR" sz="2400"/>
              <a:t>MDT</a:t>
            </a:r>
            <a:r>
              <a:rPr lang="ko-KR" altLang="en-US" sz="2400"/>
              <a:t>의 </a:t>
            </a:r>
            <a:r>
              <a:rPr lang="en-US" altLang="ko-KR" sz="2400"/>
              <a:t>MDTC </a:t>
            </a:r>
            <a:r>
              <a:rPr lang="ko-KR" altLang="en-US" sz="2400"/>
              <a:t>행에 기록</a:t>
            </a:r>
            <a:r>
              <a:rPr lang="en-US" altLang="ko-KR" sz="2400"/>
              <a:t>;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    	MDTC ← MDTC + 1;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  until(ENDM </a:t>
            </a:r>
            <a:r>
              <a:rPr lang="ko-KR" altLang="en-US" sz="2400"/>
              <a:t>지시어</a:t>
            </a:r>
            <a:r>
              <a:rPr lang="en-US" altLang="ko-KR" sz="2400"/>
              <a:t>);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  ENDM</a:t>
            </a:r>
            <a:r>
              <a:rPr lang="ko-KR" altLang="en-US" sz="2400"/>
              <a:t>을 </a:t>
            </a:r>
            <a:r>
              <a:rPr lang="en-US" altLang="ko-KR" sz="2400"/>
              <a:t>MDT</a:t>
            </a:r>
            <a:r>
              <a:rPr lang="ko-KR" altLang="en-US" sz="2400"/>
              <a:t>의 </a:t>
            </a:r>
            <a:r>
              <a:rPr lang="en-US" altLang="ko-KR" sz="2400"/>
              <a:t>MDTC </a:t>
            </a:r>
            <a:r>
              <a:rPr lang="ko-KR" altLang="en-US" sz="2400"/>
              <a:t>행에 기록</a:t>
            </a:r>
            <a:r>
              <a:rPr lang="en-US" altLang="ko-KR" sz="2400"/>
              <a:t>;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  MDTC ← MDTC + 1; 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}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else {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    </a:t>
            </a:r>
            <a:r>
              <a:rPr lang="ko-KR" altLang="en-US" sz="2400"/>
              <a:t>패스 </a:t>
            </a:r>
            <a:r>
              <a:rPr lang="en-US" altLang="ko-KR" sz="2400"/>
              <a:t>2</a:t>
            </a:r>
            <a:r>
              <a:rPr lang="ko-KR" altLang="en-US" sz="2400"/>
              <a:t>를 위해 출력</a:t>
            </a:r>
            <a:r>
              <a:rPr lang="en-US" altLang="ko-KR" sz="2400"/>
              <a:t>;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    if(</a:t>
            </a:r>
            <a:r>
              <a:rPr lang="ko-KR" altLang="en-US" sz="2400"/>
              <a:t>프로그램 끝</a:t>
            </a:r>
            <a:r>
              <a:rPr lang="en-US" altLang="ko-KR" sz="2400"/>
              <a:t>) then </a:t>
            </a:r>
            <a:r>
              <a:rPr lang="ko-KR" altLang="en-US" sz="2400"/>
              <a:t>패스</a:t>
            </a:r>
            <a:r>
              <a:rPr lang="en-US" altLang="ko-KR" sz="2400"/>
              <a:t>1 </a:t>
            </a:r>
            <a:r>
              <a:rPr lang="ko-KR" altLang="en-US" sz="2400"/>
              <a:t>끝</a:t>
            </a:r>
            <a:r>
              <a:rPr lang="en-US" altLang="ko-KR" sz="2400"/>
              <a:t>; 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}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  forever</a:t>
            </a:r>
            <a:endParaRPr lang="en-US" altLang="ko-KR" sz="24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400"/>
              <a:t>end procedure;</a:t>
            </a: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30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Freeform 2"/>
          <p:cNvSpPr/>
          <p:nvPr/>
        </p:nvSpPr>
        <p:spPr>
          <a:xfrm>
            <a:off x="5551488" y="4460875"/>
            <a:ext cx="582612" cy="1588"/>
          </a:xfrm>
          <a:custGeom>
            <a:avLst/>
            <a:gdLst/>
            <a:cxnLst>
              <a:cxn ang="0">
                <a:pos x="366" y="0"/>
              </a:cxn>
              <a:cxn ang="0">
                <a:pos x="0" y="0"/>
              </a:cxn>
            </a:cxnLst>
            <a:rect l="0" t="0" r="r" b="b"/>
            <a:pathLst>
              <a:path w="367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 useBgFill="1">
        <p:nvSpPr>
          <p:cNvPr id="181251" name="Rectangle 3"/>
          <p:cNvSpPr>
            <a:spLocks noChangeArrowheads="1"/>
          </p:cNvSpPr>
          <p:nvPr/>
        </p:nvSpPr>
        <p:spPr>
          <a:xfrm>
            <a:off x="11113" y="655638"/>
            <a:ext cx="9131300" cy="1247775"/>
          </a:xfrm>
          <a:prstGeom prst="rect">
            <a:avLst/>
          </a:prstGeom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>
          <a:xfrm>
            <a:off x="855663" y="1928813"/>
            <a:ext cx="2535237" cy="642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>
          <a:xfrm>
            <a:off x="855663" y="1946275"/>
            <a:ext cx="2568575" cy="67627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출력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소스코드 검색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0182" name="Group 6"/>
          <p:cNvGrpSpPr/>
          <p:nvPr/>
        </p:nvGrpSpPr>
        <p:grpSpPr>
          <a:xfrm rot="0">
            <a:off x="1435100" y="1004888"/>
            <a:ext cx="1404938" cy="400050"/>
            <a:chOff x="904" y="633"/>
            <a:chExt cx="885" cy="252"/>
          </a:xfrm>
        </p:grpSpPr>
        <p:sp>
          <p:nvSpPr>
            <p:cNvPr id="181255" name="Oval 7"/>
            <p:cNvSpPr>
              <a:spLocks noChangeArrowheads="1"/>
            </p:cNvSpPr>
            <p:nvPr/>
          </p:nvSpPr>
          <p:spPr>
            <a:xfrm>
              <a:off x="904" y="637"/>
              <a:ext cx="249" cy="24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81256" name="Oval 8"/>
            <p:cNvSpPr>
              <a:spLocks noChangeArrowheads="1"/>
            </p:cNvSpPr>
            <p:nvPr/>
          </p:nvSpPr>
          <p:spPr>
            <a:xfrm>
              <a:off x="1540" y="637"/>
              <a:ext cx="249" cy="24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81257" name="AutoShape 9"/>
            <p:cNvSpPr>
              <a:spLocks noChangeArrowheads="1"/>
            </p:cNvSpPr>
            <p:nvPr/>
          </p:nvSpPr>
          <p:spPr>
            <a:xfrm>
              <a:off x="992" y="633"/>
              <a:ext cx="673" cy="252"/>
            </a:xfrm>
            <a:prstGeom prst="roundRect">
              <a:avLst>
                <a:gd name="adj" fmla="val 12477"/>
              </a:avLst>
            </a:prstGeom>
            <a:solidFill>
              <a:srgbClr val="50009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81258" name="Line 10"/>
            <p:cNvSpPr>
              <a:spLocks noChangeShapeType="1"/>
            </p:cNvSpPr>
            <p:nvPr/>
          </p:nvSpPr>
          <p:spPr>
            <a:xfrm>
              <a:off x="1005" y="885"/>
              <a:ext cx="6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81259" name="Line 11"/>
            <p:cNvSpPr>
              <a:spLocks noChangeShapeType="1"/>
            </p:cNvSpPr>
            <p:nvPr/>
          </p:nvSpPr>
          <p:spPr>
            <a:xfrm>
              <a:off x="1014" y="633"/>
              <a:ext cx="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181260" name="Rectangle 12"/>
          <p:cNvSpPr>
            <a:spLocks noChangeArrowheads="1"/>
          </p:cNvSpPr>
          <p:nvPr/>
        </p:nvSpPr>
        <p:spPr>
          <a:xfrm>
            <a:off x="1446213" y="1101725"/>
            <a:ext cx="1652587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시작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1" name="Rectangle 13"/>
          <p:cNvSpPr>
            <a:spLocks noChangeArrowheads="1"/>
          </p:cNvSpPr>
          <p:nvPr/>
        </p:nvSpPr>
        <p:spPr>
          <a:xfrm>
            <a:off x="1141413" y="3022600"/>
            <a:ext cx="19558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62" name="Rectangle 14"/>
          <p:cNvSpPr>
            <a:spLocks noChangeArrowheads="1"/>
          </p:cNvSpPr>
          <p:nvPr/>
        </p:nvSpPr>
        <p:spPr>
          <a:xfrm>
            <a:off x="1225550" y="3060700"/>
            <a:ext cx="1719263" cy="63023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 검색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(MNT 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이용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3" name="AutoShape 15"/>
          <p:cNvSpPr>
            <a:spLocks noChangeArrowheads="1"/>
          </p:cNvSpPr>
          <p:nvPr/>
        </p:nvSpPr>
        <p:spPr>
          <a:xfrm>
            <a:off x="1039813" y="4097338"/>
            <a:ext cx="1993900" cy="823912"/>
          </a:xfrm>
          <a:prstGeom prst="diamond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64" name="Rectangle 16"/>
          <p:cNvSpPr>
            <a:spLocks noChangeArrowheads="1"/>
          </p:cNvSpPr>
          <p:nvPr/>
        </p:nvSpPr>
        <p:spPr>
          <a:xfrm>
            <a:off x="1196975" y="4227513"/>
            <a:ext cx="169227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매크로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이름 발견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0188" name="Group 17"/>
          <p:cNvGrpSpPr/>
          <p:nvPr/>
        </p:nvGrpSpPr>
        <p:grpSpPr>
          <a:xfrm rot="0">
            <a:off x="6507163" y="5440363"/>
            <a:ext cx="1109662" cy="447675"/>
            <a:chOff x="4099" y="3427"/>
            <a:chExt cx="699" cy="282"/>
          </a:xfrm>
        </p:grpSpPr>
        <p:sp>
          <p:nvSpPr>
            <p:cNvPr id="181266" name="Oval 18"/>
            <p:cNvSpPr>
              <a:spLocks noChangeArrowheads="1"/>
            </p:cNvSpPr>
            <p:nvPr/>
          </p:nvSpPr>
          <p:spPr>
            <a:xfrm>
              <a:off x="4099" y="3431"/>
              <a:ext cx="196" cy="27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81267" name="Oval 19"/>
            <p:cNvSpPr>
              <a:spLocks noChangeArrowheads="1"/>
            </p:cNvSpPr>
            <p:nvPr/>
          </p:nvSpPr>
          <p:spPr>
            <a:xfrm>
              <a:off x="4602" y="3431"/>
              <a:ext cx="196" cy="274"/>
            </a:xfrm>
            <a:prstGeom prst="ellipse">
              <a:avLst/>
            </a:prstGeom>
            <a:solidFill>
              <a:srgbClr val="500093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81268" name="AutoShape 20"/>
            <p:cNvSpPr>
              <a:spLocks noChangeArrowheads="1"/>
            </p:cNvSpPr>
            <p:nvPr/>
          </p:nvSpPr>
          <p:spPr>
            <a:xfrm>
              <a:off x="4167" y="3427"/>
              <a:ext cx="533" cy="282"/>
            </a:xfrm>
            <a:prstGeom prst="roundRect">
              <a:avLst>
                <a:gd name="adj" fmla="val 12477"/>
              </a:avLst>
            </a:prstGeom>
            <a:solidFill>
              <a:srgbClr val="50009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81269" name="Line 21"/>
            <p:cNvSpPr>
              <a:spLocks noChangeShapeType="1"/>
            </p:cNvSpPr>
            <p:nvPr/>
          </p:nvSpPr>
          <p:spPr>
            <a:xfrm>
              <a:off x="4179" y="3709"/>
              <a:ext cx="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81270" name="Line 22"/>
            <p:cNvSpPr>
              <a:spLocks noChangeShapeType="1"/>
            </p:cNvSpPr>
            <p:nvPr/>
          </p:nvSpPr>
          <p:spPr>
            <a:xfrm>
              <a:off x="4186" y="3427"/>
              <a:ext cx="5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w="sm" len="sm"/>
              <a:tailEnd w="sm" len="sm"/>
            </a:ln>
            <a:effectLst/>
          </p:spPr>
          <p:txBody>
            <a:bodyPr wrap="none" anchor="ctr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181271" name="Rectangle 23"/>
          <p:cNvSpPr>
            <a:spLocks noChangeArrowheads="1"/>
          </p:cNvSpPr>
          <p:nvPr/>
        </p:nvSpPr>
        <p:spPr>
          <a:xfrm>
            <a:off x="6477000" y="5549900"/>
            <a:ext cx="130492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패스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끝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</a:endParaRPr>
          </a:p>
        </p:txBody>
      </p:sp>
      <p:sp>
        <p:nvSpPr>
          <p:cNvPr id="181272" name="Rectangle 24"/>
          <p:cNvSpPr>
            <a:spLocks noChangeArrowheads="1"/>
          </p:cNvSpPr>
          <p:nvPr/>
        </p:nvSpPr>
        <p:spPr>
          <a:xfrm>
            <a:off x="3925888" y="4119563"/>
            <a:ext cx="1633537" cy="6842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73" name="Rectangle 25"/>
          <p:cNvSpPr>
            <a:spLocks noChangeArrowheads="1"/>
          </p:cNvSpPr>
          <p:nvPr/>
        </p:nvSpPr>
        <p:spPr>
          <a:xfrm>
            <a:off x="3841750" y="4197350"/>
            <a:ext cx="1733550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읽은 명령어 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출력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74" name="Freeform 26"/>
          <p:cNvSpPr/>
          <p:nvPr/>
        </p:nvSpPr>
        <p:spPr>
          <a:xfrm>
            <a:off x="2098675" y="1443038"/>
            <a:ext cx="1588" cy="427037"/>
          </a:xfrm>
          <a:custGeom>
            <a:avLst/>
            <a:gdLst/>
            <a:cxnLst>
              <a:cxn ang="0">
                <a:pos x="0" y="268"/>
              </a:cxn>
              <a:cxn ang="0">
                <a:pos x="0" y="0"/>
              </a:cxn>
            </a:cxnLst>
            <a:rect l="0" t="0" r="r" b="b"/>
            <a:pathLst>
              <a:path w="1" h="269">
                <a:moveTo>
                  <a:pt x="0" y="268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75" name="Freeform 27"/>
          <p:cNvSpPr/>
          <p:nvPr/>
        </p:nvSpPr>
        <p:spPr>
          <a:xfrm>
            <a:off x="3392488" y="2273300"/>
            <a:ext cx="5346700" cy="2178050"/>
          </a:xfrm>
          <a:custGeom>
            <a:avLst/>
            <a:gdLst/>
            <a:cxnLst>
              <a:cxn ang="0">
                <a:pos x="0" y="2"/>
              </a:cxn>
              <a:cxn ang="0">
                <a:pos x="3367" y="0"/>
              </a:cxn>
              <a:cxn ang="0">
                <a:pos x="3367" y="1367"/>
              </a:cxn>
              <a:cxn ang="0">
                <a:pos x="2786" y="1371"/>
              </a:cxn>
            </a:cxnLst>
            <a:rect l="0" t="0" r="r" b="b"/>
            <a:pathLst>
              <a:path w="3368" h="1372">
                <a:moveTo>
                  <a:pt x="0" y="2"/>
                </a:moveTo>
                <a:lnTo>
                  <a:pt x="3367" y="0"/>
                </a:lnTo>
                <a:lnTo>
                  <a:pt x="3367" y="1367"/>
                </a:lnTo>
                <a:lnTo>
                  <a:pt x="2786" y="137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76" name="Freeform 28"/>
          <p:cNvSpPr/>
          <p:nvPr/>
        </p:nvSpPr>
        <p:spPr>
          <a:xfrm>
            <a:off x="2092325" y="2589213"/>
            <a:ext cx="1588" cy="423862"/>
          </a:xfrm>
          <a:custGeom>
            <a:avLst/>
            <a:gdLst/>
            <a:cxnLst>
              <a:cxn ang="0">
                <a:pos x="0" y="266"/>
              </a:cxn>
              <a:cxn ang="0">
                <a:pos x="0" y="0"/>
              </a:cxn>
            </a:cxnLst>
            <a:rect l="0" t="0" r="r" b="b"/>
            <a:pathLst>
              <a:path w="1" h="267">
                <a:moveTo>
                  <a:pt x="0" y="266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77" name="Freeform 29"/>
          <p:cNvSpPr/>
          <p:nvPr/>
        </p:nvSpPr>
        <p:spPr>
          <a:xfrm>
            <a:off x="2052638" y="3730625"/>
            <a:ext cx="1587" cy="352425"/>
          </a:xfrm>
          <a:custGeom>
            <a:avLst/>
            <a:gdLst/>
            <a:cxnLst>
              <a:cxn ang="0">
                <a:pos x="0" y="221"/>
              </a:cxn>
              <a:cxn ang="0">
                <a:pos x="0" y="0"/>
              </a:cxn>
            </a:cxnLst>
            <a:rect l="0" t="0" r="r" b="b"/>
            <a:pathLst>
              <a:path w="1" h="222">
                <a:moveTo>
                  <a:pt x="0" y="221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78" name="Freeform 30"/>
          <p:cNvSpPr/>
          <p:nvPr/>
        </p:nvSpPr>
        <p:spPr>
          <a:xfrm>
            <a:off x="7073900" y="4808538"/>
            <a:ext cx="1588" cy="612775"/>
          </a:xfrm>
          <a:custGeom>
            <a:avLst/>
            <a:gdLst/>
            <a:cxnLst>
              <a:cxn ang="0">
                <a:pos x="0" y="385"/>
              </a:cxn>
              <a:cxn ang="0">
                <a:pos x="0" y="0"/>
              </a:cxn>
            </a:cxnLst>
            <a:rect l="0" t="0" r="r" b="b"/>
            <a:pathLst>
              <a:path w="1" h="386">
                <a:moveTo>
                  <a:pt x="0" y="385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79" name="Freeform 31"/>
          <p:cNvSpPr/>
          <p:nvPr/>
        </p:nvSpPr>
        <p:spPr>
          <a:xfrm>
            <a:off x="2992438" y="4516438"/>
            <a:ext cx="930275" cy="1587"/>
          </a:xfrm>
          <a:custGeom>
            <a:avLst/>
            <a:gdLst/>
            <a:cxnLst>
              <a:cxn ang="0">
                <a:pos x="585" y="0"/>
              </a:cxn>
              <a:cxn ang="0">
                <a:pos x="0" y="0"/>
              </a:cxn>
            </a:cxnLst>
            <a:rect l="0" t="0" r="r" b="b"/>
            <a:pathLst>
              <a:path w="586" h="1">
                <a:moveTo>
                  <a:pt x="585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80" name="Rectangle 32"/>
          <p:cNvSpPr>
            <a:spLocks noChangeArrowheads="1"/>
          </p:cNvSpPr>
          <p:nvPr/>
        </p:nvSpPr>
        <p:spPr>
          <a:xfrm>
            <a:off x="2085975" y="4943475"/>
            <a:ext cx="550863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예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hlink"/>
              </a:solidFill>
            </a:endParaRPr>
          </a:p>
        </p:txBody>
      </p:sp>
      <p:sp>
        <p:nvSpPr>
          <p:cNvPr id="181281" name="Rectangle 33"/>
          <p:cNvSpPr>
            <a:spLocks noChangeArrowheads="1"/>
          </p:cNvSpPr>
          <p:nvPr/>
        </p:nvSpPr>
        <p:spPr>
          <a:xfrm>
            <a:off x="7762875" y="4092575"/>
            <a:ext cx="1084263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아니오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hlink"/>
              </a:solidFill>
            </a:endParaRPr>
          </a:p>
        </p:txBody>
      </p:sp>
      <p:sp>
        <p:nvSpPr>
          <p:cNvPr id="181282" name="Rectangle 34"/>
          <p:cNvSpPr>
            <a:spLocks noChangeArrowheads="1"/>
          </p:cNvSpPr>
          <p:nvPr/>
        </p:nvSpPr>
        <p:spPr>
          <a:xfrm>
            <a:off x="2840038" y="4181475"/>
            <a:ext cx="1084262" cy="328613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아니오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hlink"/>
              </a:solidFill>
            </a:endParaRPr>
          </a:p>
        </p:txBody>
      </p:sp>
      <p:sp>
        <p:nvSpPr>
          <p:cNvPr id="181283" name="Rectangle 35"/>
          <p:cNvSpPr>
            <a:spLocks noChangeArrowheads="1"/>
          </p:cNvSpPr>
          <p:nvPr/>
        </p:nvSpPr>
        <p:spPr>
          <a:xfrm>
            <a:off x="7023100" y="4856163"/>
            <a:ext cx="550863" cy="3286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예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hlink"/>
              </a:solidFill>
            </a:endParaRPr>
          </a:p>
        </p:txBody>
      </p:sp>
      <p:sp>
        <p:nvSpPr>
          <p:cNvPr id="181284" name="Rectangle 36"/>
          <p:cNvSpPr>
            <a:spLocks noChangeArrowheads="1"/>
          </p:cNvSpPr>
          <p:nvPr/>
        </p:nvSpPr>
        <p:spPr>
          <a:xfrm>
            <a:off x="957263" y="5273675"/>
            <a:ext cx="2230437" cy="690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85" name="Rectangle 37"/>
          <p:cNvSpPr>
            <a:spLocks noChangeArrowheads="1"/>
          </p:cNvSpPr>
          <p:nvPr/>
        </p:nvSpPr>
        <p:spPr>
          <a:xfrm>
            <a:off x="991541" y="5291198"/>
            <a:ext cx="2147887" cy="6286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MDTP←MNT 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안의 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 </a:t>
            </a: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색인값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86" name="AutoShape 38"/>
          <p:cNvSpPr>
            <a:spLocks noChangeArrowheads="1"/>
          </p:cNvSpPr>
          <p:nvPr/>
        </p:nvSpPr>
        <p:spPr>
          <a:xfrm>
            <a:off x="6138863" y="4070350"/>
            <a:ext cx="1860550" cy="719138"/>
          </a:xfrm>
          <a:prstGeom prst="diamond">
            <a:avLst/>
          </a:prstGeom>
          <a:solidFill>
            <a:srgbClr val="bc3700"/>
          </a:solidFill>
          <a:ln w="12700">
            <a:solidFill>
              <a:schemeClr val="tx1"/>
            </a:solidFill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87" name="Rectangle 39"/>
          <p:cNvSpPr>
            <a:spLocks noChangeArrowheads="1"/>
          </p:cNvSpPr>
          <p:nvPr/>
        </p:nvSpPr>
        <p:spPr>
          <a:xfrm>
            <a:off x="6473825" y="4129088"/>
            <a:ext cx="1228725" cy="3810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지시어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88" name="Rectangle 40"/>
          <p:cNvSpPr>
            <a:spLocks noGrp="1" noChangeArrowheads="1"/>
          </p:cNvSpPr>
          <p:nvPr>
            <p:ph type="title" idx="0"/>
          </p:nvPr>
        </p:nvSpPr>
        <p:spPr>
          <a:xfrm>
            <a:off x="419100" y="301625"/>
            <a:ext cx="3441700" cy="742950"/>
          </a:xfrm>
        </p:spPr>
        <p:txBody>
          <a:bodyPr/>
          <a:lstStyle/>
          <a:p>
            <a:pPr lvl="0">
              <a:buClr>
                <a:schemeClr val="accent2"/>
              </a:buClr>
              <a:buSzPct val="85000"/>
              <a:buFont typeface="Monotype Sorts"/>
              <a:buChar char="l"/>
              <a:defRPr/>
            </a:pPr>
            <a:r>
              <a:rPr lang="ko-KR" altLang="en-US" sz="3200">
                <a:solidFill>
                  <a:schemeClr val="tx2"/>
                </a:solidFill>
              </a:rPr>
              <a:t> 패스 </a:t>
            </a:r>
            <a:r>
              <a:rPr lang="en-US" altLang="ko-KR" sz="3200">
                <a:solidFill>
                  <a:schemeClr val="tx2"/>
                </a:solidFill>
              </a:rPr>
              <a:t>2</a:t>
            </a:r>
            <a:r>
              <a:rPr lang="ko-KR" altLang="en-US" sz="3200">
                <a:solidFill>
                  <a:schemeClr val="tx2"/>
                </a:solidFill>
              </a:rPr>
              <a:t>의 흐름</a:t>
            </a:r>
            <a:endParaRPr lang="ko-KR" altLang="en-US" sz="3200">
              <a:solidFill>
                <a:schemeClr val="tx2"/>
              </a:solidFill>
            </a:endParaRPr>
          </a:p>
        </p:txBody>
      </p:sp>
      <p:sp>
        <p:nvSpPr>
          <p:cNvPr id="181289" name="Freeform 41"/>
          <p:cNvSpPr/>
          <p:nvPr/>
        </p:nvSpPr>
        <p:spPr>
          <a:xfrm>
            <a:off x="2038350" y="4940300"/>
            <a:ext cx="1588" cy="352425"/>
          </a:xfrm>
          <a:custGeom>
            <a:avLst/>
            <a:gdLst/>
            <a:cxnLst>
              <a:cxn ang="0">
                <a:pos x="0" y="221"/>
              </a:cxn>
              <a:cxn ang="0">
                <a:pos x="0" y="0"/>
              </a:cxn>
            </a:cxnLst>
            <a:rect l="0" t="0" r="r" b="b"/>
            <a:pathLst>
              <a:path w="1" h="222">
                <a:moveTo>
                  <a:pt x="0" y="221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90" name="Freeform 42"/>
          <p:cNvSpPr/>
          <p:nvPr/>
        </p:nvSpPr>
        <p:spPr>
          <a:xfrm>
            <a:off x="541338" y="1597025"/>
            <a:ext cx="1501775" cy="4624388"/>
          </a:xfrm>
          <a:custGeom>
            <a:avLst/>
            <a:gdLst/>
            <a:cxnLst>
              <a:cxn ang="0">
                <a:pos x="945" y="0"/>
              </a:cxn>
              <a:cxn ang="0">
                <a:pos x="0" y="1"/>
              </a:cxn>
              <a:cxn ang="0">
                <a:pos x="0" y="2912"/>
              </a:cxn>
            </a:cxnLst>
            <a:rect l="0" t="0" r="r" b="b"/>
            <a:pathLst>
              <a:path w="946" h="2913">
                <a:moveTo>
                  <a:pt x="945" y="0"/>
                </a:moveTo>
                <a:lnTo>
                  <a:pt x="0" y="1"/>
                </a:lnTo>
                <a:lnTo>
                  <a:pt x="0" y="29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1291" name="Freeform 43"/>
          <p:cNvSpPr/>
          <p:nvPr/>
        </p:nvSpPr>
        <p:spPr>
          <a:xfrm>
            <a:off x="2028825" y="5992813"/>
            <a:ext cx="1588" cy="352425"/>
          </a:xfrm>
          <a:custGeom>
            <a:avLst/>
            <a:gdLst/>
            <a:cxnLst>
              <a:cxn ang="0">
                <a:pos x="0" y="221"/>
              </a:cxn>
              <a:cxn ang="0">
                <a:pos x="0" y="0"/>
              </a:cxn>
            </a:cxnLst>
            <a:rect l="0" t="0" r="r" b="b"/>
            <a:pathLst>
              <a:path w="1" h="222">
                <a:moveTo>
                  <a:pt x="0" y="221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31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Freeform 2"/>
          <p:cNvSpPr>
            <a:spLocks/>
          </p:cNvSpPr>
          <p:nvPr/>
        </p:nvSpPr>
        <p:spPr bwMode="auto">
          <a:xfrm>
            <a:off x="3132138" y="4643438"/>
            <a:ext cx="1587" cy="790575"/>
          </a:xfrm>
          <a:custGeom>
            <a:avLst/>
            <a:gdLst/>
            <a:ahLst/>
            <a:cxnLst>
              <a:cxn ang="0">
                <a:pos x="0" y="497"/>
              </a:cxn>
              <a:cxn ang="0">
                <a:pos x="0" y="0"/>
              </a:cxn>
            </a:cxnLst>
            <a:rect l="0" t="0" r="r" b="b"/>
            <a:pathLst>
              <a:path w="1" h="498">
                <a:moveTo>
                  <a:pt x="0" y="497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83299" name="Rectangle 3"/>
          <p:cNvSpPr>
            <a:spLocks noChangeArrowheads="1"/>
          </p:cNvSpPr>
          <p:nvPr/>
        </p:nvSpPr>
        <p:spPr bwMode="auto">
          <a:xfrm>
            <a:off x="0" y="573088"/>
            <a:ext cx="9131300" cy="1247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300" name="Freeform 4"/>
          <p:cNvSpPr>
            <a:spLocks/>
          </p:cNvSpPr>
          <p:nvPr/>
        </p:nvSpPr>
        <p:spPr bwMode="auto">
          <a:xfrm>
            <a:off x="4127500" y="2940050"/>
            <a:ext cx="3346450" cy="2654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7" y="0"/>
              </a:cxn>
              <a:cxn ang="0">
                <a:pos x="2107" y="1671"/>
              </a:cxn>
            </a:cxnLst>
            <a:rect l="0" t="0" r="r" b="b"/>
            <a:pathLst>
              <a:path w="2108" h="1672">
                <a:moveTo>
                  <a:pt x="0" y="0"/>
                </a:moveTo>
                <a:lnTo>
                  <a:pt x="2107" y="0"/>
                </a:lnTo>
                <a:lnTo>
                  <a:pt x="2107" y="167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301" name="Freeform 5"/>
          <p:cNvSpPr>
            <a:spLocks/>
          </p:cNvSpPr>
          <p:nvPr/>
        </p:nvSpPr>
        <p:spPr bwMode="auto">
          <a:xfrm>
            <a:off x="3119438" y="3406775"/>
            <a:ext cx="1587" cy="625475"/>
          </a:xfrm>
          <a:custGeom>
            <a:avLst/>
            <a:gdLst/>
            <a:ahLst/>
            <a:cxnLst>
              <a:cxn ang="0">
                <a:pos x="0" y="393"/>
              </a:cxn>
              <a:cxn ang="0">
                <a:pos x="0" y="0"/>
              </a:cxn>
            </a:cxnLst>
            <a:rect l="0" t="0" r="r" b="b"/>
            <a:pathLst>
              <a:path w="1" h="394">
                <a:moveTo>
                  <a:pt x="0" y="393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302" name="Freeform 6"/>
          <p:cNvSpPr>
            <a:spLocks/>
          </p:cNvSpPr>
          <p:nvPr/>
        </p:nvSpPr>
        <p:spPr bwMode="auto">
          <a:xfrm>
            <a:off x="3094038" y="2301875"/>
            <a:ext cx="1587" cy="493713"/>
          </a:xfrm>
          <a:custGeom>
            <a:avLst/>
            <a:gdLst/>
            <a:ahLst/>
            <a:cxnLst>
              <a:cxn ang="0">
                <a:pos x="0" y="310"/>
              </a:cxn>
              <a:cxn ang="0">
                <a:pos x="0" y="0"/>
              </a:cxn>
            </a:cxnLst>
            <a:rect l="0" t="0" r="r" b="b"/>
            <a:pathLst>
              <a:path w="1" h="311">
                <a:moveTo>
                  <a:pt x="0" y="31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1706563" y="2838450"/>
            <a:ext cx="2906712" cy="684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1782349" y="2844213"/>
            <a:ext cx="274526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로부터 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MDTP 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행을 읽어 온다</a:t>
            </a:r>
          </a:p>
        </p:txBody>
      </p:sp>
      <p:sp>
        <p:nvSpPr>
          <p:cNvPr id="183305" name="Freeform 9"/>
          <p:cNvSpPr>
            <a:spLocks/>
          </p:cNvSpPr>
          <p:nvPr/>
        </p:nvSpPr>
        <p:spPr bwMode="auto">
          <a:xfrm>
            <a:off x="3090863" y="1270000"/>
            <a:ext cx="1587" cy="623888"/>
          </a:xfrm>
          <a:custGeom>
            <a:avLst/>
            <a:gdLst/>
            <a:ahLst/>
            <a:cxnLst>
              <a:cxn ang="0">
                <a:pos x="0" y="392"/>
              </a:cxn>
              <a:cxn ang="0">
                <a:pos x="0" y="0"/>
              </a:cxn>
            </a:cxnLst>
            <a:rect l="0" t="0" r="r" b="b"/>
            <a:pathLst>
              <a:path w="1" h="393">
                <a:moveTo>
                  <a:pt x="0" y="392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2111375" y="1000125"/>
            <a:ext cx="2008188" cy="3857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2148121" y="1032582"/>
            <a:ext cx="189122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실인수표 작성</a:t>
            </a: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2001838" y="1912938"/>
            <a:ext cx="2187575" cy="398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2085974" y="1923171"/>
            <a:ext cx="2103439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MDTP ← MDTP+1</a:t>
            </a:r>
          </a:p>
        </p:txBody>
      </p:sp>
      <p:sp>
        <p:nvSpPr>
          <p:cNvPr id="183310" name="Freeform 14"/>
          <p:cNvSpPr>
            <a:spLocks/>
          </p:cNvSpPr>
          <p:nvPr/>
        </p:nvSpPr>
        <p:spPr bwMode="auto">
          <a:xfrm>
            <a:off x="952500" y="614363"/>
            <a:ext cx="1262063" cy="386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29"/>
              </a:cxn>
              <a:cxn ang="0">
                <a:pos x="794" y="2431"/>
              </a:cxn>
            </a:cxnLst>
            <a:rect l="0" t="0" r="r" b="b"/>
            <a:pathLst>
              <a:path w="795" h="2432">
                <a:moveTo>
                  <a:pt x="0" y="0"/>
                </a:moveTo>
                <a:lnTo>
                  <a:pt x="0" y="2429"/>
                </a:lnTo>
                <a:lnTo>
                  <a:pt x="794" y="243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3116263" y="4876800"/>
            <a:ext cx="1084262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아니오</a:t>
            </a:r>
          </a:p>
        </p:txBody>
      </p:sp>
      <p:sp>
        <p:nvSpPr>
          <p:cNvPr id="183312" name="Rectangle 16"/>
          <p:cNvSpPr>
            <a:spLocks noChangeArrowheads="1"/>
          </p:cNvSpPr>
          <p:nvPr/>
        </p:nvSpPr>
        <p:spPr bwMode="auto">
          <a:xfrm>
            <a:off x="1543050" y="4146550"/>
            <a:ext cx="550863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예</a:t>
            </a:r>
          </a:p>
        </p:txBody>
      </p:sp>
      <p:sp>
        <p:nvSpPr>
          <p:cNvPr id="183313" name="AutoShape 17"/>
          <p:cNvSpPr>
            <a:spLocks noChangeArrowheads="1"/>
          </p:cNvSpPr>
          <p:nvPr/>
        </p:nvSpPr>
        <p:spPr bwMode="auto">
          <a:xfrm>
            <a:off x="2197100" y="4062413"/>
            <a:ext cx="1860550" cy="785812"/>
          </a:xfrm>
          <a:prstGeom prst="diamond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2532063" y="4186238"/>
            <a:ext cx="1228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ENDM</a:t>
            </a:r>
          </a:p>
          <a:p>
            <a:pPr marL="342900" indent="-342900" defTabSz="762000">
              <a:lnSpc>
                <a:spcPct val="80000"/>
              </a:lnSpc>
              <a:defRPr/>
            </a:pP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지시어</a:t>
            </a:r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183315" name="Freeform 19"/>
          <p:cNvSpPr>
            <a:spLocks/>
          </p:cNvSpPr>
          <p:nvPr/>
        </p:nvSpPr>
        <p:spPr bwMode="auto">
          <a:xfrm>
            <a:off x="5291138" y="5824538"/>
            <a:ext cx="1727200" cy="1587"/>
          </a:xfrm>
          <a:custGeom>
            <a:avLst/>
            <a:gdLst/>
            <a:ahLst/>
            <a:cxnLst>
              <a:cxn ang="0">
                <a:pos x="1087" y="0"/>
              </a:cxn>
              <a:cxn ang="0">
                <a:pos x="0" y="0"/>
              </a:cxn>
            </a:cxnLst>
            <a:rect l="0" t="0" r="r" b="b"/>
            <a:pathLst>
              <a:path w="1088" h="1">
                <a:moveTo>
                  <a:pt x="1087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7023100" y="5475288"/>
            <a:ext cx="1006475" cy="628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7034213" y="5487988"/>
            <a:ext cx="10017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90000"/>
              </a:lnSpc>
              <a:defRPr/>
            </a:pP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명령어</a:t>
            </a:r>
          </a:p>
          <a:p>
            <a:pPr marL="342900" indent="-342900" defTabSz="762000">
              <a:lnSpc>
                <a:spcPct val="90000"/>
              </a:lnSpc>
              <a:defRPr/>
            </a:pP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출력</a:t>
            </a:r>
          </a:p>
        </p:txBody>
      </p:sp>
      <p:sp>
        <p:nvSpPr>
          <p:cNvPr id="183318" name="Rectangle 22"/>
          <p:cNvSpPr>
            <a:spLocks noChangeArrowheads="1"/>
          </p:cNvSpPr>
          <p:nvPr/>
        </p:nvSpPr>
        <p:spPr bwMode="auto">
          <a:xfrm>
            <a:off x="1209675" y="5476875"/>
            <a:ext cx="4097338" cy="809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1333500" y="5538788"/>
            <a:ext cx="4035425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defRPr/>
            </a:pP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실인수표를 참조하여 문장내의 </a:t>
            </a:r>
            <a:r>
              <a:rPr lang="ko-KR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인수 번호를 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실인수로 치환</a:t>
            </a:r>
          </a:p>
        </p:txBody>
      </p:sp>
      <p:sp>
        <p:nvSpPr>
          <p:cNvPr id="183320" name="Freeform 24"/>
          <p:cNvSpPr>
            <a:spLocks/>
          </p:cNvSpPr>
          <p:nvPr/>
        </p:nvSpPr>
        <p:spPr bwMode="auto">
          <a:xfrm>
            <a:off x="3073400" y="576263"/>
            <a:ext cx="1588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</a:cxnLst>
            <a:rect l="0" t="0" r="r" b="b"/>
            <a:pathLst>
              <a:path w="1" h="241">
                <a:moveTo>
                  <a:pt x="0" y="24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632E7-72C8-4451-9EC1-75AEF321CDF1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0538" y="1697038"/>
            <a:ext cx="8391525" cy="4621212"/>
          </a:xfrm>
        </p:spPr>
        <p:txBody>
          <a:bodyPr/>
          <a:lstStyle/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procedure </a:t>
            </a:r>
            <a:r>
              <a:rPr lang="en-US" altLang="ko-KR" sz="2800">
                <a:solidFill>
                  <a:srgbClr val="ffff00"/>
                </a:solidFill>
              </a:rPr>
              <a:t>pass2</a:t>
            </a:r>
            <a:endParaRPr lang="en-US" altLang="ko-KR" sz="2800">
              <a:solidFill>
                <a:srgbClr val="ffff00"/>
              </a:solidFill>
            </a:endParaRPr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repeat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</a:t>
            </a:r>
            <a:r>
              <a:rPr lang="ko-KR" altLang="en-US" sz="2800"/>
              <a:t>패스</a:t>
            </a:r>
            <a:r>
              <a:rPr lang="en-US" altLang="ko-KR" sz="2800"/>
              <a:t>1</a:t>
            </a:r>
            <a:r>
              <a:rPr lang="ko-KR" altLang="en-US" sz="2800"/>
              <a:t>의 출력에서 다음 명령어를 읽는다</a:t>
            </a:r>
            <a:r>
              <a:rPr lang="en-US" altLang="ko-KR" sz="2800"/>
              <a:t>;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</a:t>
            </a:r>
            <a:r>
              <a:rPr lang="ko-KR" altLang="en-US" sz="2800"/>
              <a:t>읽은 명령어를 </a:t>
            </a:r>
            <a:r>
              <a:rPr lang="en-US" altLang="ko-KR" sz="2800"/>
              <a:t>MNT</a:t>
            </a:r>
            <a:r>
              <a:rPr lang="ko-KR" altLang="en-US" sz="2800"/>
              <a:t>의 각 행과 비교</a:t>
            </a:r>
            <a:r>
              <a:rPr lang="en-US" altLang="ko-KR" sz="2800"/>
              <a:t>;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if (%macro) {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  MDTP ← MNT</a:t>
            </a:r>
            <a:r>
              <a:rPr lang="ko-KR" altLang="en-US" sz="2800"/>
              <a:t>내의 </a:t>
            </a:r>
            <a:r>
              <a:rPr lang="en-US" altLang="ko-KR" sz="2800"/>
              <a:t>MDT </a:t>
            </a:r>
            <a:r>
              <a:rPr lang="ko-KR" altLang="en-US" sz="2800"/>
              <a:t>색인 값</a:t>
            </a:r>
            <a:r>
              <a:rPr lang="en-US" altLang="ko-KR" sz="2800"/>
              <a:t>;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  </a:t>
            </a:r>
            <a:r>
              <a:rPr lang="ko-KR" altLang="en-US" sz="2800"/>
              <a:t>실 인수표 작성</a:t>
            </a:r>
            <a:endParaRPr lang="ko-KR" altLang="en-US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ko-KR" altLang="en-US" sz="2800"/>
              <a:t>          </a:t>
            </a:r>
            <a:r>
              <a:rPr lang="en-US" altLang="ko-KR" sz="2800"/>
              <a:t>(</a:t>
            </a:r>
            <a:r>
              <a:rPr lang="ko-KR" altLang="en-US" sz="2800"/>
              <a:t>실 인수에 색인 번호 붙임</a:t>
            </a:r>
            <a:r>
              <a:rPr lang="en-US" altLang="ko-KR" sz="2800"/>
              <a:t>);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repeat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endParaRPr lang="en-US" altLang="ko-KR" sz="280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패스</a:t>
            </a:r>
            <a:r>
              <a:rPr lang="en-US" altLang="ko-KR"/>
              <a:t>2 </a:t>
            </a:r>
            <a:r>
              <a:rPr lang="ko-KR" altLang="en-US"/>
              <a:t>알고리즘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394" name="Rectangle 2"/>
          <p:cNvSpPr>
            <a:spLocks noChangeArrowheads="1"/>
          </p:cNvSpPr>
          <p:nvPr/>
        </p:nvSpPr>
        <p:spPr>
          <a:xfrm>
            <a:off x="0" y="528638"/>
            <a:ext cx="9131300" cy="1355725"/>
          </a:xfrm>
          <a:prstGeom prst="rect">
            <a:avLst/>
          </a:prstGeom>
          <a:ln w="9525">
            <a:noFill/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479425"/>
            <a:ext cx="8255000" cy="5751513"/>
          </a:xfrm>
        </p:spPr>
        <p:txBody>
          <a:bodyPr/>
          <a:lstStyle/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   MDTP ← MDTP + 1;</a:t>
            </a:r>
            <a:endParaRPr lang="en-US" altLang="ko-KR" sz="2800"/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   MDT</a:t>
            </a:r>
            <a:r>
              <a:rPr lang="ko-KR" altLang="en-US" sz="2800"/>
              <a:t>에서 </a:t>
            </a:r>
            <a:r>
              <a:rPr lang="en-US" altLang="ko-KR" sz="2800"/>
              <a:t>MDTP</a:t>
            </a:r>
            <a:r>
              <a:rPr lang="ko-KR" altLang="en-US" sz="2800"/>
              <a:t>행의 문장을 읽는다</a:t>
            </a:r>
            <a:r>
              <a:rPr lang="en-US" altLang="ko-KR" sz="2800"/>
              <a:t>;</a:t>
            </a:r>
            <a:endParaRPr lang="en-US" altLang="ko-KR" sz="2800"/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   </a:t>
            </a:r>
            <a:r>
              <a:rPr lang="ko-KR" altLang="en-US" sz="2800"/>
              <a:t>문장내의 인수 색인 번호를</a:t>
            </a:r>
            <a:endParaRPr lang="ko-KR" altLang="en-US" sz="2800"/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ko-KR" altLang="en-US" sz="2800"/>
              <a:t>                   실인수로 치환</a:t>
            </a:r>
            <a:r>
              <a:rPr lang="en-US" altLang="ko-KR" sz="2800"/>
              <a:t>;</a:t>
            </a:r>
            <a:endParaRPr lang="en-US" altLang="ko-KR" sz="2800"/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   </a:t>
            </a:r>
            <a:r>
              <a:rPr lang="ko-KR" altLang="en-US" sz="2800"/>
              <a:t>확장된 명령어를 출력</a:t>
            </a:r>
            <a:r>
              <a:rPr lang="en-US" altLang="ko-KR" sz="2800"/>
              <a:t>;</a:t>
            </a:r>
            <a:endParaRPr lang="en-US" altLang="ko-KR" sz="2800"/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  until (%endmacro </a:t>
            </a:r>
            <a:r>
              <a:rPr lang="ko-KR" altLang="en-US" sz="2800"/>
              <a:t>지시어</a:t>
            </a:r>
            <a:r>
              <a:rPr lang="en-US" altLang="ko-KR" sz="2800"/>
              <a:t>); }</a:t>
            </a:r>
            <a:endParaRPr lang="en-US" altLang="ko-KR" sz="2800"/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else {</a:t>
            </a:r>
            <a:endParaRPr lang="en-US" altLang="ko-KR" sz="2800"/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  </a:t>
            </a:r>
            <a:r>
              <a:rPr lang="ko-KR" altLang="en-US" sz="2800"/>
              <a:t>읽은 명령어 출력</a:t>
            </a:r>
            <a:r>
              <a:rPr lang="en-US" altLang="ko-KR" sz="2800"/>
              <a:t>:</a:t>
            </a:r>
            <a:endParaRPr lang="en-US" altLang="ko-KR" sz="2800"/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  if (</a:t>
            </a:r>
            <a:r>
              <a:rPr lang="ko-KR" altLang="en-US" sz="2800"/>
              <a:t>프로그램 끝</a:t>
            </a:r>
            <a:r>
              <a:rPr lang="en-US" altLang="ko-KR" sz="2800"/>
              <a:t>) then </a:t>
            </a:r>
            <a:r>
              <a:rPr lang="ko-KR" altLang="en-US" sz="2800"/>
              <a:t>패스</a:t>
            </a:r>
            <a:r>
              <a:rPr lang="en-US" altLang="ko-KR" sz="2800"/>
              <a:t>2 </a:t>
            </a:r>
            <a:r>
              <a:rPr lang="ko-KR" altLang="en-US" sz="2800"/>
              <a:t>끝</a:t>
            </a:r>
            <a:r>
              <a:rPr lang="en-US" altLang="ko-KR" sz="2800"/>
              <a:t>; }</a:t>
            </a:r>
            <a:endParaRPr lang="en-US" altLang="ko-KR" sz="2800"/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forever</a:t>
            </a:r>
            <a:endParaRPr lang="en-US" altLang="ko-KR" sz="2800"/>
          </a:p>
          <a:p>
            <a:pPr lvl="0"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end procedure;</a:t>
            </a:r>
            <a:endParaRPr lang="en-US" altLang="ko-KR" sz="2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34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0538" y="1697038"/>
            <a:ext cx="8391525" cy="4944877"/>
          </a:xfrm>
        </p:spPr>
        <p:txBody>
          <a:bodyPr/>
          <a:lstStyle/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%macro</a:t>
            </a:r>
            <a:r>
              <a:rPr lang="ko-KR" altLang="en-US" sz="2800"/>
              <a:t> </a:t>
            </a:r>
            <a:r>
              <a:rPr lang="en-US" altLang="ko-KR" sz="2800"/>
              <a:t>sum 4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%1 :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		mov ax, %2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		add ax, %3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		add ax, %4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    mov bx, ax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%endmacro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ko-KR" altLang="en-US" sz="2000"/>
              <a:t>패스 </a:t>
            </a:r>
            <a:r>
              <a:rPr lang="en-US" altLang="ko-KR" sz="2000"/>
              <a:t>1</a:t>
            </a:r>
            <a:r>
              <a:rPr lang="ko-KR" altLang="en-US" sz="2000"/>
              <a:t>에서</a:t>
            </a:r>
            <a:r>
              <a:rPr lang="en-US" altLang="ko-KR" sz="2000"/>
              <a:t> MNT, </a:t>
            </a:r>
            <a:r>
              <a:rPr lang="ko-KR" altLang="en-US" sz="2000"/>
              <a:t>형식 인수표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MDT </a:t>
            </a:r>
            <a:r>
              <a:rPr lang="ko-KR" altLang="en-US" sz="2000"/>
              <a:t>만듬</a:t>
            </a:r>
            <a:endParaRPr lang="ko-KR" altLang="en-US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1.</a:t>
            </a:r>
            <a:r>
              <a:rPr lang="ko-KR" altLang="en-US" sz="2000"/>
              <a:t> </a:t>
            </a:r>
            <a:r>
              <a:rPr lang="en-US" altLang="ko-KR" sz="2000"/>
              <a:t>MDTC &lt;- 4</a:t>
            </a:r>
            <a:endParaRPr lang="en-US" altLang="ko-KR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2. MNTC &lt;- 2</a:t>
            </a:r>
            <a:endParaRPr lang="en-US" altLang="ko-KR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3. if(%macro)</a:t>
            </a:r>
            <a:endParaRPr lang="en-US" altLang="ko-KR" sz="200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</a:t>
            </a:r>
            <a:r>
              <a:rPr lang="en-US" altLang="ko-KR"/>
              <a:t> </a:t>
            </a:r>
            <a:r>
              <a:rPr lang="ko-KR" altLang="en-US"/>
              <a:t>실행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0538" y="1697038"/>
            <a:ext cx="8391525" cy="4621212"/>
          </a:xfrm>
        </p:spPr>
        <p:txBody>
          <a:bodyPr/>
          <a:lstStyle/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4.</a:t>
            </a:r>
            <a:r>
              <a:rPr lang="ko-KR" altLang="en-US" sz="2000"/>
              <a:t> </a:t>
            </a:r>
            <a:r>
              <a:rPr lang="en-US" altLang="ko-KR" sz="2000"/>
              <a:t>%macro sum 4 </a:t>
            </a:r>
            <a:r>
              <a:rPr lang="ko-KR" altLang="en-US" sz="2000"/>
              <a:t>읽음</a:t>
            </a:r>
            <a:endParaRPr lang="ko-KR" altLang="en-US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5. </a:t>
            </a:r>
            <a:r>
              <a:rPr lang="ko-KR" altLang="en-US" sz="2000"/>
              <a:t>매크로 이름</a:t>
            </a:r>
            <a:r>
              <a:rPr lang="en-US" altLang="ko-KR" sz="2000"/>
              <a:t>(sum)</a:t>
            </a:r>
            <a:r>
              <a:rPr lang="ko-KR" altLang="en-US" sz="2000"/>
              <a:t>과 </a:t>
            </a:r>
            <a:r>
              <a:rPr lang="en-US" altLang="ko-KR" sz="2000"/>
              <a:t>MDTC </a:t>
            </a:r>
            <a:r>
              <a:rPr lang="ko-KR" altLang="en-US" sz="2000"/>
              <a:t>값</a:t>
            </a:r>
            <a:r>
              <a:rPr lang="en-US" altLang="ko-KR" sz="2000"/>
              <a:t>(4)</a:t>
            </a:r>
            <a:r>
              <a:rPr lang="ko-KR" altLang="en-US" sz="2000"/>
              <a:t>을</a:t>
            </a:r>
            <a:r>
              <a:rPr lang="en-US" altLang="ko-KR" sz="2000"/>
              <a:t> MNT</a:t>
            </a:r>
            <a:r>
              <a:rPr lang="ko-KR" altLang="en-US" sz="2000"/>
              <a:t>의 </a:t>
            </a:r>
            <a:r>
              <a:rPr lang="en-US" altLang="ko-KR" sz="2000"/>
              <a:t>MNTC(2)</a:t>
            </a:r>
            <a:r>
              <a:rPr lang="ko-KR" altLang="en-US" sz="2000"/>
              <a:t>에 기록</a:t>
            </a:r>
            <a:endParaRPr lang="ko-KR" altLang="en-US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6. MNTC &lt;- MNTC+1</a:t>
            </a:r>
            <a:endParaRPr lang="en-US" altLang="ko-KR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7. </a:t>
            </a:r>
            <a:r>
              <a:rPr lang="ko-KR" altLang="en-US" sz="2000"/>
              <a:t>형식 인수표 작성</a:t>
            </a:r>
            <a:r>
              <a:rPr lang="en-US" altLang="ko-KR" sz="2000"/>
              <a:t>(</a:t>
            </a:r>
            <a:r>
              <a:rPr lang="ko-KR" altLang="en-US" sz="2000"/>
              <a:t>형식 인수 개수와 색인 번호 부여</a:t>
            </a:r>
            <a:r>
              <a:rPr lang="en-US" altLang="ko-KR" sz="2000"/>
              <a:t>)</a:t>
            </a:r>
            <a:endParaRPr lang="en-US" altLang="ko-KR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8.</a:t>
            </a:r>
            <a:r>
              <a:rPr lang="ko-KR" altLang="en-US" sz="2000"/>
              <a:t> 매크로 이름</a:t>
            </a:r>
            <a:r>
              <a:rPr lang="en-US" altLang="ko-KR" sz="2000"/>
              <a:t>(</a:t>
            </a:r>
            <a:r>
              <a:rPr lang="ko-KR" altLang="en-US" sz="2000"/>
              <a:t>정의</a:t>
            </a:r>
            <a:r>
              <a:rPr lang="en-US" altLang="ko-KR" sz="2000"/>
              <a:t>)</a:t>
            </a:r>
            <a:r>
              <a:rPr lang="ko-KR" altLang="en-US" sz="2000"/>
              <a:t>이 있는 줄을 </a:t>
            </a:r>
            <a:r>
              <a:rPr lang="en-US" altLang="ko-KR" sz="2000"/>
              <a:t>MDT</a:t>
            </a:r>
            <a:r>
              <a:rPr lang="ko-KR" altLang="en-US" sz="2000"/>
              <a:t>의 </a:t>
            </a:r>
            <a:r>
              <a:rPr lang="en-US" altLang="ko-KR" sz="2000"/>
              <a:t>MDTC(4)</a:t>
            </a:r>
            <a:r>
              <a:rPr lang="ko-KR" altLang="en-US" sz="2000"/>
              <a:t>에 기록</a:t>
            </a:r>
            <a:endParaRPr lang="ko-KR" altLang="en-US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9.</a:t>
            </a:r>
            <a:r>
              <a:rPr lang="ko-KR" altLang="en-US" sz="2000"/>
              <a:t> </a:t>
            </a:r>
            <a:r>
              <a:rPr lang="en-US" altLang="ko-KR" sz="2000"/>
              <a:t>MDTC &lt;- MDTC+1</a:t>
            </a:r>
            <a:endParaRPr lang="en-US" altLang="ko-KR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10. </a:t>
            </a:r>
            <a:r>
              <a:rPr lang="ko-KR" altLang="en-US" sz="2000"/>
              <a:t>반복</a:t>
            </a:r>
            <a:endParaRPr lang="ko-KR" altLang="en-US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ko-KR" altLang="en-US" sz="2000"/>
              <a:t>     다음 줄 읽기</a:t>
            </a:r>
            <a:endParaRPr lang="ko-KR" altLang="en-US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ko-KR" altLang="en-US" sz="2000"/>
              <a:t>     문장 내 형식 인수를 색인 번호로 치환</a:t>
            </a:r>
            <a:endParaRPr lang="ko-KR" altLang="en-US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ko-KR" altLang="en-US" sz="2000"/>
              <a:t>     </a:t>
            </a:r>
            <a:r>
              <a:rPr lang="en-US" altLang="ko-KR" sz="2000"/>
              <a:t>MDT</a:t>
            </a:r>
            <a:r>
              <a:rPr lang="ko-KR" altLang="en-US" sz="2000"/>
              <a:t>에 </a:t>
            </a:r>
            <a:r>
              <a:rPr lang="en-US" altLang="ko-KR" sz="2000"/>
              <a:t>MDTC</a:t>
            </a:r>
            <a:r>
              <a:rPr lang="ko-KR" altLang="en-US" sz="2000"/>
              <a:t> 행에 기록</a:t>
            </a:r>
            <a:endParaRPr lang="ko-KR" altLang="en-US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ko-KR" altLang="en-US" sz="2000"/>
              <a:t>     </a:t>
            </a:r>
            <a:r>
              <a:rPr lang="en-US" altLang="ko-KR" sz="2000"/>
              <a:t>MDTC &lt;- MDTC+1</a:t>
            </a:r>
            <a:endParaRPr lang="en-US" altLang="ko-KR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     %endmacro </a:t>
            </a:r>
            <a:r>
              <a:rPr lang="ko-KR" altLang="en-US" sz="2000"/>
              <a:t>까지 반복</a:t>
            </a:r>
            <a:endParaRPr lang="ko-KR" altLang="en-US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11.</a:t>
            </a:r>
            <a:r>
              <a:rPr lang="ko-KR" altLang="en-US" sz="2000"/>
              <a:t> </a:t>
            </a:r>
            <a:r>
              <a:rPr lang="en-US" altLang="ko-KR" sz="2000"/>
              <a:t>%endmacro</a:t>
            </a:r>
            <a:r>
              <a:rPr lang="ko-KR" altLang="en-US" sz="2000"/>
              <a:t>를 </a:t>
            </a:r>
            <a:r>
              <a:rPr lang="en-US" altLang="ko-KR" sz="2000"/>
              <a:t>MDT</a:t>
            </a:r>
            <a:r>
              <a:rPr lang="ko-KR" altLang="en-US" sz="2000"/>
              <a:t>에 </a:t>
            </a:r>
            <a:r>
              <a:rPr lang="en-US" altLang="ko-KR" sz="2000"/>
              <a:t>MDTC </a:t>
            </a:r>
            <a:r>
              <a:rPr lang="ko-KR" altLang="en-US" sz="2000"/>
              <a:t>행에 기록</a:t>
            </a:r>
            <a:endParaRPr lang="ko-KR" altLang="en-US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12.</a:t>
            </a:r>
            <a:r>
              <a:rPr lang="ko-KR" altLang="en-US" sz="2000"/>
              <a:t> </a:t>
            </a:r>
            <a:r>
              <a:rPr lang="en-US" altLang="ko-KR" sz="2000"/>
              <a:t>MDTC &lt;- MDTC+1</a:t>
            </a:r>
            <a:endParaRPr lang="en-US" altLang="ko-KR" sz="200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</a:t>
            </a:r>
            <a:r>
              <a:rPr lang="en-US" altLang="ko-KR"/>
              <a:t> </a:t>
            </a:r>
            <a:r>
              <a:rPr lang="ko-KR" altLang="en-US"/>
              <a:t>실행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36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</a:t>
            </a:r>
            <a:r>
              <a:rPr lang="en-US" altLang="ko-KR"/>
              <a:t> </a:t>
            </a:r>
            <a:r>
              <a:rPr lang="ko-KR" altLang="en-US"/>
              <a:t>실행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37</a:t>
            </a:fld>
            <a:endParaRPr lang="en-US" altLang="ko-KR"/>
          </a:p>
        </p:txBody>
      </p:sp>
      <p:graphicFrame>
        <p:nvGraphicFramePr>
          <p:cNvPr id="185349" name=""/>
          <p:cNvGraphicFramePr>
            <a:graphicFrameLocks noGrp="1"/>
          </p:cNvGraphicFramePr>
          <p:nvPr/>
        </p:nvGraphicFramePr>
        <p:xfrm>
          <a:off x="247834" y="2636174"/>
          <a:ext cx="2822360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08689"/>
                <a:gridCol w="913235"/>
                <a:gridCol w="110043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MNTC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MDTC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sum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85350" name=""/>
          <p:cNvGraphicFramePr>
            <a:graphicFrameLocks noGrp="1"/>
          </p:cNvGraphicFramePr>
          <p:nvPr/>
        </p:nvGraphicFramePr>
        <p:xfrm>
          <a:off x="257083" y="3949330"/>
          <a:ext cx="3048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56912"/>
                <a:gridCol w="1191087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MDTC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색인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%1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6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%2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%3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%4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85351" name=""/>
          <p:cNvGraphicFramePr>
            <a:graphicFrameLocks noGrp="1"/>
          </p:cNvGraphicFramePr>
          <p:nvPr/>
        </p:nvGraphicFramePr>
        <p:xfrm>
          <a:off x="3956113" y="2620713"/>
          <a:ext cx="3960130" cy="2966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7850"/>
                <a:gridCol w="300228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MDTC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문장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%macro sum 4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%1 :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6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    mov ax, %2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    add ax, %3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    add ax, %4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9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    mov bx, ax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%endmacro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85352" name=""/>
          <p:cNvSpPr txBox="1"/>
          <p:nvPr/>
        </p:nvSpPr>
        <p:spPr>
          <a:xfrm>
            <a:off x="350482" y="1796803"/>
            <a:ext cx="7823446" cy="527111"/>
          </a:xfrm>
          <a:prstGeom prst="rect">
            <a:avLst/>
          </a:prstGeom>
        </p:spPr>
        <p:txBody>
          <a:bodyPr wrap="square"/>
          <a:p>
            <a:pPr lvl="0">
              <a:defRPr/>
            </a:pPr>
            <a:r>
              <a:rPr lang="ko-KR" altLang="en-US" sz="3000"/>
              <a:t>패스 </a:t>
            </a:r>
            <a:r>
              <a:rPr lang="en-US" altLang="ko-KR" sz="3000"/>
              <a:t>1</a:t>
            </a:r>
            <a:r>
              <a:rPr lang="ko-KR" altLang="en-US" sz="3000"/>
              <a:t> 결과물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0538" y="1697038"/>
            <a:ext cx="8391525" cy="4944877"/>
          </a:xfrm>
        </p:spPr>
        <p:txBody>
          <a:bodyPr/>
          <a:lstStyle/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...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sum loop, xx, yy, zz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800"/>
              <a:t>...</a:t>
            </a: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endParaRPr lang="en-US" altLang="ko-KR" sz="28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ko-KR" altLang="en-US" sz="2000"/>
              <a:t>패스 </a:t>
            </a:r>
            <a:r>
              <a:rPr lang="en-US" altLang="ko-KR" sz="2000"/>
              <a:t>2</a:t>
            </a:r>
            <a:r>
              <a:rPr lang="ko-KR" altLang="en-US" sz="2000"/>
              <a:t>에서</a:t>
            </a:r>
            <a:r>
              <a:rPr lang="en-US" altLang="ko-KR" sz="2000"/>
              <a:t> MNT, </a:t>
            </a:r>
            <a:r>
              <a:rPr lang="ko-KR" altLang="en-US" sz="2000"/>
              <a:t>형식 인수표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MDT </a:t>
            </a:r>
            <a:endParaRPr lang="ko-KR" altLang="en-US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1.</a:t>
            </a:r>
            <a:r>
              <a:rPr lang="ko-KR" altLang="en-US" sz="2000"/>
              <a:t> 다음 코드를 읽는다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(sum)</a:t>
            </a:r>
            <a:endParaRPr lang="en-US" altLang="ko-KR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2. if(</a:t>
            </a:r>
            <a:r>
              <a:rPr lang="ko-KR" altLang="en-US" sz="2000"/>
              <a:t>매크로 호출</a:t>
            </a:r>
            <a:r>
              <a:rPr lang="en-US" altLang="ko-KR" sz="2000"/>
              <a:t>)</a:t>
            </a:r>
            <a:r>
              <a:rPr lang="ko-KR" altLang="en-US" sz="2000"/>
              <a:t> </a:t>
            </a:r>
            <a:r>
              <a:rPr lang="en-US" altLang="ko-KR" sz="2000"/>
              <a:t>MNT</a:t>
            </a:r>
            <a:r>
              <a:rPr lang="ko-KR" altLang="en-US" sz="2000"/>
              <a:t>에서 </a:t>
            </a:r>
            <a:r>
              <a:rPr lang="en-US" altLang="ko-KR" sz="2000"/>
              <a:t>sum </a:t>
            </a:r>
            <a:r>
              <a:rPr lang="ko-KR" altLang="en-US" sz="2000"/>
              <a:t>검색</a:t>
            </a:r>
            <a:r>
              <a:rPr lang="en-US" altLang="ko-KR" sz="2000"/>
              <a:t>,</a:t>
            </a:r>
            <a:r>
              <a:rPr lang="ko-KR" altLang="en-US" sz="2000"/>
              <a:t> 찾았음</a:t>
            </a:r>
            <a:endParaRPr lang="ko-KR" altLang="en-US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3. MDTP &lt;- 4 (MNT</a:t>
            </a:r>
            <a:r>
              <a:rPr lang="ko-KR" altLang="en-US" sz="2000"/>
              <a:t>에서 </a:t>
            </a:r>
            <a:r>
              <a:rPr lang="en-US" altLang="ko-KR" sz="2000"/>
              <a:t>MDTC</a:t>
            </a:r>
            <a:r>
              <a:rPr lang="ko-KR" altLang="en-US" sz="2000"/>
              <a:t> 값</a:t>
            </a:r>
            <a:r>
              <a:rPr lang="en-US" altLang="ko-KR" sz="2000"/>
              <a:t>)</a:t>
            </a:r>
            <a:endParaRPr lang="en-US" altLang="ko-KR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4.</a:t>
            </a:r>
            <a:r>
              <a:rPr lang="ko-KR" altLang="en-US" sz="2000"/>
              <a:t> 실 인수표 작성</a:t>
            </a:r>
            <a:r>
              <a:rPr lang="en-US" altLang="ko-KR" sz="2000"/>
              <a:t>(</a:t>
            </a:r>
            <a:r>
              <a:rPr lang="ko-KR" altLang="en-US" sz="2000"/>
              <a:t>개수 확인 후 실 인수 순서 대로 색인 번호 부여</a:t>
            </a:r>
            <a:r>
              <a:rPr lang="en-US" altLang="ko-KR" sz="2000"/>
              <a:t>)</a:t>
            </a:r>
            <a:endParaRPr lang="en-US" altLang="ko-KR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5.</a:t>
            </a:r>
            <a:r>
              <a:rPr lang="ko-KR" altLang="en-US" sz="2000"/>
              <a:t> </a:t>
            </a:r>
            <a:r>
              <a:rPr lang="en-US" altLang="ko-KR" sz="2000"/>
              <a:t>MDTP &lt;- MDTP+1</a:t>
            </a:r>
            <a:endParaRPr lang="en-US" altLang="ko-KR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6. MDT</a:t>
            </a:r>
            <a:r>
              <a:rPr lang="ko-KR" altLang="en-US" sz="2000"/>
              <a:t>에서 </a:t>
            </a:r>
            <a:r>
              <a:rPr lang="en-US" altLang="ko-KR" sz="2000"/>
              <a:t>MDTP(5) </a:t>
            </a:r>
            <a:r>
              <a:rPr lang="ko-KR" altLang="en-US" sz="2000"/>
              <a:t>번째 코드 읽음 </a:t>
            </a:r>
            <a:r>
              <a:rPr lang="en-US" altLang="ko-KR" sz="2000"/>
              <a:t>(%1</a:t>
            </a:r>
            <a:r>
              <a:rPr lang="ko-KR" altLang="en-US" sz="2000"/>
              <a:t> </a:t>
            </a:r>
            <a:r>
              <a:rPr lang="en-US" altLang="ko-KR" sz="2000"/>
              <a:t>:)</a:t>
            </a:r>
            <a:endParaRPr lang="en-US" altLang="ko-KR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7.</a:t>
            </a:r>
            <a:r>
              <a:rPr lang="ko-KR" altLang="en-US" sz="2000"/>
              <a:t> 코드 내의 색인 번호를 실 인수로 치환 </a:t>
            </a:r>
            <a:r>
              <a:rPr lang="en-US" altLang="ko-KR" sz="2000"/>
              <a:t>(loop)</a:t>
            </a:r>
            <a:endParaRPr lang="en-US" altLang="ko-KR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8. </a:t>
            </a:r>
            <a:r>
              <a:rPr lang="ko-KR" altLang="en-US" sz="2000"/>
              <a:t>확장된 코드 줄 출력</a:t>
            </a:r>
            <a:r>
              <a:rPr lang="en-US" altLang="ko-KR" sz="2000"/>
              <a:t>(loop : )</a:t>
            </a:r>
            <a:endParaRPr lang="en-US" altLang="ko-KR" sz="200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</a:t>
            </a:r>
            <a:r>
              <a:rPr lang="en-US" altLang="ko-KR"/>
              <a:t> </a:t>
            </a:r>
            <a:r>
              <a:rPr lang="ko-KR" altLang="en-US"/>
              <a:t>실행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0538" y="1697038"/>
            <a:ext cx="8391525" cy="4944877"/>
          </a:xfrm>
        </p:spPr>
        <p:txBody>
          <a:bodyPr/>
          <a:lstStyle/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5~8</a:t>
            </a:r>
            <a:r>
              <a:rPr lang="ko-KR" altLang="en-US" sz="2000"/>
              <a:t>을 반복 수행 하여 코드 확장</a:t>
            </a:r>
            <a:endParaRPr lang="ko-KR" altLang="en-US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ko-KR" altLang="en-US" sz="2000"/>
              <a:t>  </a:t>
            </a:r>
            <a:r>
              <a:rPr lang="en-US" altLang="ko-KR" sz="2000"/>
              <a:t>mov ax, xx</a:t>
            </a:r>
            <a:endParaRPr lang="en-US" altLang="ko-KR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  add ax, yy</a:t>
            </a:r>
            <a:endParaRPr lang="en-US" altLang="ko-KR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  add ax, zz</a:t>
            </a:r>
            <a:endParaRPr lang="en-US" altLang="ko-KR" sz="2000"/>
          </a:p>
          <a:p>
            <a:pPr lvl="0">
              <a:lnSpc>
                <a:spcPct val="105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000"/>
              <a:t>  mov bx, ax</a:t>
            </a:r>
            <a:endParaRPr lang="en-US" altLang="ko-KR" sz="200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알고리즘</a:t>
            </a:r>
            <a:r>
              <a:rPr lang="en-US" altLang="ko-KR"/>
              <a:t> </a:t>
            </a:r>
            <a:r>
              <a:rPr lang="ko-KR" altLang="en-US"/>
              <a:t>실행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39</a:t>
            </a:fld>
            <a:endParaRPr lang="en-US" altLang="ko-KR"/>
          </a:p>
        </p:txBody>
      </p:sp>
      <p:graphicFrame>
        <p:nvGraphicFramePr>
          <p:cNvPr id="185348" name=""/>
          <p:cNvGraphicFramePr>
            <a:graphicFrameLocks noGrp="1"/>
          </p:cNvGraphicFramePr>
          <p:nvPr/>
        </p:nvGraphicFramePr>
        <p:xfrm>
          <a:off x="830431" y="3810616"/>
          <a:ext cx="6096000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색인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실 인수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%1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loop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%2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xx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%3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yy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%4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zz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</a:t>
            </a:r>
            <a:r>
              <a:rPr lang="ko-KR" altLang="en-US" dirty="0" smtClean="0"/>
              <a:t> 학습 내용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828800"/>
            <a:ext cx="7992250" cy="4114800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SzPct val="80000"/>
              <a:defRPr/>
            </a:pPr>
            <a:r>
              <a:rPr lang="ko-KR" altLang="en-US" sz="3200" dirty="0" smtClean="0"/>
              <a:t>매크로 프로세서의 기능</a:t>
            </a:r>
          </a:p>
          <a:p>
            <a:pPr marL="446088" indent="-446088">
              <a:lnSpc>
                <a:spcPct val="120000"/>
              </a:lnSpc>
              <a:buSzPct val="80000"/>
              <a:defRPr/>
            </a:pPr>
            <a:r>
              <a:rPr lang="ko-KR" altLang="en-US" sz="3200" dirty="0" smtClean="0"/>
              <a:t>이중 패스 매크로 프로세서의 개념</a:t>
            </a:r>
          </a:p>
          <a:p>
            <a:pPr marL="446088" indent="-446088">
              <a:lnSpc>
                <a:spcPct val="120000"/>
              </a:lnSpc>
              <a:buSzPct val="80000"/>
              <a:defRPr/>
            </a:pPr>
            <a:r>
              <a:rPr lang="ko-KR" altLang="en-US" sz="3200" dirty="0" smtClean="0">
                <a:solidFill>
                  <a:srgbClr val="FF0000"/>
                </a:solidFill>
              </a:rPr>
              <a:t>형식 인수표</a:t>
            </a:r>
            <a:r>
              <a:rPr lang="ko-KR" altLang="en-US" sz="3200" dirty="0" smtClean="0"/>
              <a:t>와 </a:t>
            </a:r>
            <a:r>
              <a:rPr lang="ko-KR" altLang="en-US" sz="3200" u="sng" dirty="0" smtClean="0">
                <a:solidFill>
                  <a:srgbClr val="FF7BDC"/>
                </a:solidFill>
              </a:rPr>
              <a:t>실 인수표</a:t>
            </a:r>
            <a:r>
              <a:rPr lang="ko-KR" altLang="en-US" sz="3200" dirty="0" smtClean="0"/>
              <a:t>의 형태</a:t>
            </a:r>
          </a:p>
          <a:p>
            <a:pPr marL="446088" indent="-446088">
              <a:lnSpc>
                <a:spcPct val="120000"/>
              </a:lnSpc>
              <a:buSzPct val="80000"/>
              <a:defRPr/>
            </a:pPr>
            <a:r>
              <a:rPr lang="ko-KR" altLang="en-US" sz="3200" dirty="0" smtClean="0"/>
              <a:t>매크로 정의표와 매크로 이름표의 형태</a:t>
            </a:r>
          </a:p>
          <a:p>
            <a:pPr marL="446088" indent="-446088">
              <a:lnSpc>
                <a:spcPct val="120000"/>
              </a:lnSpc>
              <a:buSzPct val="80000"/>
              <a:defRPr/>
            </a:pPr>
            <a:r>
              <a:rPr lang="ko-KR" altLang="en-US" sz="3200" dirty="0" smtClean="0"/>
              <a:t>이중 패스 알고리즘의 흐름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632E7-72C8-4451-9EC1-75AEF321CDF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매크로의 개념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5</a:t>
            </a:fld>
            <a:endParaRPr lang="en-US" altLang="ko-KR"/>
          </a:p>
        </p:txBody>
      </p:sp>
      <p:sp>
        <p:nvSpPr>
          <p:cNvPr id="6149" name="내용 개체 틀 1"/>
          <p:cNvSpPr>
            <a:spLocks noGrp="1"/>
          </p:cNvSpPr>
          <p:nvPr>
            <p:ph idx="1"/>
          </p:nvPr>
        </p:nvSpPr>
        <p:spPr>
          <a:xfrm>
            <a:off x="457200" y="1971449"/>
            <a:ext cx="8423799" cy="4525963"/>
          </a:xfrm>
        </p:spPr>
        <p:txBody>
          <a:bodyPr vert="horz">
            <a:normAutofit/>
          </a:bodyPr>
          <a:lstStyle/>
          <a:p>
            <a:pPr lvl="1" algn="just">
              <a:defRPr/>
            </a:pPr>
            <a:r>
              <a:rPr lang="en-US" altLang="ko-KR" sz="1600"/>
              <a:t>%macro	FIRST	0	; </a:t>
            </a:r>
            <a:r>
              <a:rPr lang="ko-KR" altLang="en-US" sz="1600"/>
              <a:t>매크로를 정의</a:t>
            </a:r>
            <a:endParaRPr lang="ko-KR" altLang="en-US" sz="1600"/>
          </a:p>
          <a:p>
            <a:pPr lvl="1" algn="just">
              <a:defRPr/>
            </a:pPr>
            <a:r>
              <a:rPr lang="ko-KR" altLang="en-US" sz="1600"/>
              <a:t>	  </a:t>
            </a:r>
            <a:r>
              <a:rPr lang="en-US" altLang="ko-KR" sz="1600"/>
              <a:t>mov	ax, data	; </a:t>
            </a:r>
            <a:r>
              <a:rPr lang="ko-KR" altLang="en-US" sz="1600"/>
              <a:t>매크로 정의의 본체</a:t>
            </a:r>
            <a:endParaRPr lang="ko-KR" altLang="en-US" sz="1600"/>
          </a:p>
          <a:p>
            <a:pPr lvl="1" algn="just">
              <a:defRPr/>
            </a:pPr>
            <a:r>
              <a:rPr lang="ko-KR" altLang="en-US" sz="1600"/>
              <a:t>	  </a:t>
            </a:r>
            <a:r>
              <a:rPr lang="en-US" altLang="ko-KR" sz="1600"/>
              <a:t>mov	ds, ax		;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	</a:t>
            </a:r>
            <a:r>
              <a:rPr lang="ko-KR" altLang="en-US" sz="1600"/>
              <a:t>  </a:t>
            </a:r>
            <a:r>
              <a:rPr lang="en-US" altLang="ko-KR" sz="1600"/>
              <a:t>mov	es, ax		;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%endmacro		; </a:t>
            </a:r>
            <a:r>
              <a:rPr lang="ko-KR" altLang="en-US" sz="1600"/>
              <a:t>매크로 끝</a:t>
            </a:r>
            <a:endParaRPr lang="ko-KR" altLang="en-US" sz="1600"/>
          </a:p>
          <a:p>
            <a:pPr lvl="1" algn="just">
              <a:defRPr/>
            </a:pPr>
            <a:r>
              <a:rPr lang="ko-KR" altLang="en-US" sz="1600"/>
              <a:t>이 매크로의 이름은 “</a:t>
            </a:r>
            <a:r>
              <a:rPr lang="en-US" altLang="ko-KR" sz="1600"/>
              <a:t>FIRST”</a:t>
            </a:r>
            <a:r>
              <a:rPr lang="ko-KR" altLang="en-US" sz="1600"/>
              <a:t>이다</a:t>
            </a:r>
            <a:r>
              <a:rPr lang="en-US" altLang="ko-KR" sz="1600"/>
              <a:t>. </a:t>
            </a:r>
            <a:r>
              <a:rPr lang="ko-KR" altLang="en-US" sz="1600"/>
              <a:t>이름은 프로그래머가 매크로로 정의하는 내용에 따라 다른 이름으로 정의할 수 있다</a:t>
            </a:r>
            <a:r>
              <a:rPr lang="en-US" altLang="ko-KR" sz="1600"/>
              <a:t>. </a:t>
            </a:r>
            <a:r>
              <a:rPr lang="ko-KR" altLang="en-US" sz="1600"/>
              <a:t>매크로 정의의 본체에서 참조된 </a:t>
            </a:r>
            <a:r>
              <a:rPr lang="en-US" altLang="ko-KR" sz="1600"/>
              <a:t>DATA, AX, DS, ES</a:t>
            </a:r>
            <a:r>
              <a:rPr lang="ko-KR" altLang="en-US" sz="1600"/>
              <a:t>는 프로그램의 어느 곳에서든 정의되었거나 어셈블러가 알고 있는 것이어야 한다</a:t>
            </a:r>
            <a:r>
              <a:rPr lang="en-US" altLang="ko-KR" sz="1600"/>
              <a:t>. FIRST </a:t>
            </a:r>
            <a:r>
              <a:rPr lang="ko-KR" altLang="en-US" sz="1600"/>
              <a:t>다음의 ‘</a:t>
            </a:r>
            <a:r>
              <a:rPr lang="en-US" altLang="ko-KR" sz="1600"/>
              <a:t>0’</a:t>
            </a:r>
            <a:r>
              <a:rPr lang="ko-KR" altLang="en-US" sz="1600"/>
              <a:t>은 매개변수가 없다는 것을 나타낸다</a:t>
            </a:r>
            <a:r>
              <a:rPr lang="en-US" altLang="ko-KR" sz="1600"/>
              <a:t>.</a:t>
            </a:r>
            <a:endParaRPr lang="en-US" altLang="ko-KR" sz="1600"/>
          </a:p>
          <a:p>
            <a:pPr lvl="1" algn="just">
              <a:defRPr/>
            </a:pPr>
            <a:r>
              <a:rPr lang="ko-KR" altLang="en-US" sz="1600"/>
              <a:t>코드 세그먼트에서 </a:t>
            </a:r>
            <a:r>
              <a:rPr lang="en-US" altLang="ko-KR" sz="1600"/>
              <a:t>FIRST </a:t>
            </a:r>
            <a:r>
              <a:rPr lang="ko-KR" altLang="en-US" sz="1600"/>
              <a:t>명령어를 사용할 수 있다</a:t>
            </a:r>
            <a:r>
              <a:rPr lang="en-US" altLang="ko-KR" sz="1600"/>
              <a:t>. </a:t>
            </a:r>
            <a:r>
              <a:rPr lang="ko-KR" altLang="en-US" sz="1600"/>
              <a:t>어셈블러는 매크로 명령어 </a:t>
            </a:r>
            <a:r>
              <a:rPr lang="en-US" altLang="ko-KR" sz="1600"/>
              <a:t>FIRST</a:t>
            </a:r>
            <a:r>
              <a:rPr lang="ko-KR" altLang="en-US" sz="1600"/>
              <a:t>를  만나면 먼저 기호 명령어 테이블을 조사하고</a:t>
            </a:r>
            <a:r>
              <a:rPr lang="en-US" altLang="ko-KR" sz="1600"/>
              <a:t>, </a:t>
            </a:r>
            <a:r>
              <a:rPr lang="ko-KR" altLang="en-US" sz="1600"/>
              <a:t>해당 명령어를 만나지 못하면 매크로 명령어를 조사한다</a:t>
            </a:r>
            <a:r>
              <a:rPr lang="en-US" altLang="ko-KR" sz="1600"/>
              <a:t>.</a:t>
            </a:r>
            <a:endParaRPr lang="en-US" altLang="ko-KR" sz="1600"/>
          </a:p>
          <a:p>
            <a:pPr lvl="1" algn="just">
              <a:defRPr/>
            </a:pPr>
            <a:r>
              <a:rPr lang="ko-KR" altLang="en-US" sz="1600"/>
              <a:t>어셈블러는 매크로 정의의 본체를 대체하여 명령어들을 생성하는데 이것을 매크로 확장</a:t>
            </a:r>
            <a:r>
              <a:rPr lang="en-US" altLang="ko-KR" sz="1600"/>
              <a:t>(Macro Expansion)</a:t>
            </a:r>
            <a:r>
              <a:rPr lang="ko-KR" altLang="en-US" sz="1600"/>
              <a:t>이라고 한다</a:t>
            </a:r>
            <a:r>
              <a:rPr lang="en-US" altLang="ko-KR" sz="1600"/>
              <a:t>.</a:t>
            </a:r>
            <a:endParaRPr lang="en-US" altLang="ko-KR" sz="1600"/>
          </a:p>
          <a:p>
            <a:pPr lvl="1" algn="just">
              <a:defRPr/>
            </a:pPr>
            <a:r>
              <a:rPr lang="ko-KR" altLang="en-US" sz="1600"/>
              <a:t>매크로 명령어는 필요한 만큼 여러 번 사용 가능하다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매크로의 개념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6</a:t>
            </a:fld>
            <a:endParaRPr lang="en-US" altLang="ko-KR"/>
          </a:p>
        </p:txBody>
      </p:sp>
      <p:sp>
        <p:nvSpPr>
          <p:cNvPr id="6151" name="내용 개체 틀 1"/>
          <p:cNvSpPr>
            <a:spLocks noGrp="1"/>
          </p:cNvSpPr>
          <p:nvPr>
            <p:ph idx="1"/>
          </p:nvPr>
        </p:nvSpPr>
        <p:spPr>
          <a:xfrm>
            <a:off x="457200" y="1721764"/>
            <a:ext cx="8229600" cy="5003080"/>
          </a:xfrm>
        </p:spPr>
        <p:txBody>
          <a:bodyPr vert="horz">
            <a:normAutofit fontScale="92500" lnSpcReduction="20000"/>
          </a:bodyPr>
          <a:lstStyle/>
          <a:p>
            <a:pPr lvl="1" algn="just">
              <a:defRPr/>
            </a:pPr>
            <a:r>
              <a:rPr lang="en-US" altLang="ko-KR" sz="1600"/>
              <a:t>%macro	first		; </a:t>
            </a:r>
            <a:r>
              <a:rPr lang="ko-KR" altLang="en-US" sz="1600"/>
              <a:t>매크로 정의</a:t>
            </a:r>
            <a:endParaRPr lang="ko-KR" altLang="en-US" sz="1600"/>
          </a:p>
          <a:p>
            <a:pPr lvl="1" algn="just">
              <a:defRPr/>
            </a:pPr>
            <a:r>
              <a:rPr lang="ko-KR" altLang="en-US" sz="1600"/>
              <a:t>	  </a:t>
            </a:r>
            <a:r>
              <a:rPr lang="en-US" altLang="ko-KR" sz="1600"/>
              <a:t>mov	ax, data		; </a:t>
            </a:r>
            <a:r>
              <a:rPr lang="ko-KR" altLang="en-US" sz="1600"/>
              <a:t>세그먼트 레지스터</a:t>
            </a:r>
            <a:endParaRPr lang="ko-KR" altLang="en-US" sz="1600"/>
          </a:p>
          <a:p>
            <a:pPr lvl="1" algn="just">
              <a:defRPr/>
            </a:pPr>
            <a:r>
              <a:rPr lang="ko-KR" altLang="en-US" sz="1600"/>
              <a:t>  </a:t>
            </a:r>
            <a:r>
              <a:rPr lang="en-US" altLang="ko-KR" sz="1600"/>
              <a:t>mov	ds, ax		; </a:t>
            </a:r>
            <a:r>
              <a:rPr lang="ko-KR" altLang="en-US" sz="1600"/>
              <a:t>초기화</a:t>
            </a:r>
            <a:endParaRPr lang="ko-KR" altLang="en-US" sz="1600"/>
          </a:p>
          <a:p>
            <a:pPr lvl="1" algn="just">
              <a:defRPr/>
            </a:pPr>
            <a:r>
              <a:rPr lang="ko-KR" altLang="en-US" sz="1600"/>
              <a:t>	  </a:t>
            </a:r>
            <a:r>
              <a:rPr lang="en-US" altLang="ko-KR" sz="1600"/>
              <a:t>mov	es, ax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%endmacro		; </a:t>
            </a:r>
            <a:r>
              <a:rPr lang="ko-KR" altLang="en-US" sz="1600"/>
              <a:t>매크로 끝</a:t>
            </a:r>
            <a:endParaRPr lang="ko-KR" altLang="en-US" sz="1600"/>
          </a:p>
          <a:p>
            <a:pPr lvl="1" algn="just">
              <a:defRPr/>
            </a:pPr>
            <a:endParaRPr lang="ko-KR" altLang="en-US" sz="1600"/>
          </a:p>
          <a:p>
            <a:pPr lvl="1" algn="just">
              <a:defRPr/>
            </a:pPr>
            <a:r>
              <a:rPr lang="en-US" altLang="ko-KR" sz="1600"/>
              <a:t>%macro	finish		; </a:t>
            </a:r>
            <a:r>
              <a:rPr lang="ko-KR" altLang="en-US" sz="1600"/>
              <a:t>매크로 정의</a:t>
            </a:r>
            <a:endParaRPr lang="ko-KR" altLang="en-US" sz="1600"/>
          </a:p>
          <a:p>
            <a:pPr lvl="1" algn="just">
              <a:defRPr/>
            </a:pPr>
            <a:r>
              <a:rPr lang="ko-KR" altLang="en-US" sz="1600"/>
              <a:t>  </a:t>
            </a:r>
            <a:r>
              <a:rPr lang="en-US" altLang="ko-KR" sz="1600"/>
              <a:t>mov	ax, 4c00h	; </a:t>
            </a:r>
            <a:r>
              <a:rPr lang="ko-KR" altLang="en-US" sz="1600"/>
              <a:t>프로그램 종료</a:t>
            </a:r>
            <a:endParaRPr lang="ko-KR" altLang="en-US" sz="1600"/>
          </a:p>
          <a:p>
            <a:pPr lvl="1" algn="just">
              <a:defRPr/>
            </a:pPr>
            <a:r>
              <a:rPr lang="ko-KR" altLang="en-US" sz="1600"/>
              <a:t>	  </a:t>
            </a:r>
            <a:r>
              <a:rPr lang="en-US" altLang="ko-KR" sz="1600"/>
              <a:t>int	21h		; DOS </a:t>
            </a:r>
            <a:r>
              <a:rPr lang="ko-KR" altLang="en-US" sz="1600"/>
              <a:t>호출</a:t>
            </a:r>
            <a:endParaRPr lang="ko-KR" altLang="en-US" sz="1600"/>
          </a:p>
          <a:p>
            <a:pPr lvl="1" algn="just">
              <a:defRPr/>
            </a:pPr>
            <a:r>
              <a:rPr lang="en-US" altLang="ko-KR" sz="1600"/>
              <a:t>%endmacro		; </a:t>
            </a:r>
            <a:r>
              <a:rPr lang="ko-KR" altLang="en-US" sz="1600"/>
              <a:t>매크로 끝</a:t>
            </a:r>
            <a:endParaRPr lang="ko-KR" altLang="en-US" sz="1600"/>
          </a:p>
          <a:p>
            <a:pPr lvl="1" algn="just">
              <a:defRPr/>
            </a:pPr>
            <a:endParaRPr lang="ko-KR" altLang="en-US" sz="1600"/>
          </a:p>
          <a:p>
            <a:pPr lvl="1" algn="just">
              <a:defRPr/>
            </a:pPr>
            <a:r>
              <a:rPr lang="ko-KR" altLang="en-US" sz="1600"/>
              <a:t>	</a:t>
            </a:r>
            <a:r>
              <a:rPr lang="en-US" altLang="ko-KR" sz="1600"/>
              <a:t>segment	data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message	db	'test of macro$'</a:t>
            </a:r>
            <a:endParaRPr lang="en-US" altLang="ko-KR" sz="1600"/>
          </a:p>
          <a:p>
            <a:pPr lvl="1" algn="just">
              <a:defRPr/>
            </a:pP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	segment	text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..start: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	first			; </a:t>
            </a:r>
            <a:r>
              <a:rPr lang="ko-KR" altLang="en-US" sz="1600"/>
              <a:t>매크로 명령</a:t>
            </a:r>
            <a:endParaRPr lang="ko-KR" altLang="en-US" sz="1600"/>
          </a:p>
          <a:p>
            <a:pPr lvl="1" algn="just">
              <a:defRPr/>
            </a:pPr>
            <a:r>
              <a:rPr lang="ko-KR" altLang="en-US" sz="1600"/>
              <a:t>	</a:t>
            </a:r>
            <a:r>
              <a:rPr lang="en-US" altLang="ko-KR" sz="1600"/>
              <a:t>mov	ah, 09h		; </a:t>
            </a:r>
            <a:r>
              <a:rPr lang="ko-KR" altLang="en-US" sz="1600"/>
              <a:t>디스플레이 요청</a:t>
            </a:r>
            <a:endParaRPr lang="ko-KR" altLang="en-US" sz="1600"/>
          </a:p>
          <a:p>
            <a:pPr lvl="1" algn="just">
              <a:defRPr/>
            </a:pPr>
            <a:r>
              <a:rPr lang="ko-KR" altLang="en-US" sz="1600"/>
              <a:t>	</a:t>
            </a:r>
            <a:r>
              <a:rPr lang="en-US" altLang="ko-KR" sz="1600"/>
              <a:t>mov	dx, message</a:t>
            </a:r>
            <a:endParaRPr lang="en-US" altLang="ko-KR" sz="1600"/>
          </a:p>
          <a:p>
            <a:pPr lvl="1" algn="just">
              <a:defRPr/>
            </a:pPr>
            <a:r>
              <a:rPr lang="en-US" altLang="ko-KR" sz="1600"/>
              <a:t>	int	21h		; DOS </a:t>
            </a:r>
            <a:r>
              <a:rPr lang="ko-KR" altLang="en-US" sz="1600"/>
              <a:t>호출</a:t>
            </a:r>
            <a:endParaRPr lang="ko-KR" altLang="en-US" sz="1600"/>
          </a:p>
          <a:p>
            <a:pPr lvl="1" algn="just">
              <a:defRPr/>
            </a:pPr>
            <a:r>
              <a:rPr lang="ko-KR" altLang="en-US" sz="1600"/>
              <a:t>	</a:t>
            </a:r>
            <a:r>
              <a:rPr lang="en-US" altLang="ko-KR" sz="1600"/>
              <a:t>finish			; </a:t>
            </a:r>
            <a:r>
              <a:rPr lang="ko-KR" altLang="en-US" sz="1600"/>
              <a:t>매크로 명령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 프로세서 역할</a:t>
            </a:r>
            <a:endParaRPr lang="ko-KR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673225"/>
            <a:ext cx="8372721" cy="4933878"/>
          </a:xfrm>
        </p:spPr>
        <p:txBody>
          <a:bodyPr/>
          <a:lstStyle/>
          <a:p>
            <a:pPr marL="447675" lvl="0" indent="-447675">
              <a:lnSpc>
                <a:spcPct val="140000"/>
              </a:lnSpc>
              <a:spcBef>
                <a:spcPct val="0"/>
              </a:spcBef>
              <a:buSzPct val="80000"/>
              <a:defRPr/>
            </a:pPr>
            <a:r>
              <a:rPr lang="ko-KR" altLang="en-US" sz="3000"/>
              <a:t>매크로 지시어는 어셈블리어 명령어의 일종</a:t>
            </a:r>
            <a:endParaRPr lang="ko-KR" altLang="en-US" sz="3000"/>
          </a:p>
          <a:p>
            <a:pPr marL="447675" lvl="0" indent="-447675">
              <a:lnSpc>
                <a:spcPct val="140000"/>
              </a:lnSpc>
              <a:spcBef>
                <a:spcPct val="0"/>
              </a:spcBef>
              <a:buSzPct val="80000"/>
              <a:defRPr/>
            </a:pPr>
            <a:r>
              <a:rPr lang="ko-KR" altLang="en-US" sz="3000"/>
              <a:t>어셈블러에 포함되거나 별개의 프로그램으로 제공</a:t>
            </a:r>
            <a:endParaRPr lang="ko-KR" altLang="en-US" sz="3000"/>
          </a:p>
          <a:p>
            <a:pPr marL="447675" lvl="0" indent="-447675">
              <a:lnSpc>
                <a:spcPct val="140000"/>
              </a:lnSpc>
              <a:spcBef>
                <a:spcPct val="0"/>
              </a:spcBef>
              <a:buSzPct val="80000"/>
              <a:defRPr/>
            </a:pPr>
            <a:r>
              <a:rPr lang="ko-KR" altLang="en-US" sz="3000"/>
              <a:t>매크로 정의 형태는 시스템에 따라 다름</a:t>
            </a:r>
            <a:endParaRPr lang="ko-KR" altLang="en-US" sz="3000"/>
          </a:p>
          <a:p>
            <a:pPr marL="447675" lvl="0" indent="-447675">
              <a:lnSpc>
                <a:spcPct val="140000"/>
              </a:lnSpc>
              <a:spcBef>
                <a:spcPct val="0"/>
              </a:spcBef>
              <a:buSzPct val="80000"/>
              <a:defRPr/>
            </a:pPr>
            <a:r>
              <a:rPr lang="ko-KR" altLang="en-US" sz="3000"/>
              <a:t>확장된 원시 프로그램에서는 매크로 정의 부분과 매크로 호출은 삭제 됨 </a:t>
            </a:r>
            <a:endParaRPr lang="ko-KR" altLang="en-US" sz="3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reeform 2"/>
          <p:cNvSpPr>
            <a:spLocks/>
          </p:cNvSpPr>
          <p:nvPr/>
        </p:nvSpPr>
        <p:spPr bwMode="auto">
          <a:xfrm>
            <a:off x="3360738" y="5434013"/>
            <a:ext cx="768350" cy="1587"/>
          </a:xfrm>
          <a:custGeom>
            <a:avLst/>
            <a:gdLst/>
            <a:ahLst/>
            <a:cxnLst>
              <a:cxn ang="0">
                <a:pos x="483" y="0"/>
              </a:cxn>
              <a:cxn ang="0">
                <a:pos x="0" y="0"/>
              </a:cxn>
            </a:cxnLst>
            <a:rect l="0" t="0" r="r" b="b"/>
            <a:pathLst>
              <a:path w="484" h="1">
                <a:moveTo>
                  <a:pt x="483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59" name="Freeform 3"/>
          <p:cNvSpPr>
            <a:spLocks/>
          </p:cNvSpPr>
          <p:nvPr/>
        </p:nvSpPr>
        <p:spPr bwMode="auto">
          <a:xfrm>
            <a:off x="2665413" y="2439988"/>
            <a:ext cx="920750" cy="1587"/>
          </a:xfrm>
          <a:custGeom>
            <a:avLst/>
            <a:gdLst/>
            <a:ahLst/>
            <a:cxnLst>
              <a:cxn ang="0">
                <a:pos x="579" y="0"/>
              </a:cxn>
              <a:cxn ang="0">
                <a:pos x="0" y="0"/>
              </a:cxn>
            </a:cxnLst>
            <a:rect l="0" t="0" r="r" b="b"/>
            <a:pathLst>
              <a:path w="580" h="1">
                <a:moveTo>
                  <a:pt x="579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0" name="Freeform 4"/>
          <p:cNvSpPr>
            <a:spLocks/>
          </p:cNvSpPr>
          <p:nvPr/>
        </p:nvSpPr>
        <p:spPr bwMode="auto">
          <a:xfrm>
            <a:off x="5307013" y="2474913"/>
            <a:ext cx="2225675" cy="803275"/>
          </a:xfrm>
          <a:custGeom>
            <a:avLst/>
            <a:gdLst/>
            <a:ahLst/>
            <a:cxnLst>
              <a:cxn ang="0">
                <a:pos x="1401" y="505"/>
              </a:cxn>
              <a:cxn ang="0">
                <a:pos x="1401" y="1"/>
              </a:cxn>
              <a:cxn ang="0">
                <a:pos x="0" y="0"/>
              </a:cxn>
            </a:cxnLst>
            <a:rect l="0" t="0" r="r" b="b"/>
            <a:pathLst>
              <a:path w="1402" h="506">
                <a:moveTo>
                  <a:pt x="1401" y="505"/>
                </a:moveTo>
                <a:lnTo>
                  <a:pt x="1401" y="1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매크로 프로세서와 번역기</a:t>
            </a:r>
          </a:p>
        </p:txBody>
      </p:sp>
      <p:sp>
        <p:nvSpPr>
          <p:cNvPr id="45062" name="Freeform 6"/>
          <p:cNvSpPr>
            <a:spLocks/>
          </p:cNvSpPr>
          <p:nvPr/>
        </p:nvSpPr>
        <p:spPr bwMode="auto">
          <a:xfrm>
            <a:off x="6985000" y="4021138"/>
            <a:ext cx="593725" cy="1433512"/>
          </a:xfrm>
          <a:custGeom>
            <a:avLst/>
            <a:gdLst/>
            <a:ahLst/>
            <a:cxnLst>
              <a:cxn ang="0">
                <a:pos x="373" y="0"/>
              </a:cxn>
              <a:cxn ang="0">
                <a:pos x="373" y="902"/>
              </a:cxn>
              <a:cxn ang="0">
                <a:pos x="0" y="902"/>
              </a:cxn>
            </a:cxnLst>
            <a:rect l="0" t="0" r="r" b="b"/>
            <a:pathLst>
              <a:path w="374" h="903">
                <a:moveTo>
                  <a:pt x="373" y="0"/>
                </a:moveTo>
                <a:lnTo>
                  <a:pt x="373" y="902"/>
                </a:lnTo>
                <a:lnTo>
                  <a:pt x="0" y="9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803275" y="1927225"/>
            <a:ext cx="1906588" cy="1033463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754063" y="1930400"/>
            <a:ext cx="2032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defRPr/>
            </a:pP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원시</a:t>
            </a:r>
          </a:p>
          <a:p>
            <a:pPr marL="342900" indent="-342900" defTabSz="762000">
              <a:defRPr/>
            </a:pP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프로그램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3641725" y="1871663"/>
            <a:ext cx="2420938" cy="1279525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3965575" y="4733925"/>
            <a:ext cx="3008313" cy="1341438"/>
          </a:xfrm>
          <a:prstGeom prst="ellipse">
            <a:avLst/>
          </a:prstGeom>
          <a:gradFill rotWithShape="0">
            <a:gsLst>
              <a:gs pos="0">
                <a:srgbClr val="FF7BDC"/>
              </a:gs>
              <a:gs pos="100000">
                <a:srgbClr val="FF7BDC">
                  <a:gamma/>
                  <a:shade val="600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4110038" y="5041900"/>
            <a:ext cx="283686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90000"/>
              </a:lnSpc>
              <a:defRPr/>
            </a:pP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컴파일러 또는 </a:t>
            </a:r>
          </a:p>
          <a:p>
            <a:pPr marL="342900" indent="-342900" defTabSz="762000">
              <a:lnSpc>
                <a:spcPct val="90000"/>
              </a:lnSpc>
              <a:defRPr/>
            </a:pP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어셈블러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5888038" y="3328988"/>
            <a:ext cx="2544762" cy="1096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5934075" y="3384550"/>
            <a:ext cx="244951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defRPr/>
            </a:pP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확장된 원시</a:t>
            </a:r>
          </a:p>
          <a:p>
            <a:pPr marL="342900" indent="-342900" defTabSz="762000">
              <a:defRPr/>
            </a:pP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프로그램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709988" y="2032000"/>
            <a:ext cx="2205037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90000"/>
              </a:lnSpc>
              <a:defRPr/>
            </a:pP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매크로</a:t>
            </a:r>
          </a:p>
          <a:p>
            <a:pPr marL="342900" indent="-342900" defTabSz="762000">
              <a:lnSpc>
                <a:spcPct val="90000"/>
              </a:lnSpc>
              <a:defRPr/>
            </a:pP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프로세서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819150" y="4949825"/>
            <a:ext cx="2433638" cy="1033463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746125" y="5008562"/>
            <a:ext cx="2589213" cy="110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defRPr/>
            </a:pP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번역된 목적 </a:t>
            </a:r>
          </a:p>
          <a:p>
            <a:pPr marL="342900" indent="-342900" defTabSz="762000">
              <a:defRPr/>
            </a:pP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프로그램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632E7-72C8-4451-9EC1-75AEF321CDF1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매크로와 서브루틴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9632E7-72C8-4451-9EC1-75AEF321CDF1}" type="slidenum">
              <a:rPr lang="en-US" altLang="ko-KR"/>
              <a:pPr lvl="0">
                <a:defRPr/>
              </a:pPr>
              <a:t>9</a:t>
            </a:fld>
            <a:endParaRPr lang="en-US" altLang="ko-KR"/>
          </a:p>
        </p:txBody>
      </p:sp>
      <p:sp>
        <p:nvSpPr>
          <p:cNvPr id="67607" name="Rectangle 3"/>
          <p:cNvSpPr>
            <a:spLocks noGrp="1" noChangeArrowheads="1"/>
          </p:cNvSpPr>
          <p:nvPr/>
        </p:nvSpPr>
        <p:spPr>
          <a:xfrm>
            <a:off x="220923" y="1673225"/>
            <a:ext cx="8751872" cy="493387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rgbClr val="000000">
                <a:alpha val="100000"/>
              </a:srgbClr>
            </a:outerShdw>
          </a:effectLst>
        </p:spPr>
        <p:txBody>
          <a:bodyPr vert="horz" wrap="square" lIns="92075" tIns="46038" rIns="92075" bIns="46038" anchor="t" anchorCtr="0"/>
          <a:p>
            <a:pPr marL="447675" lvl="0" indent="-447675" algn="l" defTabSz="762000" rtl="0" eaLnBrk="0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매크로는 소스 코드가 어셈블 될 때 처리 </a:t>
            </a:r>
            <a:endPara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447675" lvl="0" indent="-447675" algn="l" defTabSz="762000" rtl="0" eaLnBrk="0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매크로가 호출 될 때 마다 이미 확장된 코드가 삽입된 상태 임</a:t>
            </a:r>
            <a:r>
              <a:rPr xmlns:mc="http://schemas.openxmlformats.org/markup-compatibility/2006" xmlns:hp="http://schemas.haansoft.com/office/presentation/8.0" kumimoji="1" lang="en-US" altLang="ko-KR" sz="25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메모리 많이 사용</a:t>
            </a:r>
            <a:r>
              <a:rPr xmlns:mc="http://schemas.openxmlformats.org/markup-compatibility/2006" xmlns:hp="http://schemas.haansoft.com/office/presentation/8.0" kumimoji="1" lang="en-US" altLang="ko-KR" sz="25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)</a:t>
            </a:r>
            <a:endParaRPr xmlns:mc="http://schemas.openxmlformats.org/markup-compatibility/2006" xmlns:hp="http://schemas.haansoft.com/office/presentation/8.0" kumimoji="1" lang="en-US" altLang="ko-KR" sz="25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447675" lvl="0" indent="-447675" algn="l" defTabSz="762000" rtl="0" eaLnBrk="0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매크로 수행 시간은 빠름</a:t>
            </a:r>
            <a:endPara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447675" lvl="0" indent="-447675" algn="l" defTabSz="762000" rtl="0" eaLnBrk="0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서브루틴은 프로그램 실행 시 호출에 의해 실행</a:t>
            </a:r>
            <a:endPara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447675" lvl="0" indent="-447675" algn="l" defTabSz="762000" rtl="0" eaLnBrk="0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실행은 호출 된 프로그램으로 제어</a:t>
            </a:r>
            <a:r>
              <a:rPr xmlns:mc="http://schemas.openxmlformats.org/markup-compatibility/2006" xmlns:hp="http://schemas.haansoft.com/office/presentation/8.0" kumimoji="1" lang="en-US" altLang="ko-KR" sz="25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분기</a:t>
            </a:r>
            <a:r>
              <a:rPr xmlns:mc="http://schemas.openxmlformats.org/markup-compatibility/2006" xmlns:hp="http://schemas.haansoft.com/office/presentation/8.0" kumimoji="1" lang="en-US" altLang="ko-KR" sz="25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가 넘어감</a:t>
            </a:r>
            <a:endPara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447675" lvl="0" indent="-447675" algn="l" defTabSz="762000" rtl="0" eaLnBrk="0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여러 번의 호출이 있어도 하나의 서브루틴으로 수행</a:t>
            </a:r>
            <a:endPara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447675" lvl="0" indent="-447675" algn="l" defTabSz="762000" rtl="0" eaLnBrk="0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Monotype Sort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메모리는 절약 되지만 수행 속도는 느림</a:t>
            </a:r>
            <a:endParaRPr xmlns:mc="http://schemas.openxmlformats.org/markup-compatibility/2006" xmlns:hp="http://schemas.haansoft.com/office/presentation/8.0" kumimoji="1" lang="ko-KR" altLang="en-US" sz="25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계통">
  <a:themeElements>
    <a:clrScheme name="">
      <a:dk1>
        <a:srgbClr val="000000"/>
      </a:dk1>
      <a:lt1>
        <a:srgbClr val="e3e3e3"/>
      </a:lt1>
      <a:dk2>
        <a:srgbClr val="305343"/>
      </a:dk2>
      <a:lt2>
        <a:srgbClr val="fafd00"/>
      </a:lt2>
      <a:accent1>
        <a:srgbClr val="037c03"/>
      </a:accent1>
      <a:accent2>
        <a:srgbClr val="ff5008"/>
      </a:accent2>
      <a:accent3>
        <a:srgbClr val="adb3b0"/>
      </a:accent3>
      <a:accent4>
        <a:srgbClr val="c2c2c2"/>
      </a:accent4>
      <a:accent5>
        <a:srgbClr val="aabfaa"/>
      </a:accent5>
      <a:accent6>
        <a:srgbClr val="e74806"/>
      </a:accent6>
      <a:hlink>
        <a:srgbClr val="ef9100"/>
      </a:hlink>
      <a:folHlink>
        <a:srgbClr val="e4e4e4"/>
      </a:folHlink>
    </a:clrScheme>
    <a:fontScheme name="계통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3700"/>
        </a:solidFill>
        <a:ln w="9525" cap="flat" cmpd="sng" algn="ctr">
          <a:noFill/>
          <a:prstDash val="solid"/>
          <a:round/>
          <a:headEnd w="sm" len="sm"/>
          <a:tailEnd w="sm" len="sm"/>
        </a:ln>
        <a:effectLst>
          <a:outerShdw dist="5388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xmlns:mc="http://schemas.openxmlformats.org/markup-compatibility/2006" xmlns:hp="http://schemas.haansoft.com/office/presentation/8.0" kumimoji="1" lang="ko-KR" altLang="en-US" sz="2400" b="1" i="0" u="none" strike="noStrike" cap="none" normalizeH="0" baseline="0" smtClean="0" mc:Ignorable="hp" hp:hslEmbossed="0"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40"/>
                </a:srgbClr>
              </a:outerShdw>
            </a:effectLst>
            <a:latin typeface="굴림체"/>
            <a:ea typeface="굴림체"/>
          </a:defRPr>
        </a:defPPr>
      </a:lstStyle>
    </a:spDef>
    <a:lnDef>
      <a:spPr>
        <a:solidFill>
          <a:srgbClr val="bc3700"/>
        </a:solidFill>
        <a:ln w="9525" cap="flat" cmpd="sng" algn="ctr">
          <a:noFill/>
          <a:prstDash val="solid"/>
          <a:round/>
          <a:headEnd w="sm" len="sm"/>
          <a:tailEnd w="sm" len="sm"/>
        </a:ln>
        <a:effectLst>
          <a:outerShdw dist="5388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xmlns:mc="http://schemas.openxmlformats.org/markup-compatibility/2006" xmlns:hp="http://schemas.haansoft.com/office/presentation/8.0" kumimoji="1" lang="ko-KR" altLang="en-US" sz="2400" b="1" i="0" u="none" strike="noStrike" cap="none" normalizeH="0" baseline="0" smtClean="0" mc:Ignorable="hp" hp:hslEmbossed="0"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40"/>
                </a:srgbClr>
              </a:outerShdw>
            </a:effectLst>
            <a:latin typeface="굴림체"/>
            <a:ea typeface="굴림체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1564</ep:Words>
  <ep:PresentationFormat>화면 슬라이드 쇼(4:3)</ep:PresentationFormat>
  <ep:Paragraphs>524</ep:Paragraphs>
  <ep:Slides>39</ep:Slides>
  <ep:Notes>37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ep:HeadingPairs>
  <ep:TitlesOfParts>
    <vt:vector size="40" baseType="lpstr">
      <vt:lpstr>계통</vt:lpstr>
      <vt:lpstr>제 5장. 매크로 프로세서 설계</vt:lpstr>
      <vt:lpstr>매크로, Macro</vt:lpstr>
      <vt:lpstr>제5장. 학습 내용</vt:lpstr>
      <vt:lpstr>제 5장. 학습 내용</vt:lpstr>
      <vt:lpstr>매크로의 개념</vt:lpstr>
      <vt:lpstr>매크로의 개념</vt:lpstr>
      <vt:lpstr>매크로 프로세서 역할</vt:lpstr>
      <vt:lpstr>매크로 프로세서와 번역기</vt:lpstr>
      <vt:lpstr>매크로와 서브루틴</vt:lpstr>
      <vt:lpstr>서브루틴을 사용한 호출</vt:lpstr>
      <vt:lpstr>매크로의 정의와 호출</vt:lpstr>
      <vt:lpstr>매크로 인수 사용의 개념</vt:lpstr>
      <vt:lpstr>매크로 인수 사용</vt:lpstr>
      <vt:lpstr>매크로 내의 매크로 호출</vt:lpstr>
      <vt:lpstr>매크로 내의 매크로 호출</vt:lpstr>
      <vt:lpstr>매크로 내의 매크로 호출</vt:lpstr>
      <vt:lpstr>반복 기능의 매크로 정의</vt:lpstr>
      <vt:lpstr>매크로 프로세서의 기능</vt:lpstr>
      <vt:lpstr>매크로 프로세서의 자료 구조</vt:lpstr>
      <vt:lpstr>매크로 프로세서의 자료 구조</vt:lpstr>
      <vt:lpstr>매크로 프로세서의 자료 구조</vt:lpstr>
      <vt:lpstr>이중 패스 알고리즘의 데이터베이스</vt:lpstr>
      <vt:lpstr>형식 인수표의 형태</vt:lpstr>
      <vt:lpstr>실 인수표의 형태</vt:lpstr>
      <vt:lpstr>매크로 정의표(MDT)의 형태</vt:lpstr>
      <vt:lpstr>매크로 이름표(MNT)의 형태</vt:lpstr>
      <vt:lpstr>패스1의 흐름</vt:lpstr>
      <vt:lpstr>슬라이드 28</vt:lpstr>
      <vt:lpstr>패스1 알고리즘</vt:lpstr>
      <vt:lpstr>슬라이드 30</vt:lpstr>
      <vt:lpstr>패스 2의 흐름</vt:lpstr>
      <vt:lpstr>슬라이드 32</vt:lpstr>
      <vt:lpstr>패스2 알고리즘</vt:lpstr>
      <vt:lpstr>슬라이드 34</vt:lpstr>
      <vt:lpstr>알고리즘 실행 예</vt:lpstr>
      <vt:lpstr>알고리즘 실행 예</vt:lpstr>
      <vt:lpstr>알고리즘 실행 예</vt:lpstr>
      <vt:lpstr>알고리즘 실행 예</vt:lpstr>
      <vt:lpstr>알고리즘 실행 예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1996-03-26T10:28:56.000</dcterms:created>
  <dc:creator>Hwang Eui Seok</dc:creator>
  <cp:lastModifiedBy>USER</cp:lastModifiedBy>
  <dcterms:modified xsi:type="dcterms:W3CDTF">2024-04-24T06:37:09.236</dcterms:modified>
  <cp:revision>182</cp:revision>
  <dc:title>5장 강의자료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