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01" r:id="rId1"/>
  </p:sldMasterIdLst>
  <p:notesMasterIdLst>
    <p:notesMasterId r:id="rId46"/>
  </p:notesMasterIdLst>
  <p:handoutMasterIdLst>
    <p:handoutMasterId r:id="rId47"/>
  </p:handoutMasterIdLst>
  <p:sldIdLst>
    <p:sldId id="357" r:id="rId2"/>
    <p:sldId id="356" r:id="rId3"/>
    <p:sldId id="390" r:id="rId4"/>
    <p:sldId id="319" r:id="rId5"/>
    <p:sldId id="358" r:id="rId6"/>
    <p:sldId id="273" r:id="rId7"/>
    <p:sldId id="359" r:id="rId8"/>
    <p:sldId id="360" r:id="rId9"/>
    <p:sldId id="394" r:id="rId10"/>
    <p:sldId id="395" r:id="rId11"/>
    <p:sldId id="271" r:id="rId12"/>
    <p:sldId id="361" r:id="rId13"/>
    <p:sldId id="362" r:id="rId14"/>
    <p:sldId id="288" r:id="rId15"/>
    <p:sldId id="337" r:id="rId16"/>
    <p:sldId id="340" r:id="rId17"/>
    <p:sldId id="345" r:id="rId18"/>
    <p:sldId id="365" r:id="rId19"/>
    <p:sldId id="366" r:id="rId20"/>
    <p:sldId id="367" r:id="rId21"/>
    <p:sldId id="346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81" r:id="rId34"/>
    <p:sldId id="382" r:id="rId35"/>
    <p:sldId id="383" r:id="rId36"/>
    <p:sldId id="384" r:id="rId37"/>
    <p:sldId id="385" r:id="rId38"/>
    <p:sldId id="393" r:id="rId39"/>
    <p:sldId id="386" r:id="rId40"/>
    <p:sldId id="387" r:id="rId41"/>
    <p:sldId id="388" r:id="rId42"/>
    <p:sldId id="391" r:id="rId43"/>
    <p:sldId id="392" r:id="rId44"/>
    <p:sldId id="389" r:id="rId45"/>
  </p:sldIdLst>
  <p:sldSz cx="9144000" cy="6858000" type="screen4x3"/>
  <p:notesSz cx="6858000" cy="9774238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5pPr>
    <a:lvl6pPr marL="22860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6pPr>
    <a:lvl7pPr marL="27432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7pPr>
    <a:lvl8pPr marL="32004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8pPr>
    <a:lvl9pPr marL="36576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99528" autoAdjust="0"/>
  </p:normalViewPr>
  <p:slideViewPr>
    <p:cSldViewPr snapToGrid="0">
      <p:cViewPr varScale="1">
        <p:scale>
          <a:sx n="94" d="100"/>
          <a:sy n="94" d="100"/>
        </p:scale>
        <p:origin x="1513" y="60"/>
      </p:cViewPr>
      <p:guideLst>
        <p:guide orient="horz" pos="2158"/>
        <p:guide pos="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657725"/>
            <a:ext cx="5029200" cy="44196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0488" tIns="44450" rIns="90488" bIns="4445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9350" y="854075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4075"/>
            <a:ext cx="4556125" cy="3416300"/>
          </a:xfrm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95350"/>
            <a:ext cx="1943100" cy="5200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95350"/>
            <a:ext cx="5676900" cy="5200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325" y="752475"/>
            <a:ext cx="7772400" cy="74295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781175"/>
            <a:ext cx="7772400" cy="4676775"/>
          </a:xfrm>
        </p:spPr>
        <p:txBody>
          <a:bodyPr/>
          <a:lstStyle>
            <a:lvl1pPr marL="447675" indent="-447675">
              <a:defRPr/>
            </a:lvl1pPr>
            <a:lvl2pPr marL="990600" indent="-454025">
              <a:defRPr/>
            </a:lvl2pPr>
            <a:lvl3pPr marL="1524000" indent="-442913">
              <a:defRPr/>
            </a:lvl3pPr>
            <a:lvl4pPr marL="2066925" indent="-455613">
              <a:defRPr sz="2800"/>
            </a:lvl4pPr>
            <a:lvl5pPr marL="2695575" indent="-541338">
              <a:defRPr sz="2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6200" y="781050"/>
            <a:ext cx="8991600" cy="762000"/>
          </a:xfrm>
          <a:prstGeom prst="rect">
            <a:avLst/>
          </a:prstGeom>
          <a:gradFill rotWithShape="0">
            <a:gsLst>
              <a:gs pos="0">
                <a:srgbClr val="00786D">
                  <a:gamma/>
                  <a:shade val="20000"/>
                  <a:invGamma/>
                </a:srgbClr>
              </a:gs>
              <a:gs pos="50000">
                <a:srgbClr val="00786D"/>
              </a:gs>
              <a:gs pos="100000">
                <a:srgbClr val="00786D">
                  <a:gamma/>
                  <a:shade val="2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6200" y="152400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/>
              </a:gs>
              <a:gs pos="100000">
                <a:srgbClr val="00B7A5">
                  <a:gamma/>
                  <a:shade val="2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" y="66675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0000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9535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0161" dir="20493903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9pPr>
    </p:titleStyle>
    <p:bodyStyle>
      <a:lvl1pPr marL="357188" indent="-357188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01700" indent="-365125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4"/>
        <a:defRPr kumimoji="1"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31925" indent="-350838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y"/>
        <a:defRPr kumimoji="1"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974850" indent="-363538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517775" indent="-363538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974975" indent="-363538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432175" indent="-363538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889375" indent="-363538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346575" indent="-363538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333" y="973667"/>
            <a:ext cx="7772400" cy="18118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제 </a:t>
            </a:r>
            <a:r>
              <a:rPr lang="en-US" altLang="ko-KR"/>
              <a:t>6</a:t>
            </a:r>
            <a:r>
              <a:rPr lang="ko-KR" altLang="en-US"/>
              <a:t>장</a:t>
            </a:r>
            <a:r>
              <a:rPr lang="en-US" altLang="ko-KR"/>
              <a:t>.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 8086 </a:t>
            </a:r>
            <a:r>
              <a:rPr lang="ko-KR" altLang="en-US"/>
              <a:t>어셈블러 설계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어셈블러의 입력과 출력</a:t>
            </a:r>
          </a:p>
        </p:txBody>
      </p:sp>
      <p:sp>
        <p:nvSpPr>
          <p:cNvPr id="132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9383" y="1686224"/>
            <a:ext cx="8701176" cy="4949646"/>
          </a:xfrm>
        </p:spPr>
        <p:txBody>
          <a:bodyPr/>
          <a:lstStyle/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ko-KR" altLang="en-US" sz="2000"/>
              <a:t>피연산자의 주소지정 방식</a:t>
            </a:r>
            <a:r>
              <a:rPr lang="en-US" altLang="ko-KR" sz="2000"/>
              <a:t>:</a:t>
            </a:r>
            <a:r>
              <a:rPr lang="ko-KR" altLang="en-US" sz="2000"/>
              <a:t> 즉시</a:t>
            </a:r>
            <a:r>
              <a:rPr lang="en-US" altLang="ko-KR" sz="2000"/>
              <a:t>,</a:t>
            </a:r>
            <a:r>
              <a:rPr lang="ko-KR" altLang="en-US" sz="2000"/>
              <a:t> 직접</a:t>
            </a:r>
            <a:r>
              <a:rPr lang="en-US" altLang="ko-KR" sz="2000"/>
              <a:t>,</a:t>
            </a:r>
            <a:r>
              <a:rPr lang="ko-KR" altLang="en-US" sz="2000"/>
              <a:t> 간접 그리고 상대 주소지정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...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msg dw 40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...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...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	mov ax, msg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endParaRPr lang="en-US" altLang="ko-KR" sz="2000"/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msg</a:t>
            </a:r>
            <a:r>
              <a:rPr lang="ko-KR" altLang="en-US" sz="2000"/>
              <a:t>는 이 소스 코드에서 상대주소</a:t>
            </a:r>
            <a:r>
              <a:rPr lang="en-US" altLang="ko-KR" sz="2000"/>
              <a:t>(ds*16+msg)</a:t>
            </a:r>
            <a:r>
              <a:rPr lang="ko-KR" altLang="en-US" sz="2000"/>
              <a:t>를 의미하는 기호이다</a:t>
            </a:r>
            <a:r>
              <a:rPr lang="en-US" altLang="ko-KR" sz="2000"/>
              <a:t>.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ko-KR" altLang="en-US" sz="2000"/>
              <a:t>각 모듈의 소스 코드는 모두 </a:t>
            </a:r>
            <a:r>
              <a:rPr lang="en-US" altLang="ko-KR" sz="2000"/>
              <a:t>0</a:t>
            </a:r>
            <a:r>
              <a:rPr lang="ko-KR" altLang="en-US" sz="2000"/>
              <a:t>번지 부터 시작하는 것으로 가정</a:t>
            </a:r>
            <a:r>
              <a:rPr lang="en-US" altLang="ko-KR" sz="2000"/>
              <a:t>.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ko-KR" altLang="en-US" sz="2000"/>
              <a:t>외부 참조 기호들을 잘 정리하여 링커에게 전달</a:t>
            </a:r>
            <a:r>
              <a:rPr lang="en-US" altLang="ko-KR" sz="2000"/>
              <a:t>.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ko-KR" altLang="en-US" sz="2000"/>
              <a:t>소스 코드의 모든 명령어와 기호들의 재배치를 위한 정보를 로더에 제공</a:t>
            </a:r>
            <a:r>
              <a:rPr lang="en-US" altLang="ko-KR" sz="20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외부 및 내부 기호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428" y="1981200"/>
            <a:ext cx="8653014" cy="4114800"/>
          </a:xfrm>
        </p:spPr>
        <p:txBody>
          <a:bodyPr/>
          <a:lstStyle/>
          <a:p>
            <a:pPr marL="514080" lvl="0" indent="-51408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외부기호</a:t>
            </a:r>
            <a:r>
              <a:rPr lang="en-US" altLang="ko-KR" sz="3000"/>
              <a:t>(external symbol)</a:t>
            </a:r>
          </a:p>
          <a:p>
            <a:pPr marL="961755" lvl="0" indent="-514080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3000"/>
              <a:t>	</a:t>
            </a:r>
            <a:r>
              <a:rPr lang="ko-KR" altLang="en-US" sz="3000"/>
              <a:t>외부 모듈에서 정의된 기호나 프로그램 이름</a:t>
            </a:r>
          </a:p>
          <a:p>
            <a:pPr marL="514080" lvl="0" indent="-51408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내부기호</a:t>
            </a:r>
            <a:r>
              <a:rPr lang="en-US" altLang="ko-KR" sz="3000"/>
              <a:t>(internal symbol)</a:t>
            </a:r>
          </a:p>
          <a:p>
            <a:pPr marL="961755" lvl="0" indent="-514080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3000"/>
              <a:t>	</a:t>
            </a:r>
            <a:r>
              <a:rPr lang="ko-KR" altLang="en-US" sz="3000"/>
              <a:t>같은 모듈에서 정의된 기호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외부 기호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69" y="1952625"/>
            <a:ext cx="8568457" cy="4475163"/>
          </a:xfrm>
        </p:spPr>
        <p:txBody>
          <a:bodyPr/>
          <a:lstStyle/>
          <a:p>
            <a:pPr marL="456960" lvl="0" indent="-45696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en-US" altLang="ko-KR" sz="320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</a:t>
            </a:r>
            <a:r>
              <a:rPr lang="en-US" altLang="ko-KR" sz="3200"/>
              <a:t> </a:t>
            </a:r>
          </a:p>
          <a:p>
            <a:pPr lvl="1">
              <a:buFont typeface="Arial"/>
              <a:buChar char="•"/>
              <a:defRPr/>
            </a:pPr>
            <a:r>
              <a:rPr lang="ko-KR" altLang="en-US" sz="2800"/>
              <a:t>전역변수로 사용</a:t>
            </a:r>
            <a:r>
              <a:rPr lang="en-US" altLang="ko-KR" sz="2800"/>
              <a:t>,</a:t>
            </a:r>
            <a:r>
              <a:rPr lang="ko-KR" altLang="en-US" sz="2800"/>
              <a:t> 프로그램 다른 모듈에서 사용 가능</a:t>
            </a:r>
            <a:r>
              <a:rPr lang="en-US" altLang="ko-KR" sz="2800"/>
              <a:t>.</a:t>
            </a:r>
          </a:p>
          <a:p>
            <a:pPr marL="456960" lvl="0" indent="-45696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en-US" altLang="ko-KR" sz="3200">
                <a:solidFill>
                  <a:schemeClr val="accent2">
                    <a:lumMod val="40000"/>
                    <a:lumOff val="60000"/>
                  </a:schemeClr>
                </a:solidFill>
              </a:rPr>
              <a:t>EXTRN</a:t>
            </a:r>
            <a:r>
              <a:rPr lang="en-US" altLang="ko-KR" sz="3200"/>
              <a:t> </a:t>
            </a:r>
          </a:p>
          <a:p>
            <a:pPr lvl="1">
              <a:buFont typeface="Arial"/>
              <a:buChar char="•"/>
              <a:defRPr/>
            </a:pPr>
            <a:r>
              <a:rPr lang="ko-KR" altLang="en-US" sz="2800"/>
              <a:t>다른 모듈에서 이미 </a:t>
            </a:r>
            <a:r>
              <a:rPr lang="en-US" altLang="ko-KR" sz="2800"/>
              <a:t>GLOBAL</a:t>
            </a:r>
            <a:r>
              <a:rPr lang="ko-KR" altLang="en-US" sz="2800"/>
              <a:t>로 선언된 기호이나 라벨을 현재 모듈에서 </a:t>
            </a:r>
            <a:r>
              <a:rPr lang="en-US" altLang="ko-KR" sz="2800"/>
              <a:t>EXTERN </a:t>
            </a:r>
            <a:r>
              <a:rPr lang="ko-KR" altLang="en-US" sz="2800"/>
              <a:t>지시어를 사용하여 외부에서 선언된 기호이나 라벨이라는 것을 알려 준다</a:t>
            </a:r>
            <a:r>
              <a:rPr lang="en-US" altLang="ko-KR" sz="28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지시어</a:t>
            </a:r>
          </a:p>
        </p:txBody>
      </p:sp>
      <p:sp>
        <p:nvSpPr>
          <p:cNvPr id="136198" name="Rectangle 1027"/>
          <p:cNvSpPr>
            <a:spLocks noGrp="1" noChangeArrowheads="1"/>
          </p:cNvSpPr>
          <p:nvPr/>
        </p:nvSpPr>
        <p:spPr>
          <a:xfrm>
            <a:off x="239383" y="1686224"/>
            <a:ext cx="8701176" cy="4949646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vert="horz" wrap="square" lIns="90488" tIns="44450" rIns="90488" bIns="44450" anchor="t" anchorCtr="0"/>
          <a:lstStyle/>
          <a:p>
            <a:pPr lvl="1" algn="l">
              <a:defRPr/>
            </a:pPr>
            <a:r>
              <a:rPr lang="en-US" altLang="ko-KR" sz="2200"/>
              <a:t>equ</a:t>
            </a:r>
            <a:r>
              <a:rPr lang="ko-KR" altLang="en-US" sz="2200"/>
              <a:t> </a:t>
            </a:r>
            <a:r>
              <a:rPr lang="en-US" altLang="ko-KR" sz="2200"/>
              <a:t>:</a:t>
            </a:r>
            <a:r>
              <a:rPr lang="ko-KR" altLang="en-US" sz="2200"/>
              <a:t> 기호</a:t>
            </a:r>
            <a:r>
              <a:rPr lang="en-US" altLang="ko-KR" sz="2200"/>
              <a:t>(symbol)</a:t>
            </a:r>
            <a:r>
              <a:rPr lang="ko-KR" altLang="en-US" sz="2200"/>
              <a:t>을 정의</a:t>
            </a:r>
          </a:p>
          <a:p>
            <a:pPr lvl="1" algn="l">
              <a:defRPr/>
            </a:pPr>
            <a:r>
              <a:rPr lang="en-US" altLang="ko-KR" sz="2200"/>
              <a:t>%define</a:t>
            </a:r>
            <a:r>
              <a:rPr lang="ko-KR" altLang="en-US" sz="2200"/>
              <a:t> </a:t>
            </a:r>
            <a:r>
              <a:rPr lang="en-US" altLang="ko-KR" sz="2200"/>
              <a:t>: </a:t>
            </a:r>
            <a:r>
              <a:rPr lang="ko-KR" altLang="en-US" sz="2200"/>
              <a:t>상수 매크로 정의</a:t>
            </a:r>
          </a:p>
          <a:p>
            <a:pPr lvl="1" algn="l">
              <a:defRPr/>
            </a:pPr>
            <a:r>
              <a:rPr lang="en-US" altLang="ko-KR" sz="2200"/>
              <a:t>resx : x</a:t>
            </a:r>
            <a:r>
              <a:rPr lang="ko-KR" altLang="en-US" sz="2200"/>
              <a:t>에 저장될 초기값 없는 데이터 정의</a:t>
            </a:r>
          </a:p>
          <a:p>
            <a:pPr lvl="1" algn="l">
              <a:defRPr/>
            </a:pPr>
            <a:r>
              <a:rPr lang="en-US" altLang="ko-KR" sz="2200"/>
              <a:t>dx : x</a:t>
            </a:r>
            <a:r>
              <a:rPr lang="ko-KR" altLang="en-US" sz="2200"/>
              <a:t>에 저장될 초기값 있는 데이터 정의</a:t>
            </a:r>
            <a:r>
              <a:rPr lang="en-US" altLang="ko-KR" sz="2200"/>
              <a:t>(x</a:t>
            </a:r>
            <a:r>
              <a:rPr lang="ko-KR" altLang="en-US" sz="2200"/>
              <a:t> </a:t>
            </a:r>
            <a:r>
              <a:rPr lang="en-US" altLang="ko-KR" sz="2200"/>
              <a:t>:</a:t>
            </a:r>
            <a:r>
              <a:rPr lang="ko-KR" altLang="en-US" sz="2200"/>
              <a:t> </a:t>
            </a:r>
            <a:r>
              <a:rPr lang="en-US" altLang="ko-KR" sz="2200"/>
              <a:t>b, w, d, q, t)</a:t>
            </a:r>
          </a:p>
          <a:p>
            <a:pPr lvl="1" algn="l">
              <a:defRPr/>
            </a:pPr>
            <a:r>
              <a:rPr lang="en-US" altLang="ko-KR" sz="2200"/>
              <a:t>times : </a:t>
            </a:r>
            <a:r>
              <a:rPr lang="ko-KR" altLang="en-US" sz="2200"/>
              <a:t>피연산자를 지정한 횟수 만큼 반복</a:t>
            </a:r>
          </a:p>
          <a:p>
            <a:pPr lvl="1" algn="l">
              <a:defRPr/>
            </a:pPr>
            <a:r>
              <a:rPr lang="en-US" altLang="ko-KR" sz="2200"/>
              <a:t>segment :</a:t>
            </a:r>
            <a:r>
              <a:rPr lang="ko-KR" altLang="en-US" sz="2200"/>
              <a:t> </a:t>
            </a:r>
            <a:r>
              <a:rPr lang="en-US" altLang="ko-KR" sz="2200"/>
              <a:t>code, bss, data, stack</a:t>
            </a:r>
            <a:r>
              <a:rPr lang="en-US" altLang="ko-KR" sz="2000"/>
              <a:t> </a:t>
            </a:r>
          </a:p>
          <a:p>
            <a:pPr lvl="1" algn="l">
              <a:defRPr/>
            </a:pPr>
            <a:r>
              <a:rPr lang="ko-KR" altLang="en-US" sz="2000"/>
              <a:t>산술논리 연산자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+,</a:t>
            </a:r>
            <a:r>
              <a:rPr lang="ko-KR" altLang="en-US" sz="2000"/>
              <a:t> </a:t>
            </a:r>
            <a:r>
              <a:rPr lang="en-US" altLang="ko-KR" sz="2000"/>
              <a:t>-,</a:t>
            </a:r>
            <a:r>
              <a:rPr lang="ko-KR" altLang="en-US" sz="2000"/>
              <a:t> </a:t>
            </a:r>
            <a:r>
              <a:rPr lang="en-US" altLang="ko-KR" sz="2000"/>
              <a:t>*,</a:t>
            </a:r>
            <a:r>
              <a:rPr lang="ko-KR" altLang="en-US" sz="2000"/>
              <a:t> </a:t>
            </a:r>
            <a:r>
              <a:rPr lang="en-US" altLang="ko-KR" sz="2000"/>
              <a:t>/,</a:t>
            </a:r>
            <a:r>
              <a:rPr lang="ko-KR" altLang="en-US" sz="2000"/>
              <a:t> </a:t>
            </a:r>
            <a:r>
              <a:rPr lang="en-US" altLang="ko-KR" sz="2000"/>
              <a:t>%,</a:t>
            </a:r>
            <a:r>
              <a:rPr lang="ko-KR" altLang="en-US" sz="2000"/>
              <a:t> </a:t>
            </a:r>
            <a:r>
              <a:rPr lang="en-US" altLang="ko-KR" sz="2000"/>
              <a:t>&amp;,</a:t>
            </a:r>
            <a:r>
              <a:rPr lang="ko-KR" altLang="en-US" sz="2000"/>
              <a:t> </a:t>
            </a:r>
            <a:r>
              <a:rPr lang="en-US" altLang="ko-KR" sz="2000"/>
              <a:t>|,</a:t>
            </a:r>
            <a:r>
              <a:rPr lang="ko-KR" altLang="en-US" sz="2000"/>
              <a:t> </a:t>
            </a:r>
            <a:r>
              <a:rPr lang="en-US" altLang="ko-KR" sz="2000"/>
              <a:t>!,</a:t>
            </a:r>
            <a:r>
              <a:rPr lang="ko-KR" altLang="en-US" sz="2000"/>
              <a:t> </a:t>
            </a:r>
            <a:r>
              <a:rPr lang="en-US" altLang="ko-KR" sz="2000"/>
              <a:t>...</a:t>
            </a:r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reeform 2"/>
          <p:cNvSpPr>
            <a:spLocks/>
          </p:cNvSpPr>
          <p:nvPr/>
        </p:nvSpPr>
        <p:spPr bwMode="auto">
          <a:xfrm>
            <a:off x="4325938" y="3692525"/>
            <a:ext cx="592137" cy="252413"/>
          </a:xfrm>
          <a:custGeom>
            <a:avLst/>
            <a:gdLst/>
            <a:ahLst/>
            <a:cxnLst>
              <a:cxn ang="0">
                <a:pos x="372" y="158"/>
              </a:cxn>
              <a:cxn ang="0">
                <a:pos x="0" y="0"/>
              </a:cxn>
            </a:cxnLst>
            <a:rect l="0" t="0" r="r" b="b"/>
            <a:pathLst>
              <a:path w="373" h="159">
                <a:moveTo>
                  <a:pt x="372" y="158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9" name="Freeform 3"/>
          <p:cNvSpPr>
            <a:spLocks/>
          </p:cNvSpPr>
          <p:nvPr/>
        </p:nvSpPr>
        <p:spPr bwMode="auto">
          <a:xfrm>
            <a:off x="7600950" y="2209800"/>
            <a:ext cx="473075" cy="1404938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97" y="0"/>
              </a:cxn>
              <a:cxn ang="0">
                <a:pos x="297" y="884"/>
              </a:cxn>
              <a:cxn ang="0">
                <a:pos x="0" y="884"/>
              </a:cxn>
            </a:cxnLst>
            <a:rect l="0" t="0" r="r" b="b"/>
            <a:pathLst>
              <a:path w="298" h="885">
                <a:moveTo>
                  <a:pt x="13" y="0"/>
                </a:moveTo>
                <a:lnTo>
                  <a:pt x="297" y="0"/>
                </a:lnTo>
                <a:lnTo>
                  <a:pt x="297" y="884"/>
                </a:lnTo>
                <a:lnTo>
                  <a:pt x="0" y="88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028700" y="3306763"/>
            <a:ext cx="1644650" cy="55880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028700" y="2135188"/>
            <a:ext cx="1644650" cy="55880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3379788" y="2001838"/>
            <a:ext cx="939800" cy="86360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411538" y="2093913"/>
            <a:ext cx="914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어셈</a:t>
            </a:r>
          </a:p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블러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379788" y="3138488"/>
            <a:ext cx="939800" cy="86360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3411538" y="3230563"/>
            <a:ext cx="914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어셈</a:t>
            </a:r>
          </a:p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블러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4902200" y="2039938"/>
            <a:ext cx="2673350" cy="93980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857750" y="2071688"/>
            <a:ext cx="25717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95000"/>
              </a:lnSpc>
              <a:defRPr/>
            </a:pP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</a:t>
            </a: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목적코드</a:t>
            </a: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ko-KR" altLang="en-US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</a:t>
            </a: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marL="342900" indent="-342900" algn="l" defTabSz="762000">
              <a:lnSpc>
                <a:spcPct val="9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MOV ...</a:t>
            </a:r>
          </a:p>
          <a:p>
            <a:pPr marL="342900" indent="-342900" algn="l" defTabSz="762000">
              <a:lnSpc>
                <a:spcPct val="9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2  .......</a:t>
            </a:r>
          </a:p>
          <a:p>
            <a:pPr marL="342900" indent="-342900" algn="l" defTabSz="762000">
              <a:lnSpc>
                <a:spcPct val="6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...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5072063" y="1679575"/>
            <a:ext cx="23558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목적모듈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AA</a:t>
            </a:r>
          </a:p>
        </p:txBody>
      </p:sp>
      <p:sp>
        <p:nvSpPr>
          <p:cNvPr id="55309" name="Freeform 13"/>
          <p:cNvSpPr>
            <a:spLocks/>
          </p:cNvSpPr>
          <p:nvPr/>
        </p:nvSpPr>
        <p:spPr bwMode="auto">
          <a:xfrm>
            <a:off x="2701925" y="2425700"/>
            <a:ext cx="633413" cy="1588"/>
          </a:xfrm>
          <a:custGeom>
            <a:avLst/>
            <a:gdLst/>
            <a:ahLst/>
            <a:cxnLst>
              <a:cxn ang="0">
                <a:pos x="398" y="0"/>
              </a:cxn>
              <a:cxn ang="0">
                <a:pos x="0" y="0"/>
              </a:cxn>
            </a:cxnLst>
            <a:rect l="0" t="0" r="r" b="b"/>
            <a:pathLst>
              <a:path w="399" h="1">
                <a:moveTo>
                  <a:pt x="398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417888" y="4919663"/>
            <a:ext cx="939800" cy="73025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3430588" y="5110163"/>
            <a:ext cx="914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로더</a:t>
            </a:r>
          </a:p>
        </p:txBody>
      </p:sp>
      <p:sp>
        <p:nvSpPr>
          <p:cNvPr id="5531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어셈블러</a:t>
            </a:r>
            <a:r>
              <a:rPr lang="en-US" altLang="ko-KR" dirty="0"/>
              <a:t>, </a:t>
            </a:r>
            <a:r>
              <a:rPr lang="ko-KR" altLang="en-US" dirty="0" err="1"/>
              <a:t>링커</a:t>
            </a:r>
            <a:r>
              <a:rPr lang="en-US" altLang="ko-KR" dirty="0"/>
              <a:t>, </a:t>
            </a:r>
            <a:r>
              <a:rPr lang="ko-KR" altLang="en-US" dirty="0" err="1"/>
              <a:t>로더의</a:t>
            </a:r>
            <a:r>
              <a:rPr lang="ko-KR" altLang="en-US" dirty="0"/>
              <a:t> 역할</a:t>
            </a: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763588" y="1752600"/>
            <a:ext cx="22018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원시모듈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AA</a:t>
            </a: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889000" y="2281238"/>
            <a:ext cx="1809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50000"/>
              </a:lnSpc>
              <a:defRPr/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MOV......</a:t>
            </a:r>
          </a:p>
          <a:p>
            <a:pPr marL="342900" indent="-342900" defTabSz="762000">
              <a:lnSpc>
                <a:spcPct val="50000"/>
              </a:lnSpc>
              <a:defRPr/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.........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682625" y="2924175"/>
            <a:ext cx="2266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원시모듈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BB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927100" y="3452813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50000"/>
              </a:lnSpc>
              <a:defRPr/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ADD......</a:t>
            </a:r>
          </a:p>
          <a:p>
            <a:pPr marL="342900" indent="-342900" defTabSz="762000">
              <a:lnSpc>
                <a:spcPct val="50000"/>
              </a:lnSpc>
              <a:defRPr/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.........</a:t>
            </a: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1352550" y="4391025"/>
            <a:ext cx="1320800" cy="177800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965200" y="4025900"/>
            <a:ext cx="2038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기억장치</a:t>
            </a: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1250950" y="4918075"/>
            <a:ext cx="1485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65000"/>
              </a:lnSpc>
              <a:defRPr/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MOV....</a:t>
            </a:r>
          </a:p>
          <a:p>
            <a:pPr marL="342900" indent="-342900" defTabSz="762000">
              <a:lnSpc>
                <a:spcPct val="50000"/>
              </a:lnSpc>
              <a:spcAft>
                <a:spcPct val="15000"/>
              </a:spcAft>
              <a:defRPr/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</a:t>
            </a:r>
          </a:p>
          <a:p>
            <a:pPr marL="342900" indent="-342900" defTabSz="762000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ADD....</a:t>
            </a:r>
          </a:p>
          <a:p>
            <a:pPr marL="342900" indent="-342900" defTabSz="762000">
              <a:lnSpc>
                <a:spcPct val="50000"/>
              </a:lnSpc>
              <a:spcAft>
                <a:spcPct val="15000"/>
              </a:spcAft>
              <a:defRPr/>
            </a:pP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</a:t>
            </a: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1365250" y="594677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1365250" y="457517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1365250" y="478472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546100" y="4308475"/>
            <a:ext cx="8953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물리</a:t>
            </a:r>
          </a:p>
          <a:p>
            <a:pPr marL="342900" indent="-342900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</a:t>
            </a: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700088" y="5680075"/>
            <a:ext cx="6286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40000"/>
              </a:lnSpc>
              <a:spcAft>
                <a:spcPct val="3000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</a:t>
            </a:r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584200" y="5184775"/>
            <a:ext cx="857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102</a:t>
            </a:r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>
            <a:off x="641350" y="4918075"/>
            <a:ext cx="74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681038" y="5432425"/>
            <a:ext cx="685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112</a:t>
            </a: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719138" y="5870575"/>
            <a:ext cx="6286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117</a:t>
            </a:r>
          </a:p>
        </p:txBody>
      </p:sp>
      <p:sp>
        <p:nvSpPr>
          <p:cNvPr id="55329" name="Freeform 33"/>
          <p:cNvSpPr>
            <a:spLocks/>
          </p:cNvSpPr>
          <p:nvPr/>
        </p:nvSpPr>
        <p:spPr bwMode="auto">
          <a:xfrm>
            <a:off x="2735263" y="3562350"/>
            <a:ext cx="619125" cy="1588"/>
          </a:xfrm>
          <a:custGeom>
            <a:avLst/>
            <a:gdLst/>
            <a:ahLst/>
            <a:cxnLst>
              <a:cxn ang="0">
                <a:pos x="389" y="0"/>
              </a:cxn>
              <a:cxn ang="0">
                <a:pos x="0" y="0"/>
              </a:cxn>
            </a:cxnLst>
            <a:rect l="0" t="0" r="r" b="b"/>
            <a:pathLst>
              <a:path w="390" h="1">
                <a:moveTo>
                  <a:pt x="389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30" name="Freeform 34"/>
          <p:cNvSpPr>
            <a:spLocks/>
          </p:cNvSpPr>
          <p:nvPr/>
        </p:nvSpPr>
        <p:spPr bwMode="auto">
          <a:xfrm>
            <a:off x="2717800" y="5286375"/>
            <a:ext cx="693738" cy="1588"/>
          </a:xfrm>
          <a:custGeom>
            <a:avLst/>
            <a:gdLst/>
            <a:ahLst/>
            <a:cxnLst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7" h="1">
                <a:moveTo>
                  <a:pt x="436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31" name="Rectangle 35"/>
          <p:cNvSpPr>
            <a:spLocks noChangeArrowheads="1"/>
          </p:cNvSpPr>
          <p:nvPr/>
        </p:nvSpPr>
        <p:spPr bwMode="auto">
          <a:xfrm>
            <a:off x="7577138" y="2290763"/>
            <a:ext cx="4572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95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95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>
            <a:off x="4921250" y="3462338"/>
            <a:ext cx="2673350" cy="93980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4876800" y="3494088"/>
            <a:ext cx="25717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95000"/>
              </a:lnSpc>
              <a:defRPr/>
            </a:pP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</a:t>
            </a: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목적코드</a:t>
            </a: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ko-KR" altLang="en-US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</a:t>
            </a: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marL="342900" indent="-342900" algn="l" defTabSz="762000">
              <a:lnSpc>
                <a:spcPct val="9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ADD ...</a:t>
            </a:r>
          </a:p>
          <a:p>
            <a:pPr marL="342900" indent="-342900" algn="l" defTabSz="762000">
              <a:lnSpc>
                <a:spcPct val="9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2  .......</a:t>
            </a:r>
          </a:p>
          <a:p>
            <a:pPr marL="342900" indent="-342900" algn="l" defTabSz="762000">
              <a:lnSpc>
                <a:spcPct val="6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...</a:t>
            </a:r>
          </a:p>
        </p:txBody>
      </p:sp>
      <p:sp>
        <p:nvSpPr>
          <p:cNvPr id="55334" name="Rectangle 38"/>
          <p:cNvSpPr>
            <a:spLocks noChangeArrowheads="1"/>
          </p:cNvSpPr>
          <p:nvPr/>
        </p:nvSpPr>
        <p:spPr bwMode="auto">
          <a:xfrm>
            <a:off x="5073650" y="3119438"/>
            <a:ext cx="2438400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목적모듈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BB</a:t>
            </a:r>
          </a:p>
        </p:txBody>
      </p:sp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7585075" y="3652838"/>
            <a:ext cx="4572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95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95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4921250" y="4900613"/>
            <a:ext cx="2673350" cy="130175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4876800" y="4932363"/>
            <a:ext cx="25717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95000"/>
              </a:lnSpc>
              <a:defRPr/>
            </a:pP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</a:t>
            </a: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목적코드</a:t>
            </a: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ko-KR" altLang="en-US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</a:t>
            </a:r>
            <a:r>
              <a:rPr lang="en-US" altLang="ko-KR"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marL="342900" indent="-342900" algn="l" defTabSz="762000">
              <a:lnSpc>
                <a:spcPct val="9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 MOV ...</a:t>
            </a:r>
          </a:p>
          <a:p>
            <a:pPr marL="342900" indent="-342900" algn="l" defTabSz="762000">
              <a:lnSpc>
                <a:spcPct val="9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2  .......</a:t>
            </a:r>
          </a:p>
          <a:p>
            <a:pPr marL="342900" indent="-342900" algn="l" defTabSz="762000">
              <a:lnSpc>
                <a:spcPct val="6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...</a:t>
            </a:r>
          </a:p>
          <a:p>
            <a:pPr marL="342900" indent="-342900" algn="l" defTabSz="762000">
              <a:lnSpc>
                <a:spcPct val="9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  ADD ...</a:t>
            </a:r>
          </a:p>
          <a:p>
            <a:pPr marL="342900" indent="-342900" algn="l" defTabSz="762000">
              <a:lnSpc>
                <a:spcPct val="5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...</a:t>
            </a:r>
          </a:p>
        </p:txBody>
      </p: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5143500" y="454025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적재모듈</a:t>
            </a:r>
          </a:p>
        </p:txBody>
      </p:sp>
      <p:sp>
        <p:nvSpPr>
          <p:cNvPr id="55339" name="Freeform 43"/>
          <p:cNvSpPr>
            <a:spLocks/>
          </p:cNvSpPr>
          <p:nvPr/>
        </p:nvSpPr>
        <p:spPr bwMode="auto">
          <a:xfrm>
            <a:off x="8058150" y="3009900"/>
            <a:ext cx="373063" cy="2033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0"/>
              </a:cxn>
              <a:cxn ang="0">
                <a:pos x="234" y="1280"/>
              </a:cxn>
            </a:cxnLst>
            <a:rect l="0" t="0" r="r" b="b"/>
            <a:pathLst>
              <a:path w="235" h="1281">
                <a:moveTo>
                  <a:pt x="0" y="0"/>
                </a:moveTo>
                <a:lnTo>
                  <a:pt x="234" y="0"/>
                </a:lnTo>
                <a:lnTo>
                  <a:pt x="234" y="12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40" name="Oval 44"/>
          <p:cNvSpPr>
            <a:spLocks noChangeArrowheads="1"/>
          </p:cNvSpPr>
          <p:nvPr/>
        </p:nvSpPr>
        <p:spPr bwMode="auto">
          <a:xfrm>
            <a:off x="8191500" y="5033963"/>
            <a:ext cx="463550" cy="92075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8153400" y="5143500"/>
            <a:ext cx="51911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9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링</a:t>
            </a:r>
          </a:p>
          <a:p>
            <a:pPr marL="342900" indent="-342900" algn="l" defTabSz="762000">
              <a:lnSpc>
                <a:spcPct val="9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커</a:t>
            </a:r>
          </a:p>
        </p:txBody>
      </p:sp>
      <p:sp>
        <p:nvSpPr>
          <p:cNvPr id="55342" name="Freeform 46"/>
          <p:cNvSpPr>
            <a:spLocks/>
          </p:cNvSpPr>
          <p:nvPr/>
        </p:nvSpPr>
        <p:spPr bwMode="auto">
          <a:xfrm>
            <a:off x="7639050" y="5514975"/>
            <a:ext cx="487363" cy="1588"/>
          </a:xfrm>
          <a:custGeom>
            <a:avLst/>
            <a:gdLst/>
            <a:ahLst/>
            <a:cxnLst>
              <a:cxn ang="0">
                <a:pos x="306" y="0"/>
              </a:cxn>
              <a:cxn ang="0">
                <a:pos x="0" y="0"/>
              </a:cxn>
            </a:cxnLst>
            <a:rect l="0" t="0" r="r" b="b"/>
            <a:pathLst>
              <a:path w="307" h="1">
                <a:moveTo>
                  <a:pt x="306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43" name="Freeform 47"/>
          <p:cNvSpPr>
            <a:spLocks/>
          </p:cNvSpPr>
          <p:nvPr/>
        </p:nvSpPr>
        <p:spPr bwMode="auto">
          <a:xfrm>
            <a:off x="4314825" y="2444750"/>
            <a:ext cx="544513" cy="1588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0" y="0"/>
              </a:cxn>
            </a:cxnLst>
            <a:rect l="0" t="0" r="r" b="b"/>
            <a:pathLst>
              <a:path w="343" h="1">
                <a:moveTo>
                  <a:pt x="342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44" name="Freeform 48"/>
          <p:cNvSpPr>
            <a:spLocks/>
          </p:cNvSpPr>
          <p:nvPr/>
        </p:nvSpPr>
        <p:spPr bwMode="auto">
          <a:xfrm>
            <a:off x="4352925" y="5305425"/>
            <a:ext cx="544513" cy="1588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0" y="0"/>
              </a:cxn>
            </a:cxnLst>
            <a:rect l="0" t="0" r="r" b="b"/>
            <a:pathLst>
              <a:path w="343" h="1">
                <a:moveTo>
                  <a:pt x="342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링커와 로더의 역할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551" y="1828799"/>
            <a:ext cx="8790317" cy="4295775"/>
          </a:xfrm>
        </p:spPr>
        <p:txBody>
          <a:bodyPr/>
          <a:lstStyle/>
          <a:p>
            <a:pPr marL="514080" lvl="0" indent="-514080">
              <a:lnSpc>
                <a:spcPct val="11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링커의 역할</a:t>
            </a:r>
          </a:p>
          <a:p>
            <a:pPr marL="630238" lvl="0" indent="0">
              <a:lnSpc>
                <a:spcPct val="110000"/>
              </a:lnSpc>
              <a:buNone/>
              <a:defRPr/>
            </a:pPr>
            <a:r>
              <a:rPr lang="ko-KR" altLang="en-US" sz="3000"/>
              <a:t>	모듈들 간의 결합</a:t>
            </a:r>
            <a:r>
              <a:rPr lang="en-US" altLang="ko-KR" sz="3000"/>
              <a:t>(0</a:t>
            </a:r>
            <a:r>
              <a:rPr lang="ko-KR" altLang="en-US" sz="3000"/>
              <a:t>번지부터 시작하는</a:t>
            </a:r>
            <a:r>
              <a:rPr lang="en-US" altLang="ko-KR" sz="3000"/>
              <a:t>)</a:t>
            </a:r>
          </a:p>
          <a:p>
            <a:pPr marL="630238" lvl="0" indent="0">
              <a:lnSpc>
                <a:spcPct val="110000"/>
              </a:lnSpc>
              <a:buNone/>
              <a:defRPr/>
            </a:pPr>
            <a:r>
              <a:rPr lang="ko-KR" altLang="en-US" sz="3000"/>
              <a:t>	외부 기호의 주소값을 결정</a:t>
            </a:r>
            <a:r>
              <a:rPr lang="en-US" altLang="ko-KR" sz="3000"/>
              <a:t>(</a:t>
            </a:r>
            <a:r>
              <a:rPr lang="ko-KR" altLang="en-US" sz="3000"/>
              <a:t>상대주소</a:t>
            </a:r>
            <a:r>
              <a:rPr lang="en-US" altLang="ko-KR" sz="3000"/>
              <a:t>)</a:t>
            </a:r>
          </a:p>
          <a:p>
            <a:pPr marL="514080" lvl="0" indent="-514080">
              <a:lnSpc>
                <a:spcPct val="11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로더의 역할</a:t>
            </a:r>
          </a:p>
          <a:p>
            <a:pPr marL="447675" lvl="0" indent="0">
              <a:lnSpc>
                <a:spcPct val="110000"/>
              </a:lnSpc>
              <a:buNone/>
              <a:defRPr/>
            </a:pPr>
            <a:r>
              <a:rPr lang="ko-KR" altLang="en-US" sz="3000"/>
              <a:t>	결합된 모듈의 적재</a:t>
            </a:r>
            <a:r>
              <a:rPr lang="en-US" altLang="ko-KR" sz="3000"/>
              <a:t>(0</a:t>
            </a:r>
            <a:r>
              <a:rPr lang="ko-KR" altLang="en-US" sz="3000"/>
              <a:t>번지가 아닌</a:t>
            </a:r>
            <a:r>
              <a:rPr lang="en-US" altLang="ko-KR" sz="3000"/>
              <a:t>)</a:t>
            </a:r>
          </a:p>
          <a:p>
            <a:pPr marL="447675" lvl="0" indent="0">
              <a:lnSpc>
                <a:spcPct val="110000"/>
              </a:lnSpc>
              <a:buNone/>
              <a:defRPr/>
            </a:pPr>
            <a:r>
              <a:rPr lang="ko-KR" altLang="en-US" sz="3000"/>
              <a:t>	기호의 절대</a:t>
            </a:r>
            <a:r>
              <a:rPr lang="en-US" altLang="ko-KR" sz="3000"/>
              <a:t>(</a:t>
            </a:r>
            <a:r>
              <a:rPr lang="ko-KR" altLang="en-US" sz="3000"/>
              <a:t>물리</a:t>
            </a:r>
            <a:r>
              <a:rPr lang="en-US" altLang="ko-KR" sz="3000"/>
              <a:t>)</a:t>
            </a:r>
            <a:r>
              <a:rPr lang="ko-KR" altLang="en-US" sz="3000"/>
              <a:t> 주소 결정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재배치의 개념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marL="514080" lvl="0" indent="-51408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/>
              <a:t>상대주소를 절대주소로 전환</a:t>
            </a:r>
          </a:p>
          <a:p>
            <a:pPr marL="514080" lvl="0" indent="-51408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/>
              <a:t>재배치 정보는 어셈블러가 생성</a:t>
            </a:r>
          </a:p>
          <a:p>
            <a:pPr marL="514080" lvl="0" indent="-51408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/>
              <a:t>로더는 재배치 정보 이용</a:t>
            </a:r>
          </a:p>
          <a:p>
            <a:pPr marL="514080" lvl="0" indent="-51408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/>
              <a:t>재배치는 재배치 로더가 담당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이중 패스의 필요성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200" y="1870074"/>
            <a:ext cx="8757969" cy="4796886"/>
          </a:xfrm>
        </p:spPr>
        <p:txBody>
          <a:bodyPr/>
          <a:lstStyle/>
          <a:p>
            <a:pPr marL="514080" lvl="0" indent="-514080">
              <a:lnSpc>
                <a:spcPct val="8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solidFill>
                  <a:schemeClr val="accent2">
                    <a:lumMod val="40000"/>
                    <a:lumOff val="60000"/>
                  </a:schemeClr>
                </a:solidFill>
              </a:rPr>
              <a:t>전향 참조</a:t>
            </a:r>
            <a:endParaRPr lang="ko-KR" altLang="en-US" sz="3000"/>
          </a:p>
          <a:p>
            <a:pPr lvl="0">
              <a:lnSpc>
                <a:spcPct val="85000"/>
              </a:lnSpc>
              <a:buFont typeface="Monotype Sorts"/>
              <a:buNone/>
              <a:defRPr/>
            </a:pPr>
            <a:r>
              <a:rPr lang="ko-KR" altLang="en-US" sz="3000"/>
              <a:t>			    </a:t>
            </a:r>
            <a:r>
              <a:rPr lang="en-US" altLang="ko-KR" sz="3000"/>
              <a:t>mov</a:t>
            </a:r>
            <a:r>
              <a:rPr lang="ko-KR" altLang="en-US" sz="3000"/>
              <a:t> </a:t>
            </a:r>
            <a:r>
              <a:rPr lang="en-US" altLang="ko-KR" sz="3000"/>
              <a:t>ax, bx</a:t>
            </a:r>
          </a:p>
          <a:p>
            <a:pPr lvl="0">
              <a:lnSpc>
                <a:spcPct val="85000"/>
              </a:lnSpc>
              <a:buFont typeface="Monotype Sorts"/>
              <a:buNone/>
              <a:defRPr/>
            </a:pPr>
            <a:r>
              <a:rPr lang="en-US" altLang="ko-KR" sz="3000"/>
              <a:t>				call sub</a:t>
            </a:r>
          </a:p>
          <a:p>
            <a:pPr lvl="0">
              <a:lnSpc>
                <a:spcPct val="85000"/>
              </a:lnSpc>
              <a:buFont typeface="Monotype Sorts"/>
              <a:buNone/>
              <a:defRPr/>
            </a:pPr>
            <a:r>
              <a:rPr lang="en-US" altLang="ko-KR" sz="3000"/>
              <a:t>				...</a:t>
            </a:r>
          </a:p>
          <a:p>
            <a:pPr lvl="0">
              <a:lnSpc>
                <a:spcPct val="85000"/>
              </a:lnSpc>
              <a:buFont typeface="Monotype Sorts"/>
              <a:buNone/>
              <a:defRPr/>
            </a:pPr>
            <a:endParaRPr lang="en-US" altLang="ko-KR" sz="3000"/>
          </a:p>
          <a:p>
            <a:pPr lvl="0">
              <a:lnSpc>
                <a:spcPct val="85000"/>
              </a:lnSpc>
              <a:buFont typeface="Monotype Sorts"/>
              <a:buNone/>
              <a:defRPr/>
            </a:pPr>
            <a:r>
              <a:rPr lang="en-US" altLang="ko-KR" sz="3000"/>
              <a:t>		sub : </a:t>
            </a:r>
          </a:p>
          <a:p>
            <a:pPr lvl="0">
              <a:lnSpc>
                <a:spcPct val="85000"/>
              </a:lnSpc>
              <a:buFont typeface="Monotype Sorts"/>
              <a:buNone/>
              <a:defRPr/>
            </a:pPr>
            <a:r>
              <a:rPr lang="en-US" altLang="ko-KR" sz="3000"/>
              <a:t>				push ax</a:t>
            </a:r>
          </a:p>
          <a:p>
            <a:pPr lvl="0">
              <a:lnSpc>
                <a:spcPct val="85000"/>
              </a:lnSpc>
              <a:buFont typeface="Monotype Sorts"/>
              <a:buNone/>
              <a:defRPr/>
            </a:pPr>
            <a:endParaRPr lang="en-US" altLang="ko-KR" sz="2000"/>
          </a:p>
          <a:p>
            <a:pPr lvl="0">
              <a:lnSpc>
                <a:spcPct val="85000"/>
              </a:lnSpc>
              <a:buFont typeface="Monotype Sorts"/>
              <a:buNone/>
              <a:defRPr/>
            </a:pPr>
            <a:r>
              <a:rPr lang="en-US" altLang="ko-KR" sz="2000"/>
              <a:t>call sub</a:t>
            </a:r>
            <a:r>
              <a:rPr lang="ko-KR" altLang="en-US" sz="2000"/>
              <a:t> 명령어를 번역할 시점에서는 </a:t>
            </a:r>
            <a:r>
              <a:rPr lang="en-US" altLang="ko-KR" sz="2000"/>
              <a:t>sub</a:t>
            </a:r>
            <a:r>
              <a:rPr lang="ko-KR" altLang="en-US" sz="2000"/>
              <a:t> 라는 기호를 식별할 수 없음</a:t>
            </a:r>
            <a:r>
              <a:rPr lang="en-US" altLang="ko-KR" sz="2000"/>
              <a:t>.</a:t>
            </a:r>
          </a:p>
          <a:p>
            <a:pPr lvl="0">
              <a:lnSpc>
                <a:spcPct val="85000"/>
              </a:lnSpc>
              <a:buFont typeface="Monotype Sorts"/>
              <a:buNone/>
              <a:defRPr/>
            </a:pPr>
            <a:r>
              <a:rPr lang="ko-KR" altLang="en-US" sz="2000"/>
              <a:t>패스 </a:t>
            </a:r>
            <a:r>
              <a:rPr lang="en-US" altLang="ko-KR" sz="2000"/>
              <a:t>1</a:t>
            </a:r>
            <a:r>
              <a:rPr lang="ko-KR" altLang="en-US" sz="2000"/>
              <a:t>에서는 각 기호를 식별함</a:t>
            </a:r>
            <a:r>
              <a:rPr lang="en-US" altLang="ko-KR" sz="2000"/>
              <a:t>.</a:t>
            </a:r>
          </a:p>
          <a:p>
            <a:pPr lvl="0">
              <a:lnSpc>
                <a:spcPct val="85000"/>
              </a:lnSpc>
              <a:buFont typeface="Monotype Sorts"/>
              <a:buNone/>
              <a:defRPr/>
            </a:pPr>
            <a:r>
              <a:rPr lang="ko-KR" altLang="en-US" sz="2000"/>
              <a:t>패스 </a:t>
            </a:r>
            <a:r>
              <a:rPr lang="en-US" altLang="ko-KR" sz="2000"/>
              <a:t>2</a:t>
            </a:r>
            <a:r>
              <a:rPr lang="ko-KR" altLang="en-US" sz="2000"/>
              <a:t>에서 식별된 각 기호를 번역</a:t>
            </a:r>
            <a:r>
              <a:rPr lang="en-US" altLang="ko-KR" sz="2000"/>
              <a:t>.</a:t>
            </a:r>
          </a:p>
          <a:p>
            <a:pPr lvl="0">
              <a:lnSpc>
                <a:spcPct val="85000"/>
              </a:lnSpc>
              <a:buFont typeface="Monotype Sorts"/>
              <a:buNone/>
              <a:defRPr/>
            </a:pPr>
            <a:r>
              <a:rPr lang="en-US" altLang="ko-KR" sz="3000"/>
              <a:t>		</a:t>
            </a:r>
          </a:p>
        </p:txBody>
      </p:sp>
      <p:sp>
        <p:nvSpPr>
          <p:cNvPr id="102405" name="Arc 5"/>
          <p:cNvSpPr/>
          <p:nvPr/>
        </p:nvSpPr>
        <p:spPr>
          <a:xfrm rot="1107335">
            <a:off x="3102798" y="3135490"/>
            <a:ext cx="1053831" cy="1802259"/>
          </a:xfrm>
          <a:custGeom>
            <a:avLst/>
            <a:gdLst>
              <a:gd name="G0" fmla="+- 3290 0 0"/>
              <a:gd name="G1" fmla="+- 16330 0 0"/>
              <a:gd name="G2" fmla="+- 21600 0 0"/>
              <a:gd name="T0" fmla="*/ 17428 w 24890"/>
              <a:gd name="T1" fmla="*/ 0 h 37930"/>
              <a:gd name="T2" fmla="*/ 0 w 24890"/>
              <a:gd name="T3" fmla="*/ 37678 h 37930"/>
              <a:gd name="T4" fmla="*/ 3290 w 24890"/>
              <a:gd name="T5" fmla="*/ 16330 h 37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90" h="37930" fill="none" extrusionOk="0">
                <a:moveTo>
                  <a:pt x="17428" y="-1"/>
                </a:moveTo>
                <a:cubicBezTo>
                  <a:pt x="22167" y="4102"/>
                  <a:pt x="24890" y="10061"/>
                  <a:pt x="24890" y="16330"/>
                </a:cubicBezTo>
                <a:cubicBezTo>
                  <a:pt x="24890" y="28259"/>
                  <a:pt x="15219" y="37930"/>
                  <a:pt x="3290" y="37930"/>
                </a:cubicBezTo>
                <a:cubicBezTo>
                  <a:pt x="2188" y="37930"/>
                  <a:pt x="1088" y="37845"/>
                  <a:pt x="0" y="37677"/>
                </a:cubicBezTo>
              </a:path>
              <a:path w="24890" h="37930" stroke="0" extrusionOk="0">
                <a:moveTo>
                  <a:pt x="17428" y="-1"/>
                </a:moveTo>
                <a:cubicBezTo>
                  <a:pt x="22167" y="4102"/>
                  <a:pt x="24890" y="10061"/>
                  <a:pt x="24890" y="16330"/>
                </a:cubicBezTo>
                <a:cubicBezTo>
                  <a:pt x="24890" y="28259"/>
                  <a:pt x="15219" y="37930"/>
                  <a:pt x="3290" y="37930"/>
                </a:cubicBezTo>
                <a:cubicBezTo>
                  <a:pt x="2188" y="37930"/>
                  <a:pt x="1088" y="37845"/>
                  <a:pt x="0" y="37677"/>
                </a:cubicBezTo>
                <a:lnTo>
                  <a:pt x="3290" y="1633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어셈블러의 역할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35" y="1981200"/>
            <a:ext cx="8595502" cy="4114800"/>
          </a:xfrm>
        </p:spPr>
        <p:txBody>
          <a:bodyPr/>
          <a:lstStyle/>
          <a:p>
            <a:pPr marL="514080" lvl="0" indent="-514080">
              <a:lnSpc>
                <a:spcPct val="110000"/>
              </a:lnSpc>
              <a:buSzPct val="80000"/>
              <a:buFont typeface="Wingdings"/>
              <a:buChar char="u"/>
              <a:defRPr/>
            </a:pPr>
            <a:r>
              <a:rPr lang="ko-KR" altLang="en-US" sz="3300"/>
              <a:t>명령어 처리</a:t>
            </a:r>
          </a:p>
          <a:p>
            <a:pPr marL="447675" lvl="0" indent="0">
              <a:lnSpc>
                <a:spcPct val="110000"/>
              </a:lnSpc>
              <a:buNone/>
              <a:defRPr/>
            </a:pPr>
            <a:r>
              <a:rPr lang="ko-KR" altLang="en-US" sz="3300"/>
              <a:t>	</a:t>
            </a:r>
            <a:r>
              <a:rPr lang="ko-KR" altLang="en-US" sz="2900"/>
              <a:t>기호표의 작성</a:t>
            </a:r>
          </a:p>
          <a:p>
            <a:pPr marL="447675" lvl="0" indent="0">
              <a:lnSpc>
                <a:spcPct val="110000"/>
              </a:lnSpc>
              <a:buNone/>
              <a:defRPr/>
            </a:pPr>
            <a:r>
              <a:rPr lang="ko-KR" altLang="en-US" sz="2900"/>
              <a:t>	명령어에 상응하는 기계코드 생성</a:t>
            </a:r>
          </a:p>
          <a:p>
            <a:pPr marL="447675" lvl="0" indent="0">
              <a:lnSpc>
                <a:spcPct val="110000"/>
              </a:lnSpc>
              <a:buNone/>
              <a:defRPr/>
            </a:pPr>
            <a:r>
              <a:rPr lang="ko-KR" altLang="en-US" sz="2900"/>
              <a:t>	기호를 기호값으로 대체</a:t>
            </a:r>
          </a:p>
          <a:p>
            <a:pPr marL="514080" lvl="0" indent="-514080">
              <a:lnSpc>
                <a:spcPct val="110000"/>
              </a:lnSpc>
              <a:buSzPct val="80000"/>
              <a:buFont typeface="Wingdings"/>
              <a:buChar char="u"/>
              <a:defRPr/>
            </a:pPr>
            <a:r>
              <a:rPr lang="ko-KR" altLang="en-US" sz="3300"/>
              <a:t>어셈블러 지시어 처리</a:t>
            </a:r>
          </a:p>
          <a:p>
            <a:pPr marL="447675" lvl="0" indent="0">
              <a:lnSpc>
                <a:spcPct val="110000"/>
              </a:lnSpc>
              <a:buNone/>
              <a:defRPr/>
            </a:pPr>
            <a:r>
              <a:rPr lang="ko-KR" altLang="en-US" sz="3300"/>
              <a:t>	</a:t>
            </a:r>
            <a:r>
              <a:rPr lang="ko-KR" altLang="en-US" sz="2900"/>
              <a:t>지시어표 지시대로 처리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</a:t>
            </a:r>
            <a:r>
              <a:rPr lang="en-US" altLang="ko-KR"/>
              <a:t>1</a:t>
            </a:r>
            <a:r>
              <a:rPr lang="ko-KR" altLang="en-US"/>
              <a:t>의 기능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187" y="1724025"/>
            <a:ext cx="8493006" cy="4416425"/>
          </a:xfrm>
        </p:spPr>
        <p:txBody>
          <a:bodyPr/>
          <a:lstStyle/>
          <a:p>
            <a:pPr marL="514080" lvl="0" indent="-51408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명령어표를 참조</a:t>
            </a:r>
            <a:r>
              <a:rPr lang="en-US" altLang="ko-KR" sz="3000"/>
              <a:t>(</a:t>
            </a:r>
            <a:r>
              <a:rPr lang="ko-KR" altLang="en-US" sz="3000"/>
              <a:t>코드</a:t>
            </a:r>
            <a:r>
              <a:rPr lang="en-US" altLang="ko-KR" sz="3000"/>
              <a:t>)</a:t>
            </a:r>
          </a:p>
          <a:p>
            <a:pPr marL="514080" lvl="0" indent="-51408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명령어들의 상대 주소 결정</a:t>
            </a:r>
            <a:r>
              <a:rPr lang="en-US" altLang="ko-KR" sz="3000"/>
              <a:t>(LC: location counter)</a:t>
            </a:r>
          </a:p>
          <a:p>
            <a:pPr marL="514080" lvl="0" indent="-51408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기호의 재배치 여부 결정</a:t>
            </a:r>
          </a:p>
          <a:p>
            <a:pPr marL="514080" lvl="0" indent="-51408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각 기호표 작성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 내용</a:t>
            </a:r>
          </a:p>
        </p:txBody>
      </p:sp>
      <p:sp>
        <p:nvSpPr>
          <p:cNvPr id="1249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76300" y="1847850"/>
            <a:ext cx="7772400" cy="4114800"/>
          </a:xfrm>
        </p:spPr>
        <p:txBody>
          <a:bodyPr/>
          <a:lstStyle/>
          <a:p>
            <a:pPr marL="456960" lvl="0" indent="-456960">
              <a:lnSpc>
                <a:spcPct val="140000"/>
              </a:lnSpc>
              <a:buSzPct val="80000"/>
              <a:buFont typeface="Wingdings"/>
              <a:buChar char="u"/>
              <a:defRPr/>
            </a:pPr>
            <a:r>
              <a:rPr lang="ko-KR" altLang="en-US" sz="3200"/>
              <a:t>어셈블러의 개요</a:t>
            </a:r>
          </a:p>
          <a:p>
            <a:pPr marL="456960" lvl="0" indent="-456960">
              <a:lnSpc>
                <a:spcPct val="140000"/>
              </a:lnSpc>
              <a:buSzPct val="80000"/>
              <a:buFont typeface="Wingdings"/>
              <a:buChar char="u"/>
              <a:defRPr/>
            </a:pPr>
            <a:r>
              <a:rPr lang="ko-KR" altLang="en-US" sz="3200"/>
              <a:t>라벨</a:t>
            </a:r>
            <a:r>
              <a:rPr lang="en-US" altLang="ko-KR" sz="3200"/>
              <a:t>, </a:t>
            </a:r>
            <a:r>
              <a:rPr lang="ko-KR" altLang="en-US" sz="3200"/>
              <a:t>외부기호</a:t>
            </a:r>
            <a:r>
              <a:rPr lang="en-US" altLang="ko-KR" sz="3200"/>
              <a:t>, </a:t>
            </a:r>
            <a:r>
              <a:rPr lang="ko-KR" altLang="en-US" sz="3200"/>
              <a:t>내부기호 개념</a:t>
            </a:r>
          </a:p>
          <a:p>
            <a:pPr marL="456960" lvl="0" indent="-456960">
              <a:lnSpc>
                <a:spcPct val="140000"/>
              </a:lnSpc>
              <a:buSzPct val="80000"/>
              <a:buFont typeface="Wingdings"/>
              <a:buChar char="u"/>
              <a:defRPr/>
            </a:pPr>
            <a:r>
              <a:rPr lang="ko-KR" altLang="en-US" sz="3200"/>
              <a:t>프로그램의 실행 과정</a:t>
            </a:r>
          </a:p>
          <a:p>
            <a:pPr marL="456960" lvl="0" indent="-456960">
              <a:lnSpc>
                <a:spcPct val="140000"/>
              </a:lnSpc>
              <a:buSzPct val="80000"/>
              <a:buFont typeface="Wingdings"/>
              <a:buChar char="u"/>
              <a:defRPr/>
            </a:pPr>
            <a:r>
              <a:rPr lang="ko-KR" altLang="en-US" sz="3200"/>
              <a:t>어셈블러</a:t>
            </a:r>
            <a:r>
              <a:rPr lang="en-US" altLang="ko-KR" sz="3200"/>
              <a:t>, </a:t>
            </a:r>
            <a:r>
              <a:rPr lang="ko-KR" altLang="en-US" sz="3200"/>
              <a:t>링커</a:t>
            </a:r>
            <a:r>
              <a:rPr lang="en-US" altLang="ko-KR" sz="3200"/>
              <a:t>, </a:t>
            </a:r>
            <a:r>
              <a:rPr lang="ko-KR" altLang="en-US" sz="3200"/>
              <a:t>로더의 역할</a:t>
            </a:r>
          </a:p>
          <a:p>
            <a:pPr marL="456960" lvl="0" indent="-456960">
              <a:lnSpc>
                <a:spcPct val="140000"/>
              </a:lnSpc>
              <a:buSzPct val="80000"/>
              <a:buFont typeface="Wingdings"/>
              <a:buChar char="u"/>
              <a:defRPr/>
            </a:pPr>
            <a:r>
              <a:rPr lang="ko-KR" altLang="en-US" sz="3200"/>
              <a:t>이중 패스의 필요성 및 기능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</a:t>
            </a:r>
            <a:r>
              <a:rPr lang="en-US" altLang="ko-KR"/>
              <a:t>2</a:t>
            </a:r>
            <a:r>
              <a:rPr lang="ko-KR" altLang="en-US"/>
              <a:t>의 기능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874" y="1981200"/>
            <a:ext cx="8581126" cy="4114800"/>
          </a:xfrm>
        </p:spPr>
        <p:txBody>
          <a:bodyPr/>
          <a:lstStyle/>
          <a:p>
            <a:pPr marL="514080" lvl="0" indent="-514080">
              <a:lnSpc>
                <a:spcPct val="15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명령어 자체를 </a:t>
            </a:r>
            <a:r>
              <a:rPr lang="en-US" altLang="ko-KR" sz="3000" u="sng"/>
              <a:t>2</a:t>
            </a:r>
            <a:r>
              <a:rPr lang="ko-KR" altLang="en-US" sz="3000" u="sng"/>
              <a:t>진 코드로 대체</a:t>
            </a:r>
          </a:p>
          <a:p>
            <a:pPr marL="514080" lvl="0" indent="-514080">
              <a:lnSpc>
                <a:spcPct val="15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명령어의 기호 대신 기호표에서 찾은 값으로 대체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이중패스 어셈블러의 기능</a:t>
            </a:r>
          </a:p>
        </p:txBody>
      </p:sp>
      <p:grpSp>
        <p:nvGrpSpPr>
          <p:cNvPr id="17411" name="Group 8"/>
          <p:cNvGrpSpPr>
            <a:grpSpLocks/>
          </p:cNvGrpSpPr>
          <p:nvPr/>
        </p:nvGrpSpPr>
        <p:grpSpPr bwMode="auto">
          <a:xfrm>
            <a:off x="4035425" y="1922463"/>
            <a:ext cx="1492250" cy="514350"/>
            <a:chOff x="2584" y="1115"/>
            <a:chExt cx="940" cy="324"/>
          </a:xfrm>
        </p:grpSpPr>
        <p:sp>
          <p:nvSpPr>
            <p:cNvPr id="104451" name="Oval 3"/>
            <p:cNvSpPr>
              <a:spLocks noChangeArrowheads="1"/>
            </p:cNvSpPr>
            <p:nvPr/>
          </p:nvSpPr>
          <p:spPr bwMode="auto">
            <a:xfrm>
              <a:off x="2584" y="1119"/>
              <a:ext cx="265" cy="316"/>
            </a:xfrm>
            <a:prstGeom prst="ellipse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52" name="Oval 4"/>
            <p:cNvSpPr>
              <a:spLocks noChangeArrowheads="1"/>
            </p:cNvSpPr>
            <p:nvPr/>
          </p:nvSpPr>
          <p:spPr bwMode="auto">
            <a:xfrm>
              <a:off x="3259" y="1119"/>
              <a:ext cx="265" cy="316"/>
            </a:xfrm>
            <a:prstGeom prst="ellipse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53" name="AutoShape 5"/>
            <p:cNvSpPr>
              <a:spLocks noChangeArrowheads="1"/>
            </p:cNvSpPr>
            <p:nvPr/>
          </p:nvSpPr>
          <p:spPr bwMode="auto">
            <a:xfrm>
              <a:off x="2678" y="1115"/>
              <a:ext cx="713" cy="324"/>
            </a:xfrm>
            <a:prstGeom prst="roundRect">
              <a:avLst>
                <a:gd name="adj" fmla="val 12421"/>
              </a:avLst>
            </a:prstGeom>
            <a:solidFill>
              <a:srgbClr val="BC37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기호표</a:t>
              </a:r>
            </a:p>
          </p:txBody>
        </p:sp>
        <p:sp>
          <p:nvSpPr>
            <p:cNvPr id="104454" name="Line 6"/>
            <p:cNvSpPr>
              <a:spLocks noChangeShapeType="1"/>
            </p:cNvSpPr>
            <p:nvPr/>
          </p:nvSpPr>
          <p:spPr bwMode="auto">
            <a:xfrm>
              <a:off x="2697" y="1439"/>
              <a:ext cx="7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2707" y="1115"/>
              <a:ext cx="6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412" name="Group 14"/>
          <p:cNvGrpSpPr>
            <a:grpSpLocks/>
          </p:cNvGrpSpPr>
          <p:nvPr/>
        </p:nvGrpSpPr>
        <p:grpSpPr bwMode="auto">
          <a:xfrm>
            <a:off x="3895725" y="3327400"/>
            <a:ext cx="1733550" cy="1438275"/>
            <a:chOff x="2496" y="2000"/>
            <a:chExt cx="1092" cy="906"/>
          </a:xfrm>
        </p:grpSpPr>
        <p:sp>
          <p:nvSpPr>
            <p:cNvPr id="104457" name="Oval 9"/>
            <p:cNvSpPr>
              <a:spLocks noChangeArrowheads="1"/>
            </p:cNvSpPr>
            <p:nvPr/>
          </p:nvSpPr>
          <p:spPr bwMode="auto">
            <a:xfrm>
              <a:off x="2500" y="2652"/>
              <a:ext cx="1084" cy="25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58" name="AutoShape 10"/>
            <p:cNvSpPr>
              <a:spLocks noChangeArrowheads="1"/>
            </p:cNvSpPr>
            <p:nvPr/>
          </p:nvSpPr>
          <p:spPr bwMode="auto">
            <a:xfrm>
              <a:off x="2496" y="2127"/>
              <a:ext cx="1092" cy="688"/>
            </a:xfrm>
            <a:prstGeom prst="roundRect">
              <a:avLst>
                <a:gd name="adj" fmla="val 12421"/>
              </a:avLst>
            </a:prstGeom>
            <a:solidFill>
              <a:srgbClr val="50009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59" name="Line 11"/>
            <p:cNvSpPr>
              <a:spLocks noChangeShapeType="1"/>
            </p:cNvSpPr>
            <p:nvPr/>
          </p:nvSpPr>
          <p:spPr bwMode="auto">
            <a:xfrm flipV="1">
              <a:off x="2496" y="2099"/>
              <a:ext cx="0" cy="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60" name="Line 12"/>
            <p:cNvSpPr>
              <a:spLocks noChangeShapeType="1"/>
            </p:cNvSpPr>
            <p:nvPr/>
          </p:nvSpPr>
          <p:spPr bwMode="auto">
            <a:xfrm flipV="1">
              <a:off x="3588" y="2136"/>
              <a:ext cx="0" cy="6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61" name="Oval 13"/>
            <p:cNvSpPr>
              <a:spLocks noChangeArrowheads="1"/>
            </p:cNvSpPr>
            <p:nvPr/>
          </p:nvSpPr>
          <p:spPr bwMode="auto">
            <a:xfrm>
              <a:off x="2500" y="2000"/>
              <a:ext cx="1084" cy="25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3870325" y="3706813"/>
            <a:ext cx="17907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원   시</a:t>
            </a:r>
          </a:p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프로그램</a:t>
            </a:r>
          </a:p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사   본</a:t>
            </a:r>
          </a:p>
        </p:txBody>
      </p:sp>
      <p:grpSp>
        <p:nvGrpSpPr>
          <p:cNvPr id="17415" name="Group 22"/>
          <p:cNvGrpSpPr>
            <a:grpSpLocks/>
          </p:cNvGrpSpPr>
          <p:nvPr/>
        </p:nvGrpSpPr>
        <p:grpSpPr bwMode="auto">
          <a:xfrm>
            <a:off x="3070225" y="4972050"/>
            <a:ext cx="3182938" cy="647700"/>
            <a:chOff x="1976" y="3036"/>
            <a:chExt cx="2005" cy="408"/>
          </a:xfrm>
        </p:grpSpPr>
        <p:sp>
          <p:nvSpPr>
            <p:cNvPr id="104465" name="Oval 17"/>
            <p:cNvSpPr>
              <a:spLocks noChangeArrowheads="1"/>
            </p:cNvSpPr>
            <p:nvPr/>
          </p:nvSpPr>
          <p:spPr bwMode="auto">
            <a:xfrm>
              <a:off x="1976" y="3040"/>
              <a:ext cx="570" cy="400"/>
            </a:xfrm>
            <a:prstGeom prst="ellipse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66" name="Oval 18"/>
            <p:cNvSpPr>
              <a:spLocks noChangeArrowheads="1"/>
            </p:cNvSpPr>
            <p:nvPr/>
          </p:nvSpPr>
          <p:spPr bwMode="auto">
            <a:xfrm>
              <a:off x="3411" y="3040"/>
              <a:ext cx="570" cy="400"/>
            </a:xfrm>
            <a:prstGeom prst="ellipse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67" name="AutoShape 19"/>
            <p:cNvSpPr>
              <a:spLocks noChangeArrowheads="1"/>
            </p:cNvSpPr>
            <p:nvPr/>
          </p:nvSpPr>
          <p:spPr bwMode="auto">
            <a:xfrm>
              <a:off x="2180" y="3036"/>
              <a:ext cx="1514" cy="408"/>
            </a:xfrm>
            <a:prstGeom prst="roundRect">
              <a:avLst>
                <a:gd name="adj" fmla="val 12421"/>
              </a:avLst>
            </a:prstGeom>
            <a:solidFill>
              <a:srgbClr val="BC37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>
              <a:off x="2217" y="3444"/>
              <a:ext cx="15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>
              <a:off x="2237" y="3036"/>
              <a:ext cx="14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3186113" y="5124450"/>
            <a:ext cx="3019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오류</a:t>
            </a:r>
            <a:r>
              <a:rPr lang="ko-KR" altLang="en-US"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및</a:t>
            </a:r>
            <a:r>
              <a:rPr lang="ko-KR" altLang="en-US"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기타</a:t>
            </a:r>
            <a:r>
              <a:rPr lang="ko-KR" altLang="en-US"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정보</a:t>
            </a:r>
          </a:p>
        </p:txBody>
      </p:sp>
      <p:grpSp>
        <p:nvGrpSpPr>
          <p:cNvPr id="17417" name="Group 29"/>
          <p:cNvGrpSpPr>
            <a:grpSpLocks/>
          </p:cNvGrpSpPr>
          <p:nvPr/>
        </p:nvGrpSpPr>
        <p:grpSpPr bwMode="auto">
          <a:xfrm>
            <a:off x="7024688" y="1911350"/>
            <a:ext cx="1597025" cy="1271588"/>
            <a:chOff x="4467" y="1108"/>
            <a:chExt cx="1006" cy="801"/>
          </a:xfrm>
        </p:grpSpPr>
        <p:sp>
          <p:nvSpPr>
            <p:cNvPr id="104472" name="Oval 24"/>
            <p:cNvSpPr>
              <a:spLocks noChangeArrowheads="1"/>
            </p:cNvSpPr>
            <p:nvPr/>
          </p:nvSpPr>
          <p:spPr bwMode="auto">
            <a:xfrm>
              <a:off x="4471" y="1685"/>
              <a:ext cx="998" cy="22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73" name="AutoShape 25"/>
            <p:cNvSpPr>
              <a:spLocks noChangeArrowheads="1"/>
            </p:cNvSpPr>
            <p:nvPr/>
          </p:nvSpPr>
          <p:spPr bwMode="auto">
            <a:xfrm>
              <a:off x="4467" y="1220"/>
              <a:ext cx="1006" cy="610"/>
            </a:xfrm>
            <a:prstGeom prst="roundRect">
              <a:avLst>
                <a:gd name="adj" fmla="val 12421"/>
              </a:avLst>
            </a:prstGeom>
            <a:solidFill>
              <a:srgbClr val="50009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74" name="Line 26"/>
            <p:cNvSpPr>
              <a:spLocks noChangeShapeType="1"/>
            </p:cNvSpPr>
            <p:nvPr/>
          </p:nvSpPr>
          <p:spPr bwMode="auto">
            <a:xfrm flipV="1">
              <a:off x="4467" y="1196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75" name="Line 27"/>
            <p:cNvSpPr>
              <a:spLocks noChangeShapeType="1"/>
            </p:cNvSpPr>
            <p:nvPr/>
          </p:nvSpPr>
          <p:spPr bwMode="auto">
            <a:xfrm flipV="1">
              <a:off x="5473" y="1228"/>
              <a:ext cx="0" cy="5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76" name="Oval 28"/>
            <p:cNvSpPr>
              <a:spLocks noChangeArrowheads="1"/>
            </p:cNvSpPr>
            <p:nvPr/>
          </p:nvSpPr>
          <p:spPr bwMode="auto">
            <a:xfrm>
              <a:off x="4471" y="1108"/>
              <a:ext cx="998" cy="22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6935788" y="2347913"/>
            <a:ext cx="176847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</a:t>
            </a:r>
          </a:p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프로그램</a:t>
            </a:r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7597775" y="4206875"/>
            <a:ext cx="901700" cy="50165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7572375" y="4314825"/>
            <a:ext cx="933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링커</a:t>
            </a:r>
          </a:p>
        </p:txBody>
      </p:sp>
      <p:grpSp>
        <p:nvGrpSpPr>
          <p:cNvPr id="17421" name="Group 36"/>
          <p:cNvGrpSpPr>
            <a:grpSpLocks/>
          </p:cNvGrpSpPr>
          <p:nvPr/>
        </p:nvGrpSpPr>
        <p:grpSpPr bwMode="auto">
          <a:xfrm>
            <a:off x="6753225" y="5303838"/>
            <a:ext cx="1868488" cy="969962"/>
            <a:chOff x="4296" y="3245"/>
            <a:chExt cx="1098" cy="611"/>
          </a:xfrm>
        </p:grpSpPr>
        <p:sp>
          <p:nvSpPr>
            <p:cNvPr id="104481" name="Oval 33"/>
            <p:cNvSpPr>
              <a:spLocks noChangeArrowheads="1"/>
            </p:cNvSpPr>
            <p:nvPr/>
          </p:nvSpPr>
          <p:spPr bwMode="auto">
            <a:xfrm>
              <a:off x="4296" y="3605"/>
              <a:ext cx="568" cy="223"/>
            </a:xfrm>
            <a:prstGeom prst="ellipse">
              <a:avLst/>
            </a:prstGeom>
            <a:solidFill>
              <a:srgbClr val="7B00E4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82" name="Rectangle 34"/>
            <p:cNvSpPr>
              <a:spLocks noChangeArrowheads="1"/>
            </p:cNvSpPr>
            <p:nvPr/>
          </p:nvSpPr>
          <p:spPr bwMode="auto">
            <a:xfrm>
              <a:off x="4296" y="3245"/>
              <a:ext cx="1098" cy="492"/>
            </a:xfrm>
            <a:prstGeom prst="rect">
              <a:avLst/>
            </a:prstGeom>
            <a:solidFill>
              <a:srgbClr val="7B00E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 useBgFill="1">
          <p:nvSpPr>
            <p:cNvPr id="104483" name="Oval 35"/>
            <p:cNvSpPr>
              <a:spLocks noChangeArrowheads="1"/>
            </p:cNvSpPr>
            <p:nvPr/>
          </p:nvSpPr>
          <p:spPr bwMode="auto">
            <a:xfrm>
              <a:off x="4864" y="3628"/>
              <a:ext cx="526" cy="22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485" name="Rectangle 37"/>
          <p:cNvSpPr>
            <a:spLocks noChangeArrowheads="1"/>
          </p:cNvSpPr>
          <p:nvPr/>
        </p:nvSpPr>
        <p:spPr bwMode="auto">
          <a:xfrm>
            <a:off x="6759575" y="5278438"/>
            <a:ext cx="186213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원시 프로그램</a:t>
            </a:r>
          </a:p>
          <a:p>
            <a:pPr marL="342900" indent="-342900" algn="l" defTabSz="762000"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오류정보 등</a:t>
            </a:r>
          </a:p>
        </p:txBody>
      </p:sp>
      <p:sp>
        <p:nvSpPr>
          <p:cNvPr id="104486" name="Freeform 38"/>
          <p:cNvSpPr>
            <a:spLocks/>
          </p:cNvSpPr>
          <p:nvPr/>
        </p:nvSpPr>
        <p:spPr bwMode="auto">
          <a:xfrm>
            <a:off x="1503363" y="4044950"/>
            <a:ext cx="7366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3" y="0"/>
              </a:cxn>
            </a:cxnLst>
            <a:rect l="0" t="0" r="r" b="b"/>
            <a:pathLst>
              <a:path w="464" h="1">
                <a:moveTo>
                  <a:pt x="0" y="0"/>
                </a:moveTo>
                <a:lnTo>
                  <a:pt x="46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87" name="Freeform 39"/>
          <p:cNvSpPr>
            <a:spLocks/>
          </p:cNvSpPr>
          <p:nvPr/>
        </p:nvSpPr>
        <p:spPr bwMode="auto">
          <a:xfrm>
            <a:off x="2727325" y="2201863"/>
            <a:ext cx="1292225" cy="1565275"/>
          </a:xfrm>
          <a:custGeom>
            <a:avLst/>
            <a:gdLst/>
            <a:ahLst/>
            <a:cxnLst>
              <a:cxn ang="0">
                <a:pos x="0" y="985"/>
              </a:cxn>
              <a:cxn ang="0">
                <a:pos x="0" y="0"/>
              </a:cxn>
              <a:cxn ang="0">
                <a:pos x="813" y="0"/>
              </a:cxn>
            </a:cxnLst>
            <a:rect l="0" t="0" r="r" b="b"/>
            <a:pathLst>
              <a:path w="814" h="986">
                <a:moveTo>
                  <a:pt x="0" y="985"/>
                </a:moveTo>
                <a:lnTo>
                  <a:pt x="0" y="0"/>
                </a:lnTo>
                <a:lnTo>
                  <a:pt x="81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88" name="Freeform 40"/>
          <p:cNvSpPr>
            <a:spLocks/>
          </p:cNvSpPr>
          <p:nvPr/>
        </p:nvSpPr>
        <p:spPr bwMode="auto">
          <a:xfrm>
            <a:off x="5541963" y="2179638"/>
            <a:ext cx="1084262" cy="1471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2" y="0"/>
              </a:cxn>
              <a:cxn ang="0">
                <a:pos x="682" y="926"/>
              </a:cxn>
            </a:cxnLst>
            <a:rect l="0" t="0" r="r" b="b"/>
            <a:pathLst>
              <a:path w="683" h="927">
                <a:moveTo>
                  <a:pt x="0" y="0"/>
                </a:moveTo>
                <a:lnTo>
                  <a:pt x="682" y="0"/>
                </a:lnTo>
                <a:lnTo>
                  <a:pt x="682" y="92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89" name="Freeform 41"/>
          <p:cNvSpPr>
            <a:spLocks/>
          </p:cNvSpPr>
          <p:nvPr/>
        </p:nvSpPr>
        <p:spPr bwMode="auto">
          <a:xfrm>
            <a:off x="7891463" y="3241675"/>
            <a:ext cx="319087" cy="954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" y="600"/>
              </a:cxn>
            </a:cxnLst>
            <a:rect l="0" t="0" r="r" b="b"/>
            <a:pathLst>
              <a:path w="201" h="601">
                <a:moveTo>
                  <a:pt x="0" y="0"/>
                </a:moveTo>
                <a:lnTo>
                  <a:pt x="200" y="6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90" name="Freeform 42"/>
          <p:cNvSpPr>
            <a:spLocks/>
          </p:cNvSpPr>
          <p:nvPr/>
        </p:nvSpPr>
        <p:spPr bwMode="auto">
          <a:xfrm>
            <a:off x="6784975" y="3173413"/>
            <a:ext cx="592138" cy="477837"/>
          </a:xfrm>
          <a:custGeom>
            <a:avLst/>
            <a:gdLst/>
            <a:ahLst/>
            <a:cxnLst>
              <a:cxn ang="0">
                <a:pos x="0" y="300"/>
              </a:cxn>
              <a:cxn ang="0">
                <a:pos x="372" y="0"/>
              </a:cxn>
            </a:cxnLst>
            <a:rect l="0" t="0" r="r" b="b"/>
            <a:pathLst>
              <a:path w="373" h="301">
                <a:moveTo>
                  <a:pt x="0" y="300"/>
                </a:moveTo>
                <a:lnTo>
                  <a:pt x="37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91" name="Freeform 43"/>
          <p:cNvSpPr>
            <a:spLocks/>
          </p:cNvSpPr>
          <p:nvPr/>
        </p:nvSpPr>
        <p:spPr bwMode="auto">
          <a:xfrm>
            <a:off x="5695950" y="3994150"/>
            <a:ext cx="557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0"/>
              </a:cxn>
            </a:cxnLst>
            <a:rect l="0" t="0" r="r" b="b"/>
            <a:pathLst>
              <a:path w="351" h="1">
                <a:moveTo>
                  <a:pt x="0" y="0"/>
                </a:moveTo>
                <a:lnTo>
                  <a:pt x="35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92" name="Freeform 44"/>
          <p:cNvSpPr>
            <a:spLocks/>
          </p:cNvSpPr>
          <p:nvPr/>
        </p:nvSpPr>
        <p:spPr bwMode="auto">
          <a:xfrm>
            <a:off x="3249613" y="4060825"/>
            <a:ext cx="6762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5" y="0"/>
              </a:cxn>
            </a:cxnLst>
            <a:rect l="0" t="0" r="r" b="b"/>
            <a:pathLst>
              <a:path w="426" h="1">
                <a:moveTo>
                  <a:pt x="0" y="0"/>
                </a:moveTo>
                <a:lnTo>
                  <a:pt x="42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93" name="Freeform 45"/>
          <p:cNvSpPr>
            <a:spLocks/>
          </p:cNvSpPr>
          <p:nvPr/>
        </p:nvSpPr>
        <p:spPr bwMode="auto">
          <a:xfrm>
            <a:off x="7007225" y="4240213"/>
            <a:ext cx="339725" cy="1085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" y="683"/>
              </a:cxn>
            </a:cxnLst>
            <a:rect l="0" t="0" r="r" b="b"/>
            <a:pathLst>
              <a:path w="214" h="684">
                <a:moveTo>
                  <a:pt x="0" y="0"/>
                </a:moveTo>
                <a:lnTo>
                  <a:pt x="213" y="68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94" name="Freeform 46"/>
          <p:cNvSpPr>
            <a:spLocks/>
          </p:cNvSpPr>
          <p:nvPr/>
        </p:nvSpPr>
        <p:spPr bwMode="auto">
          <a:xfrm>
            <a:off x="2747963" y="4318000"/>
            <a:ext cx="1339850" cy="1760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8"/>
              </a:cxn>
              <a:cxn ang="0">
                <a:pos x="843" y="1108"/>
              </a:cxn>
            </a:cxnLst>
            <a:rect l="0" t="0" r="r" b="b"/>
            <a:pathLst>
              <a:path w="844" h="1109">
                <a:moveTo>
                  <a:pt x="0" y="0"/>
                </a:moveTo>
                <a:lnTo>
                  <a:pt x="0" y="1108"/>
                </a:lnTo>
                <a:lnTo>
                  <a:pt x="843" y="110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97" name="Freeform 49"/>
          <p:cNvSpPr>
            <a:spLocks/>
          </p:cNvSpPr>
          <p:nvPr/>
        </p:nvSpPr>
        <p:spPr bwMode="auto">
          <a:xfrm>
            <a:off x="3098800" y="4303713"/>
            <a:ext cx="422275" cy="631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5" y="397"/>
              </a:cxn>
            </a:cxnLst>
            <a:rect l="0" t="0" r="r" b="b"/>
            <a:pathLst>
              <a:path w="266" h="398">
                <a:moveTo>
                  <a:pt x="0" y="0"/>
                </a:moveTo>
                <a:lnTo>
                  <a:pt x="265" y="39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98" name="Freeform 50"/>
          <p:cNvSpPr>
            <a:spLocks/>
          </p:cNvSpPr>
          <p:nvPr/>
        </p:nvSpPr>
        <p:spPr bwMode="auto">
          <a:xfrm>
            <a:off x="5818188" y="4194175"/>
            <a:ext cx="635000" cy="757238"/>
          </a:xfrm>
          <a:custGeom>
            <a:avLst/>
            <a:gdLst/>
            <a:ahLst/>
            <a:cxnLst>
              <a:cxn ang="0">
                <a:pos x="0" y="476"/>
              </a:cxn>
              <a:cxn ang="0">
                <a:pos x="399" y="0"/>
              </a:cxn>
            </a:cxnLst>
            <a:rect l="0" t="0" r="r" b="b"/>
            <a:pathLst>
              <a:path w="400" h="477">
                <a:moveTo>
                  <a:pt x="0" y="476"/>
                </a:moveTo>
                <a:lnTo>
                  <a:pt x="399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99" name="Freeform 51"/>
          <p:cNvSpPr>
            <a:spLocks/>
          </p:cNvSpPr>
          <p:nvPr/>
        </p:nvSpPr>
        <p:spPr bwMode="auto">
          <a:xfrm>
            <a:off x="5922963" y="4230688"/>
            <a:ext cx="703262" cy="1847850"/>
          </a:xfrm>
          <a:custGeom>
            <a:avLst/>
            <a:gdLst/>
            <a:ahLst/>
            <a:cxnLst>
              <a:cxn ang="0">
                <a:pos x="0" y="1163"/>
              </a:cxn>
              <a:cxn ang="0">
                <a:pos x="312" y="1163"/>
              </a:cxn>
              <a:cxn ang="0">
                <a:pos x="442" y="0"/>
              </a:cxn>
            </a:cxnLst>
            <a:rect l="0" t="0" r="r" b="b"/>
            <a:pathLst>
              <a:path w="443" h="1164">
                <a:moveTo>
                  <a:pt x="0" y="1163"/>
                </a:moveTo>
                <a:lnTo>
                  <a:pt x="312" y="1163"/>
                </a:lnTo>
                <a:lnTo>
                  <a:pt x="44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500" name="Freeform 52"/>
          <p:cNvSpPr>
            <a:spLocks/>
          </p:cNvSpPr>
          <p:nvPr/>
        </p:nvSpPr>
        <p:spPr bwMode="auto">
          <a:xfrm>
            <a:off x="528638" y="3343275"/>
            <a:ext cx="973137" cy="1335088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0" y="169"/>
              </a:cxn>
              <a:cxn ang="0">
                <a:pos x="0" y="840"/>
              </a:cxn>
              <a:cxn ang="0">
                <a:pos x="612" y="840"/>
              </a:cxn>
              <a:cxn ang="0">
                <a:pos x="612" y="1"/>
              </a:cxn>
              <a:cxn ang="0">
                <a:pos x="121" y="0"/>
              </a:cxn>
            </a:cxnLst>
            <a:rect l="0" t="0" r="r" b="b"/>
            <a:pathLst>
              <a:path w="613" h="841">
                <a:moveTo>
                  <a:pt x="130" y="0"/>
                </a:moveTo>
                <a:lnTo>
                  <a:pt x="0" y="169"/>
                </a:lnTo>
                <a:lnTo>
                  <a:pt x="0" y="840"/>
                </a:lnTo>
                <a:lnTo>
                  <a:pt x="612" y="840"/>
                </a:lnTo>
                <a:lnTo>
                  <a:pt x="612" y="1"/>
                </a:lnTo>
                <a:lnTo>
                  <a:pt x="121" y="0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501" name="Rectangle 53"/>
          <p:cNvSpPr>
            <a:spLocks noChangeArrowheads="1"/>
          </p:cNvSpPr>
          <p:nvPr/>
        </p:nvSpPr>
        <p:spPr bwMode="auto">
          <a:xfrm>
            <a:off x="452438" y="346710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defTabSz="762000">
              <a:lnSpc>
                <a:spcPct val="9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원시</a:t>
            </a:r>
          </a:p>
          <a:p>
            <a:pPr marL="342900" indent="-342900" defTabSz="762000">
              <a:lnSpc>
                <a:spcPct val="9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</a:t>
            </a:r>
          </a:p>
          <a:p>
            <a:pPr marL="342900" indent="-342900" defTabSz="762000">
              <a:lnSpc>
                <a:spcPct val="9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그램</a:t>
            </a:r>
          </a:p>
        </p:txBody>
      </p:sp>
      <p:sp>
        <p:nvSpPr>
          <p:cNvPr id="104502" name="Rectangle 54"/>
          <p:cNvSpPr>
            <a:spLocks noChangeArrowheads="1"/>
          </p:cNvSpPr>
          <p:nvPr/>
        </p:nvSpPr>
        <p:spPr bwMode="auto">
          <a:xfrm>
            <a:off x="2244725" y="3787775"/>
            <a:ext cx="1016000" cy="50165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503" name="Rectangle 55"/>
          <p:cNvSpPr>
            <a:spLocks noChangeArrowheads="1"/>
          </p:cNvSpPr>
          <p:nvPr/>
        </p:nvSpPr>
        <p:spPr bwMode="auto">
          <a:xfrm>
            <a:off x="2195513" y="388620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04504" name="Rectangle 56"/>
          <p:cNvSpPr>
            <a:spLocks noChangeArrowheads="1"/>
          </p:cNvSpPr>
          <p:nvPr/>
        </p:nvSpPr>
        <p:spPr bwMode="auto">
          <a:xfrm>
            <a:off x="6280150" y="3684588"/>
            <a:ext cx="1016000" cy="50165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505" name="Rectangle 57"/>
          <p:cNvSpPr>
            <a:spLocks noChangeArrowheads="1"/>
          </p:cNvSpPr>
          <p:nvPr/>
        </p:nvSpPr>
        <p:spPr bwMode="auto">
          <a:xfrm>
            <a:off x="6226175" y="3783013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grpSp>
        <p:nvGrpSpPr>
          <p:cNvPr id="17441" name="Group 63"/>
          <p:cNvGrpSpPr>
            <a:grpSpLocks/>
          </p:cNvGrpSpPr>
          <p:nvPr/>
        </p:nvGrpSpPr>
        <p:grpSpPr bwMode="auto">
          <a:xfrm>
            <a:off x="4073525" y="5789613"/>
            <a:ext cx="1816100" cy="571500"/>
            <a:chOff x="2608" y="3551"/>
            <a:chExt cx="1144" cy="360"/>
          </a:xfrm>
        </p:grpSpPr>
        <p:sp>
          <p:nvSpPr>
            <p:cNvPr id="104506" name="Oval 58"/>
            <p:cNvSpPr>
              <a:spLocks noChangeArrowheads="1"/>
            </p:cNvSpPr>
            <p:nvPr/>
          </p:nvSpPr>
          <p:spPr bwMode="auto">
            <a:xfrm>
              <a:off x="2608" y="3555"/>
              <a:ext cx="324" cy="352"/>
            </a:xfrm>
            <a:prstGeom prst="ellipse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507" name="Oval 59"/>
            <p:cNvSpPr>
              <a:spLocks noChangeArrowheads="1"/>
            </p:cNvSpPr>
            <p:nvPr/>
          </p:nvSpPr>
          <p:spPr bwMode="auto">
            <a:xfrm>
              <a:off x="3428" y="3555"/>
              <a:ext cx="324" cy="352"/>
            </a:xfrm>
            <a:prstGeom prst="ellipse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508" name="AutoShape 60"/>
            <p:cNvSpPr>
              <a:spLocks noChangeArrowheads="1"/>
            </p:cNvSpPr>
            <p:nvPr/>
          </p:nvSpPr>
          <p:spPr bwMode="auto">
            <a:xfrm>
              <a:off x="2723" y="3551"/>
              <a:ext cx="867" cy="360"/>
            </a:xfrm>
            <a:prstGeom prst="roundRect">
              <a:avLst>
                <a:gd name="adj" fmla="val 12421"/>
              </a:avLst>
            </a:prstGeom>
            <a:solidFill>
              <a:srgbClr val="BC37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509" name="Line 61"/>
            <p:cNvSpPr>
              <a:spLocks noChangeShapeType="1"/>
            </p:cNvSpPr>
            <p:nvPr/>
          </p:nvSpPr>
          <p:spPr bwMode="auto">
            <a:xfrm>
              <a:off x="2749" y="3911"/>
              <a:ext cx="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510" name="Line 62"/>
            <p:cNvSpPr>
              <a:spLocks noChangeShapeType="1"/>
            </p:cNvSpPr>
            <p:nvPr/>
          </p:nvSpPr>
          <p:spPr bwMode="auto">
            <a:xfrm>
              <a:off x="2761" y="3551"/>
              <a:ext cx="8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512" name="Rectangle 64"/>
          <p:cNvSpPr>
            <a:spLocks noChangeArrowheads="1"/>
          </p:cNvSpPr>
          <p:nvPr/>
        </p:nvSpPr>
        <p:spPr bwMode="auto">
          <a:xfrm>
            <a:off x="4105275" y="5942013"/>
            <a:ext cx="2343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명령어의 상대 주소</a:t>
            </a:r>
          </a:p>
        </p:txBody>
      </p:sp>
      <p:sp>
        <p:nvSpPr>
          <p:cNvPr id="147459" name="Rectangle 1027"/>
          <p:cNvSpPr>
            <a:spLocks noChangeArrowheads="1"/>
          </p:cNvSpPr>
          <p:nvPr/>
        </p:nvSpPr>
        <p:spPr>
          <a:xfrm>
            <a:off x="1047750" y="1828800"/>
            <a:ext cx="2228850" cy="41719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05000"/>
              </a:lnSpc>
              <a:spcAft>
                <a:spcPct val="30000"/>
              </a:spcAft>
              <a:defRPr/>
            </a:pPr>
            <a:endParaRPr lang="en-US" altLang="ko-KR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60" name="Rectangle 1028"/>
          <p:cNvSpPr>
            <a:spLocks noChangeArrowheads="1"/>
          </p:cNvSpPr>
          <p:nvPr/>
        </p:nvSpPr>
        <p:spPr>
          <a:xfrm>
            <a:off x="3714750" y="1828800"/>
            <a:ext cx="4191000" cy="41719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105000"/>
              </a:lnSpc>
              <a:spcAft>
                <a:spcPct val="30000"/>
              </a:spcAft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</a:p>
        </p:txBody>
      </p:sp>
      <p:sp>
        <p:nvSpPr>
          <p:cNvPr id="147465" name="Rectangle 1027"/>
          <p:cNvSpPr>
            <a:spLocks noGrp="1" noChangeArrowheads="1"/>
          </p:cNvSpPr>
          <p:nvPr/>
        </p:nvSpPr>
        <p:spPr>
          <a:xfrm>
            <a:off x="239383" y="1686224"/>
            <a:ext cx="8701176" cy="4949646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vert="horz" wrap="square" lIns="90488" tIns="44450" rIns="90488" bIns="44450" anchor="t" anchorCtr="0"/>
          <a:lstStyle/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ko-KR" altLang="en-US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상대 주소          원시 코드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ko-KR" altLang="en-US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			</a:t>
            </a: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segment data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0			x	dw	40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2			y	dw	50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4			sum	resw	1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			segment code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6			.. start: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			mov ax, [x]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8			add ax, [y]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10			mov [sum], ax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12			...		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기호표의 생성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>
          <a:xfrm>
            <a:off x="723900" y="2286000"/>
            <a:ext cx="1981200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</a:p>
          <a:p>
            <a:pPr marL="342900" lvl="0" indent="-342900" defTabSz="762000">
              <a:lnSpc>
                <a:spcPct val="13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  <a:p>
            <a:pPr marL="342900" lvl="0" indent="-342900" defTabSz="762000">
              <a:lnSpc>
                <a:spcPct val="13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  <a:p>
            <a:pPr marL="342900" lvl="0" indent="-342900" defTabSz="762000">
              <a:lnSpc>
                <a:spcPct val="13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</a:t>
            </a:r>
          </a:p>
        </p:txBody>
      </p:sp>
      <p:sp>
        <p:nvSpPr>
          <p:cNvPr id="149508" name="Freeform 4"/>
          <p:cNvSpPr/>
          <p:nvPr/>
        </p:nvSpPr>
        <p:spPr>
          <a:xfrm>
            <a:off x="1066800" y="3059113"/>
            <a:ext cx="6708775" cy="1587"/>
          </a:xfrm>
          <a:custGeom>
            <a:avLst/>
            <a:gdLst/>
            <a:ahLst/>
            <a:cxnLst>
              <a:cxn ang="0">
                <a:pos x="4225" y="0"/>
              </a:cxn>
              <a:cxn ang="0">
                <a:pos x="0" y="0"/>
              </a:cxn>
            </a:cxnLst>
            <a:rect l="0" t="0" r="r" b="b"/>
            <a:pathLst>
              <a:path w="4226" h="1">
                <a:moveTo>
                  <a:pt x="4225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49509" name="Freeform 5"/>
          <p:cNvSpPr/>
          <p:nvPr/>
        </p:nvSpPr>
        <p:spPr>
          <a:xfrm>
            <a:off x="1079500" y="2220913"/>
            <a:ext cx="6707188" cy="1587"/>
          </a:xfrm>
          <a:custGeom>
            <a:avLst/>
            <a:gdLst/>
            <a:ahLst/>
            <a:cxnLst>
              <a:cxn ang="0">
                <a:pos x="4224" y="0"/>
              </a:cxn>
              <a:cxn ang="0">
                <a:pos x="0" y="0"/>
              </a:cxn>
            </a:cxnLst>
            <a:rect l="0" t="0" r="r" b="b"/>
            <a:pathLst>
              <a:path w="4225" h="1">
                <a:moveTo>
                  <a:pt x="422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49510" name="Freeform 6"/>
          <p:cNvSpPr/>
          <p:nvPr/>
        </p:nvSpPr>
        <p:spPr>
          <a:xfrm>
            <a:off x="1084263" y="5345113"/>
            <a:ext cx="6708775" cy="1587"/>
          </a:xfrm>
          <a:custGeom>
            <a:avLst/>
            <a:gdLst/>
            <a:ahLst/>
            <a:cxnLst>
              <a:cxn ang="0">
                <a:pos x="4225" y="0"/>
              </a:cxn>
              <a:cxn ang="0">
                <a:pos x="0" y="0"/>
              </a:cxn>
            </a:cxnLst>
            <a:rect l="0" t="0" r="r" b="b"/>
            <a:pathLst>
              <a:path w="4226" h="1">
                <a:moveTo>
                  <a:pt x="4225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49511" name="Freeform 7"/>
          <p:cNvSpPr/>
          <p:nvPr/>
        </p:nvSpPr>
        <p:spPr>
          <a:xfrm>
            <a:off x="2570163" y="2238375"/>
            <a:ext cx="1587" cy="3116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62"/>
              </a:cxn>
            </a:cxnLst>
            <a:rect l="0" t="0" r="r" b="b"/>
            <a:pathLst>
              <a:path w="1" h="1963">
                <a:moveTo>
                  <a:pt x="0" y="0"/>
                </a:moveTo>
                <a:lnTo>
                  <a:pt x="0" y="196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>
          <a:xfrm>
            <a:off x="2495550" y="2286000"/>
            <a:ext cx="2381250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값</a:t>
            </a: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주소</a:t>
            </a: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marL="342900" lvl="0" indent="-342900" defTabSz="762000">
              <a:lnSpc>
                <a:spcPct val="13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marL="342900" lvl="0" indent="-342900" defTabSz="762000">
              <a:lnSpc>
                <a:spcPct val="13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 marL="342900" lvl="0" indent="-342900" defTabSz="762000">
              <a:lnSpc>
                <a:spcPct val="13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>
          <a:xfrm>
            <a:off x="4895850" y="2286000"/>
            <a:ext cx="2781300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재배치 여부</a:t>
            </a:r>
          </a:p>
          <a:p>
            <a:pPr marL="342900" lvl="0" indent="-342900" defTabSz="762000">
              <a:lnSpc>
                <a:spcPct val="130000"/>
              </a:lnSpc>
              <a:defRPr/>
            </a:pPr>
            <a:r>
              <a:rPr lang="en-US" altLang="ko-KR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marL="342900" lvl="0" indent="-342900" defTabSz="762000">
              <a:lnSpc>
                <a:spcPct val="130000"/>
              </a:lnSpc>
              <a:defRPr/>
            </a:pPr>
            <a:r>
              <a:rPr lang="en-US" altLang="ko-KR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marL="342900" lvl="0" indent="-342900" defTabSz="762000">
              <a:lnSpc>
                <a:spcPct val="130000"/>
              </a:lnSpc>
              <a:defRPr/>
            </a:pPr>
            <a:r>
              <a:rPr lang="en-US" altLang="ko-KR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9514" name="Freeform 10"/>
          <p:cNvSpPr/>
          <p:nvPr/>
        </p:nvSpPr>
        <p:spPr>
          <a:xfrm>
            <a:off x="4837113" y="2257425"/>
            <a:ext cx="1587" cy="3116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62"/>
              </a:cxn>
            </a:cxnLst>
            <a:rect l="0" t="0" r="r" b="b"/>
            <a:pathLst>
              <a:path w="1" h="1963">
                <a:moveTo>
                  <a:pt x="0" y="0"/>
                </a:moveTo>
                <a:lnTo>
                  <a:pt x="0" y="196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번역된 코드의 형태</a:t>
            </a:r>
          </a:p>
        </p:txBody>
      </p:sp>
      <p:sp>
        <p:nvSpPr>
          <p:cNvPr id="151561" name="Rectangle 1027"/>
          <p:cNvSpPr>
            <a:spLocks noGrp="1" noChangeArrowheads="1"/>
          </p:cNvSpPr>
          <p:nvPr/>
        </p:nvSpPr>
        <p:spPr>
          <a:xfrm>
            <a:off x="239383" y="1686224"/>
            <a:ext cx="8701176" cy="4949646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vert="horz" wrap="square" lIns="90488" tIns="44450" rIns="90488" bIns="44450" anchor="t" anchorCtr="0"/>
          <a:lstStyle/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ko-KR" altLang="en-US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상대 주소         번역된 코드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ko-KR" altLang="en-US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			</a:t>
            </a:r>
            <a:endParaRPr kumimoji="1" lang="en-US" altLang="ko-KR" sz="2000" b="1" i="0" u="none" strike="noStrike" kern="0" cap="none" spc="0" normalizeH="0" baseline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0			40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2			50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4			--			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6			mov ax, 0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8			add ax, 2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10			mov 4, ax</a:t>
            </a:r>
          </a:p>
          <a:p>
            <a:pPr marL="0" lvl="0" indent="0" algn="l" defTabSz="762000" rtl="0" eaLnBrk="0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None/>
              <a:defRPr/>
            </a:pPr>
            <a:r>
              <a:rPr kumimoji="1" lang="en-US" altLang="ko-KR" sz="2000" b="1" i="0" u="none" strike="noStrike" kern="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12			...		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기억 장치에 적재된 형태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>
          <a:xfrm>
            <a:off x="3375025" y="1676400"/>
            <a:ext cx="2532063" cy="5334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110000"/>
              </a:lnSpc>
              <a:defRPr/>
            </a:pPr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주기억장치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>
          <a:xfrm>
            <a:off x="1368425" y="2070100"/>
            <a:ext cx="917575" cy="37369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12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100</a:t>
            </a:r>
          </a:p>
          <a:p>
            <a:pPr marL="342900" lvl="0" indent="-342900" algn="l" defTabSz="762000">
              <a:lnSpc>
                <a:spcPct val="12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102</a:t>
            </a:r>
          </a:p>
          <a:p>
            <a:pPr marL="342900" lvl="0" indent="-342900" algn="l" defTabSz="762000">
              <a:lnSpc>
                <a:spcPct val="12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104</a:t>
            </a:r>
          </a:p>
          <a:p>
            <a:pPr marL="342900" lvl="0" indent="-342900" algn="l" defTabSz="762000">
              <a:lnSpc>
                <a:spcPct val="12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106</a:t>
            </a:r>
          </a:p>
          <a:p>
            <a:pPr marL="342900" lvl="0" indent="-342900" algn="l" defTabSz="762000">
              <a:lnSpc>
                <a:spcPct val="12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108</a:t>
            </a:r>
          </a:p>
          <a:p>
            <a:pPr marL="342900" lvl="0" indent="-342900" algn="l" defTabSz="762000">
              <a:lnSpc>
                <a:spcPct val="12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110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>
          <a:xfrm>
            <a:off x="2343150" y="2378075"/>
            <a:ext cx="4759325" cy="3716338"/>
          </a:xfrm>
          <a:prstGeom prst="rect">
            <a:avLst/>
          </a:prstGeom>
          <a:solidFill>
            <a:srgbClr val="AD6900"/>
          </a:solidFill>
          <a:ln w="9525">
            <a:noFill/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>
          <a:xfrm>
            <a:off x="3192219" y="4236200"/>
            <a:ext cx="3187700" cy="3921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spcBef>
                <a:spcPct val="20000"/>
              </a:spcBef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mov    ax, 100</a:t>
            </a:r>
            <a:endParaRPr lang="en-US" altLang="ko-KR">
              <a:solidFill>
                <a:schemeClr val="tx1"/>
              </a:solidFill>
              <a:latin typeface="Arial"/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>
          <a:xfrm>
            <a:off x="3288681" y="4786421"/>
            <a:ext cx="3060700" cy="4032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spcBef>
                <a:spcPct val="20000"/>
              </a:spcBef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add    ax, 102</a:t>
            </a:r>
            <a:endParaRPr lang="en-US" altLang="ko-KR">
              <a:solidFill>
                <a:schemeClr val="tx1"/>
              </a:solidFill>
              <a:latin typeface="Arial"/>
            </a:endParaRPr>
          </a:p>
        </p:txBody>
      </p:sp>
      <p:sp>
        <p:nvSpPr>
          <p:cNvPr id="153608" name="Line 8"/>
          <p:cNvSpPr>
            <a:spLocks noChangeShapeType="1"/>
          </p:cNvSpPr>
          <p:nvPr/>
        </p:nvSpPr>
        <p:spPr>
          <a:xfrm>
            <a:off x="2360613" y="2990850"/>
            <a:ext cx="4730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>
          <a:xfrm>
            <a:off x="2360613" y="3538538"/>
            <a:ext cx="4730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>
          <a:xfrm>
            <a:off x="2360613" y="4148138"/>
            <a:ext cx="4730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>
          <a:xfrm>
            <a:off x="2360613" y="4716463"/>
            <a:ext cx="4730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>
          <a:xfrm>
            <a:off x="2360613" y="5265738"/>
            <a:ext cx="4730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>
          <a:xfrm>
            <a:off x="2411413" y="4432300"/>
            <a:ext cx="56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>
          <a:xfrm>
            <a:off x="2360613" y="5875338"/>
            <a:ext cx="4730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>
          <a:xfrm>
            <a:off x="2349500" y="2387600"/>
            <a:ext cx="4746625" cy="4414838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>
          <a:xfrm>
            <a:off x="3216033" y="5310807"/>
            <a:ext cx="2976562" cy="5572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spcBef>
                <a:spcPct val="20000"/>
              </a:spcBef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mov   104, ax</a:t>
            </a:r>
            <a:endParaRPr lang="en-US" altLang="ko-KR">
              <a:solidFill>
                <a:schemeClr val="tx1"/>
              </a:solidFill>
              <a:latin typeface="Arial"/>
            </a:endParaRP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>
          <a:xfrm>
            <a:off x="4239418" y="2425215"/>
            <a:ext cx="665163" cy="34448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spcBef>
                <a:spcPct val="20000"/>
              </a:spcBef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40</a:t>
            </a:r>
            <a:endParaRPr lang="en-US" altLang="ko-KR">
              <a:solidFill>
                <a:schemeClr val="tx1"/>
              </a:solidFill>
              <a:latin typeface="Arial"/>
            </a:endParaRPr>
          </a:p>
        </p:txBody>
      </p:sp>
      <p:sp>
        <p:nvSpPr>
          <p:cNvPr id="153619" name="Line 19"/>
          <p:cNvSpPr>
            <a:spLocks noChangeShapeType="1"/>
          </p:cNvSpPr>
          <p:nvPr/>
        </p:nvSpPr>
        <p:spPr>
          <a:xfrm>
            <a:off x="6502400" y="4432300"/>
            <a:ext cx="56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>
          <a:xfrm>
            <a:off x="2386013" y="5002213"/>
            <a:ext cx="56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21" name="Line 21"/>
          <p:cNvSpPr>
            <a:spLocks noChangeShapeType="1"/>
          </p:cNvSpPr>
          <p:nvPr/>
        </p:nvSpPr>
        <p:spPr>
          <a:xfrm>
            <a:off x="6478588" y="5002213"/>
            <a:ext cx="563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22" name="Line 22"/>
          <p:cNvSpPr>
            <a:spLocks noChangeShapeType="1"/>
          </p:cNvSpPr>
          <p:nvPr/>
        </p:nvSpPr>
        <p:spPr>
          <a:xfrm>
            <a:off x="2386013" y="5591175"/>
            <a:ext cx="56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23" name="Line 23"/>
          <p:cNvSpPr>
            <a:spLocks noChangeShapeType="1"/>
          </p:cNvSpPr>
          <p:nvPr/>
        </p:nvSpPr>
        <p:spPr>
          <a:xfrm>
            <a:off x="6478588" y="5591175"/>
            <a:ext cx="563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 useBgFill="1">
        <p:nvSpPr>
          <p:cNvPr id="153624" name="Rectangle 24"/>
          <p:cNvSpPr>
            <a:spLocks noChangeArrowheads="1"/>
          </p:cNvSpPr>
          <p:nvPr/>
        </p:nvSpPr>
        <p:spPr>
          <a:xfrm>
            <a:off x="1865313" y="6078538"/>
            <a:ext cx="5661025" cy="777875"/>
          </a:xfrm>
          <a:prstGeom prst="rect">
            <a:avLst/>
          </a:prstGeom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53625" name="Rectangle 17"/>
          <p:cNvSpPr>
            <a:spLocks noChangeArrowheads="1"/>
          </p:cNvSpPr>
          <p:nvPr/>
        </p:nvSpPr>
        <p:spPr>
          <a:xfrm>
            <a:off x="4239418" y="2971503"/>
            <a:ext cx="665163" cy="34448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en-US" altLang="ko-KR" sz="3200" b="1" i="0" u="none" strike="noStrike" kern="120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50</a:t>
            </a:r>
            <a:endParaRPr kumimoji="1" lang="en-US" altLang="ko-KR" sz="3200" b="1" i="0" u="none" strike="noStrike" kern="1200" cap="none" spc="0" normalizeH="0" baseline="0">
              <a:solidFill>
                <a:srgbClr val="E3E3E3"/>
              </a:solidFill>
              <a:latin typeface="Arial"/>
            </a:endParaRPr>
          </a:p>
        </p:txBody>
      </p:sp>
      <p:sp>
        <p:nvSpPr>
          <p:cNvPr id="153626" name="Rectangle 17"/>
          <p:cNvSpPr>
            <a:spLocks noChangeArrowheads="1"/>
          </p:cNvSpPr>
          <p:nvPr/>
        </p:nvSpPr>
        <p:spPr>
          <a:xfrm>
            <a:off x="4344355" y="3652165"/>
            <a:ext cx="665163" cy="34448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en-US" altLang="ko-KR" sz="3200" b="1" i="0" u="none" strike="noStrike" kern="1200" cap="none" spc="0" normalizeH="0" baseline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--</a:t>
            </a:r>
            <a:endParaRPr kumimoji="1" lang="en-US" altLang="ko-KR" sz="3200" b="1" i="0" u="none" strike="noStrike" kern="1200" cap="none" spc="0" normalizeH="0" baseline="0">
              <a:solidFill>
                <a:srgbClr val="E3E3E3"/>
              </a:solidFill>
              <a:latin typeface="Arial"/>
            </a:endParaRPr>
          </a:p>
        </p:txBody>
      </p:sp>
      <p:sp>
        <p:nvSpPr>
          <p:cNvPr id="153627" name="직사각형 153626"/>
          <p:cNvSpPr/>
          <p:nvPr/>
        </p:nvSpPr>
        <p:spPr>
          <a:xfrm>
            <a:off x="6340720" y="1646070"/>
            <a:ext cx="2803280" cy="653834"/>
          </a:xfrm>
          <a:prstGeom prst="rect">
            <a:avLst/>
          </a:prstGeom>
          <a:solidFill>
            <a:srgbClr val="67530E"/>
          </a:solidFill>
          <a:ln w="12700" cap="flat" cmpd="sng" algn="ctr">
            <a:solidFill>
              <a:schemeClr val="tx1"/>
            </a:solidFill>
            <a:prstDash val="solid"/>
            <a:round/>
            <a:headEnd w="sm" len="sm"/>
            <a:tailEnd w="sm" len="sm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3200" b="1" i="0" u="none" strike="noStrike" cap="none" normalizeH="0" baseline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굴림체"/>
                <a:ea typeface="굴림체"/>
              </a:rPr>
              <a:t>ds*16 : 100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어셈블러 지시어의 역할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885950"/>
            <a:ext cx="7772400" cy="4114800"/>
          </a:xfrm>
        </p:spPr>
        <p:txBody>
          <a:bodyPr/>
          <a:lstStyle/>
          <a:p>
            <a:pPr marL="514080" lvl="0" indent="-514080">
              <a:lnSpc>
                <a:spcPct val="90000"/>
              </a:lnSpc>
              <a:buSzPct val="80000"/>
              <a:buFont typeface="Wingdings"/>
              <a:buChar char="u"/>
              <a:defRPr/>
            </a:pPr>
            <a:r>
              <a:rPr lang="ko-KR" altLang="en-US"/>
              <a:t>어셈블러가 해야할 역할 지정</a:t>
            </a:r>
          </a:p>
          <a:p>
            <a:pPr marL="514080" lvl="0" indent="-514080">
              <a:lnSpc>
                <a:spcPct val="90000"/>
              </a:lnSpc>
              <a:buSzPct val="80000"/>
              <a:buFont typeface="Wingdings"/>
              <a:buChar char="u"/>
              <a:defRPr/>
            </a:pPr>
            <a:r>
              <a:rPr lang="en-US" altLang="ko-KR"/>
              <a:t>x dx 40</a:t>
            </a:r>
          </a:p>
          <a:p>
            <a:pPr lvl="0">
              <a:lnSpc>
                <a:spcPct val="90000"/>
              </a:lnSpc>
              <a:buFont typeface="Monotype Sorts"/>
              <a:buNone/>
              <a:defRPr/>
            </a:pPr>
            <a:r>
              <a:rPr lang="en-US" altLang="ko-KR" sz="3200"/>
              <a:t>	</a:t>
            </a:r>
            <a:r>
              <a:rPr lang="ko-KR" altLang="en-US" sz="3200"/>
              <a:t>상대주소 </a:t>
            </a:r>
            <a:r>
              <a:rPr lang="en-US" altLang="ko-KR" sz="3200"/>
              <a:t>0</a:t>
            </a:r>
            <a:r>
              <a:rPr lang="ko-KR" altLang="en-US" sz="3200"/>
              <a:t>에 </a:t>
            </a:r>
            <a:r>
              <a:rPr lang="en-US" altLang="ko-KR" sz="3200"/>
              <a:t>40</a:t>
            </a:r>
            <a:r>
              <a:rPr lang="ko-KR" altLang="en-US" sz="3200"/>
              <a:t>를 저장</a:t>
            </a:r>
            <a:r>
              <a:rPr lang="en-US" altLang="ko-KR" sz="3200"/>
              <a:t>, </a:t>
            </a:r>
            <a:r>
              <a:rPr lang="ko-KR" altLang="en-US" sz="3200"/>
              <a:t>	번역되지 않음</a:t>
            </a:r>
          </a:p>
          <a:p>
            <a:pPr marL="514080" lvl="0" indent="-514080">
              <a:lnSpc>
                <a:spcPct val="90000"/>
              </a:lnSpc>
              <a:buSzPct val="80000"/>
              <a:buFont typeface="Wingdings"/>
              <a:buChar char="u"/>
              <a:defRPr/>
            </a:pPr>
            <a:r>
              <a:rPr lang="en-US" altLang="ko-KR"/>
              <a:t>TEN equ 10</a:t>
            </a:r>
          </a:p>
          <a:p>
            <a:pPr lvl="0">
              <a:lnSpc>
                <a:spcPct val="90000"/>
              </a:lnSpc>
              <a:buFont typeface="Monotype Sorts"/>
              <a:buNone/>
              <a:defRPr/>
            </a:pPr>
            <a:r>
              <a:rPr lang="en-US" altLang="ko-KR" sz="3200"/>
              <a:t>	TEN</a:t>
            </a:r>
            <a:r>
              <a:rPr lang="ko-KR" altLang="en-US" sz="3200"/>
              <a:t>의</a:t>
            </a:r>
            <a:r>
              <a:rPr lang="ko-KR" altLang="en-US" sz="1800"/>
              <a:t> </a:t>
            </a:r>
            <a:r>
              <a:rPr lang="ko-KR" altLang="en-US" sz="3200"/>
              <a:t>값으로</a:t>
            </a:r>
            <a:r>
              <a:rPr lang="ko-KR" altLang="en-US" sz="2000"/>
              <a:t> </a:t>
            </a:r>
            <a:r>
              <a:rPr lang="en-US" altLang="ko-KR" sz="3200"/>
              <a:t>10</a:t>
            </a:r>
            <a:r>
              <a:rPr lang="ko-KR" altLang="en-US" sz="3200"/>
              <a:t>을</a:t>
            </a:r>
            <a:r>
              <a:rPr lang="ko-KR" altLang="en-US" sz="2000"/>
              <a:t> </a:t>
            </a:r>
            <a:r>
              <a:rPr lang="ko-KR" altLang="en-US" sz="3200"/>
              <a:t>저장</a:t>
            </a:r>
            <a:r>
              <a:rPr lang="ko-KR" altLang="en-US" sz="2000"/>
              <a:t> </a:t>
            </a:r>
            <a:r>
              <a:rPr lang="en-US" altLang="ko-KR" sz="3200"/>
              <a:t>10</a:t>
            </a:r>
            <a:r>
              <a:rPr lang="ko-KR" altLang="en-US" sz="3200"/>
              <a:t>은</a:t>
            </a:r>
            <a:r>
              <a:rPr lang="ko-KR" altLang="en-US" sz="2400"/>
              <a:t> </a:t>
            </a:r>
            <a:r>
              <a:rPr lang="ko-KR" altLang="en-US" sz="3200"/>
              <a:t>주소가 아니며</a:t>
            </a:r>
            <a:r>
              <a:rPr lang="en-US" altLang="ko-KR" sz="3200"/>
              <a:t>,</a:t>
            </a:r>
            <a:r>
              <a:rPr lang="ko-KR" altLang="en-US" sz="3200"/>
              <a:t> 상수</a:t>
            </a:r>
            <a:r>
              <a:rPr lang="en-US" altLang="ko-KR" sz="3200"/>
              <a:t>(</a:t>
            </a:r>
            <a:r>
              <a:rPr lang="ko-KR" altLang="en-US" sz="3200"/>
              <a:t>재배치할 필요가 없음</a:t>
            </a:r>
            <a:r>
              <a:rPr lang="en-US" altLang="ko-KR" sz="32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</a:t>
            </a:r>
            <a:r>
              <a:rPr lang="en-US" altLang="ko-KR"/>
              <a:t>1</a:t>
            </a:r>
            <a:r>
              <a:rPr lang="ko-KR" altLang="en-US"/>
              <a:t>의 알고리즘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582738"/>
            <a:ext cx="7778750" cy="4699000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 u="sng"/>
              <a:t>procedure pass 1</a:t>
            </a:r>
          </a:p>
          <a:p>
            <a:pPr lvl="0">
              <a:lnSpc>
                <a:spcPct val="11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LC ← 0;</a:t>
            </a:r>
          </a:p>
          <a:p>
            <a:pPr lvl="0">
              <a:lnSpc>
                <a:spcPct val="11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repeat {</a:t>
            </a:r>
          </a:p>
          <a:p>
            <a:pPr lvl="0">
              <a:lnSpc>
                <a:spcPct val="11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   </a:t>
            </a:r>
            <a:r>
              <a:rPr lang="ko-KR" altLang="en-US" sz="3200"/>
              <a:t>다음 명령어를 읽음</a:t>
            </a:r>
            <a:r>
              <a:rPr lang="en-US" altLang="ko-KR" sz="3200"/>
              <a:t>;</a:t>
            </a:r>
          </a:p>
          <a:p>
            <a:pPr lvl="0">
              <a:lnSpc>
                <a:spcPct val="11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   if (</a:t>
            </a:r>
            <a:r>
              <a:rPr lang="ko-KR" altLang="en-US" sz="3200"/>
              <a:t>종료</a:t>
            </a:r>
            <a:r>
              <a:rPr lang="en-US" altLang="ko-KR" sz="3200"/>
              <a:t> </a:t>
            </a:r>
            <a:r>
              <a:rPr lang="ko-KR" altLang="en-US" sz="3200"/>
              <a:t>명령어</a:t>
            </a:r>
            <a:r>
              <a:rPr lang="en-US" altLang="ko-KR" sz="3200"/>
              <a:t>?) </a:t>
            </a:r>
            <a:r>
              <a:rPr lang="ko-KR" altLang="en-US" sz="3200"/>
              <a:t>패스</a:t>
            </a:r>
            <a:r>
              <a:rPr lang="en-US" altLang="ko-KR" sz="3200"/>
              <a:t>1 </a:t>
            </a:r>
            <a:r>
              <a:rPr lang="ko-KR" altLang="en-US" sz="3200"/>
              <a:t>끝</a:t>
            </a:r>
            <a:r>
              <a:rPr lang="en-US" altLang="ko-KR" sz="3200"/>
              <a:t>;</a:t>
            </a:r>
          </a:p>
          <a:p>
            <a:pPr lvl="0">
              <a:lnSpc>
                <a:spcPct val="11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   if (</a:t>
            </a:r>
            <a:r>
              <a:rPr lang="ko-KR" altLang="en-US" sz="3200"/>
              <a:t>기호</a:t>
            </a:r>
            <a:r>
              <a:rPr lang="en-US" altLang="ko-KR" sz="3200"/>
              <a:t>,</a:t>
            </a:r>
            <a:r>
              <a:rPr lang="ko-KR" altLang="en-US" sz="3200"/>
              <a:t> 라벨이 있는가</a:t>
            </a:r>
            <a:r>
              <a:rPr lang="en-US" altLang="ko-KR" sz="3200"/>
              <a:t>?)</a:t>
            </a:r>
          </a:p>
          <a:p>
            <a:pPr lvl="0">
              <a:lnSpc>
                <a:spcPct val="11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      if (</a:t>
            </a:r>
            <a:r>
              <a:rPr lang="ko-KR" altLang="en-US" sz="3200"/>
              <a:t>이미 기호표에 존재</a:t>
            </a:r>
            <a:r>
              <a:rPr lang="en-US" altLang="ko-KR" sz="3200"/>
              <a:t>?)</a:t>
            </a:r>
          </a:p>
          <a:p>
            <a:pPr lvl="0">
              <a:lnSpc>
                <a:spcPct val="11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         </a:t>
            </a:r>
            <a:r>
              <a:rPr lang="ko-KR" altLang="en-US" sz="3200"/>
              <a:t>이중 기호이므로 오류 표시</a:t>
            </a:r>
            <a:r>
              <a:rPr lang="en-US" altLang="ko-KR" sz="320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</a:t>
            </a:r>
            <a:r>
              <a:rPr lang="en-US" altLang="ko-KR"/>
              <a:t>1</a:t>
            </a:r>
            <a:r>
              <a:rPr lang="ko-KR" altLang="en-US"/>
              <a:t>의 알고리즘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1657350"/>
            <a:ext cx="7842250" cy="4672429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       else { 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		   </a:t>
            </a:r>
            <a:r>
              <a:rPr lang="ko-KR" altLang="en-US" sz="3200"/>
              <a:t>기호는 기호표에 기입</a:t>
            </a:r>
            <a:r>
              <a:rPr lang="en-US" altLang="ko-KR" sz="3200"/>
              <a:t>;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       LC</a:t>
            </a:r>
            <a:r>
              <a:rPr lang="ko-KR" altLang="en-US" sz="3200"/>
              <a:t>의 값을 기호표에 기입</a:t>
            </a:r>
            <a:r>
              <a:rPr lang="en-US" altLang="ko-KR" sz="3200"/>
              <a:t>;         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      }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   </a:t>
            </a:r>
            <a:r>
              <a:rPr lang="en-US" altLang="ko-KR" sz="3200" u="sng"/>
              <a:t>LC ← LC + </a:t>
            </a:r>
            <a:r>
              <a:rPr lang="ko-KR" altLang="en-US" sz="3200" u="sng"/>
              <a:t>명령어의 길이</a:t>
            </a:r>
            <a:r>
              <a:rPr lang="en-US" altLang="ko-KR" sz="3200" u="sng"/>
              <a:t>:</a:t>
            </a:r>
            <a:endParaRPr lang="en-US" altLang="ko-KR" sz="3200"/>
          </a:p>
          <a:p>
            <a:pPr lvl="0">
              <a:lnSpc>
                <a:spcPct val="13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}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end procedure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 </a:t>
            </a:r>
            <a:r>
              <a:rPr lang="en-US" altLang="ko-KR"/>
              <a:t>2</a:t>
            </a:r>
            <a:r>
              <a:rPr lang="ko-KR" altLang="en-US"/>
              <a:t>의 알고리즘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1643063"/>
            <a:ext cx="7980362" cy="4667250"/>
          </a:xfrm>
        </p:spPr>
        <p:txBody>
          <a:bodyPr/>
          <a:lstStyle/>
          <a:p>
            <a:pPr lvl="0">
              <a:spcBef>
                <a:spcPct val="5000"/>
              </a:spcBef>
              <a:buFont typeface="Monotype Sorts"/>
              <a:buNone/>
              <a:defRPr/>
            </a:pPr>
            <a:r>
              <a:rPr lang="en-US" altLang="ko-KR" sz="3200" u="sng"/>
              <a:t>procedure pass 2</a:t>
            </a:r>
          </a:p>
          <a:p>
            <a:pPr lvl="0">
              <a:spcBef>
                <a:spcPct val="5000"/>
              </a:spcBef>
              <a:buFont typeface="Monotype Sorts"/>
              <a:buNone/>
              <a:defRPr/>
            </a:pPr>
            <a:r>
              <a:rPr lang="en-US" altLang="ko-KR" sz="3200"/>
              <a:t>LC ← 0;</a:t>
            </a:r>
          </a:p>
          <a:p>
            <a:pPr lvl="0">
              <a:spcBef>
                <a:spcPct val="5000"/>
              </a:spcBef>
              <a:buFont typeface="Monotype Sorts"/>
              <a:buNone/>
              <a:defRPr/>
            </a:pPr>
            <a:r>
              <a:rPr lang="en-US" altLang="ko-KR" sz="3200"/>
              <a:t>repeat</a:t>
            </a:r>
            <a:r>
              <a:rPr lang="ko-KR" altLang="en-US" sz="3200"/>
              <a:t> </a:t>
            </a:r>
            <a:r>
              <a:rPr lang="en-US" altLang="ko-KR" sz="3200"/>
              <a:t>{</a:t>
            </a:r>
          </a:p>
          <a:p>
            <a:pPr lvl="0">
              <a:spcBef>
                <a:spcPct val="5000"/>
              </a:spcBef>
              <a:buFont typeface="Monotype Sorts"/>
              <a:buNone/>
              <a:defRPr/>
            </a:pPr>
            <a:r>
              <a:rPr lang="en-US" altLang="ko-KR" sz="3200"/>
              <a:t>   </a:t>
            </a:r>
            <a:r>
              <a:rPr lang="ko-KR" altLang="en-US" sz="3200"/>
              <a:t>다음 명령어를 읽음</a:t>
            </a:r>
            <a:r>
              <a:rPr lang="en-US" altLang="ko-KR" sz="3200"/>
              <a:t>;</a:t>
            </a:r>
          </a:p>
          <a:p>
            <a:pPr lvl="0">
              <a:spcBef>
                <a:spcPct val="5000"/>
              </a:spcBef>
              <a:buFont typeface="Monotype Sorts"/>
              <a:buNone/>
              <a:defRPr/>
            </a:pPr>
            <a:r>
              <a:rPr lang="en-US" altLang="ko-KR" sz="3200"/>
              <a:t>   if (</a:t>
            </a:r>
            <a:r>
              <a:rPr lang="ko-KR" altLang="en-US" sz="3200"/>
              <a:t>종료</a:t>
            </a:r>
            <a:r>
              <a:rPr lang="en-US" altLang="ko-KR" sz="3200"/>
              <a:t> </a:t>
            </a:r>
            <a:r>
              <a:rPr lang="ko-KR" altLang="en-US" sz="3200"/>
              <a:t>명령어</a:t>
            </a:r>
            <a:r>
              <a:rPr lang="en-US" altLang="ko-KR" sz="3200"/>
              <a:t>?) </a:t>
            </a:r>
            <a:r>
              <a:rPr lang="ko-KR" altLang="en-US" sz="3200"/>
              <a:t>어셈블 끝</a:t>
            </a:r>
            <a:r>
              <a:rPr lang="en-US" altLang="ko-KR" sz="3200"/>
              <a:t>;</a:t>
            </a:r>
          </a:p>
          <a:p>
            <a:pPr lvl="0">
              <a:spcBef>
                <a:spcPct val="5000"/>
              </a:spcBef>
              <a:buFont typeface="Monotype Sorts"/>
              <a:buNone/>
              <a:defRPr/>
            </a:pPr>
            <a:r>
              <a:rPr lang="en-US" altLang="ko-KR" sz="3200"/>
              <a:t>   if (</a:t>
            </a:r>
            <a:r>
              <a:rPr lang="ko-KR" altLang="en-US" sz="3200"/>
              <a:t>명령어가 명령어 표에 있는가</a:t>
            </a:r>
            <a:r>
              <a:rPr lang="en-US" altLang="ko-KR" sz="3200"/>
              <a:t>?) </a:t>
            </a:r>
            <a:r>
              <a:rPr lang="en-US" altLang="ko-KR" sz="3000"/>
              <a:t>{</a:t>
            </a:r>
          </a:p>
          <a:p>
            <a:pPr lvl="0">
              <a:spcBef>
                <a:spcPct val="5000"/>
              </a:spcBef>
              <a:buFont typeface="Monotype Sorts"/>
              <a:buNone/>
              <a:defRPr/>
            </a:pPr>
            <a:r>
              <a:rPr lang="en-US" altLang="ko-KR" sz="3000"/>
              <a:t>  	 </a:t>
            </a:r>
            <a:r>
              <a:rPr lang="ko-KR" altLang="en-US" sz="3000"/>
              <a:t>   명령어 표에서 기계어 코드를 찾음</a:t>
            </a:r>
            <a:r>
              <a:rPr lang="en-US" altLang="ko-KR" sz="3000"/>
              <a:t>;</a:t>
            </a:r>
          </a:p>
          <a:p>
            <a:pPr lvl="0">
              <a:spcBef>
                <a:spcPct val="5000"/>
              </a:spcBef>
              <a:buFont typeface="Monotype Sorts"/>
              <a:buNone/>
              <a:defRPr/>
            </a:pPr>
            <a:r>
              <a:rPr lang="en-US" altLang="ko-KR" sz="3000"/>
              <a:t>	    </a:t>
            </a:r>
            <a:r>
              <a:rPr lang="ko-KR" altLang="en-US" sz="3000"/>
              <a:t>기호표에서 기호의 값을 찾음</a:t>
            </a:r>
            <a:r>
              <a:rPr lang="en-US" altLang="ko-KR" sz="3000"/>
              <a:t>;  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 내용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828800"/>
            <a:ext cx="8321675" cy="4114800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어셈블러의 역할</a:t>
            </a:r>
          </a:p>
          <a:p>
            <a:pPr lvl="0">
              <a:lnSpc>
                <a:spcPct val="12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패스 </a:t>
            </a:r>
            <a:r>
              <a:rPr lang="en-US" altLang="ko-KR" sz="3000"/>
              <a:t>1, </a:t>
            </a:r>
            <a:r>
              <a:rPr lang="ko-KR" altLang="en-US" sz="3000"/>
              <a:t>패스 </a:t>
            </a:r>
            <a:r>
              <a:rPr lang="en-US" altLang="ko-KR" sz="3000"/>
              <a:t>2</a:t>
            </a:r>
            <a:r>
              <a:rPr lang="ko-KR" altLang="en-US" sz="3000"/>
              <a:t>의 기능</a:t>
            </a:r>
          </a:p>
          <a:p>
            <a:pPr lvl="0">
              <a:lnSpc>
                <a:spcPct val="12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명령어의 상대주소와 기호표의 생성</a:t>
            </a:r>
          </a:p>
          <a:p>
            <a:pPr lvl="0">
              <a:lnSpc>
                <a:spcPct val="12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프로그램의 적재와 어셈블러 지시어</a:t>
            </a:r>
          </a:p>
          <a:p>
            <a:pPr lvl="0">
              <a:lnSpc>
                <a:spcPct val="12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패스 </a:t>
            </a:r>
            <a:r>
              <a:rPr lang="en-US" altLang="ko-KR" sz="3000"/>
              <a:t>1, 2</a:t>
            </a:r>
            <a:r>
              <a:rPr lang="ko-KR" altLang="en-US" sz="3000"/>
              <a:t>의 알고리즘</a:t>
            </a:r>
          </a:p>
          <a:p>
            <a:pPr lvl="0">
              <a:lnSpc>
                <a:spcPct val="12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2800"/>
              <a:t>패스 </a:t>
            </a:r>
            <a:r>
              <a:rPr lang="en-US" altLang="ko-KR" sz="2800"/>
              <a:t>1, 2</a:t>
            </a:r>
            <a:r>
              <a:rPr lang="ko-KR" altLang="en-US" sz="2800"/>
              <a:t>와</a:t>
            </a:r>
            <a:r>
              <a:rPr lang="en-US" altLang="ko-KR" sz="2800"/>
              <a:t> </a:t>
            </a:r>
            <a:r>
              <a:rPr lang="ko-KR" altLang="en-US" sz="2800"/>
              <a:t>관련된 자료구조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</a:t>
            </a:r>
            <a:r>
              <a:rPr lang="en-US" altLang="ko-KR"/>
              <a:t>2</a:t>
            </a:r>
            <a:r>
              <a:rPr lang="ko-KR" altLang="en-US"/>
              <a:t>의 알고리즘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765300"/>
            <a:ext cx="8451850" cy="4252913"/>
          </a:xfrm>
        </p:spPr>
        <p:txBody>
          <a:bodyPr/>
          <a:lstStyle/>
          <a:p>
            <a:pPr lvl="0">
              <a:lnSpc>
                <a:spcPct val="110000"/>
              </a:lnSpc>
              <a:buFont typeface="Monotype Sorts"/>
              <a:buNone/>
              <a:defRPr/>
            </a:pPr>
            <a:r>
              <a:rPr lang="en-US" altLang="ko-KR" sz="3000"/>
              <a:t>     	   </a:t>
            </a:r>
            <a:r>
              <a:rPr lang="ko-KR" altLang="en-US" sz="3000"/>
              <a:t>명령어를 기계어 코드로 완성  	</a:t>
            </a:r>
          </a:p>
          <a:p>
            <a:pPr lvl="0">
              <a:lnSpc>
                <a:spcPct val="110000"/>
              </a:lnSpc>
              <a:buFont typeface="Monotype Sorts"/>
              <a:buNone/>
              <a:defRPr/>
            </a:pPr>
            <a:r>
              <a:rPr lang="ko-KR" altLang="en-US" sz="3000"/>
              <a:t>			   </a:t>
            </a:r>
            <a:r>
              <a:rPr lang="en-US" altLang="ko-KR" sz="3000"/>
              <a:t>LC ← LC + </a:t>
            </a:r>
            <a:r>
              <a:rPr lang="ko-KR" altLang="en-US" sz="3000"/>
              <a:t>명령어의 길이</a:t>
            </a:r>
            <a:r>
              <a:rPr lang="en-US" altLang="ko-KR" sz="3000"/>
              <a:t>;</a:t>
            </a:r>
          </a:p>
          <a:p>
            <a:pPr lvl="0">
              <a:lnSpc>
                <a:spcPct val="110000"/>
              </a:lnSpc>
              <a:buFont typeface="Monotype Sorts"/>
              <a:buNone/>
              <a:defRPr/>
            </a:pPr>
            <a:r>
              <a:rPr lang="en-US" altLang="ko-KR" sz="3000"/>
              <a:t> 		  }</a:t>
            </a:r>
          </a:p>
          <a:p>
            <a:pPr lvl="0">
              <a:lnSpc>
                <a:spcPct val="110000"/>
              </a:lnSpc>
              <a:buFont typeface="Monotype Sorts"/>
              <a:buNone/>
              <a:defRPr/>
            </a:pPr>
            <a:r>
              <a:rPr lang="en-US" altLang="ko-KR" sz="3000"/>
              <a:t>      else</a:t>
            </a:r>
            <a:r>
              <a:rPr lang="ko-KR" altLang="en-US" sz="3000"/>
              <a:t> </a:t>
            </a:r>
            <a:endParaRPr lang="en-US" altLang="ko-KR" sz="3000"/>
          </a:p>
          <a:p>
            <a:pPr lvl="0">
              <a:lnSpc>
                <a:spcPct val="110000"/>
              </a:lnSpc>
              <a:buFont typeface="Monotype Sorts"/>
              <a:buNone/>
              <a:defRPr/>
            </a:pPr>
            <a:r>
              <a:rPr lang="en-US" altLang="ko-KR" sz="3000"/>
              <a:t>           </a:t>
            </a:r>
            <a:r>
              <a:rPr lang="ko-KR" altLang="en-US" sz="3000"/>
              <a:t>정의되지 않은 명령어 오류 표시</a:t>
            </a:r>
            <a:r>
              <a:rPr lang="en-US" altLang="ko-KR" sz="3000"/>
              <a:t>;</a:t>
            </a:r>
            <a:r>
              <a:rPr lang="ko-KR" altLang="en-US" sz="3000"/>
              <a:t>   </a:t>
            </a:r>
            <a:r>
              <a:rPr lang="en-US" altLang="ko-KR" sz="3000"/>
              <a:t>  </a:t>
            </a:r>
          </a:p>
          <a:p>
            <a:pPr lvl="0">
              <a:lnSpc>
                <a:spcPct val="110000"/>
              </a:lnSpc>
              <a:buFont typeface="Monotype Sorts"/>
              <a:buNone/>
              <a:defRPr/>
            </a:pPr>
            <a:r>
              <a:rPr lang="en-US" altLang="ko-KR" sz="3000"/>
              <a:t>   }</a:t>
            </a:r>
          </a:p>
          <a:p>
            <a:pPr lvl="0">
              <a:lnSpc>
                <a:spcPct val="110000"/>
              </a:lnSpc>
              <a:buFont typeface="Monotype Sorts"/>
              <a:buNone/>
              <a:defRPr/>
            </a:pPr>
            <a:r>
              <a:rPr lang="en-US" altLang="ko-KR" sz="3000"/>
              <a:t> end procedure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어셈블러 지시어의 처리</a:t>
            </a:r>
            <a:r>
              <a:rPr lang="en-US" altLang="ko-KR"/>
              <a:t>(</a:t>
            </a:r>
            <a:r>
              <a:rPr lang="ko-KR" altLang="en-US"/>
              <a:t>패스 </a:t>
            </a:r>
            <a:r>
              <a:rPr lang="en-US" altLang="ko-KR"/>
              <a:t>1)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1714499"/>
            <a:ext cx="7772400" cy="4371975"/>
          </a:xfrm>
        </p:spPr>
        <p:txBody>
          <a:bodyPr/>
          <a:lstStyle/>
          <a:p>
            <a:pPr lvl="0">
              <a:lnSpc>
                <a:spcPct val="105000"/>
              </a:lnSpc>
              <a:buFont typeface="Monotype Sorts"/>
              <a:buNone/>
              <a:defRPr/>
            </a:pPr>
            <a:r>
              <a:rPr lang="en-US" altLang="ko-KR" sz="3200"/>
              <a:t>if (</a:t>
            </a:r>
            <a:r>
              <a:rPr lang="ko-KR" altLang="en-US" sz="3200"/>
              <a:t>어셈블러 지시어</a:t>
            </a:r>
            <a:r>
              <a:rPr lang="en-US" altLang="ko-KR" sz="3200"/>
              <a:t>?) {</a:t>
            </a:r>
          </a:p>
          <a:p>
            <a:pPr lvl="0">
              <a:lnSpc>
                <a:spcPct val="105000"/>
              </a:lnSpc>
              <a:buFont typeface="Monotype Sorts"/>
              <a:buNone/>
              <a:defRPr/>
            </a:pPr>
            <a:r>
              <a:rPr lang="en-US" altLang="ko-KR" sz="3200"/>
              <a:t>    if (equ)</a:t>
            </a:r>
          </a:p>
          <a:p>
            <a:pPr lvl="0">
              <a:lnSpc>
                <a:spcPct val="105000"/>
              </a:lnSpc>
              <a:buFont typeface="Monotype Sorts"/>
              <a:buNone/>
              <a:defRPr/>
            </a:pPr>
            <a:r>
              <a:rPr lang="en-US" altLang="ko-KR" sz="3200"/>
              <a:t>      </a:t>
            </a:r>
            <a:r>
              <a:rPr lang="ko-KR" altLang="en-US" sz="3200"/>
              <a:t>기호를 기호표에 기록</a:t>
            </a:r>
            <a:r>
              <a:rPr lang="en-US" altLang="ko-KR" sz="3200"/>
              <a:t>;</a:t>
            </a:r>
          </a:p>
          <a:p>
            <a:pPr lvl="0">
              <a:lnSpc>
                <a:spcPct val="105000"/>
              </a:lnSpc>
              <a:buFont typeface="Monotype Sorts"/>
              <a:buNone/>
              <a:defRPr/>
            </a:pPr>
            <a:r>
              <a:rPr lang="en-US" altLang="ko-KR" sz="3200"/>
              <a:t>      </a:t>
            </a:r>
            <a:r>
              <a:rPr lang="ko-KR" altLang="en-US" sz="3200"/>
              <a:t>지시어 값을 기호 값으로 대체</a:t>
            </a:r>
            <a:r>
              <a:rPr lang="en-US" altLang="ko-KR" sz="3200"/>
              <a:t>;</a:t>
            </a:r>
          </a:p>
          <a:p>
            <a:pPr lvl="0">
              <a:lnSpc>
                <a:spcPct val="105000"/>
              </a:lnSpc>
              <a:buFont typeface="Monotype Sorts"/>
              <a:buNone/>
              <a:defRPr/>
            </a:pPr>
            <a:r>
              <a:rPr lang="en-US" altLang="ko-KR" sz="3200"/>
              <a:t>    if (db)</a:t>
            </a:r>
          </a:p>
          <a:p>
            <a:pPr lvl="0">
              <a:lnSpc>
                <a:spcPct val="105000"/>
              </a:lnSpc>
              <a:buFont typeface="Monotype Sorts"/>
              <a:buNone/>
              <a:defRPr/>
            </a:pPr>
            <a:r>
              <a:rPr lang="en-US" altLang="ko-KR" sz="3200"/>
              <a:t>      b </a:t>
            </a:r>
            <a:r>
              <a:rPr lang="ko-KR" altLang="en-US" sz="3200"/>
              <a:t>만큼 </a:t>
            </a:r>
            <a:r>
              <a:rPr lang="en-US" altLang="ko-KR" sz="3200"/>
              <a:t>LC </a:t>
            </a:r>
            <a:r>
              <a:rPr lang="ko-KR" altLang="en-US" sz="3200"/>
              <a:t>증가</a:t>
            </a:r>
            <a:r>
              <a:rPr lang="en-US" altLang="ko-KR" sz="320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어셈블러 지시어의 처리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1682750"/>
            <a:ext cx="7772400" cy="4929157"/>
          </a:xfrm>
        </p:spPr>
        <p:txBody>
          <a:bodyPr/>
          <a:lstStyle/>
          <a:p>
            <a:pPr lvl="0">
              <a:lnSpc>
                <a:spcPct val="95000"/>
              </a:lnSpc>
              <a:spcBef>
                <a:spcPct val="15000"/>
              </a:spcBef>
              <a:buFont typeface="Monotype Sorts"/>
              <a:buNone/>
              <a:defRPr/>
            </a:pPr>
            <a:r>
              <a:rPr lang="en-US" altLang="ko-KR" sz="3200"/>
              <a:t>    if (resb)</a:t>
            </a:r>
          </a:p>
          <a:p>
            <a:pPr lvl="0">
              <a:lnSpc>
                <a:spcPct val="95000"/>
              </a:lnSpc>
              <a:spcBef>
                <a:spcPct val="15000"/>
              </a:spcBef>
              <a:buFont typeface="Monotype Sorts"/>
              <a:buNone/>
              <a:defRPr/>
            </a:pPr>
            <a:r>
              <a:rPr lang="en-US" altLang="ko-KR" sz="3200"/>
              <a:t>      b </a:t>
            </a:r>
            <a:r>
              <a:rPr lang="ko-KR" altLang="en-US" sz="3200"/>
              <a:t>만큼 </a:t>
            </a:r>
            <a:r>
              <a:rPr lang="en-US" altLang="ko-KR" sz="3200"/>
              <a:t>LC </a:t>
            </a:r>
            <a:r>
              <a:rPr lang="ko-KR" altLang="en-US" sz="3200"/>
              <a:t>증가</a:t>
            </a:r>
            <a:r>
              <a:rPr lang="en-US" altLang="ko-KR" sz="3200"/>
              <a:t>;</a:t>
            </a:r>
          </a:p>
          <a:p>
            <a:pPr lvl="0">
              <a:lnSpc>
                <a:spcPct val="95000"/>
              </a:lnSpc>
              <a:spcBef>
                <a:spcPct val="15000"/>
              </a:spcBef>
              <a:buFont typeface="Monotype Sorts"/>
              <a:buNone/>
              <a:defRPr/>
            </a:pPr>
            <a:r>
              <a:rPr lang="en-US" altLang="ko-KR" sz="3200"/>
              <a:t>    ...</a:t>
            </a:r>
          </a:p>
          <a:p>
            <a:pPr lvl="0">
              <a:lnSpc>
                <a:spcPct val="95000"/>
              </a:lnSpc>
              <a:spcBef>
                <a:spcPct val="15000"/>
              </a:spcBef>
              <a:buFont typeface="Monotype Sorts"/>
              <a:buNone/>
              <a:defRPr/>
            </a:pPr>
            <a:r>
              <a:rPr lang="en-US" altLang="ko-KR" sz="3200"/>
              <a:t>  }</a:t>
            </a:r>
          </a:p>
          <a:p>
            <a:pPr lvl="0">
              <a:lnSpc>
                <a:spcPct val="95000"/>
              </a:lnSpc>
              <a:spcBef>
                <a:spcPct val="15000"/>
              </a:spcBef>
              <a:buFont typeface="Monotype Sorts"/>
              <a:buNone/>
              <a:defRPr/>
            </a:pPr>
            <a:r>
              <a:rPr lang="en-US" altLang="ko-KR" sz="3200"/>
              <a:t>else {</a:t>
            </a:r>
          </a:p>
          <a:p>
            <a:pPr lvl="0">
              <a:lnSpc>
                <a:spcPct val="95000"/>
              </a:lnSpc>
              <a:spcBef>
                <a:spcPct val="15000"/>
              </a:spcBef>
              <a:buFont typeface="Monotype Sorts"/>
              <a:buNone/>
              <a:defRPr/>
            </a:pPr>
            <a:r>
              <a:rPr lang="en-US" altLang="ko-KR" sz="3200"/>
              <a:t>		</a:t>
            </a:r>
            <a:r>
              <a:rPr lang="ko-KR" altLang="en-US" sz="3200"/>
              <a:t>명령어 표에서 명령어 길이 탐색</a:t>
            </a:r>
            <a:r>
              <a:rPr lang="en-US" altLang="ko-KR" sz="3200"/>
              <a:t>;</a:t>
            </a:r>
          </a:p>
          <a:p>
            <a:pPr lvl="0">
              <a:lnSpc>
                <a:spcPct val="95000"/>
              </a:lnSpc>
              <a:spcBef>
                <a:spcPct val="15000"/>
              </a:spcBef>
              <a:buFont typeface="Monotype Sorts"/>
              <a:buNone/>
              <a:defRPr/>
            </a:pPr>
            <a:r>
              <a:rPr lang="en-US" altLang="ko-KR" sz="3200"/>
              <a:t>    LC ← LC + </a:t>
            </a:r>
            <a:r>
              <a:rPr lang="ko-KR" altLang="en-US" sz="3200"/>
              <a:t>명령어의 길이</a:t>
            </a:r>
            <a:r>
              <a:rPr lang="en-US" altLang="ko-KR" sz="3200"/>
              <a:t>:</a:t>
            </a:r>
          </a:p>
          <a:p>
            <a:pPr lvl="0">
              <a:lnSpc>
                <a:spcPct val="95000"/>
              </a:lnSpc>
              <a:spcBef>
                <a:spcPct val="15000"/>
              </a:spcBef>
              <a:buFont typeface="Monotype Sorts"/>
              <a:buNone/>
              <a:defRPr/>
            </a:pPr>
            <a:r>
              <a:rPr lang="en-US" altLang="ko-KR" sz="3200"/>
              <a:t> 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082" name="Rectangle 2"/>
          <p:cNvSpPr>
            <a:spLocks noChangeArrowheads="1"/>
          </p:cNvSpPr>
          <p:nvPr/>
        </p:nvSpPr>
        <p:spPr>
          <a:xfrm>
            <a:off x="0" y="593725"/>
            <a:ext cx="9131300" cy="1247775"/>
          </a:xfrm>
          <a:prstGeom prst="rect">
            <a:avLst/>
          </a:prstGeom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323850"/>
            <a:ext cx="3581400" cy="742950"/>
          </a:xfrm>
        </p:spPr>
        <p:txBody>
          <a:bodyPr/>
          <a:lstStyle/>
          <a:p>
            <a:pPr lvl="0">
              <a:buClr>
                <a:schemeClr val="accent2"/>
              </a:buClr>
              <a:buSzPct val="85000"/>
              <a:buFont typeface="Monotype Sorts"/>
              <a:buChar char="l"/>
              <a:defRPr/>
            </a:pPr>
            <a:r>
              <a:rPr lang="ko-KR" altLang="en-US" sz="3200">
                <a:solidFill>
                  <a:schemeClr val="tx1"/>
                </a:solidFill>
              </a:rPr>
              <a:t>패스</a:t>
            </a:r>
            <a:r>
              <a:rPr lang="en-US" altLang="ko-KR" sz="3200">
                <a:solidFill>
                  <a:schemeClr val="tx1"/>
                </a:solidFill>
              </a:rPr>
              <a:t>1 </a:t>
            </a:r>
            <a:r>
              <a:rPr lang="ko-KR" altLang="en-US" sz="3200">
                <a:solidFill>
                  <a:schemeClr val="tx1"/>
                </a:solidFill>
              </a:rPr>
              <a:t>순서도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>
          <a:xfrm>
            <a:off x="2898775" y="1260475"/>
            <a:ext cx="2535238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>
          <a:xfrm>
            <a:off x="2960688" y="1308100"/>
            <a:ext cx="27781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위치계수기 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LC←0</a:t>
            </a:r>
            <a:endParaRPr lang="en-US" altLang="ko-KR" sz="2000">
              <a:solidFill>
                <a:schemeClr val="tx1"/>
              </a:solidFill>
            </a:endParaRPr>
          </a:p>
        </p:txBody>
      </p:sp>
      <p:grpSp>
        <p:nvGrpSpPr>
          <p:cNvPr id="33798" name="Group 6"/>
          <p:cNvGrpSpPr/>
          <p:nvPr/>
        </p:nvGrpSpPr>
        <p:grpSpPr>
          <a:xfrm>
            <a:off x="3427413" y="476250"/>
            <a:ext cx="1404937" cy="400050"/>
            <a:chOff x="2159" y="300"/>
            <a:chExt cx="885" cy="252"/>
          </a:xfrm>
        </p:grpSpPr>
        <p:sp>
          <p:nvSpPr>
            <p:cNvPr id="174087" name="Oval 7"/>
            <p:cNvSpPr>
              <a:spLocks noChangeArrowheads="1"/>
            </p:cNvSpPr>
            <p:nvPr/>
          </p:nvSpPr>
          <p:spPr>
            <a:xfrm>
              <a:off x="2159" y="304"/>
              <a:ext cx="249" cy="24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>
            <a:xfrm>
              <a:off x="2795" y="304"/>
              <a:ext cx="249" cy="24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4089" name="AutoShape 9"/>
            <p:cNvSpPr>
              <a:spLocks noChangeArrowheads="1"/>
            </p:cNvSpPr>
            <p:nvPr/>
          </p:nvSpPr>
          <p:spPr>
            <a:xfrm>
              <a:off x="2247" y="300"/>
              <a:ext cx="673" cy="252"/>
            </a:xfrm>
            <a:prstGeom prst="roundRect">
              <a:avLst>
                <a:gd name="adj" fmla="val 12449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>
            <a:xfrm>
              <a:off x="2267" y="552"/>
              <a:ext cx="6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>
            <a:xfrm>
              <a:off x="2276" y="300"/>
              <a:ext cx="6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174092" name="Rectangle 12"/>
          <p:cNvSpPr>
            <a:spLocks noChangeArrowheads="1"/>
          </p:cNvSpPr>
          <p:nvPr/>
        </p:nvSpPr>
        <p:spPr>
          <a:xfrm>
            <a:off x="3438525" y="573088"/>
            <a:ext cx="1652588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시작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>
          <a:xfrm>
            <a:off x="2838450" y="2000250"/>
            <a:ext cx="2659063" cy="347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>
          <a:xfrm>
            <a:off x="2813050" y="2033588"/>
            <a:ext cx="3049588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다음 명령어를 읽음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4095" name="AutoShape 15"/>
          <p:cNvSpPr>
            <a:spLocks noChangeArrowheads="1"/>
          </p:cNvSpPr>
          <p:nvPr/>
        </p:nvSpPr>
        <p:spPr>
          <a:xfrm>
            <a:off x="3198813" y="2686050"/>
            <a:ext cx="1860550" cy="768350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>
          <a:xfrm>
            <a:off x="3371341" y="2892485"/>
            <a:ext cx="1670918" cy="2603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종료</a:t>
            </a:r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3804" name="Group 17"/>
          <p:cNvGrpSpPr/>
          <p:nvPr/>
        </p:nvGrpSpPr>
        <p:grpSpPr>
          <a:xfrm>
            <a:off x="735013" y="2827338"/>
            <a:ext cx="1109662" cy="447675"/>
            <a:chOff x="463" y="1781"/>
            <a:chExt cx="699" cy="282"/>
          </a:xfrm>
        </p:grpSpPr>
        <p:sp>
          <p:nvSpPr>
            <p:cNvPr id="174098" name="Oval 18"/>
            <p:cNvSpPr>
              <a:spLocks noChangeArrowheads="1"/>
            </p:cNvSpPr>
            <p:nvPr/>
          </p:nvSpPr>
          <p:spPr>
            <a:xfrm>
              <a:off x="463" y="1785"/>
              <a:ext cx="196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>
            <a:xfrm>
              <a:off x="966" y="1785"/>
              <a:ext cx="196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4100" name="AutoShape 20"/>
            <p:cNvSpPr>
              <a:spLocks noChangeArrowheads="1"/>
            </p:cNvSpPr>
            <p:nvPr/>
          </p:nvSpPr>
          <p:spPr>
            <a:xfrm>
              <a:off x="531" y="1781"/>
              <a:ext cx="533" cy="282"/>
            </a:xfrm>
            <a:prstGeom prst="roundRect">
              <a:avLst>
                <a:gd name="adj" fmla="val 12449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4101" name="Line 21"/>
            <p:cNvSpPr>
              <a:spLocks noChangeShapeType="1"/>
            </p:cNvSpPr>
            <p:nvPr/>
          </p:nvSpPr>
          <p:spPr>
            <a:xfrm>
              <a:off x="550" y="2063"/>
              <a:ext cx="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4102" name="Line 22"/>
            <p:cNvSpPr>
              <a:spLocks noChangeShapeType="1"/>
            </p:cNvSpPr>
            <p:nvPr/>
          </p:nvSpPr>
          <p:spPr>
            <a:xfrm>
              <a:off x="557" y="1781"/>
              <a:ext cx="4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174103" name="Rectangle 23"/>
          <p:cNvSpPr>
            <a:spLocks noChangeArrowheads="1"/>
          </p:cNvSpPr>
          <p:nvPr/>
        </p:nvSpPr>
        <p:spPr>
          <a:xfrm>
            <a:off x="782638" y="2905125"/>
            <a:ext cx="13049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4104" name="AutoShape 24"/>
          <p:cNvSpPr>
            <a:spLocks noChangeArrowheads="1"/>
          </p:cNvSpPr>
          <p:nvPr/>
        </p:nvSpPr>
        <p:spPr>
          <a:xfrm>
            <a:off x="3019425" y="3786188"/>
            <a:ext cx="2166938" cy="944562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05" name="Rectangle 25"/>
          <p:cNvSpPr>
            <a:spLocks noChangeArrowheads="1"/>
          </p:cNvSpPr>
          <p:nvPr/>
        </p:nvSpPr>
        <p:spPr>
          <a:xfrm>
            <a:off x="3127375" y="3984625"/>
            <a:ext cx="1873250" cy="71278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기호정의가 있는가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174106" name="AutoShape 26"/>
          <p:cNvSpPr>
            <a:spLocks noChangeArrowheads="1"/>
          </p:cNvSpPr>
          <p:nvPr/>
        </p:nvSpPr>
        <p:spPr>
          <a:xfrm>
            <a:off x="3055938" y="5094288"/>
            <a:ext cx="2166937" cy="928687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07" name="Rectangle 27"/>
          <p:cNvSpPr>
            <a:spLocks noChangeArrowheads="1"/>
          </p:cNvSpPr>
          <p:nvPr/>
        </p:nvSpPr>
        <p:spPr>
          <a:xfrm>
            <a:off x="3216275" y="5260975"/>
            <a:ext cx="1873250" cy="71278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이미기호</a:t>
            </a: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표에 존재</a:t>
            </a:r>
          </a:p>
        </p:txBody>
      </p:sp>
      <p:sp>
        <p:nvSpPr>
          <p:cNvPr id="174108" name="Rectangle 28"/>
          <p:cNvSpPr>
            <a:spLocks noChangeArrowheads="1"/>
          </p:cNvSpPr>
          <p:nvPr/>
        </p:nvSpPr>
        <p:spPr>
          <a:xfrm>
            <a:off x="6324600" y="2357438"/>
            <a:ext cx="2133600" cy="1216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09" name="Rectangle 29"/>
          <p:cNvSpPr>
            <a:spLocks noChangeArrowheads="1"/>
          </p:cNvSpPr>
          <p:nvPr/>
        </p:nvSpPr>
        <p:spPr>
          <a:xfrm>
            <a:off x="6172200" y="2400300"/>
            <a:ext cx="2408238" cy="11271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기호를</a:t>
            </a: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기호표에 기입</a:t>
            </a: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LC</a:t>
            </a: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값을</a:t>
            </a: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기호값으로 기입</a:t>
            </a:r>
          </a:p>
        </p:txBody>
      </p:sp>
      <p:sp>
        <p:nvSpPr>
          <p:cNvPr id="174110" name="Rectangle 30"/>
          <p:cNvSpPr>
            <a:spLocks noChangeArrowheads="1"/>
          </p:cNvSpPr>
          <p:nvPr/>
        </p:nvSpPr>
        <p:spPr>
          <a:xfrm>
            <a:off x="603250" y="5327650"/>
            <a:ext cx="1673225" cy="939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11" name="Rectangle 31"/>
          <p:cNvSpPr>
            <a:spLocks noChangeArrowheads="1"/>
          </p:cNvSpPr>
          <p:nvPr/>
        </p:nvSpPr>
        <p:spPr>
          <a:xfrm>
            <a:off x="630238" y="5362575"/>
            <a:ext cx="1641475" cy="8445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이중으로</a:t>
            </a: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정의한 기호 </a:t>
            </a: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오류표시</a:t>
            </a:r>
          </a:p>
        </p:txBody>
      </p:sp>
      <p:sp>
        <p:nvSpPr>
          <p:cNvPr id="174112" name="Freeform 32"/>
          <p:cNvSpPr/>
          <p:nvPr/>
        </p:nvSpPr>
        <p:spPr>
          <a:xfrm>
            <a:off x="5189538" y="1855788"/>
            <a:ext cx="2208212" cy="3713162"/>
          </a:xfrm>
          <a:custGeom>
            <a:avLst/>
            <a:gdLst/>
            <a:ahLst/>
            <a:cxnLst>
              <a:cxn ang="0">
                <a:pos x="1386" y="310"/>
              </a:cxn>
              <a:cxn ang="0">
                <a:pos x="1390" y="0"/>
              </a:cxn>
              <a:cxn ang="0">
                <a:pos x="646" y="0"/>
              </a:cxn>
              <a:cxn ang="0">
                <a:pos x="641" y="2173"/>
              </a:cxn>
              <a:cxn ang="0">
                <a:pos x="0" y="2338"/>
              </a:cxn>
            </a:cxnLst>
            <a:rect l="0" t="0" r="r" b="b"/>
            <a:pathLst>
              <a:path w="1391" h="2339">
                <a:moveTo>
                  <a:pt x="1386" y="310"/>
                </a:moveTo>
                <a:lnTo>
                  <a:pt x="1390" y="0"/>
                </a:lnTo>
                <a:lnTo>
                  <a:pt x="646" y="0"/>
                </a:lnTo>
                <a:lnTo>
                  <a:pt x="641" y="2173"/>
                </a:lnTo>
                <a:lnTo>
                  <a:pt x="0" y="233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13" name="Freeform 33"/>
          <p:cNvSpPr/>
          <p:nvPr/>
        </p:nvSpPr>
        <p:spPr>
          <a:xfrm>
            <a:off x="7180263" y="3584575"/>
            <a:ext cx="1587" cy="2173288"/>
          </a:xfrm>
          <a:custGeom>
            <a:avLst/>
            <a:gdLst/>
            <a:ahLst/>
            <a:cxnLst>
              <a:cxn ang="0">
                <a:pos x="0" y="1368"/>
              </a:cxn>
              <a:cxn ang="0">
                <a:pos x="0" y="0"/>
              </a:cxn>
            </a:cxnLst>
            <a:rect l="0" t="0" r="r" b="b"/>
            <a:pathLst>
              <a:path w="1" h="1369">
                <a:moveTo>
                  <a:pt x="0" y="1368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14" name="Freeform 34"/>
          <p:cNvSpPr/>
          <p:nvPr/>
        </p:nvSpPr>
        <p:spPr>
          <a:xfrm>
            <a:off x="5192713" y="4257675"/>
            <a:ext cx="1992312" cy="1588"/>
          </a:xfrm>
          <a:custGeom>
            <a:avLst/>
            <a:gdLst/>
            <a:ahLst/>
            <a:cxnLst>
              <a:cxn ang="0">
                <a:pos x="1254" y="0"/>
              </a:cxn>
              <a:cxn ang="0">
                <a:pos x="0" y="0"/>
              </a:cxn>
            </a:cxnLst>
            <a:rect l="0" t="0" r="r" b="b"/>
            <a:pathLst>
              <a:path w="1255" h="1">
                <a:moveTo>
                  <a:pt x="1254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15" name="Freeform 35"/>
          <p:cNvSpPr/>
          <p:nvPr/>
        </p:nvSpPr>
        <p:spPr>
          <a:xfrm>
            <a:off x="4132263" y="1614488"/>
            <a:ext cx="1587" cy="373062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</a:cxnLst>
            <a:rect l="0" t="0" r="r" b="b"/>
            <a:pathLst>
              <a:path w="1" h="235">
                <a:moveTo>
                  <a:pt x="0" y="234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16" name="Freeform 36"/>
          <p:cNvSpPr/>
          <p:nvPr/>
        </p:nvSpPr>
        <p:spPr>
          <a:xfrm>
            <a:off x="4127500" y="2341563"/>
            <a:ext cx="1588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</a:cxnLst>
            <a:rect l="0" t="0" r="r" b="b"/>
            <a:pathLst>
              <a:path w="1" h="222">
                <a:moveTo>
                  <a:pt x="0" y="221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17" name="Freeform 37"/>
          <p:cNvSpPr/>
          <p:nvPr/>
        </p:nvSpPr>
        <p:spPr>
          <a:xfrm>
            <a:off x="4108450" y="3462338"/>
            <a:ext cx="1588" cy="338137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0" y="0"/>
              </a:cxn>
            </a:cxnLst>
            <a:rect l="0" t="0" r="r" b="b"/>
            <a:pathLst>
              <a:path w="1" h="213">
                <a:moveTo>
                  <a:pt x="0" y="212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18" name="Freeform 38"/>
          <p:cNvSpPr/>
          <p:nvPr/>
        </p:nvSpPr>
        <p:spPr>
          <a:xfrm>
            <a:off x="4113213" y="4716463"/>
            <a:ext cx="1587" cy="404812"/>
          </a:xfrm>
          <a:custGeom>
            <a:avLst/>
            <a:gdLst/>
            <a:ahLst/>
            <a:cxnLst>
              <a:cxn ang="0">
                <a:pos x="0" y="254"/>
              </a:cxn>
              <a:cxn ang="0">
                <a:pos x="0" y="0"/>
              </a:cxn>
            </a:cxnLst>
            <a:rect l="0" t="0" r="r" b="b"/>
            <a:pathLst>
              <a:path w="1" h="255">
                <a:moveTo>
                  <a:pt x="0" y="254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19" name="Freeform 39"/>
          <p:cNvSpPr/>
          <p:nvPr/>
        </p:nvSpPr>
        <p:spPr>
          <a:xfrm>
            <a:off x="1877483" y="3116528"/>
            <a:ext cx="13398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3" y="0"/>
              </a:cxn>
            </a:cxnLst>
            <a:rect l="0" t="0" r="r" b="b"/>
            <a:pathLst>
              <a:path w="844" h="1">
                <a:moveTo>
                  <a:pt x="0" y="0"/>
                </a:moveTo>
                <a:lnTo>
                  <a:pt x="84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20" name="Rectangle 40"/>
          <p:cNvSpPr>
            <a:spLocks noChangeArrowheads="1"/>
          </p:cNvSpPr>
          <p:nvPr/>
        </p:nvSpPr>
        <p:spPr>
          <a:xfrm>
            <a:off x="2335213" y="2728913"/>
            <a:ext cx="550862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4121" name="Freeform 41"/>
          <p:cNvSpPr/>
          <p:nvPr/>
        </p:nvSpPr>
        <p:spPr>
          <a:xfrm>
            <a:off x="2339975" y="5559425"/>
            <a:ext cx="760413" cy="1588"/>
          </a:xfrm>
          <a:custGeom>
            <a:avLst/>
            <a:gdLst/>
            <a:ahLst/>
            <a:cxnLst>
              <a:cxn ang="0">
                <a:pos x="478" y="0"/>
              </a:cxn>
              <a:cxn ang="0">
                <a:pos x="0" y="0"/>
              </a:cxn>
            </a:cxnLst>
            <a:rect l="0" t="0" r="r" b="b"/>
            <a:pathLst>
              <a:path w="479" h="1">
                <a:moveTo>
                  <a:pt x="478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22" name="Rectangle 42"/>
          <p:cNvSpPr>
            <a:spLocks noChangeArrowheads="1"/>
          </p:cNvSpPr>
          <p:nvPr/>
        </p:nvSpPr>
        <p:spPr>
          <a:xfrm>
            <a:off x="2559050" y="5240338"/>
            <a:ext cx="550863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4123" name="Rectangle 43"/>
          <p:cNvSpPr>
            <a:spLocks noChangeArrowheads="1"/>
          </p:cNvSpPr>
          <p:nvPr/>
        </p:nvSpPr>
        <p:spPr>
          <a:xfrm>
            <a:off x="5029200" y="5029200"/>
            <a:ext cx="1127125" cy="36036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4124" name="Freeform 44"/>
          <p:cNvSpPr/>
          <p:nvPr/>
        </p:nvSpPr>
        <p:spPr>
          <a:xfrm>
            <a:off x="5524500" y="1270000"/>
            <a:ext cx="3086100" cy="4592638"/>
          </a:xfrm>
          <a:custGeom>
            <a:avLst/>
            <a:gdLst/>
            <a:ahLst/>
            <a:cxnLst>
              <a:cxn ang="0">
                <a:pos x="0" y="578"/>
              </a:cxn>
              <a:cxn ang="0">
                <a:pos x="546" y="0"/>
              </a:cxn>
              <a:cxn ang="0">
                <a:pos x="1943" y="0"/>
              </a:cxn>
              <a:cxn ang="0">
                <a:pos x="1943" y="1933"/>
              </a:cxn>
              <a:cxn ang="0">
                <a:pos x="1520" y="2892"/>
              </a:cxn>
            </a:cxnLst>
            <a:rect l="0" t="0" r="r" b="b"/>
            <a:pathLst>
              <a:path w="1944" h="2893">
                <a:moveTo>
                  <a:pt x="0" y="578"/>
                </a:moveTo>
                <a:lnTo>
                  <a:pt x="546" y="0"/>
                </a:lnTo>
                <a:lnTo>
                  <a:pt x="1943" y="0"/>
                </a:lnTo>
                <a:lnTo>
                  <a:pt x="1943" y="1933"/>
                </a:lnTo>
                <a:lnTo>
                  <a:pt x="1520" y="28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25" name="Rectangle 45"/>
          <p:cNvSpPr>
            <a:spLocks noChangeArrowheads="1"/>
          </p:cNvSpPr>
          <p:nvPr/>
        </p:nvSpPr>
        <p:spPr>
          <a:xfrm>
            <a:off x="5165725" y="3862388"/>
            <a:ext cx="1084263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4126" name="Rectangle 46"/>
          <p:cNvSpPr>
            <a:spLocks noChangeArrowheads="1"/>
          </p:cNvSpPr>
          <p:nvPr/>
        </p:nvSpPr>
        <p:spPr>
          <a:xfrm>
            <a:off x="4122738" y="3530600"/>
            <a:ext cx="1084262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4127" name="Rectangle 47"/>
          <p:cNvSpPr>
            <a:spLocks noChangeArrowheads="1"/>
          </p:cNvSpPr>
          <p:nvPr/>
        </p:nvSpPr>
        <p:spPr>
          <a:xfrm>
            <a:off x="4130675" y="4789488"/>
            <a:ext cx="550863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4128" name="Rectangle 48" descr="월넛"/>
          <p:cNvSpPr>
            <a:spLocks noChangeArrowheads="1"/>
          </p:cNvSpPr>
          <p:nvPr/>
        </p:nvSpPr>
        <p:spPr>
          <a:xfrm>
            <a:off x="5646738" y="5810250"/>
            <a:ext cx="2873375" cy="4270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29" name="Rectangle 49"/>
          <p:cNvSpPr>
            <a:spLocks noChangeArrowheads="1"/>
          </p:cNvSpPr>
          <p:nvPr/>
        </p:nvSpPr>
        <p:spPr>
          <a:xfrm>
            <a:off x="5729288" y="5886450"/>
            <a:ext cx="28289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LC←LC+</a:t>
            </a: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명령어의 길이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4130" name="Freeform 50"/>
          <p:cNvSpPr/>
          <p:nvPr/>
        </p:nvSpPr>
        <p:spPr>
          <a:xfrm>
            <a:off x="4083050" y="873125"/>
            <a:ext cx="1588" cy="373063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</a:cxnLst>
            <a:rect l="0" t="0" r="r" b="b"/>
            <a:pathLst>
              <a:path w="1" h="235">
                <a:moveTo>
                  <a:pt x="0" y="234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4131" name="Freeform 51"/>
          <p:cNvSpPr/>
          <p:nvPr/>
        </p:nvSpPr>
        <p:spPr>
          <a:xfrm>
            <a:off x="2290763" y="6134100"/>
            <a:ext cx="3338512" cy="1588"/>
          </a:xfrm>
          <a:custGeom>
            <a:avLst/>
            <a:gdLst/>
            <a:ahLst/>
            <a:cxnLst>
              <a:cxn ang="0">
                <a:pos x="2102" y="0"/>
              </a:cxn>
              <a:cxn ang="0">
                <a:pos x="0" y="0"/>
              </a:cxn>
            </a:cxnLst>
            <a:rect l="0" t="0" r="r" b="b"/>
            <a:pathLst>
              <a:path w="2103" h="1">
                <a:moveTo>
                  <a:pt x="2102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 </a:t>
            </a:r>
            <a:r>
              <a:rPr lang="en-US" altLang="ko-KR"/>
              <a:t>1</a:t>
            </a:r>
            <a:r>
              <a:rPr lang="ko-KR" altLang="en-US"/>
              <a:t>의 상세 흐름도</a:t>
            </a:r>
          </a:p>
        </p:txBody>
      </p:sp>
      <p:grpSp>
        <p:nvGrpSpPr>
          <p:cNvPr id="175138" name="그룹 175137"/>
          <p:cNvGrpSpPr/>
          <p:nvPr/>
        </p:nvGrpSpPr>
        <p:grpSpPr>
          <a:xfrm>
            <a:off x="321662" y="1807533"/>
            <a:ext cx="8301156" cy="4560888"/>
            <a:chOff x="717041" y="1717675"/>
            <a:chExt cx="8301156" cy="4560888"/>
          </a:xfrm>
        </p:grpSpPr>
        <p:sp>
          <p:nvSpPr>
            <p:cNvPr id="175106" name="Freeform 2"/>
            <p:cNvSpPr/>
            <p:nvPr/>
          </p:nvSpPr>
          <p:spPr>
            <a:xfrm>
              <a:off x="2024063" y="4537075"/>
              <a:ext cx="1587" cy="622300"/>
            </a:xfrm>
            <a:custGeom>
              <a:avLst/>
              <a:gdLst/>
              <a:ahLst/>
              <a:cxnLst>
                <a:cxn ang="0">
                  <a:pos x="0" y="391"/>
                </a:cxn>
                <a:cxn ang="0">
                  <a:pos x="0" y="0"/>
                </a:cxn>
              </a:cxnLst>
              <a:rect l="0" t="0" r="r" b="b"/>
              <a:pathLst>
                <a:path w="1" h="392">
                  <a:moveTo>
                    <a:pt x="0" y="391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08" name="Rectangle 4"/>
            <p:cNvSpPr>
              <a:spLocks noChangeArrowheads="1"/>
            </p:cNvSpPr>
            <p:nvPr/>
          </p:nvSpPr>
          <p:spPr>
            <a:xfrm>
              <a:off x="1044575" y="3627438"/>
              <a:ext cx="1849438" cy="10445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09" name="Rectangle 5"/>
            <p:cNvSpPr>
              <a:spLocks noChangeArrowheads="1"/>
            </p:cNvSpPr>
            <p:nvPr/>
          </p:nvSpPr>
          <p:spPr>
            <a:xfrm>
              <a:off x="1098550" y="3705225"/>
              <a:ext cx="1754188" cy="95091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명령어표에서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명령어 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길이를 찾음</a:t>
              </a:r>
            </a:p>
          </p:txBody>
        </p:sp>
        <p:sp>
          <p:nvSpPr>
            <p:cNvPr id="175110" name="AutoShape 6"/>
            <p:cNvSpPr>
              <a:spLocks noChangeArrowheads="1"/>
            </p:cNvSpPr>
            <p:nvPr/>
          </p:nvSpPr>
          <p:spPr>
            <a:xfrm>
              <a:off x="1112838" y="2095500"/>
              <a:ext cx="1860550" cy="952500"/>
            </a:xfrm>
            <a:prstGeom prst="diamond">
              <a:avLst/>
            </a:prstGeom>
            <a:solidFill>
              <a:srgbClr val="BC3700"/>
            </a:solidFill>
            <a:ln w="12700">
              <a:solidFill>
                <a:schemeClr val="tx1"/>
              </a:solidFill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11" name="Rectangle 7"/>
            <p:cNvSpPr>
              <a:spLocks noChangeArrowheads="1"/>
            </p:cNvSpPr>
            <p:nvPr/>
          </p:nvSpPr>
          <p:spPr>
            <a:xfrm>
              <a:off x="1303338" y="2355850"/>
              <a:ext cx="1482725" cy="38100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defTabSz="762000">
                <a:lnSpc>
                  <a:spcPct val="80000"/>
                </a:lnSpc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어셈블러</a:t>
              </a:r>
            </a:p>
            <a:p>
              <a:pPr marL="342900" lvl="0" indent="-342900" defTabSz="762000">
                <a:lnSpc>
                  <a:spcPct val="80000"/>
                </a:lnSpc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지시어</a:t>
              </a:r>
            </a:p>
          </p:txBody>
        </p:sp>
        <p:sp>
          <p:nvSpPr>
            <p:cNvPr id="175112" name="Rectangle 8"/>
            <p:cNvSpPr>
              <a:spLocks noChangeArrowheads="1"/>
            </p:cNvSpPr>
            <p:nvPr/>
          </p:nvSpPr>
          <p:spPr>
            <a:xfrm>
              <a:off x="3325813" y="3795713"/>
              <a:ext cx="1658937" cy="1993900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13" name="Rectangle 9"/>
            <p:cNvSpPr>
              <a:spLocks noChangeArrowheads="1"/>
            </p:cNvSpPr>
            <p:nvPr/>
          </p:nvSpPr>
          <p:spPr>
            <a:xfrm>
              <a:off x="3346450" y="3840163"/>
              <a:ext cx="1684338" cy="17748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기호를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기호표에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기입하고 이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지시어의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값을 기호의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값으로 한다</a:t>
              </a:r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>
            <a:xfrm>
              <a:off x="5276850" y="3792538"/>
              <a:ext cx="1238250" cy="16383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15" name="Rectangle 11"/>
            <p:cNvSpPr>
              <a:spLocks noChangeArrowheads="1"/>
            </p:cNvSpPr>
            <p:nvPr/>
          </p:nvSpPr>
          <p:spPr>
            <a:xfrm>
              <a:off x="5283200" y="3817938"/>
              <a:ext cx="1201738" cy="144303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주어진 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데이터의 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크기만큼 </a:t>
              </a:r>
            </a:p>
            <a:p>
              <a:pPr marL="342900" lvl="0" indent="-342900" algn="l" defTabSz="762000">
                <a:defRPr/>
              </a:pPr>
              <a:r>
                <a:rPr lang="en-US" altLang="ko-K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LC</a:t>
              </a: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를 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증가시킴</a:t>
              </a:r>
            </a:p>
          </p:txBody>
        </p:sp>
        <p:sp>
          <p:nvSpPr>
            <p:cNvPr id="175116" name="Freeform 12"/>
            <p:cNvSpPr/>
            <p:nvPr/>
          </p:nvSpPr>
          <p:spPr>
            <a:xfrm>
              <a:off x="717041" y="1871663"/>
              <a:ext cx="6935787" cy="4386262"/>
            </a:xfrm>
            <a:custGeom>
              <a:avLst/>
              <a:gdLst/>
              <a:ahLst/>
              <a:cxnLst>
                <a:cxn ang="0">
                  <a:pos x="799" y="0"/>
                </a:cxn>
                <a:cxn ang="0">
                  <a:pos x="0" y="6"/>
                </a:cxn>
                <a:cxn ang="0">
                  <a:pos x="0" y="2737"/>
                </a:cxn>
                <a:cxn ang="0">
                  <a:pos x="4368" y="2762"/>
                </a:cxn>
              </a:cxnLst>
              <a:rect l="0" t="0" r="r" b="b"/>
              <a:pathLst>
                <a:path w="4369" h="2763">
                  <a:moveTo>
                    <a:pt x="799" y="0"/>
                  </a:moveTo>
                  <a:lnTo>
                    <a:pt x="0" y="6"/>
                  </a:lnTo>
                  <a:lnTo>
                    <a:pt x="0" y="2737"/>
                  </a:lnTo>
                  <a:lnTo>
                    <a:pt x="4368" y="276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17" name="Freeform 13"/>
            <p:cNvSpPr/>
            <p:nvPr/>
          </p:nvSpPr>
          <p:spPr>
            <a:xfrm>
              <a:off x="2027238" y="1717675"/>
              <a:ext cx="1587" cy="422275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0" y="0"/>
                </a:cxn>
              </a:cxnLst>
              <a:rect l="0" t="0" r="r" b="b"/>
              <a:pathLst>
                <a:path w="1" h="266">
                  <a:moveTo>
                    <a:pt x="0" y="265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18" name="Freeform 14"/>
            <p:cNvSpPr/>
            <p:nvPr/>
          </p:nvSpPr>
          <p:spPr>
            <a:xfrm>
              <a:off x="2036763" y="3051175"/>
              <a:ext cx="1587" cy="577850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0" y="0"/>
                </a:cxn>
              </a:cxnLst>
              <a:rect l="0" t="0" r="r" b="b"/>
              <a:pathLst>
                <a:path w="1" h="364">
                  <a:moveTo>
                    <a:pt x="0" y="363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19" name="Freeform 15"/>
            <p:cNvSpPr/>
            <p:nvPr/>
          </p:nvSpPr>
          <p:spPr>
            <a:xfrm>
              <a:off x="2955925" y="2565400"/>
              <a:ext cx="1849438" cy="1588"/>
            </a:xfrm>
            <a:custGeom>
              <a:avLst/>
              <a:gdLst/>
              <a:ahLst/>
              <a:cxnLst>
                <a:cxn ang="0">
                  <a:pos x="1164" y="0"/>
                </a:cxn>
                <a:cxn ang="0">
                  <a:pos x="0" y="0"/>
                </a:cxn>
              </a:cxnLst>
              <a:rect l="0" t="0" r="r" b="b"/>
              <a:pathLst>
                <a:path w="1165" h="1">
                  <a:moveTo>
                    <a:pt x="1164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>
            <a:xfrm>
              <a:off x="3127375" y="2212975"/>
              <a:ext cx="550863" cy="32861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algn="l" defTabSz="762000">
                <a:lnSpc>
                  <a:spcPct val="80000"/>
                </a:lnSpc>
                <a:defRPr/>
              </a:pPr>
              <a:r>
                <a:rPr lang="ko-KR" altLang="en-US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예</a:t>
              </a:r>
              <a:endParaRPr lang="ko-KR" altLang="en-US" sz="2000">
                <a:solidFill>
                  <a:schemeClr val="hlink"/>
                </a:solidFill>
              </a:endParaRPr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>
            <a:xfrm>
              <a:off x="4013200" y="3246438"/>
              <a:ext cx="604838" cy="290512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algn="l" defTabSz="762000">
                <a:lnSpc>
                  <a:spcPct val="80000"/>
                </a:lnSpc>
                <a:defRPr/>
              </a:pPr>
              <a:r>
                <a:rPr lang="en-US" altLang="ko-KR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equ</a:t>
              </a:r>
              <a:endParaRPr lang="en-US" altLang="ko-KR" sz="2000">
                <a:solidFill>
                  <a:schemeClr val="hlink"/>
                </a:solidFill>
              </a:endParaRPr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>
            <a:xfrm>
              <a:off x="2051050" y="3171825"/>
              <a:ext cx="1084263" cy="32861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algn="l" defTabSz="762000">
                <a:lnSpc>
                  <a:spcPct val="80000"/>
                </a:lnSpc>
                <a:defRPr/>
              </a:pPr>
              <a:r>
                <a:rPr lang="ko-KR" altLang="en-US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아니오</a:t>
              </a:r>
              <a:endParaRPr lang="ko-KR" altLang="en-US" sz="2000">
                <a:solidFill>
                  <a:schemeClr val="hlink"/>
                </a:solidFill>
              </a:endParaRPr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>
            <a:xfrm>
              <a:off x="995363" y="5186363"/>
              <a:ext cx="1982787" cy="65881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>
            <a:xfrm>
              <a:off x="1069975" y="5294313"/>
              <a:ext cx="2035175" cy="38100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algn="l" defTabSz="762000">
                <a:lnSpc>
                  <a:spcPct val="80000"/>
                </a:lnSpc>
                <a:defRPr/>
              </a:pPr>
              <a:r>
                <a:rPr lang="en-US" altLang="ko-K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LC←LC +</a:t>
              </a:r>
            </a:p>
            <a:p>
              <a:pPr marL="342900" lvl="0" indent="-342900" algn="l" defTabSz="762000">
                <a:lnSpc>
                  <a:spcPct val="80000"/>
                </a:lnSpc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명령어의 길이</a:t>
              </a:r>
            </a:p>
          </p:txBody>
        </p:sp>
        <p:sp>
          <p:nvSpPr>
            <p:cNvPr id="175125" name="Oval 21"/>
            <p:cNvSpPr>
              <a:spLocks noChangeArrowheads="1"/>
            </p:cNvSpPr>
            <p:nvPr/>
          </p:nvSpPr>
          <p:spPr>
            <a:xfrm>
              <a:off x="4830763" y="2239963"/>
              <a:ext cx="2016125" cy="576262"/>
            </a:xfrm>
            <a:prstGeom prst="ellipse">
              <a:avLst/>
            </a:prstGeom>
            <a:gradFill rotWithShape="0">
              <a:gsLst>
                <a:gs pos="0">
                  <a:srgbClr val="EF9100"/>
                </a:gs>
                <a:gs pos="100000">
                  <a:srgbClr val="EF9100">
                    <a:gamma/>
                    <a:shade val="8980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>
            <a:xfrm>
              <a:off x="4891088" y="2359025"/>
              <a:ext cx="1862137" cy="41433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algn="l" defTabSz="762000">
                <a:lnSpc>
                  <a:spcPct val="80000"/>
                </a:lnSpc>
                <a:defRPr/>
              </a:pPr>
              <a:r>
                <a:rPr lang="ko-KR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어느종류</a:t>
              </a:r>
              <a:r>
                <a:rPr lang="en-US" altLang="ko-KR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?</a:t>
              </a:r>
              <a:endParaRPr lang="en-US" altLang="ko-KR" sz="2800">
                <a:solidFill>
                  <a:schemeClr val="tx1"/>
                </a:solidFill>
              </a:endParaRPr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>
            <a:xfrm>
              <a:off x="6756400" y="3795713"/>
              <a:ext cx="1706563" cy="1930400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>
            <a:xfrm>
              <a:off x="6818313" y="3821113"/>
              <a:ext cx="1682750" cy="193040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확보해야 할 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기억장소의 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크기를 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계산하여</a:t>
              </a:r>
            </a:p>
            <a:p>
              <a:pPr marL="342900" lvl="0" indent="-342900" algn="l" defTabSz="762000">
                <a:defRPr/>
              </a:pPr>
              <a:r>
                <a:rPr lang="en-US" altLang="ko-K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LC</a:t>
              </a: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를</a:t>
              </a:r>
            </a:p>
            <a:p>
              <a:pPr marL="342900" lvl="0" indent="-342900" algn="l" defTabSz="762000">
                <a:defRPr/>
              </a:pPr>
              <a:r>
                <a:rPr lang="ko-KR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증가시킴</a:t>
              </a:r>
            </a:p>
          </p:txBody>
        </p:sp>
        <p:sp>
          <p:nvSpPr>
            <p:cNvPr id="175129" name="Freeform 25"/>
            <p:cNvSpPr/>
            <p:nvPr/>
          </p:nvSpPr>
          <p:spPr>
            <a:xfrm>
              <a:off x="1973263" y="5846763"/>
              <a:ext cx="1587" cy="403225"/>
            </a:xfrm>
            <a:custGeom>
              <a:avLst/>
              <a:gdLst/>
              <a:ahLst/>
              <a:cxnLst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1" h="254">
                  <a:moveTo>
                    <a:pt x="0" y="253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30" name="Freeform 26"/>
            <p:cNvSpPr/>
            <p:nvPr/>
          </p:nvSpPr>
          <p:spPr>
            <a:xfrm>
              <a:off x="4008438" y="3097213"/>
              <a:ext cx="3484562" cy="661987"/>
            </a:xfrm>
            <a:custGeom>
              <a:avLst/>
              <a:gdLst/>
              <a:ahLst/>
              <a:cxnLst>
                <a:cxn ang="0">
                  <a:pos x="2194" y="416"/>
                </a:cxn>
                <a:cxn ang="0">
                  <a:pos x="2194" y="0"/>
                </a:cxn>
                <a:cxn ang="0">
                  <a:pos x="0" y="0"/>
                </a:cxn>
                <a:cxn ang="0">
                  <a:pos x="0" y="416"/>
                </a:cxn>
              </a:cxnLst>
              <a:rect l="0" t="0" r="r" b="b"/>
              <a:pathLst>
                <a:path w="2195" h="417">
                  <a:moveTo>
                    <a:pt x="2194" y="416"/>
                  </a:moveTo>
                  <a:lnTo>
                    <a:pt x="2194" y="0"/>
                  </a:lnTo>
                  <a:lnTo>
                    <a:pt x="0" y="0"/>
                  </a:lnTo>
                  <a:lnTo>
                    <a:pt x="0" y="4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31" name="Freeform 27"/>
            <p:cNvSpPr/>
            <p:nvPr/>
          </p:nvSpPr>
          <p:spPr>
            <a:xfrm>
              <a:off x="5835650" y="2805113"/>
              <a:ext cx="1588" cy="982662"/>
            </a:xfrm>
            <a:custGeom>
              <a:avLst/>
              <a:gdLst/>
              <a:ahLst/>
              <a:cxnLst>
                <a:cxn ang="0">
                  <a:pos x="0" y="618"/>
                </a:cxn>
                <a:cxn ang="0">
                  <a:pos x="0" y="0"/>
                </a:cxn>
              </a:cxnLst>
              <a:rect l="0" t="0" r="r" b="b"/>
              <a:pathLst>
                <a:path w="1" h="619">
                  <a:moveTo>
                    <a:pt x="0" y="618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32" name="Freeform 28"/>
            <p:cNvSpPr/>
            <p:nvPr/>
          </p:nvSpPr>
          <p:spPr>
            <a:xfrm>
              <a:off x="4111625" y="5840413"/>
              <a:ext cx="1588" cy="403225"/>
            </a:xfrm>
            <a:custGeom>
              <a:avLst/>
              <a:gdLst/>
              <a:ahLst/>
              <a:cxnLst>
                <a:cxn ang="0">
                  <a:pos x="0" y="253"/>
                </a:cxn>
                <a:cxn ang="0">
                  <a:pos x="0" y="0"/>
                </a:cxn>
              </a:cxnLst>
              <a:rect l="0" t="0" r="r" b="b"/>
              <a:pathLst>
                <a:path w="1" h="254">
                  <a:moveTo>
                    <a:pt x="0" y="253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33" name="Freeform 29"/>
            <p:cNvSpPr/>
            <p:nvPr/>
          </p:nvSpPr>
          <p:spPr>
            <a:xfrm>
              <a:off x="5880100" y="5405438"/>
              <a:ext cx="1588" cy="873125"/>
            </a:xfrm>
            <a:custGeom>
              <a:avLst/>
              <a:gdLst/>
              <a:ahLst/>
              <a:cxnLst>
                <a:cxn ang="0">
                  <a:pos x="0" y="549"/>
                </a:cxn>
                <a:cxn ang="0">
                  <a:pos x="0" y="0"/>
                </a:cxn>
              </a:cxnLst>
              <a:rect l="0" t="0" r="r" b="b"/>
              <a:pathLst>
                <a:path w="1" h="550">
                  <a:moveTo>
                    <a:pt x="0" y="549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34" name="Freeform 30"/>
            <p:cNvSpPr/>
            <p:nvPr/>
          </p:nvSpPr>
          <p:spPr>
            <a:xfrm>
              <a:off x="7664450" y="5719763"/>
              <a:ext cx="1588" cy="530225"/>
            </a:xfrm>
            <a:custGeom>
              <a:avLst/>
              <a:gdLst/>
              <a:ahLst/>
              <a:cxnLst>
                <a:cxn ang="0">
                  <a:pos x="0" y="333"/>
                </a:cxn>
                <a:cxn ang="0">
                  <a:pos x="0" y="0"/>
                </a:cxn>
              </a:cxnLst>
              <a:rect l="0" t="0" r="r" b="b"/>
              <a:pathLst>
                <a:path w="1" h="334">
                  <a:moveTo>
                    <a:pt x="0" y="333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5135" name="Rectangle 31"/>
            <p:cNvSpPr>
              <a:spLocks noChangeArrowheads="1"/>
            </p:cNvSpPr>
            <p:nvPr/>
          </p:nvSpPr>
          <p:spPr>
            <a:xfrm>
              <a:off x="5892800" y="3273425"/>
              <a:ext cx="1093788" cy="33655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algn="l" defTabSz="762000">
                <a:lnSpc>
                  <a:spcPct val="80000"/>
                </a:lnSpc>
                <a:defRPr/>
              </a:pPr>
              <a:r>
                <a:rPr lang="en-US" altLang="ko-KR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db </a:t>
              </a:r>
              <a:r>
                <a:rPr lang="ko-KR" altLang="en-US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값</a:t>
              </a:r>
              <a:endParaRPr lang="ko-KR" altLang="en-US" sz="2000">
                <a:solidFill>
                  <a:schemeClr val="hlink"/>
                </a:solidFill>
              </a:endParaRPr>
            </a:p>
          </p:txBody>
        </p:sp>
        <p:sp>
          <p:nvSpPr>
            <p:cNvPr id="175136" name="Rectangle 32"/>
            <p:cNvSpPr>
              <a:spLocks noChangeArrowheads="1"/>
            </p:cNvSpPr>
            <p:nvPr/>
          </p:nvSpPr>
          <p:spPr>
            <a:xfrm>
              <a:off x="7524750" y="3251200"/>
              <a:ext cx="989013" cy="29210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algn="l" defTabSz="762000">
                <a:lnSpc>
                  <a:spcPct val="80000"/>
                </a:lnSpc>
                <a:defRPr/>
              </a:pPr>
              <a:r>
                <a:rPr lang="en-US" altLang="ko-KR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resb ?</a:t>
              </a:r>
              <a:endParaRPr lang="en-US" altLang="ko-KR" sz="2000">
                <a:solidFill>
                  <a:schemeClr val="hlink"/>
                </a:solidFill>
              </a:endParaRPr>
            </a:p>
          </p:txBody>
        </p:sp>
        <p:sp>
          <p:nvSpPr>
            <p:cNvPr id="175137" name="TextBox 175136"/>
            <p:cNvSpPr txBox="1"/>
            <p:nvPr/>
          </p:nvSpPr>
          <p:spPr>
            <a:xfrm>
              <a:off x="8471858" y="3747997"/>
              <a:ext cx="546339" cy="576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...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Freeform 2"/>
          <p:cNvSpPr/>
          <p:nvPr/>
        </p:nvSpPr>
        <p:spPr>
          <a:xfrm>
            <a:off x="5900738" y="2838450"/>
            <a:ext cx="8143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2" y="0"/>
              </a:cxn>
            </a:cxnLst>
            <a:rect l="0" t="0" r="r" b="b"/>
            <a:pathLst>
              <a:path w="513" h="1">
                <a:moveTo>
                  <a:pt x="0" y="0"/>
                </a:moveTo>
                <a:lnTo>
                  <a:pt x="51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 useBgFill="1">
        <p:nvSpPr>
          <p:cNvPr id="176131" name="Rectangle 3"/>
          <p:cNvSpPr>
            <a:spLocks noChangeArrowheads="1"/>
          </p:cNvSpPr>
          <p:nvPr/>
        </p:nvSpPr>
        <p:spPr>
          <a:xfrm>
            <a:off x="0" y="487363"/>
            <a:ext cx="9131300" cy="1270000"/>
          </a:xfrm>
          <a:prstGeom prst="rect">
            <a:avLst/>
          </a:prstGeom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>
          <a:xfrm>
            <a:off x="276225" y="247650"/>
            <a:ext cx="3270250" cy="742950"/>
          </a:xfrm>
          <a:prstGeom prst="rect">
            <a:avLst/>
          </a:prstGeom>
          <a:noFill/>
          <a:ln w="9525">
            <a:noFill/>
            <a:miter/>
          </a:ln>
          <a:effectLst>
            <a:outerShdw dist="40161" dir="20493904" algn="ctr" rotWithShape="0">
              <a:schemeClr val="bg2"/>
            </a:outerShdw>
          </a:effectLst>
        </p:spPr>
        <p:txBody>
          <a:bodyPr lIns="90488" tIns="44450" rIns="90488" bIns="44450" anchor="ctr"/>
          <a:lstStyle/>
          <a:p>
            <a:pPr lvl="0" defTabSz="762000">
              <a:buClr>
                <a:schemeClr val="accent2"/>
              </a:buClr>
              <a:buSzPct val="85000"/>
              <a:buFont typeface="Monotype Sorts"/>
              <a:buChar char="l"/>
              <a:defRPr/>
            </a:pP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 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순서도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>
          <a:xfrm>
            <a:off x="3471863" y="1219200"/>
            <a:ext cx="2535237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>
          <a:xfrm>
            <a:off x="3525838" y="1250950"/>
            <a:ext cx="27781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위치계수기 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LC←0</a:t>
            </a:r>
            <a:endParaRPr lang="en-US" altLang="ko-KR" sz="2000">
              <a:solidFill>
                <a:schemeClr val="tx1"/>
              </a:solidFill>
            </a:endParaRPr>
          </a:p>
        </p:txBody>
      </p:sp>
      <p:grpSp>
        <p:nvGrpSpPr>
          <p:cNvPr id="35847" name="Group 7"/>
          <p:cNvGrpSpPr/>
          <p:nvPr/>
        </p:nvGrpSpPr>
        <p:grpSpPr>
          <a:xfrm>
            <a:off x="4000500" y="447675"/>
            <a:ext cx="1404938" cy="400050"/>
            <a:chOff x="2520" y="282"/>
            <a:chExt cx="885" cy="252"/>
          </a:xfrm>
        </p:grpSpPr>
        <p:sp>
          <p:nvSpPr>
            <p:cNvPr id="176136" name="Oval 8"/>
            <p:cNvSpPr>
              <a:spLocks noChangeArrowheads="1"/>
            </p:cNvSpPr>
            <p:nvPr/>
          </p:nvSpPr>
          <p:spPr>
            <a:xfrm>
              <a:off x="2520" y="286"/>
              <a:ext cx="249" cy="24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>
            <a:xfrm>
              <a:off x="3156" y="286"/>
              <a:ext cx="249" cy="24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6138" name="AutoShape 10"/>
            <p:cNvSpPr>
              <a:spLocks noChangeArrowheads="1"/>
            </p:cNvSpPr>
            <p:nvPr/>
          </p:nvSpPr>
          <p:spPr>
            <a:xfrm>
              <a:off x="2608" y="282"/>
              <a:ext cx="673" cy="252"/>
            </a:xfrm>
            <a:prstGeom prst="roundRect">
              <a:avLst>
                <a:gd name="adj" fmla="val 12449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>
            <a:xfrm>
              <a:off x="2628" y="534"/>
              <a:ext cx="6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>
            <a:xfrm>
              <a:off x="2637" y="282"/>
              <a:ext cx="6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176141" name="Rectangle 13"/>
          <p:cNvSpPr>
            <a:spLocks noChangeArrowheads="1"/>
          </p:cNvSpPr>
          <p:nvPr/>
        </p:nvSpPr>
        <p:spPr>
          <a:xfrm>
            <a:off x="4011613" y="544513"/>
            <a:ext cx="1652587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시작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>
          <a:xfrm>
            <a:off x="3411538" y="1852613"/>
            <a:ext cx="2659062" cy="3317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>
          <a:xfrm>
            <a:off x="3465513" y="1895475"/>
            <a:ext cx="3049587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다음 명령어를 읽음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6144" name="AutoShape 16"/>
          <p:cNvSpPr>
            <a:spLocks noChangeArrowheads="1"/>
          </p:cNvSpPr>
          <p:nvPr/>
        </p:nvSpPr>
        <p:spPr>
          <a:xfrm>
            <a:off x="3560763" y="2533650"/>
            <a:ext cx="2368550" cy="611188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>
          <a:xfrm>
            <a:off x="3989388" y="2714625"/>
            <a:ext cx="1601787" cy="30638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종료</a:t>
            </a:r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5853" name="Group 18"/>
          <p:cNvGrpSpPr/>
          <p:nvPr/>
        </p:nvGrpSpPr>
        <p:grpSpPr>
          <a:xfrm>
            <a:off x="6761163" y="2628900"/>
            <a:ext cx="1168400" cy="447675"/>
            <a:chOff x="4259" y="1656"/>
            <a:chExt cx="736" cy="282"/>
          </a:xfrm>
        </p:grpSpPr>
        <p:sp>
          <p:nvSpPr>
            <p:cNvPr id="176147" name="Oval 19"/>
            <p:cNvSpPr>
              <a:spLocks noChangeArrowheads="1"/>
            </p:cNvSpPr>
            <p:nvPr/>
          </p:nvSpPr>
          <p:spPr>
            <a:xfrm>
              <a:off x="4259" y="1660"/>
              <a:ext cx="207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>
            <a:xfrm>
              <a:off x="4788" y="1660"/>
              <a:ext cx="207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6149" name="AutoShape 21"/>
            <p:cNvSpPr>
              <a:spLocks noChangeArrowheads="1"/>
            </p:cNvSpPr>
            <p:nvPr/>
          </p:nvSpPr>
          <p:spPr>
            <a:xfrm>
              <a:off x="4331" y="1656"/>
              <a:ext cx="561" cy="282"/>
            </a:xfrm>
            <a:prstGeom prst="roundRect">
              <a:avLst>
                <a:gd name="adj" fmla="val 12449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6150" name="Line 22"/>
            <p:cNvSpPr>
              <a:spLocks noChangeShapeType="1"/>
            </p:cNvSpPr>
            <p:nvPr/>
          </p:nvSpPr>
          <p:spPr>
            <a:xfrm>
              <a:off x="4350" y="1938"/>
              <a:ext cx="5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6151" name="Line 23"/>
            <p:cNvSpPr>
              <a:spLocks noChangeShapeType="1"/>
            </p:cNvSpPr>
            <p:nvPr/>
          </p:nvSpPr>
          <p:spPr>
            <a:xfrm>
              <a:off x="4358" y="1656"/>
              <a:ext cx="5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176152" name="Rectangle 24"/>
          <p:cNvSpPr>
            <a:spLocks noChangeArrowheads="1"/>
          </p:cNvSpPr>
          <p:nvPr/>
        </p:nvSpPr>
        <p:spPr>
          <a:xfrm>
            <a:off x="6802438" y="2722563"/>
            <a:ext cx="13049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>
          <a:xfrm>
            <a:off x="623888" y="3335338"/>
            <a:ext cx="1738312" cy="9382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>
          <a:xfrm>
            <a:off x="625475" y="3378200"/>
            <a:ext cx="1855788" cy="7842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정의되지</a:t>
            </a: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않은 명령어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오류표시</a:t>
            </a:r>
          </a:p>
        </p:txBody>
      </p:sp>
      <p:sp>
        <p:nvSpPr>
          <p:cNvPr id="176155" name="Freeform 27"/>
          <p:cNvSpPr/>
          <p:nvPr/>
        </p:nvSpPr>
        <p:spPr>
          <a:xfrm>
            <a:off x="4714875" y="874713"/>
            <a:ext cx="1588" cy="361950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0"/>
              </a:cxn>
            </a:cxnLst>
            <a:rect l="0" t="0" r="r" b="b"/>
            <a:pathLst>
              <a:path w="1" h="228">
                <a:moveTo>
                  <a:pt x="0" y="227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56" name="Freeform 28"/>
          <p:cNvSpPr/>
          <p:nvPr/>
        </p:nvSpPr>
        <p:spPr>
          <a:xfrm>
            <a:off x="5257800" y="4891088"/>
            <a:ext cx="630238" cy="1587"/>
          </a:xfrm>
          <a:custGeom>
            <a:avLst/>
            <a:gdLst/>
            <a:ahLst/>
            <a:cxnLst>
              <a:cxn ang="0">
                <a:pos x="396" y="0"/>
              </a:cxn>
              <a:cxn ang="0">
                <a:pos x="0" y="0"/>
              </a:cxn>
            </a:cxnLst>
            <a:rect l="0" t="0" r="r" b="b"/>
            <a:pathLst>
              <a:path w="397" h="1">
                <a:moveTo>
                  <a:pt x="396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57" name="Freeform 29"/>
          <p:cNvSpPr/>
          <p:nvPr/>
        </p:nvSpPr>
        <p:spPr>
          <a:xfrm>
            <a:off x="4719638" y="1538288"/>
            <a:ext cx="1587" cy="373062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0" y="0"/>
              </a:cxn>
            </a:cxnLst>
            <a:rect l="0" t="0" r="r" b="b"/>
            <a:pathLst>
              <a:path w="1" h="235">
                <a:moveTo>
                  <a:pt x="0" y="234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58" name="Freeform 30"/>
          <p:cNvSpPr/>
          <p:nvPr/>
        </p:nvSpPr>
        <p:spPr>
          <a:xfrm>
            <a:off x="4743450" y="2190750"/>
            <a:ext cx="1588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</a:cxnLst>
            <a:rect l="0" t="0" r="r" b="b"/>
            <a:pathLst>
              <a:path w="1" h="222">
                <a:moveTo>
                  <a:pt x="0" y="221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59" name="Freeform 31"/>
          <p:cNvSpPr/>
          <p:nvPr/>
        </p:nvSpPr>
        <p:spPr>
          <a:xfrm>
            <a:off x="4775200" y="3167063"/>
            <a:ext cx="1588" cy="338137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0" y="0"/>
              </a:cxn>
            </a:cxnLst>
            <a:rect l="0" t="0" r="r" b="b"/>
            <a:pathLst>
              <a:path w="1" h="213">
                <a:moveTo>
                  <a:pt x="0" y="212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60" name="Freeform 32"/>
          <p:cNvSpPr/>
          <p:nvPr/>
        </p:nvSpPr>
        <p:spPr>
          <a:xfrm>
            <a:off x="4757738" y="4919663"/>
            <a:ext cx="1587" cy="361950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0"/>
              </a:cxn>
            </a:cxnLst>
            <a:rect l="0" t="0" r="r" b="b"/>
            <a:pathLst>
              <a:path w="1" h="228">
                <a:moveTo>
                  <a:pt x="0" y="227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61" name="Rectangle 33"/>
          <p:cNvSpPr>
            <a:spLocks noChangeArrowheads="1"/>
          </p:cNvSpPr>
          <p:nvPr/>
        </p:nvSpPr>
        <p:spPr>
          <a:xfrm>
            <a:off x="6021388" y="2533650"/>
            <a:ext cx="550862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6162" name="Rectangle 34"/>
          <p:cNvSpPr>
            <a:spLocks noChangeArrowheads="1"/>
          </p:cNvSpPr>
          <p:nvPr/>
        </p:nvSpPr>
        <p:spPr>
          <a:xfrm>
            <a:off x="2530475" y="3916363"/>
            <a:ext cx="1084263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6163" name="Rectangle 35"/>
          <p:cNvSpPr>
            <a:spLocks noChangeArrowheads="1"/>
          </p:cNvSpPr>
          <p:nvPr/>
        </p:nvSpPr>
        <p:spPr>
          <a:xfrm>
            <a:off x="4800600" y="3198813"/>
            <a:ext cx="1084263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>
          <a:xfrm>
            <a:off x="3105150" y="5768975"/>
            <a:ext cx="2903538" cy="347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>
          <a:xfrm>
            <a:off x="3143250" y="5803900"/>
            <a:ext cx="28289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LC←LC+</a:t>
            </a: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명령어의 길이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6166" name="Rectangle 38"/>
          <p:cNvSpPr>
            <a:spLocks noChangeArrowheads="1"/>
          </p:cNvSpPr>
          <p:nvPr/>
        </p:nvSpPr>
        <p:spPr>
          <a:xfrm>
            <a:off x="2522538" y="4567238"/>
            <a:ext cx="4254500" cy="336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>
          <a:xfrm>
            <a:off x="2674938" y="4592638"/>
            <a:ext cx="3937000" cy="2000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명령어에서 기계어 코드를 찾음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>
          <a:xfrm>
            <a:off x="2987675" y="5289550"/>
            <a:ext cx="3544888" cy="3286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69" name="Rectangle 41"/>
          <p:cNvSpPr>
            <a:spLocks noChangeArrowheads="1"/>
          </p:cNvSpPr>
          <p:nvPr/>
        </p:nvSpPr>
        <p:spPr>
          <a:xfrm>
            <a:off x="3127375" y="5294313"/>
            <a:ext cx="3257550" cy="28733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기호표에서 기호값을 찾음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6170" name="Freeform 42"/>
          <p:cNvSpPr/>
          <p:nvPr/>
        </p:nvSpPr>
        <p:spPr>
          <a:xfrm>
            <a:off x="4203700" y="2082800"/>
            <a:ext cx="4378325" cy="4235450"/>
          </a:xfrm>
          <a:custGeom>
            <a:avLst/>
            <a:gdLst/>
            <a:ahLst/>
            <a:cxnLst>
              <a:cxn ang="0">
                <a:pos x="1202" y="0"/>
              </a:cxn>
              <a:cxn ang="0">
                <a:pos x="2757" y="0"/>
              </a:cxn>
              <a:cxn ang="0">
                <a:pos x="2757" y="2667"/>
              </a:cxn>
              <a:cxn ang="0">
                <a:pos x="0" y="2667"/>
              </a:cxn>
              <a:cxn ang="0">
                <a:pos x="4" y="2551"/>
              </a:cxn>
            </a:cxnLst>
            <a:rect l="0" t="0" r="r" b="b"/>
            <a:pathLst>
              <a:path w="2758" h="2668">
                <a:moveTo>
                  <a:pt x="1202" y="0"/>
                </a:moveTo>
                <a:lnTo>
                  <a:pt x="2757" y="0"/>
                </a:lnTo>
                <a:lnTo>
                  <a:pt x="2757" y="2667"/>
                </a:lnTo>
                <a:lnTo>
                  <a:pt x="0" y="2667"/>
                </a:lnTo>
                <a:lnTo>
                  <a:pt x="4" y="255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71" name="Freeform 43"/>
          <p:cNvSpPr/>
          <p:nvPr/>
        </p:nvSpPr>
        <p:spPr>
          <a:xfrm>
            <a:off x="6545263" y="5464175"/>
            <a:ext cx="538162" cy="1588"/>
          </a:xfrm>
          <a:custGeom>
            <a:avLst/>
            <a:gdLst/>
            <a:ahLst/>
            <a:cxnLst>
              <a:cxn ang="0">
                <a:pos x="338" y="0"/>
              </a:cxn>
              <a:cxn ang="0">
                <a:pos x="0" y="0"/>
              </a:cxn>
            </a:cxnLst>
            <a:rect l="0" t="0" r="r" b="b"/>
            <a:pathLst>
              <a:path w="339" h="1">
                <a:moveTo>
                  <a:pt x="338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72" name="AutoShape 44"/>
          <p:cNvSpPr>
            <a:spLocks noChangeArrowheads="1"/>
          </p:cNvSpPr>
          <p:nvPr/>
        </p:nvSpPr>
        <p:spPr>
          <a:xfrm>
            <a:off x="3317875" y="3484563"/>
            <a:ext cx="2928938" cy="725487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73" name="Rectangle 45"/>
          <p:cNvSpPr>
            <a:spLocks noChangeArrowheads="1"/>
          </p:cNvSpPr>
          <p:nvPr/>
        </p:nvSpPr>
        <p:spPr>
          <a:xfrm>
            <a:off x="3251200" y="3663950"/>
            <a:ext cx="3030538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명령어가 명령어표에 </a:t>
            </a: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있는가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76174" name="Freeform 46"/>
          <p:cNvSpPr/>
          <p:nvPr/>
        </p:nvSpPr>
        <p:spPr>
          <a:xfrm>
            <a:off x="6037263" y="5942013"/>
            <a:ext cx="1046162" cy="1587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0" y="0"/>
              </a:cxn>
            </a:cxnLst>
            <a:rect l="0" t="0" r="r" b="b"/>
            <a:pathLst>
              <a:path w="659" h="1">
                <a:moveTo>
                  <a:pt x="658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75" name="Rectangle 47"/>
          <p:cNvSpPr>
            <a:spLocks noChangeArrowheads="1"/>
          </p:cNvSpPr>
          <p:nvPr/>
        </p:nvSpPr>
        <p:spPr>
          <a:xfrm>
            <a:off x="7107238" y="4700588"/>
            <a:ext cx="1277937" cy="1457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76" name="Rectangle 48"/>
          <p:cNvSpPr>
            <a:spLocks noChangeArrowheads="1"/>
          </p:cNvSpPr>
          <p:nvPr/>
        </p:nvSpPr>
        <p:spPr>
          <a:xfrm>
            <a:off x="7112000" y="4725988"/>
            <a:ext cx="1343025" cy="138588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명령어를</a:t>
            </a: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기계어</a:t>
            </a: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코드로</a:t>
            </a: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완성하여</a:t>
            </a: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출력</a:t>
            </a:r>
          </a:p>
        </p:txBody>
      </p:sp>
      <p:sp>
        <p:nvSpPr>
          <p:cNvPr id="176177" name="Freeform 49"/>
          <p:cNvSpPr/>
          <p:nvPr/>
        </p:nvSpPr>
        <p:spPr>
          <a:xfrm>
            <a:off x="2403475" y="3819525"/>
            <a:ext cx="939800" cy="1588"/>
          </a:xfrm>
          <a:custGeom>
            <a:avLst/>
            <a:gdLst/>
            <a:ahLst/>
            <a:cxnLst>
              <a:cxn ang="0">
                <a:pos x="591" y="0"/>
              </a:cxn>
              <a:cxn ang="0">
                <a:pos x="0" y="0"/>
              </a:cxn>
            </a:cxnLst>
            <a:rect l="0" t="0" r="r" b="b"/>
            <a:pathLst>
              <a:path w="592" h="1">
                <a:moveTo>
                  <a:pt x="591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78" name="Freeform 50"/>
          <p:cNvSpPr/>
          <p:nvPr/>
        </p:nvSpPr>
        <p:spPr>
          <a:xfrm>
            <a:off x="4752975" y="4227513"/>
            <a:ext cx="1588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</a:cxnLst>
            <a:rect l="0" t="0" r="r" b="b"/>
            <a:pathLst>
              <a:path w="1" h="222">
                <a:moveTo>
                  <a:pt x="0" y="221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6179" name="Rectangle 51"/>
          <p:cNvSpPr>
            <a:spLocks noChangeArrowheads="1"/>
          </p:cNvSpPr>
          <p:nvPr/>
        </p:nvSpPr>
        <p:spPr>
          <a:xfrm>
            <a:off x="4846638" y="4262438"/>
            <a:ext cx="550862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6180" name="Freeform 52"/>
          <p:cNvSpPr/>
          <p:nvPr/>
        </p:nvSpPr>
        <p:spPr>
          <a:xfrm>
            <a:off x="1516063" y="2049463"/>
            <a:ext cx="1870075" cy="1281112"/>
          </a:xfrm>
          <a:custGeom>
            <a:avLst/>
            <a:gdLst/>
            <a:ahLst/>
            <a:cxnLst>
              <a:cxn ang="0">
                <a:pos x="1177" y="0"/>
              </a:cxn>
              <a:cxn ang="0">
                <a:pos x="0" y="0"/>
              </a:cxn>
              <a:cxn ang="0">
                <a:pos x="0" y="806"/>
              </a:cxn>
            </a:cxnLst>
            <a:rect l="0" t="0" r="r" b="b"/>
            <a:pathLst>
              <a:path w="1178" h="807">
                <a:moveTo>
                  <a:pt x="1177" y="0"/>
                </a:moveTo>
                <a:lnTo>
                  <a:pt x="0" y="0"/>
                </a:lnTo>
                <a:lnTo>
                  <a:pt x="0" y="80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reeform 2"/>
          <p:cNvSpPr/>
          <p:nvPr/>
        </p:nvSpPr>
        <p:spPr>
          <a:xfrm>
            <a:off x="2119313" y="5143500"/>
            <a:ext cx="1587" cy="428625"/>
          </a:xfrm>
          <a:custGeom>
            <a:avLst/>
            <a:gdLst/>
            <a:ahLst/>
            <a:cxnLst>
              <a:cxn ang="0">
                <a:pos x="0" y="269"/>
              </a:cxn>
              <a:cxn ang="0">
                <a:pos x="0" y="0"/>
              </a:cxn>
            </a:cxnLst>
            <a:rect l="0" t="0" r="r" b="b"/>
            <a:pathLst>
              <a:path w="1" h="270">
                <a:moveTo>
                  <a:pt x="0" y="269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55" name="Freeform 3"/>
          <p:cNvSpPr/>
          <p:nvPr/>
        </p:nvSpPr>
        <p:spPr>
          <a:xfrm>
            <a:off x="2090738" y="5875338"/>
            <a:ext cx="1587" cy="411162"/>
          </a:xfrm>
          <a:custGeom>
            <a:avLst/>
            <a:gdLst/>
            <a:ahLst/>
            <a:cxnLst>
              <a:cxn ang="0">
                <a:pos x="0" y="258"/>
              </a:cxn>
              <a:cxn ang="0">
                <a:pos x="0" y="0"/>
              </a:cxn>
            </a:cxnLst>
            <a:rect l="0" t="0" r="r" b="b"/>
            <a:pathLst>
              <a:path w="1" h="259">
                <a:moveTo>
                  <a:pt x="0" y="258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</a:t>
            </a:r>
            <a:r>
              <a:rPr lang="en-US" altLang="ko-KR"/>
              <a:t>2</a:t>
            </a:r>
            <a:r>
              <a:rPr lang="ko-KR" altLang="en-US"/>
              <a:t>의 상세 흐름도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>
          <a:xfrm>
            <a:off x="830263" y="2997200"/>
            <a:ext cx="2633662" cy="579438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>
          <a:xfrm>
            <a:off x="982663" y="2990850"/>
            <a:ext cx="2371725" cy="40798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defRPr/>
            </a:pPr>
            <a:r>
              <a:rPr lang="ko-KR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명령어표에서 명령어 </a:t>
            </a:r>
          </a:p>
          <a:p>
            <a:pPr marL="342900" lvl="0" indent="-342900" algn="l" defTabSz="762000">
              <a:defRPr/>
            </a:pPr>
            <a:r>
              <a:rPr lang="ko-KR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길이를 찾음</a:t>
            </a: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>
          <a:xfrm>
            <a:off x="1149350" y="2022475"/>
            <a:ext cx="1860550" cy="617538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>
          <a:xfrm>
            <a:off x="1339850" y="2100263"/>
            <a:ext cx="14827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어셈블러</a:t>
            </a: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지시어</a:t>
            </a: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>
          <a:xfrm>
            <a:off x="4278313" y="3578225"/>
            <a:ext cx="2193925" cy="10207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>
          <a:xfrm>
            <a:off x="4302125" y="3603625"/>
            <a:ext cx="2238375" cy="103346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연상항에 주어진 </a:t>
            </a:r>
          </a:p>
          <a:p>
            <a:pPr marL="342900" lvl="0" indent="-342900" algn="l" defTabSz="762000"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상수값을 기계어 </a:t>
            </a:r>
          </a:p>
          <a:p>
            <a:pPr marL="342900" lvl="0" indent="-342900" algn="l" defTabSz="762000"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코드로 출력한다</a:t>
            </a:r>
          </a:p>
        </p:txBody>
      </p:sp>
      <p:sp>
        <p:nvSpPr>
          <p:cNvPr id="177163" name="Freeform 11"/>
          <p:cNvSpPr/>
          <p:nvPr/>
        </p:nvSpPr>
        <p:spPr>
          <a:xfrm>
            <a:off x="612775" y="1820863"/>
            <a:ext cx="7932738" cy="4495800"/>
          </a:xfrm>
          <a:custGeom>
            <a:avLst/>
            <a:gdLst/>
            <a:ahLst/>
            <a:cxnLst>
              <a:cxn ang="0">
                <a:pos x="904" y="0"/>
              </a:cxn>
              <a:cxn ang="0">
                <a:pos x="0" y="0"/>
              </a:cxn>
              <a:cxn ang="0">
                <a:pos x="0" y="2831"/>
              </a:cxn>
              <a:cxn ang="0">
                <a:pos x="4996" y="2831"/>
              </a:cxn>
            </a:cxnLst>
            <a:rect l="0" t="0" r="r" b="b"/>
            <a:pathLst>
              <a:path w="4997" h="2832">
                <a:moveTo>
                  <a:pt x="904" y="0"/>
                </a:moveTo>
                <a:lnTo>
                  <a:pt x="0" y="0"/>
                </a:lnTo>
                <a:lnTo>
                  <a:pt x="0" y="2831"/>
                </a:lnTo>
                <a:lnTo>
                  <a:pt x="4996" y="283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64" name="Freeform 12"/>
          <p:cNvSpPr/>
          <p:nvPr/>
        </p:nvSpPr>
        <p:spPr>
          <a:xfrm>
            <a:off x="2063750" y="1674813"/>
            <a:ext cx="1588" cy="422275"/>
          </a:xfrm>
          <a:custGeom>
            <a:avLst/>
            <a:gdLst/>
            <a:ahLst/>
            <a:cxnLst>
              <a:cxn ang="0">
                <a:pos x="0" y="265"/>
              </a:cxn>
              <a:cxn ang="0">
                <a:pos x="0" y="0"/>
              </a:cxn>
            </a:cxnLst>
            <a:rect l="0" t="0" r="r" b="b"/>
            <a:pathLst>
              <a:path w="1" h="266">
                <a:moveTo>
                  <a:pt x="0" y="265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65" name="Freeform 13"/>
          <p:cNvSpPr/>
          <p:nvPr/>
        </p:nvSpPr>
        <p:spPr>
          <a:xfrm>
            <a:off x="2073275" y="2632075"/>
            <a:ext cx="1588" cy="339725"/>
          </a:xfrm>
          <a:custGeom>
            <a:avLst/>
            <a:gdLst/>
            <a:ahLst/>
            <a:cxnLst>
              <a:cxn ang="0">
                <a:pos x="0" y="213"/>
              </a:cxn>
              <a:cxn ang="0">
                <a:pos x="0" y="0"/>
              </a:cxn>
            </a:cxnLst>
            <a:rect l="0" t="0" r="r" b="b"/>
            <a:pathLst>
              <a:path w="1" h="214">
                <a:moveTo>
                  <a:pt x="0" y="213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66" name="Freeform 14"/>
          <p:cNvSpPr/>
          <p:nvPr/>
        </p:nvSpPr>
        <p:spPr>
          <a:xfrm>
            <a:off x="3027363" y="2132013"/>
            <a:ext cx="3367087" cy="196850"/>
          </a:xfrm>
          <a:custGeom>
            <a:avLst/>
            <a:gdLst/>
            <a:ahLst/>
            <a:cxnLst>
              <a:cxn ang="0">
                <a:pos x="2120" y="0"/>
              </a:cxn>
              <a:cxn ang="0">
                <a:pos x="0" y="123"/>
              </a:cxn>
            </a:cxnLst>
            <a:rect l="0" t="0" r="r" b="b"/>
            <a:pathLst>
              <a:path w="2121" h="124">
                <a:moveTo>
                  <a:pt x="2120" y="0"/>
                </a:moveTo>
                <a:lnTo>
                  <a:pt x="0" y="1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>
          <a:xfrm>
            <a:off x="3065463" y="1952625"/>
            <a:ext cx="550862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7168" name="Rectangle 16"/>
          <p:cNvSpPr>
            <a:spLocks noChangeArrowheads="1"/>
          </p:cNvSpPr>
          <p:nvPr/>
        </p:nvSpPr>
        <p:spPr>
          <a:xfrm>
            <a:off x="7843838" y="2573338"/>
            <a:ext cx="604837" cy="2905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en-US" altLang="ko-KR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</a:t>
            </a:r>
            <a:endParaRPr lang="en-US" altLang="ko-KR" sz="2000">
              <a:solidFill>
                <a:schemeClr val="hlink"/>
              </a:solidFill>
            </a:endParaRP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>
          <a:xfrm>
            <a:off x="2087563" y="2692400"/>
            <a:ext cx="1084262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lang="ko-KR" altLang="en-US" sz="2000">
              <a:solidFill>
                <a:schemeClr val="hlink"/>
              </a:solidFill>
            </a:endParaRP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>
          <a:xfrm>
            <a:off x="804863" y="5578475"/>
            <a:ext cx="2638425" cy="33020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>
          <a:xfrm>
            <a:off x="879475" y="5629275"/>
            <a:ext cx="2865438" cy="1809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en-US" altLang="ko-KR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LC←LC+</a:t>
            </a:r>
            <a:r>
              <a:rPr lang="ko-KR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명령어의 길이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77172" name="Oval 20"/>
          <p:cNvSpPr>
            <a:spLocks noChangeArrowheads="1"/>
          </p:cNvSpPr>
          <p:nvPr/>
        </p:nvSpPr>
        <p:spPr>
          <a:xfrm>
            <a:off x="6415088" y="1804988"/>
            <a:ext cx="2016125" cy="576262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>
          <a:xfrm>
            <a:off x="6446838" y="1952625"/>
            <a:ext cx="1862137" cy="41433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어느종류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>
          <a:xfrm>
            <a:off x="6680200" y="3576638"/>
            <a:ext cx="1706563" cy="1000125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75" name="Rectangle 23"/>
          <p:cNvSpPr>
            <a:spLocks noChangeArrowheads="1"/>
          </p:cNvSpPr>
          <p:nvPr/>
        </p:nvSpPr>
        <p:spPr>
          <a:xfrm>
            <a:off x="6716713" y="3598863"/>
            <a:ext cx="1614487" cy="9525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확보해야 할 </a:t>
            </a:r>
          </a:p>
          <a:p>
            <a:pPr marL="342900" lvl="0" indent="-342900" algn="l" defTabSz="762000"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기억공간의 </a:t>
            </a:r>
          </a:p>
          <a:p>
            <a:pPr marL="342900" lvl="0" indent="-342900" algn="l" defTabSz="762000"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크기 결정</a:t>
            </a:r>
          </a:p>
        </p:txBody>
      </p:sp>
      <p:sp>
        <p:nvSpPr>
          <p:cNvPr id="177176" name="Freeform 24"/>
          <p:cNvSpPr/>
          <p:nvPr/>
        </p:nvSpPr>
        <p:spPr>
          <a:xfrm>
            <a:off x="4735513" y="2884488"/>
            <a:ext cx="3829050" cy="3468687"/>
          </a:xfrm>
          <a:custGeom>
            <a:avLst/>
            <a:gdLst/>
            <a:ahLst/>
            <a:cxnLst>
              <a:cxn ang="0">
                <a:pos x="2411" y="2184"/>
              </a:cxn>
              <a:cxn ang="0">
                <a:pos x="2409" y="0"/>
              </a:cxn>
              <a:cxn ang="0">
                <a:pos x="3" y="0"/>
              </a:cxn>
              <a:cxn ang="0">
                <a:pos x="0" y="423"/>
              </a:cxn>
            </a:cxnLst>
            <a:rect l="0" t="0" r="r" b="b"/>
            <a:pathLst>
              <a:path w="2412" h="2185">
                <a:moveTo>
                  <a:pt x="2411" y="2184"/>
                </a:moveTo>
                <a:lnTo>
                  <a:pt x="2409" y="0"/>
                </a:lnTo>
                <a:lnTo>
                  <a:pt x="3" y="0"/>
                </a:lnTo>
                <a:lnTo>
                  <a:pt x="0" y="4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77" name="Freeform 25"/>
          <p:cNvSpPr/>
          <p:nvPr/>
        </p:nvSpPr>
        <p:spPr>
          <a:xfrm>
            <a:off x="7434263" y="2378075"/>
            <a:ext cx="1587" cy="1196975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0"/>
              </a:cxn>
            </a:cxnLst>
            <a:rect l="0" t="0" r="r" b="b"/>
            <a:pathLst>
              <a:path w="1" h="754">
                <a:moveTo>
                  <a:pt x="0" y="753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78" name="Freeform 26"/>
          <p:cNvSpPr/>
          <p:nvPr/>
        </p:nvSpPr>
        <p:spPr>
          <a:xfrm>
            <a:off x="5422900" y="5619750"/>
            <a:ext cx="1588" cy="669925"/>
          </a:xfrm>
          <a:custGeom>
            <a:avLst/>
            <a:gdLst/>
            <a:ahLst/>
            <a:cxnLst>
              <a:cxn ang="0">
                <a:pos x="0" y="421"/>
              </a:cxn>
              <a:cxn ang="0">
                <a:pos x="0" y="0"/>
              </a:cxn>
            </a:cxnLst>
            <a:rect l="0" t="0" r="r" b="b"/>
            <a:pathLst>
              <a:path w="1" h="422">
                <a:moveTo>
                  <a:pt x="0" y="421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79" name="Freeform 27"/>
          <p:cNvSpPr/>
          <p:nvPr/>
        </p:nvSpPr>
        <p:spPr>
          <a:xfrm>
            <a:off x="7362825" y="5821363"/>
            <a:ext cx="1588" cy="466725"/>
          </a:xfrm>
          <a:custGeom>
            <a:avLst/>
            <a:gdLst/>
            <a:ahLst/>
            <a:cxnLst>
              <a:cxn ang="0">
                <a:pos x="0" y="293"/>
              </a:cxn>
              <a:cxn ang="0">
                <a:pos x="0" y="0"/>
              </a:cxn>
            </a:cxnLst>
            <a:rect l="0" t="0" r="r" b="b"/>
            <a:pathLst>
              <a:path w="1" h="294">
                <a:moveTo>
                  <a:pt x="0" y="293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80" name="Rectangle 28"/>
          <p:cNvSpPr>
            <a:spLocks noChangeArrowheads="1"/>
          </p:cNvSpPr>
          <p:nvPr/>
        </p:nvSpPr>
        <p:spPr>
          <a:xfrm>
            <a:off x="7480300" y="3062288"/>
            <a:ext cx="1032115" cy="3175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en-US" altLang="ko-KR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resb ?</a:t>
            </a:r>
            <a:endParaRPr lang="en-US" altLang="ko-KR" sz="2000">
              <a:solidFill>
                <a:schemeClr val="hlink"/>
              </a:solidFill>
            </a:endParaRPr>
          </a:p>
        </p:txBody>
      </p:sp>
      <p:sp>
        <p:nvSpPr>
          <p:cNvPr id="177181" name="Rectangle 29"/>
          <p:cNvSpPr>
            <a:spLocks noChangeArrowheads="1"/>
          </p:cNvSpPr>
          <p:nvPr/>
        </p:nvSpPr>
        <p:spPr>
          <a:xfrm>
            <a:off x="4773613" y="3076575"/>
            <a:ext cx="1154112" cy="3016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en-US" altLang="ko-KR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db &lt;</a:t>
            </a:r>
            <a:r>
              <a:rPr lang="ko-K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값</a:t>
            </a:r>
            <a:r>
              <a:rPr lang="en-US" altLang="ko-KR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endParaRPr lang="en-US" altLang="ko-KR" sz="2000">
              <a:solidFill>
                <a:schemeClr val="hlink"/>
              </a:solidFill>
            </a:endParaRPr>
          </a:p>
        </p:txBody>
      </p:sp>
      <p:sp>
        <p:nvSpPr>
          <p:cNvPr id="177182" name="Rectangle 30"/>
          <p:cNvSpPr>
            <a:spLocks noChangeArrowheads="1"/>
          </p:cNvSpPr>
          <p:nvPr/>
        </p:nvSpPr>
        <p:spPr>
          <a:xfrm>
            <a:off x="4545013" y="4979988"/>
            <a:ext cx="1792287" cy="606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83" name="Rectangle 31"/>
          <p:cNvSpPr>
            <a:spLocks noChangeArrowheads="1"/>
          </p:cNvSpPr>
          <p:nvPr/>
        </p:nvSpPr>
        <p:spPr>
          <a:xfrm>
            <a:off x="4635500" y="5040313"/>
            <a:ext cx="1760538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LC←LC+</a:t>
            </a:r>
          </a:p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데이터 크기</a:t>
            </a:r>
          </a:p>
        </p:txBody>
      </p:sp>
      <p:sp>
        <p:nvSpPr>
          <p:cNvPr id="177184" name="Freeform 32"/>
          <p:cNvSpPr/>
          <p:nvPr/>
        </p:nvSpPr>
        <p:spPr>
          <a:xfrm>
            <a:off x="5405438" y="4598988"/>
            <a:ext cx="1587" cy="403225"/>
          </a:xfrm>
          <a:custGeom>
            <a:avLst/>
            <a:gdLst/>
            <a:ahLst/>
            <a:cxnLst>
              <a:cxn ang="0">
                <a:pos x="0" y="253"/>
              </a:cxn>
              <a:cxn ang="0">
                <a:pos x="0" y="0"/>
              </a:cxn>
            </a:cxnLst>
            <a:rect l="0" t="0" r="r" b="b"/>
            <a:pathLst>
              <a:path w="1" h="254">
                <a:moveTo>
                  <a:pt x="0" y="253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>
          <a:xfrm>
            <a:off x="6748463" y="4946650"/>
            <a:ext cx="1644650" cy="868363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>
          <a:xfrm>
            <a:off x="6770688" y="4991100"/>
            <a:ext cx="1611312" cy="5397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LC←LC+</a:t>
            </a:r>
          </a:p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확보해야 할</a:t>
            </a:r>
          </a:p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공간 크기</a:t>
            </a:r>
          </a:p>
        </p:txBody>
      </p:sp>
      <p:sp>
        <p:nvSpPr>
          <p:cNvPr id="177187" name="Freeform 35"/>
          <p:cNvSpPr/>
          <p:nvPr/>
        </p:nvSpPr>
        <p:spPr>
          <a:xfrm>
            <a:off x="7472363" y="4560888"/>
            <a:ext cx="1587" cy="403225"/>
          </a:xfrm>
          <a:custGeom>
            <a:avLst/>
            <a:gdLst/>
            <a:ahLst/>
            <a:cxnLst>
              <a:cxn ang="0">
                <a:pos x="0" y="253"/>
              </a:cxn>
              <a:cxn ang="0">
                <a:pos x="0" y="0"/>
              </a:cxn>
            </a:cxnLst>
            <a:rect l="0" t="0" r="r" b="b"/>
            <a:pathLst>
              <a:path w="1" h="254">
                <a:moveTo>
                  <a:pt x="0" y="253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88" name="Rectangle 36"/>
          <p:cNvSpPr>
            <a:spLocks noChangeArrowheads="1"/>
          </p:cNvSpPr>
          <p:nvPr/>
        </p:nvSpPr>
        <p:spPr>
          <a:xfrm>
            <a:off x="812800" y="3922713"/>
            <a:ext cx="3052763" cy="334962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89" name="Rectangle 37"/>
          <p:cNvSpPr>
            <a:spLocks noChangeArrowheads="1"/>
          </p:cNvSpPr>
          <p:nvPr/>
        </p:nvSpPr>
        <p:spPr>
          <a:xfrm>
            <a:off x="866775" y="3937000"/>
            <a:ext cx="3171825" cy="2952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defRPr/>
            </a:pPr>
            <a:r>
              <a:rPr lang="ko-KR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기호표에서</a:t>
            </a:r>
            <a:r>
              <a:rPr lang="ko-KR" altLang="en-US" sz="9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기호값을</a:t>
            </a:r>
            <a:r>
              <a:rPr lang="ko-KR" altLang="en-US" sz="9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찾음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77190" name="Rectangle 38"/>
          <p:cNvSpPr>
            <a:spLocks noChangeArrowheads="1"/>
          </p:cNvSpPr>
          <p:nvPr/>
        </p:nvSpPr>
        <p:spPr>
          <a:xfrm>
            <a:off x="809625" y="4632325"/>
            <a:ext cx="3013075" cy="576263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91" name="Rectangle 39"/>
          <p:cNvSpPr>
            <a:spLocks noChangeArrowheads="1"/>
          </p:cNvSpPr>
          <p:nvPr/>
        </p:nvSpPr>
        <p:spPr>
          <a:xfrm>
            <a:off x="930275" y="4622800"/>
            <a:ext cx="2878138" cy="438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defRPr/>
            </a:pPr>
            <a:r>
              <a:rPr lang="ko-KR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명령어를 기계어 코드로 </a:t>
            </a:r>
          </a:p>
          <a:p>
            <a:pPr marL="342900" lvl="0" indent="-342900" algn="l" defTabSz="762000">
              <a:defRPr/>
            </a:pPr>
            <a:r>
              <a:rPr lang="ko-KR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완성하여 출력한다</a:t>
            </a:r>
          </a:p>
        </p:txBody>
      </p:sp>
      <p:sp>
        <p:nvSpPr>
          <p:cNvPr id="177192" name="Freeform 40"/>
          <p:cNvSpPr/>
          <p:nvPr/>
        </p:nvSpPr>
        <p:spPr>
          <a:xfrm>
            <a:off x="2100263" y="3592513"/>
            <a:ext cx="1587" cy="366712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0" y="0"/>
              </a:cxn>
            </a:cxnLst>
            <a:rect l="0" t="0" r="r" b="b"/>
            <a:pathLst>
              <a:path w="1" h="231">
                <a:moveTo>
                  <a:pt x="0" y="23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93" name="Freeform 41"/>
          <p:cNvSpPr/>
          <p:nvPr/>
        </p:nvSpPr>
        <p:spPr>
          <a:xfrm>
            <a:off x="2109788" y="4267200"/>
            <a:ext cx="1587" cy="365125"/>
          </a:xfrm>
          <a:custGeom>
            <a:avLst/>
            <a:gdLst/>
            <a:ahLst/>
            <a:cxnLst>
              <a:cxn ang="0">
                <a:pos x="0" y="229"/>
              </a:cxn>
              <a:cxn ang="0">
                <a:pos x="0" y="0"/>
              </a:cxn>
            </a:cxnLst>
            <a:rect l="0" t="0" r="r" b="b"/>
            <a:pathLst>
              <a:path w="1" h="230">
                <a:moveTo>
                  <a:pt x="0" y="229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7194" name="TextBox 177193"/>
          <p:cNvSpPr txBox="1"/>
          <p:nvPr/>
        </p:nvSpPr>
        <p:spPr>
          <a:xfrm>
            <a:off x="8426930" y="3685096"/>
            <a:ext cx="546339" cy="576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3200" b="1" i="0" u="none" strike="noStrike" kern="1200" cap="none" spc="0" normalizeH="0" baseline="0">
                <a:solidFill>
                  <a:srgbClr val="E4E4E4"/>
                </a:solidFill>
                <a:latin typeface="굴림체"/>
                <a:ea typeface="굴림체"/>
                <a:cs typeface="굴림체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Freeform 2"/>
          <p:cNvSpPr/>
          <p:nvPr/>
        </p:nvSpPr>
        <p:spPr>
          <a:xfrm>
            <a:off x="4454525" y="3644900"/>
            <a:ext cx="1588" cy="685800"/>
          </a:xfrm>
          <a:custGeom>
            <a:avLst/>
            <a:gdLst/>
            <a:ahLst/>
            <a:cxnLst>
              <a:cxn ang="0">
                <a:pos x="0" y="431"/>
              </a:cxn>
              <a:cxn ang="0">
                <a:pos x="0" y="0"/>
              </a:cxn>
            </a:cxnLst>
            <a:rect l="0" t="0" r="r" b="b"/>
            <a:pathLst>
              <a:path w="1" h="432">
                <a:moveTo>
                  <a:pt x="0" y="431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</a:t>
            </a:r>
            <a:r>
              <a:rPr lang="en-US" altLang="ko-KR"/>
              <a:t>1</a:t>
            </a:r>
            <a:r>
              <a:rPr lang="ko-KR" altLang="en-US"/>
              <a:t>에 관련된 자료구조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>
          <a:xfrm>
            <a:off x="874713" y="1776413"/>
            <a:ext cx="7394575" cy="652462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>
          <a:xfrm>
            <a:off x="874713" y="2398713"/>
            <a:ext cx="7394575" cy="1236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>
          <a:xfrm>
            <a:off x="1452563" y="4321175"/>
            <a:ext cx="6294437" cy="612775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>
          <a:xfrm>
            <a:off x="1452563" y="4930775"/>
            <a:ext cx="6294437" cy="1262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>
          <a:xfrm>
            <a:off x="3900488" y="1816099"/>
            <a:ext cx="1165225" cy="582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spcBef>
                <a:spcPct val="20000"/>
              </a:spcBef>
              <a:defRPr/>
            </a:pPr>
            <a:r>
              <a:rPr lang="ko-KR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입력</a:t>
            </a:r>
            <a:endParaRPr lang="ko-KR" altLang="en-US" sz="3600">
              <a:solidFill>
                <a:srgbClr val="FF0000"/>
              </a:solidFill>
            </a:endParaRP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>
          <a:xfrm>
            <a:off x="3994150" y="4329113"/>
            <a:ext cx="1490663" cy="4191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spcBef>
                <a:spcPct val="20000"/>
              </a:spcBef>
              <a:defRPr/>
            </a:pPr>
            <a:r>
              <a:rPr lang="ko-KR" altLang="en-US" sz="360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출력</a:t>
            </a:r>
            <a:endParaRPr lang="ko-KR" altLang="en-US" sz="3600">
              <a:solidFill>
                <a:srgbClr val="00B0F0"/>
              </a:solidFill>
            </a:endParaRP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>
          <a:xfrm>
            <a:off x="2373313" y="4962525"/>
            <a:ext cx="4328109" cy="1197764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lvl="0" defTabSz="762000">
              <a:defRPr/>
            </a:pP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기호표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오류 정보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lvl="0" defTabSz="762000">
              <a:defRPr/>
            </a:pP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윈시 프로그램 사본</a:t>
            </a:r>
          </a:p>
        </p:txBody>
      </p:sp>
      <p:sp>
        <p:nvSpPr>
          <p:cNvPr id="178187" name="Rectangle 11"/>
          <p:cNvSpPr>
            <a:spLocks noChangeArrowheads="1"/>
          </p:cNvSpPr>
          <p:nvPr/>
        </p:nvSpPr>
        <p:spPr>
          <a:xfrm>
            <a:off x="766018" y="2454275"/>
            <a:ext cx="7540528" cy="1197764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lvl="0" defTabSz="762000">
              <a:defRPr/>
            </a:pP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원시 프로그램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위치 계수기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변수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lvl="0" defTabSz="762000">
              <a:defRPr/>
            </a:pP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어셈블러 지시어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명령어표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Freeform 2"/>
          <p:cNvSpPr/>
          <p:nvPr/>
        </p:nvSpPr>
        <p:spPr>
          <a:xfrm>
            <a:off x="4454525" y="3644900"/>
            <a:ext cx="1588" cy="685800"/>
          </a:xfrm>
          <a:custGeom>
            <a:avLst/>
            <a:gdLst/>
            <a:ahLst/>
            <a:cxnLst>
              <a:cxn ang="0">
                <a:pos x="0" y="431"/>
              </a:cxn>
              <a:cxn ang="0">
                <a:pos x="0" y="0"/>
              </a:cxn>
            </a:cxnLst>
            <a:rect l="0" t="0" r="r" b="b"/>
            <a:pathLst>
              <a:path w="1" h="432">
                <a:moveTo>
                  <a:pt x="0" y="431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</a:t>
            </a:r>
            <a:r>
              <a:rPr lang="en-US" altLang="ko-KR"/>
              <a:t>-2</a:t>
            </a:r>
            <a:r>
              <a:rPr lang="ko-KR" altLang="en-US"/>
              <a:t>에 관련된 자료구조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>
          <a:xfrm>
            <a:off x="874713" y="1776413"/>
            <a:ext cx="7394575" cy="652462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>
          <a:xfrm>
            <a:off x="874713" y="2398713"/>
            <a:ext cx="7394575" cy="1236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>
          <a:xfrm>
            <a:off x="1452563" y="4321175"/>
            <a:ext cx="6294437" cy="612775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>
          <a:xfrm>
            <a:off x="1452563" y="4930775"/>
            <a:ext cx="6294437" cy="1262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>
          <a:xfrm>
            <a:off x="3900488" y="1816100"/>
            <a:ext cx="1165225" cy="4191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spcBef>
                <a:spcPct val="20000"/>
              </a:spcBef>
              <a:defRPr/>
            </a:pPr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입력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>
          <a:xfrm>
            <a:off x="3994150" y="4329113"/>
            <a:ext cx="1490663" cy="4191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spcBef>
                <a:spcPct val="20000"/>
              </a:spcBef>
              <a:defRPr/>
            </a:pPr>
            <a:r>
              <a:rPr lang="ko-KR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출력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>
          <a:xfrm>
            <a:off x="1916113" y="5114925"/>
            <a:ext cx="5703485" cy="643766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lvl="0" defTabSz="762000">
              <a:defRPr/>
            </a:pP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목적 프로그램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오류 정보</a:t>
            </a:r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>
          <a:xfrm>
            <a:off x="809625" y="2454275"/>
            <a:ext cx="7550145" cy="1197764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lvl="0" defTabSz="762000">
              <a:defRPr/>
            </a:pP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원시 프로그램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위치 계수기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변수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lvl="0" defTabSz="762000">
              <a:defRPr/>
            </a:pP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어셈블러 지시어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명령어표</a:t>
            </a:r>
            <a:r>
              <a:rPr lang="en-US" altLang="ko-KR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ko-KR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기호표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>
          <a:xfrm>
            <a:off x="762000" y="1765300"/>
            <a:ext cx="7767638" cy="3244850"/>
          </a:xfrm>
          <a:prstGeom prst="rect">
            <a:avLst/>
          </a:prstGeom>
          <a:solidFill>
            <a:srgbClr val="470083"/>
          </a:solidFill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명령어 표의 예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>
          <a:xfrm>
            <a:off x="400050" y="2070100"/>
            <a:ext cx="1795463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60000"/>
              </a:lnSpc>
              <a:spcAft>
                <a:spcPct val="30000"/>
              </a:spcAft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연상</a:t>
            </a:r>
          </a:p>
          <a:p>
            <a:pPr marL="342900" lvl="0" indent="-342900" defTabSz="762000">
              <a:lnSpc>
                <a:spcPct val="60000"/>
              </a:lnSpc>
              <a:spcAft>
                <a:spcPct val="30000"/>
              </a:spcAft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코드</a:t>
            </a:r>
          </a:p>
          <a:p>
            <a:pPr marL="342900" lvl="0" indent="-342900" defTabSz="762000">
              <a:lnSpc>
                <a:spcPct val="60000"/>
              </a:lnSpc>
              <a:spcAft>
                <a:spcPct val="30000"/>
              </a:spcAft>
              <a:defRPr/>
            </a:pPr>
            <a:endParaRPr lang="ko-KR" altLang="en-US" sz="2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</a:t>
            </a:r>
          </a:p>
          <a:p>
            <a:pPr marL="342900" lvl="0" indent="-342900" defTabSz="762000">
              <a:lnSpc>
                <a:spcPct val="130000"/>
              </a:lnSpc>
              <a:defRPr/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MOV</a:t>
            </a: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</a:t>
            </a:r>
          </a:p>
        </p:txBody>
      </p:sp>
      <p:sp>
        <p:nvSpPr>
          <p:cNvPr id="179205" name="Freeform 5"/>
          <p:cNvSpPr/>
          <p:nvPr/>
        </p:nvSpPr>
        <p:spPr>
          <a:xfrm>
            <a:off x="782638" y="3059113"/>
            <a:ext cx="7727950" cy="1587"/>
          </a:xfrm>
          <a:custGeom>
            <a:avLst/>
            <a:gdLst/>
            <a:ahLst/>
            <a:cxnLst>
              <a:cxn ang="0">
                <a:pos x="4867" y="0"/>
              </a:cxn>
              <a:cxn ang="0">
                <a:pos x="0" y="0"/>
              </a:cxn>
            </a:cxnLst>
            <a:rect l="0" t="0" r="r" b="b"/>
            <a:pathLst>
              <a:path w="4868" h="1">
                <a:moveTo>
                  <a:pt x="4867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9206" name="Freeform 6"/>
          <p:cNvSpPr/>
          <p:nvPr/>
        </p:nvSpPr>
        <p:spPr>
          <a:xfrm>
            <a:off x="782638" y="1744663"/>
            <a:ext cx="7748587" cy="1587"/>
          </a:xfrm>
          <a:custGeom>
            <a:avLst/>
            <a:gdLst/>
            <a:ahLst/>
            <a:cxnLst>
              <a:cxn ang="0">
                <a:pos x="4880" y="0"/>
              </a:cxn>
              <a:cxn ang="0">
                <a:pos x="0" y="0"/>
              </a:cxn>
            </a:cxnLst>
            <a:rect l="0" t="0" r="r" b="b"/>
            <a:pathLst>
              <a:path w="4881" h="1">
                <a:moveTo>
                  <a:pt x="4880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9207" name="Freeform 7"/>
          <p:cNvSpPr/>
          <p:nvPr/>
        </p:nvSpPr>
        <p:spPr>
          <a:xfrm>
            <a:off x="1971675" y="1765300"/>
            <a:ext cx="1588" cy="3206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19"/>
              </a:cxn>
            </a:cxnLst>
            <a:rect l="0" t="0" r="r" b="b"/>
            <a:pathLst>
              <a:path w="1" h="2020">
                <a:moveTo>
                  <a:pt x="0" y="0"/>
                </a:moveTo>
                <a:lnTo>
                  <a:pt x="0" y="201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>
          <a:xfrm>
            <a:off x="3933825" y="1743075"/>
            <a:ext cx="1911350" cy="762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진 코드</a:t>
            </a: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>
          <a:xfrm>
            <a:off x="7654925" y="1919288"/>
            <a:ext cx="1100138" cy="18907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90000"/>
              </a:lnSpc>
              <a:spcAft>
                <a:spcPct val="30000"/>
              </a:spcAft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길</a:t>
            </a:r>
          </a:p>
          <a:p>
            <a:pPr marL="342900" lvl="0" indent="-342900" defTabSz="762000">
              <a:lnSpc>
                <a:spcPct val="90000"/>
              </a:lnSpc>
              <a:spcAft>
                <a:spcPct val="30000"/>
              </a:spcAft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이</a:t>
            </a:r>
          </a:p>
          <a:p>
            <a:pPr marL="342900" lvl="0" indent="-342900" defTabSz="762000">
              <a:lnSpc>
                <a:spcPct val="30000"/>
              </a:lnSpc>
              <a:spcAft>
                <a:spcPct val="30000"/>
              </a:spcAft>
              <a:defRPr/>
            </a:pPr>
            <a:endParaRPr lang="ko-KR" altLang="en-US" sz="2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79210" name="Freeform 10"/>
          <p:cNvSpPr/>
          <p:nvPr/>
        </p:nvSpPr>
        <p:spPr>
          <a:xfrm>
            <a:off x="7840663" y="1765300"/>
            <a:ext cx="1587" cy="3203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17"/>
              </a:cxn>
            </a:cxnLst>
            <a:rect l="0" t="0" r="r" b="b"/>
            <a:pathLst>
              <a:path w="1" h="2018">
                <a:moveTo>
                  <a:pt x="0" y="0"/>
                </a:moveTo>
                <a:lnTo>
                  <a:pt x="0" y="201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>
          <a:xfrm>
            <a:off x="1781175" y="2398713"/>
            <a:ext cx="6040438" cy="6604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13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>
          <a:xfrm>
            <a:off x="2154238" y="3168650"/>
            <a:ext cx="5578475" cy="71278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ko-KR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ko-KR"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 mod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r/m</a:t>
            </a: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>
          <a:xfrm>
            <a:off x="2157413" y="3881438"/>
            <a:ext cx="5578475" cy="621551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altLang="ko-KR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ko-KR" sz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ko-KR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 mod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</a:t>
            </a: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r/m</a:t>
            </a: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>
          <a:xfrm>
            <a:off x="3114675" y="4252913"/>
            <a:ext cx="2286000" cy="6731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30000"/>
              </a:lnSpc>
              <a:defRPr/>
            </a:pP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</a:t>
            </a:r>
            <a:endParaRPr lang="en-US" altLang="ko-KR" sz="3000">
              <a:solidFill>
                <a:schemeClr val="tx1"/>
              </a:solidFill>
            </a:endParaRPr>
          </a:p>
        </p:txBody>
      </p:sp>
      <p:sp>
        <p:nvSpPr>
          <p:cNvPr id="179215" name="Freeform 15"/>
          <p:cNvSpPr/>
          <p:nvPr/>
        </p:nvSpPr>
        <p:spPr>
          <a:xfrm>
            <a:off x="804863" y="4984750"/>
            <a:ext cx="7726362" cy="1588"/>
          </a:xfrm>
          <a:custGeom>
            <a:avLst/>
            <a:gdLst/>
            <a:ahLst/>
            <a:cxnLst>
              <a:cxn ang="0">
                <a:pos x="4866" y="0"/>
              </a:cxn>
              <a:cxn ang="0">
                <a:pos x="0" y="0"/>
              </a:cxn>
            </a:cxnLst>
            <a:rect l="0" t="0" r="r" b="b"/>
            <a:pathLst>
              <a:path w="4867" h="1">
                <a:moveTo>
                  <a:pt x="4866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9216" name="Freeform 16"/>
          <p:cNvSpPr/>
          <p:nvPr/>
        </p:nvSpPr>
        <p:spPr>
          <a:xfrm>
            <a:off x="1990725" y="2400300"/>
            <a:ext cx="5843588" cy="1588"/>
          </a:xfrm>
          <a:custGeom>
            <a:avLst/>
            <a:gdLst/>
            <a:ahLst/>
            <a:cxnLst>
              <a:cxn ang="0">
                <a:pos x="3680" y="0"/>
              </a:cxn>
              <a:cxn ang="0">
                <a:pos x="0" y="0"/>
              </a:cxn>
            </a:cxnLst>
            <a:rect l="0" t="0" r="r" b="b"/>
            <a:pathLst>
              <a:path w="3681" h="1">
                <a:moveTo>
                  <a:pt x="3680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>
          <a:xfrm>
            <a:off x="7785100" y="3808413"/>
            <a:ext cx="790575" cy="54792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en-US" altLang="ko-KR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ko-KR" sz="2800">
              <a:solidFill>
                <a:schemeClr val="tx1"/>
              </a:solidFill>
            </a:endParaRPr>
          </a:p>
        </p:txBody>
      </p:sp>
      <p:sp>
        <p:nvSpPr>
          <p:cNvPr id="179218" name="TextBox 179217"/>
          <p:cNvSpPr txBox="1"/>
          <p:nvPr/>
        </p:nvSpPr>
        <p:spPr>
          <a:xfrm>
            <a:off x="788957" y="5041959"/>
            <a:ext cx="7772760" cy="57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US" altLang="ko-KR" sz="2000"/>
              <a:t>r/m(register/memory) </a:t>
            </a:r>
          </a:p>
          <a:p>
            <a:pPr lvl="0" algn="l">
              <a:defRPr/>
            </a:pPr>
            <a:r>
              <a:rPr lang="en-US" altLang="ko-KR" sz="2000"/>
              <a:t>reg + w  (al,cl,dl,bl,ah,ch,dh,bh,ax,cx,dx,bx,sp,bp,si,di)</a:t>
            </a:r>
          </a:p>
          <a:p>
            <a:pPr lvl="0" algn="l">
              <a:defRPr/>
            </a:pPr>
            <a:r>
              <a:rPr lang="en-US" altLang="ko-KR" sz="2000"/>
              <a:t>r/m + mod (</a:t>
            </a:r>
            <a:r>
              <a:rPr lang="ko-KR" altLang="en-US" sz="2000"/>
              <a:t>주소지정</a:t>
            </a:r>
            <a:r>
              <a:rPr lang="en-US" altLang="ko-KR" sz="2000"/>
              <a:t>)</a:t>
            </a:r>
          </a:p>
          <a:p>
            <a:pPr lvl="0" algn="l">
              <a:defRPr/>
            </a:pPr>
            <a:r>
              <a:rPr lang="en-US" altLang="ko-KR" sz="2000"/>
              <a:t>w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바이트</a:t>
            </a:r>
            <a:r>
              <a:rPr lang="en-US" altLang="ko-KR" sz="2000"/>
              <a:t>,</a:t>
            </a:r>
            <a:r>
              <a:rPr lang="ko-KR" altLang="en-US" sz="2000"/>
              <a:t> 워드</a:t>
            </a:r>
            <a:r>
              <a:rPr lang="en-US" altLang="ko-KR" sz="2000"/>
              <a:t>)</a:t>
            </a:r>
          </a:p>
        </p:txBody>
      </p:sp>
      <p:cxnSp>
        <p:nvCxnSpPr>
          <p:cNvPr id="179219" name="직선 연결선 179218"/>
          <p:cNvCxnSpPr/>
          <p:nvPr/>
        </p:nvCxnSpPr>
        <p:spPr>
          <a:xfrm rot="5400000">
            <a:off x="5479570" y="3632260"/>
            <a:ext cx="2471109" cy="89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w="sm" len="sm"/>
            <a:tailEnd w="sm" len="sm"/>
          </a:ln>
          <a:effectLst/>
        </p:spPr>
      </p:cxnSp>
      <p:cxnSp>
        <p:nvCxnSpPr>
          <p:cNvPr id="179220" name="직선 연결선 179219"/>
          <p:cNvCxnSpPr/>
          <p:nvPr/>
        </p:nvCxnSpPr>
        <p:spPr>
          <a:xfrm rot="5400000">
            <a:off x="4670484" y="3658858"/>
            <a:ext cx="2471109" cy="8985"/>
          </a:xfrm>
          <a:prstGeom prst="line">
            <a:avLst/>
          </a:prstGeom>
          <a:solidFill>
            <a:srgbClr val="037C03">
              <a:alpha val="100000"/>
            </a:srgbClr>
          </a:solidFill>
          <a:ln w="12700" cap="flat" cmpd="sng" algn="ctr">
            <a:solidFill>
              <a:srgbClr val="E3E3E3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/>
        </p:spPr>
      </p:cxnSp>
      <p:cxnSp>
        <p:nvCxnSpPr>
          <p:cNvPr id="179221" name="직선 연결선 179220"/>
          <p:cNvCxnSpPr/>
          <p:nvPr/>
        </p:nvCxnSpPr>
        <p:spPr>
          <a:xfrm rot="5400000">
            <a:off x="4095389" y="3658858"/>
            <a:ext cx="2471109" cy="8985"/>
          </a:xfrm>
          <a:prstGeom prst="line">
            <a:avLst/>
          </a:prstGeom>
          <a:solidFill>
            <a:srgbClr val="037C03">
              <a:alpha val="100000"/>
            </a:srgbClr>
          </a:solidFill>
          <a:ln w="12700" cap="flat" cmpd="sng" algn="ctr">
            <a:solidFill>
              <a:srgbClr val="E3E3E3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/>
        </p:spPr>
      </p:cxnSp>
      <p:cxnSp>
        <p:nvCxnSpPr>
          <p:cNvPr id="179222" name="직선 연결선 179221"/>
          <p:cNvCxnSpPr/>
          <p:nvPr/>
        </p:nvCxnSpPr>
        <p:spPr>
          <a:xfrm rot="5400000">
            <a:off x="3762913" y="3649872"/>
            <a:ext cx="2471109" cy="8985"/>
          </a:xfrm>
          <a:prstGeom prst="line">
            <a:avLst/>
          </a:prstGeom>
          <a:solidFill>
            <a:srgbClr val="037C03">
              <a:alpha val="100000"/>
            </a:srgbClr>
          </a:solidFill>
          <a:ln w="12700" cap="flat" cmpd="sng" algn="ctr">
            <a:solidFill>
              <a:srgbClr val="E3E3E3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/>
        </p:spPr>
      </p:cxnSp>
      <p:cxnSp>
        <p:nvCxnSpPr>
          <p:cNvPr id="179223" name="직선 연결선 179222"/>
          <p:cNvCxnSpPr/>
          <p:nvPr/>
        </p:nvCxnSpPr>
        <p:spPr>
          <a:xfrm rot="5400000">
            <a:off x="3466380" y="3676829"/>
            <a:ext cx="2471109" cy="8985"/>
          </a:xfrm>
          <a:prstGeom prst="line">
            <a:avLst/>
          </a:prstGeom>
          <a:solidFill>
            <a:srgbClr val="037C03">
              <a:alpha val="100000"/>
            </a:srgbClr>
          </a:solidFill>
          <a:ln w="12700" cap="flat" cmpd="sng" algn="ctr">
            <a:solidFill>
              <a:srgbClr val="E3E3E3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어셈블러의 개요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868488"/>
            <a:ext cx="8088313" cy="4370387"/>
          </a:xfrm>
        </p:spPr>
        <p:txBody>
          <a:bodyPr/>
          <a:lstStyle/>
          <a:p>
            <a:pPr marL="485520" lvl="0" indent="-485520">
              <a:lnSpc>
                <a:spcPct val="185000"/>
              </a:lnSpc>
              <a:buSzPct val="80000"/>
              <a:buFont typeface="Wingdings"/>
              <a:buChar char="u"/>
              <a:defRPr/>
            </a:pPr>
            <a:r>
              <a:rPr lang="ko-KR" altLang="en-US" sz="3400"/>
              <a:t>어셈블리어 명령어의 번역</a:t>
            </a:r>
          </a:p>
          <a:p>
            <a:pPr marL="485520" lvl="0" indent="-485520">
              <a:lnSpc>
                <a:spcPct val="185000"/>
              </a:lnSpc>
              <a:buSzPct val="80000"/>
              <a:buFont typeface="Wingdings"/>
              <a:buChar char="u"/>
              <a:defRPr/>
            </a:pPr>
            <a:r>
              <a:rPr lang="ko-KR" altLang="en-US" sz="3400"/>
              <a:t>기계어와 일대일 대응으로 번역</a:t>
            </a:r>
          </a:p>
          <a:p>
            <a:pPr marL="485520" lvl="0" indent="-485520">
              <a:lnSpc>
                <a:spcPct val="185000"/>
              </a:lnSpc>
              <a:buSzPct val="80000"/>
              <a:buFont typeface="Wingdings"/>
              <a:buChar char="u"/>
              <a:defRPr/>
            </a:pPr>
            <a:r>
              <a:rPr lang="ko-KR" altLang="en-US" sz="3400"/>
              <a:t>작업 과정이 컴파일러보다 간단</a:t>
            </a:r>
          </a:p>
          <a:p>
            <a:pPr marL="485520" lvl="0" indent="-485520">
              <a:lnSpc>
                <a:spcPct val="185000"/>
              </a:lnSpc>
              <a:buSzPct val="80000"/>
              <a:buFont typeface="Wingdings"/>
              <a:buChar char="u"/>
              <a:defRPr/>
            </a:pPr>
            <a:r>
              <a:rPr lang="ko-KR" altLang="en-US" sz="3400"/>
              <a:t>일반적으로 패스 </a:t>
            </a:r>
            <a:r>
              <a:rPr lang="en-US" altLang="ko-KR" sz="3400"/>
              <a:t>1</a:t>
            </a:r>
            <a:r>
              <a:rPr lang="ko-KR" altLang="en-US" sz="3400"/>
              <a:t>과 패스 </a:t>
            </a:r>
            <a:r>
              <a:rPr lang="en-US" altLang="ko-KR" sz="3400"/>
              <a:t>2</a:t>
            </a:r>
            <a:r>
              <a:rPr lang="ko-KR" altLang="en-US" sz="3400"/>
              <a:t>로 구성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단일 패스 어셈블러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33550"/>
            <a:ext cx="9144000" cy="1341438"/>
          </a:xfrm>
        </p:spPr>
        <p:txBody>
          <a:bodyPr/>
          <a:lstStyle/>
          <a:p>
            <a:pPr marL="0" lvl="0" indent="0">
              <a:spcBef>
                <a:spcPct val="0"/>
              </a:spcBef>
              <a:buSzPct val="80000"/>
              <a:buNone/>
              <a:defRPr/>
            </a:pPr>
            <a:r>
              <a:rPr lang="ko-KR" altLang="en-US" sz="2500"/>
              <a:t>전방 참조 때문에 정의되지 않은 기호를 미확정 상태로 진행</a:t>
            </a:r>
          </a:p>
          <a:p>
            <a:pPr marL="0" lvl="0" indent="0">
              <a:spcBef>
                <a:spcPct val="0"/>
              </a:spcBef>
              <a:buSzPct val="80000"/>
              <a:buNone/>
              <a:defRPr/>
            </a:pPr>
            <a:r>
              <a:rPr lang="ko-KR" altLang="en-US" sz="2500"/>
              <a:t>기호가 정의 될 때 값을 기록</a:t>
            </a:r>
            <a:r>
              <a:rPr lang="en-US" altLang="ko-KR" sz="2500"/>
              <a:t>,</a:t>
            </a:r>
            <a:r>
              <a:rPr lang="ko-KR" altLang="en-US" sz="2500"/>
              <a:t> 미확정 상태를 기호표에 기록</a:t>
            </a:r>
          </a:p>
          <a:p>
            <a:pPr marL="0" lvl="0" indent="0">
              <a:spcBef>
                <a:spcPct val="0"/>
              </a:spcBef>
              <a:buSzPct val="80000"/>
              <a:buNone/>
              <a:defRPr/>
            </a:pPr>
            <a:endParaRPr lang="en-US" altLang="ko-KR" sz="2500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>
          <a:xfrm>
            <a:off x="1860550" y="3946525"/>
            <a:ext cx="5200650" cy="26511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105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       add ax, bx</a:t>
            </a:r>
          </a:p>
          <a:p>
            <a:pPr marL="342900" lvl="0" indent="-342900" algn="l" defTabSz="762000">
              <a:lnSpc>
                <a:spcPct val="105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        jmp OVER -&gt; 0</a:t>
            </a:r>
          </a:p>
          <a:p>
            <a:pPr marL="342900" lvl="0" indent="-342900" algn="l" defTabSz="762000">
              <a:lnSpc>
                <a:spcPct val="105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        mov...</a:t>
            </a:r>
          </a:p>
          <a:p>
            <a:pPr marL="342900" lvl="0" indent="-342900" algn="l" defTabSz="762000">
              <a:lnSpc>
                <a:spcPct val="15000"/>
              </a:lnSpc>
              <a:spcBef>
                <a:spcPct val="30000"/>
              </a:spcBef>
              <a:spcAft>
                <a:spcPct val="40000"/>
              </a:spcAft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...</a:t>
            </a:r>
          </a:p>
          <a:p>
            <a:pPr marL="342900" lvl="0" indent="-342900" algn="l" defTabSz="762000">
              <a:lnSpc>
                <a:spcPct val="105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  OVER  mov...</a:t>
            </a:r>
          </a:p>
        </p:txBody>
      </p:sp>
      <p:sp>
        <p:nvSpPr>
          <p:cNvPr id="180229" name="Freeform 5"/>
          <p:cNvSpPr/>
          <p:nvPr/>
        </p:nvSpPr>
        <p:spPr>
          <a:xfrm>
            <a:off x="1179513" y="3535363"/>
            <a:ext cx="3135312" cy="1123950"/>
          </a:xfrm>
          <a:custGeom>
            <a:avLst/>
            <a:gdLst/>
            <a:ahLst/>
            <a:cxnLst>
              <a:cxn ang="0">
                <a:pos x="454" y="707"/>
              </a:cxn>
              <a:cxn ang="0">
                <a:pos x="0" y="707"/>
              </a:cxn>
              <a:cxn ang="0">
                <a:pos x="0" y="0"/>
              </a:cxn>
              <a:cxn ang="0">
                <a:pos x="1974" y="0"/>
              </a:cxn>
            </a:cxnLst>
            <a:rect l="0" t="0" r="r" b="b"/>
            <a:pathLst>
              <a:path w="1975" h="708">
                <a:moveTo>
                  <a:pt x="454" y="707"/>
                </a:moveTo>
                <a:lnTo>
                  <a:pt x="0" y="707"/>
                </a:lnTo>
                <a:lnTo>
                  <a:pt x="0" y="0"/>
                </a:lnTo>
                <a:lnTo>
                  <a:pt x="197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>
          <a:xfrm>
            <a:off x="4040188" y="2757488"/>
            <a:ext cx="1000125" cy="100330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>
          <a:xfrm>
            <a:off x="5030788" y="2751138"/>
            <a:ext cx="576262" cy="100965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>
          <a:xfrm>
            <a:off x="5605463" y="2755900"/>
            <a:ext cx="1728787" cy="1014413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>
          <a:xfrm>
            <a:off x="7337425" y="2757488"/>
            <a:ext cx="966788" cy="101282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>
          <a:xfrm>
            <a:off x="4041775" y="3282950"/>
            <a:ext cx="427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>
          <a:xfrm>
            <a:off x="4022725" y="2751138"/>
            <a:ext cx="4279900" cy="10699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lvl="0" algn="l" defTabSz="762000">
              <a:lnSpc>
                <a:spcPct val="115000"/>
              </a:lnSpc>
              <a:defRPr/>
            </a:pPr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기호  값 확정표기  주소</a:t>
            </a:r>
          </a:p>
          <a:p>
            <a:pPr lvl="0" algn="l" defTabSz="762000">
              <a:lnSpc>
                <a:spcPct val="115000"/>
              </a:lnSpc>
              <a:defRPr/>
            </a:pPr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OVER</a:t>
            </a: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     0      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단일 패스 어셈블러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448" y="1670649"/>
            <a:ext cx="7373788" cy="446088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buSzPct val="80000"/>
              <a:buNone/>
              <a:defRPr/>
            </a:pPr>
            <a:r>
              <a:rPr lang="ko-KR" altLang="en-US" sz="2500"/>
              <a:t>다수전방 참조 처리는 연결 리스트 활용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>
          <a:xfrm>
            <a:off x="1963738" y="3306763"/>
            <a:ext cx="5200650" cy="304958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5000"/>
              </a:lnSpc>
              <a:defRPr/>
            </a:pP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       ADD AX, BX</a:t>
            </a:r>
          </a:p>
          <a:p>
            <a:pPr marL="342900" lvl="0" indent="-342900" algn="l" defTabSz="762000">
              <a:lnSpc>
                <a:spcPct val="85000"/>
              </a:lnSpc>
              <a:defRPr/>
            </a:pP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        JMP OVER　-&gt;</a:t>
            </a:r>
            <a:r>
              <a:rPr lang="ko-KR" altLang="en-US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marL="342900" lvl="0" indent="-342900" algn="l" defTabSz="762000">
              <a:lnSpc>
                <a:spcPct val="85000"/>
              </a:lnSpc>
              <a:defRPr/>
            </a:pP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        MOV </a:t>
            </a: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</a:p>
          <a:p>
            <a:pPr marL="342900" lvl="0" indent="-342900" algn="l" defTabSz="762000">
              <a:lnSpc>
                <a:spcPct val="85000"/>
              </a:lnSpc>
              <a:defRPr/>
            </a:pP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        JMP OVER -&gt; 12</a:t>
            </a:r>
          </a:p>
          <a:p>
            <a:pPr marL="342900" lvl="0" indent="-342900" algn="l" defTabSz="762000">
              <a:lnSpc>
                <a:spcPct val="15000"/>
              </a:lnSpc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...</a:t>
            </a:r>
          </a:p>
          <a:p>
            <a:pPr marL="342900" lvl="0" indent="-342900" algn="l" defTabSz="762000">
              <a:lnSpc>
                <a:spcPct val="85000"/>
              </a:lnSpc>
              <a:defRPr/>
            </a:pP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        JMP OVER -&gt; 16</a:t>
            </a:r>
          </a:p>
          <a:p>
            <a:pPr marL="342900" lvl="0" indent="-342900" algn="l" defTabSz="762000">
              <a:lnSpc>
                <a:spcPct val="15000"/>
              </a:lnSpc>
              <a:spcBef>
                <a:spcPct val="30000"/>
              </a:spcBef>
              <a:spcAft>
                <a:spcPct val="30000"/>
              </a:spcAft>
              <a:defRPr/>
            </a:pP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...</a:t>
            </a:r>
          </a:p>
          <a:p>
            <a:pPr marL="342900" lvl="0" indent="-342900" algn="l" defTabSz="762000">
              <a:lnSpc>
                <a:spcPct val="75000"/>
              </a:lnSpc>
              <a:defRPr/>
            </a:pP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  OVER  MOV </a:t>
            </a:r>
            <a:r>
              <a:rPr lang="en-US" altLang="ko-KR" sz="3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…</a:t>
            </a:r>
          </a:p>
        </p:txBody>
      </p:sp>
      <p:sp>
        <p:nvSpPr>
          <p:cNvPr id="181253" name="Freeform 5"/>
          <p:cNvSpPr/>
          <p:nvPr/>
        </p:nvSpPr>
        <p:spPr>
          <a:xfrm>
            <a:off x="1155700" y="2986088"/>
            <a:ext cx="3157538" cy="2411412"/>
          </a:xfrm>
          <a:custGeom>
            <a:avLst/>
            <a:gdLst/>
            <a:ahLst/>
            <a:cxnLst>
              <a:cxn ang="0">
                <a:pos x="457" y="1518"/>
              </a:cxn>
              <a:cxn ang="0">
                <a:pos x="0" y="1518"/>
              </a:cxn>
              <a:cxn ang="0">
                <a:pos x="0" y="0"/>
              </a:cxn>
              <a:cxn ang="0">
                <a:pos x="1988" y="0"/>
              </a:cxn>
            </a:cxnLst>
            <a:rect l="0" t="0" r="r" b="b"/>
            <a:pathLst>
              <a:path w="1989" h="1519">
                <a:moveTo>
                  <a:pt x="457" y="1518"/>
                </a:moveTo>
                <a:lnTo>
                  <a:pt x="0" y="1518"/>
                </a:lnTo>
                <a:lnTo>
                  <a:pt x="0" y="0"/>
                </a:lnTo>
                <a:lnTo>
                  <a:pt x="198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>
          <a:xfrm>
            <a:off x="4103688" y="2235200"/>
            <a:ext cx="1000125" cy="985838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>
          <a:xfrm>
            <a:off x="5094288" y="2236788"/>
            <a:ext cx="576262" cy="98266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>
          <a:xfrm>
            <a:off x="5668963" y="2235200"/>
            <a:ext cx="1728787" cy="98107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>
          <a:xfrm>
            <a:off x="7400925" y="2235200"/>
            <a:ext cx="966788" cy="98107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58" name="Line 10"/>
          <p:cNvSpPr>
            <a:spLocks noChangeShapeType="1"/>
          </p:cNvSpPr>
          <p:nvPr/>
        </p:nvSpPr>
        <p:spPr>
          <a:xfrm>
            <a:off x="4119563" y="2770188"/>
            <a:ext cx="4214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>
          <a:xfrm>
            <a:off x="4086225" y="2241550"/>
            <a:ext cx="4279900" cy="10699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lvl="0" algn="l" defTabSz="762000">
              <a:lnSpc>
                <a:spcPct val="115000"/>
              </a:lnSpc>
              <a:defRPr/>
            </a:pPr>
            <a:r>
              <a:rPr lang="ko-KR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기호  값 확정표기  주소</a:t>
            </a:r>
          </a:p>
          <a:p>
            <a:pPr lvl="0" algn="l" defTabSz="762000">
              <a:lnSpc>
                <a:spcPct val="115000"/>
              </a:lnSpc>
              <a:defRPr/>
            </a:pPr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OVER</a:t>
            </a: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ko-K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     0      20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요약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888" y="1909763"/>
            <a:ext cx="7772400" cy="4114800"/>
          </a:xfrm>
        </p:spPr>
        <p:txBody>
          <a:bodyPr/>
          <a:lstStyle/>
          <a:p>
            <a:pPr marL="456960" lvl="0" indent="-45696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200"/>
              <a:t>어셈블러의 개념 이해</a:t>
            </a:r>
          </a:p>
          <a:p>
            <a:pPr marL="456960" lvl="0" indent="-45696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200"/>
              <a:t>레이블</a:t>
            </a:r>
            <a:r>
              <a:rPr lang="en-US" altLang="ko-KR" sz="3200"/>
              <a:t>, </a:t>
            </a:r>
            <a:r>
              <a:rPr lang="ko-KR" altLang="en-US" sz="3200"/>
              <a:t>외부기호</a:t>
            </a:r>
            <a:r>
              <a:rPr lang="en-US" altLang="ko-KR" sz="3200"/>
              <a:t>, </a:t>
            </a:r>
            <a:r>
              <a:rPr lang="ko-KR" altLang="en-US" sz="3200"/>
              <a:t>내부기호 이해</a:t>
            </a:r>
          </a:p>
          <a:p>
            <a:pPr marL="456960" lvl="0" indent="-45696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200"/>
              <a:t>프로그램의 번역과 실행 이해</a:t>
            </a:r>
          </a:p>
          <a:p>
            <a:pPr marL="456960" lvl="0" indent="-45696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200"/>
              <a:t>이중 패스의 필요성 및 기능 이해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요약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885950"/>
            <a:ext cx="7772400" cy="4114800"/>
          </a:xfrm>
        </p:spPr>
        <p:txBody>
          <a:bodyPr/>
          <a:lstStyle/>
          <a:p>
            <a:pPr marL="456960" lvl="0" indent="-456960">
              <a:lnSpc>
                <a:spcPct val="16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패스</a:t>
            </a:r>
            <a:r>
              <a:rPr lang="en-US" altLang="ko-KR" sz="3000"/>
              <a:t>1</a:t>
            </a:r>
            <a:r>
              <a:rPr lang="ko-KR" altLang="en-US" sz="3000"/>
              <a:t>과 패스 </a:t>
            </a:r>
            <a:r>
              <a:rPr lang="en-US" altLang="ko-KR" sz="3000"/>
              <a:t>2</a:t>
            </a:r>
            <a:r>
              <a:rPr lang="ko-KR" altLang="en-US" sz="3000"/>
              <a:t>의 기능 이해</a:t>
            </a:r>
          </a:p>
          <a:p>
            <a:pPr marL="456960" lvl="0" indent="-456960">
              <a:lnSpc>
                <a:spcPct val="16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상대 주소와 기호의 생성과정 이해</a:t>
            </a:r>
          </a:p>
          <a:p>
            <a:pPr marL="456960" lvl="0" indent="-456960">
              <a:lnSpc>
                <a:spcPct val="16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어셈블러 지시어 이해</a:t>
            </a:r>
          </a:p>
          <a:p>
            <a:pPr marL="456960" lvl="0" indent="-456960">
              <a:lnSpc>
                <a:spcPct val="16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패스</a:t>
            </a:r>
            <a:r>
              <a:rPr lang="en-US" altLang="ko-KR" sz="3000"/>
              <a:t>1</a:t>
            </a:r>
            <a:r>
              <a:rPr lang="ko-KR" altLang="en-US" sz="3000"/>
              <a:t>과 패스 </a:t>
            </a:r>
            <a:r>
              <a:rPr lang="en-US" altLang="ko-KR" sz="3000"/>
              <a:t>2</a:t>
            </a:r>
            <a:r>
              <a:rPr lang="ko-KR" altLang="en-US" sz="3000"/>
              <a:t>의 알고리즘 이해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요약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552" y="1847850"/>
            <a:ext cx="8454965" cy="4114800"/>
          </a:xfrm>
        </p:spPr>
        <p:txBody>
          <a:bodyPr/>
          <a:lstStyle/>
          <a:p>
            <a:pPr marL="514080" lvl="0" indent="-514080">
              <a:lnSpc>
                <a:spcPct val="17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패스 </a:t>
            </a:r>
            <a:r>
              <a:rPr lang="en-US" altLang="ko-KR" sz="3000"/>
              <a:t>1, </a:t>
            </a:r>
            <a:r>
              <a:rPr lang="ko-KR" altLang="en-US" sz="3000"/>
              <a:t>패스 </a:t>
            </a:r>
            <a:r>
              <a:rPr lang="en-US" altLang="ko-KR" sz="3000"/>
              <a:t>2</a:t>
            </a:r>
            <a:r>
              <a:rPr lang="ko-KR" altLang="en-US" sz="3000"/>
              <a:t>의 순서도 이해</a:t>
            </a:r>
          </a:p>
          <a:p>
            <a:pPr marL="514080" lvl="0" indent="-514080">
              <a:lnSpc>
                <a:spcPct val="17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패스 </a:t>
            </a:r>
            <a:r>
              <a:rPr lang="en-US" altLang="ko-KR" sz="3000"/>
              <a:t>1</a:t>
            </a:r>
            <a:r>
              <a:rPr lang="ko-KR" altLang="en-US" sz="3000"/>
              <a:t>과 패스 </a:t>
            </a:r>
            <a:r>
              <a:rPr lang="en-US" altLang="ko-KR" sz="3000"/>
              <a:t>2</a:t>
            </a:r>
            <a:r>
              <a:rPr lang="ko-KR" altLang="en-US" sz="3000"/>
              <a:t>에 관련된 자료구조</a:t>
            </a:r>
            <a:r>
              <a:rPr lang="en-US" altLang="ko-KR" sz="3000"/>
              <a:t> </a:t>
            </a:r>
            <a:r>
              <a:rPr lang="ko-KR" altLang="en-US" sz="3000"/>
              <a:t>이해</a:t>
            </a:r>
          </a:p>
          <a:p>
            <a:pPr marL="514080" lvl="0" indent="-514080">
              <a:lnSpc>
                <a:spcPct val="17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명령어표의 구성 이해</a:t>
            </a:r>
          </a:p>
          <a:p>
            <a:pPr marL="514080" lvl="0" indent="-514080">
              <a:lnSpc>
                <a:spcPct val="17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단일 패스 어셈블러 이해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어셈블러와 링커</a:t>
            </a:r>
            <a:r>
              <a:rPr lang="en-US" altLang="ko-KR"/>
              <a:t>/</a:t>
            </a:r>
            <a:r>
              <a:rPr lang="ko-KR" altLang="en-US"/>
              <a:t>로더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68500"/>
            <a:ext cx="8305800" cy="4114800"/>
          </a:xfrm>
        </p:spPr>
        <p:txBody>
          <a:bodyPr/>
          <a:lstStyle/>
          <a:p>
            <a:pPr lvl="0">
              <a:lnSpc>
                <a:spcPct val="115000"/>
              </a:lnSpc>
              <a:buSzPct val="80000"/>
              <a:buFont typeface="Wingdings"/>
              <a:buChar char="u"/>
              <a:defRPr/>
            </a:pPr>
            <a:r>
              <a:rPr lang="ko-KR" altLang="en-US" sz="2600"/>
              <a:t>원시 프로그램이 커지면 여러 개의 원시 모듈로 나누어 작성</a:t>
            </a:r>
          </a:p>
          <a:p>
            <a:pPr marL="850735" lvl="1" indent="-314160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ko-KR" altLang="en-US" sz="2200"/>
              <a:t> 프로그램 및 유지 보수가 용이</a:t>
            </a:r>
          </a:p>
          <a:p>
            <a:pPr lvl="0">
              <a:lnSpc>
                <a:spcPct val="115000"/>
              </a:lnSpc>
              <a:buSzPct val="80000"/>
              <a:buFont typeface="Wingdings"/>
              <a:buChar char="u"/>
              <a:defRPr/>
            </a:pPr>
            <a:r>
              <a:rPr lang="ko-KR" altLang="en-US" sz="2600"/>
              <a:t>링커</a:t>
            </a:r>
          </a:p>
          <a:p>
            <a:pPr marL="850735" lvl="1" indent="-314160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ko-KR" altLang="en-US" sz="2200"/>
              <a:t>여러 개의 목적 모듈을 연결하여 적재 모듈을 생성</a:t>
            </a:r>
          </a:p>
          <a:p>
            <a:pPr lvl="0">
              <a:lnSpc>
                <a:spcPct val="115000"/>
              </a:lnSpc>
              <a:buSzPct val="80000"/>
              <a:buFont typeface="Wingdings"/>
              <a:buChar char="u"/>
              <a:defRPr/>
            </a:pPr>
            <a:r>
              <a:rPr lang="ko-KR" altLang="en-US" sz="2600"/>
              <a:t>로더</a:t>
            </a:r>
          </a:p>
          <a:p>
            <a:pPr marL="850735" lvl="1" indent="-314160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ko-KR" altLang="en-US" sz="2200"/>
              <a:t>적재 모듈을 주 기억장치에 적재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프로그램의 실행 과정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>
          <a:xfrm>
            <a:off x="817563" y="1797050"/>
            <a:ext cx="844550" cy="80645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>
          <a:xfrm>
            <a:off x="771525" y="1870075"/>
            <a:ext cx="914400" cy="704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원시</a:t>
            </a: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모듈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>
          <a:xfrm>
            <a:off x="3246438" y="5232930"/>
            <a:ext cx="1231900" cy="61700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defRPr/>
            </a:pPr>
            <a:r>
              <a:rPr lang="ko-KR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실행</a:t>
            </a:r>
            <a:endParaRPr lang="ko-KR" altLang="en-US" sz="360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>
          <a:xfrm>
            <a:off x="4557713" y="4870450"/>
            <a:ext cx="2114550" cy="134620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>
          <a:xfrm>
            <a:off x="4562475" y="4887912"/>
            <a:ext cx="2106673" cy="52228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주기억장치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4584" name="Freeform 8"/>
          <p:cNvSpPr/>
          <p:nvPr/>
        </p:nvSpPr>
        <p:spPr>
          <a:xfrm>
            <a:off x="1677988" y="2201863"/>
            <a:ext cx="544512" cy="1587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0" y="0"/>
              </a:cxn>
            </a:cxnLst>
            <a:rect l="0" t="0" r="r" b="b"/>
            <a:pathLst>
              <a:path w="343" h="1">
                <a:moveTo>
                  <a:pt x="342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>
          <a:xfrm>
            <a:off x="2246313" y="1739900"/>
            <a:ext cx="939800" cy="86360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>
          <a:xfrm>
            <a:off x="2278063" y="1831975"/>
            <a:ext cx="914400" cy="704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컴파</a:t>
            </a:r>
          </a:p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일러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>
          <a:xfrm>
            <a:off x="798513" y="2844800"/>
            <a:ext cx="844550" cy="80645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>
          <a:xfrm>
            <a:off x="752475" y="2917825"/>
            <a:ext cx="914400" cy="704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원시</a:t>
            </a: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모듈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>
          <a:xfrm>
            <a:off x="798513" y="3892550"/>
            <a:ext cx="844550" cy="80645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>
          <a:xfrm>
            <a:off x="752475" y="3965575"/>
            <a:ext cx="914400" cy="704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원시</a:t>
            </a: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모듈</a:t>
            </a: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>
          <a:xfrm>
            <a:off x="2246313" y="2787650"/>
            <a:ext cx="939800" cy="86360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>
          <a:xfrm>
            <a:off x="2278063" y="2879725"/>
            <a:ext cx="914400" cy="704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컴파</a:t>
            </a:r>
          </a:p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일러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>
          <a:xfrm>
            <a:off x="2246313" y="3854450"/>
            <a:ext cx="939800" cy="86360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>
          <a:xfrm>
            <a:off x="2278063" y="3946525"/>
            <a:ext cx="914400" cy="704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컴파</a:t>
            </a:r>
          </a:p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일러</a:t>
            </a:r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>
          <a:xfrm>
            <a:off x="5214938" y="2825750"/>
            <a:ext cx="939800" cy="73025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>
          <a:xfrm>
            <a:off x="5227638" y="3033713"/>
            <a:ext cx="914400" cy="3619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링커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>
          <a:xfrm>
            <a:off x="6932613" y="2692400"/>
            <a:ext cx="1663700" cy="140970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>
          <a:xfrm>
            <a:off x="6831013" y="2676525"/>
            <a:ext cx="1885950" cy="134778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11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목적모듈</a:t>
            </a: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목적모듈</a:t>
            </a: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목적모듈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>
          <a:xfrm>
            <a:off x="6705600" y="2217738"/>
            <a:ext cx="2108200" cy="3921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적재모듈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>
          <a:xfrm>
            <a:off x="4562475" y="5422900"/>
            <a:ext cx="21097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>
          <a:xfrm>
            <a:off x="4562475" y="5849938"/>
            <a:ext cx="21097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02" name="Freeform 26"/>
          <p:cNvSpPr/>
          <p:nvPr/>
        </p:nvSpPr>
        <p:spPr>
          <a:xfrm>
            <a:off x="1677988" y="3249613"/>
            <a:ext cx="544512" cy="1587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0" y="0"/>
              </a:cxn>
            </a:cxnLst>
            <a:rect l="0" t="0" r="r" b="b"/>
            <a:pathLst>
              <a:path w="343" h="1">
                <a:moveTo>
                  <a:pt x="342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03" name="Freeform 27"/>
          <p:cNvSpPr/>
          <p:nvPr/>
        </p:nvSpPr>
        <p:spPr>
          <a:xfrm>
            <a:off x="1677988" y="4297363"/>
            <a:ext cx="544512" cy="1587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0" y="0"/>
              </a:cxn>
            </a:cxnLst>
            <a:rect l="0" t="0" r="r" b="b"/>
            <a:pathLst>
              <a:path w="343" h="1">
                <a:moveTo>
                  <a:pt x="342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04" name="Freeform 28"/>
          <p:cNvSpPr/>
          <p:nvPr/>
        </p:nvSpPr>
        <p:spPr>
          <a:xfrm>
            <a:off x="3201988" y="4278313"/>
            <a:ext cx="449262" cy="1587"/>
          </a:xfrm>
          <a:custGeom>
            <a:avLst/>
            <a:gdLst/>
            <a:ahLst/>
            <a:cxnLst>
              <a:cxn ang="0">
                <a:pos x="282" y="0"/>
              </a:cxn>
              <a:cxn ang="0">
                <a:pos x="0" y="0"/>
              </a:cxn>
            </a:cxnLst>
            <a:rect l="0" t="0" r="r" b="b"/>
            <a:pathLst>
              <a:path w="283" h="1">
                <a:moveTo>
                  <a:pt x="282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05" name="Freeform 29"/>
          <p:cNvSpPr/>
          <p:nvPr/>
        </p:nvSpPr>
        <p:spPr>
          <a:xfrm>
            <a:off x="3221038" y="3249613"/>
            <a:ext cx="449262" cy="1587"/>
          </a:xfrm>
          <a:custGeom>
            <a:avLst/>
            <a:gdLst/>
            <a:ahLst/>
            <a:cxnLst>
              <a:cxn ang="0">
                <a:pos x="282" y="0"/>
              </a:cxn>
              <a:cxn ang="0">
                <a:pos x="0" y="0"/>
              </a:cxn>
            </a:cxnLst>
            <a:rect l="0" t="0" r="r" b="b"/>
            <a:pathLst>
              <a:path w="283" h="1">
                <a:moveTo>
                  <a:pt x="282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06" name="Freeform 30"/>
          <p:cNvSpPr/>
          <p:nvPr/>
        </p:nvSpPr>
        <p:spPr>
          <a:xfrm>
            <a:off x="3259138" y="2220913"/>
            <a:ext cx="449262" cy="1587"/>
          </a:xfrm>
          <a:custGeom>
            <a:avLst/>
            <a:gdLst/>
            <a:ahLst/>
            <a:cxnLst>
              <a:cxn ang="0">
                <a:pos x="282" y="0"/>
              </a:cxn>
              <a:cxn ang="0">
                <a:pos x="0" y="0"/>
              </a:cxn>
            </a:cxnLst>
            <a:rect l="0" t="0" r="r" b="b"/>
            <a:pathLst>
              <a:path w="283" h="1">
                <a:moveTo>
                  <a:pt x="282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07" name="Freeform 31"/>
          <p:cNvSpPr/>
          <p:nvPr/>
        </p:nvSpPr>
        <p:spPr>
          <a:xfrm>
            <a:off x="4478338" y="3211513"/>
            <a:ext cx="677862" cy="1587"/>
          </a:xfrm>
          <a:custGeom>
            <a:avLst/>
            <a:gdLst/>
            <a:ahLst/>
            <a:cxnLst>
              <a:cxn ang="0">
                <a:pos x="426" y="0"/>
              </a:cxn>
              <a:cxn ang="0">
                <a:pos x="0" y="0"/>
              </a:cxn>
            </a:cxnLst>
            <a:rect l="0" t="0" r="r" b="b"/>
            <a:pathLst>
              <a:path w="427" h="1">
                <a:moveTo>
                  <a:pt x="426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08" name="Freeform 32"/>
          <p:cNvSpPr/>
          <p:nvPr/>
        </p:nvSpPr>
        <p:spPr>
          <a:xfrm>
            <a:off x="4545013" y="2152650"/>
            <a:ext cx="763587" cy="763588"/>
          </a:xfrm>
          <a:custGeom>
            <a:avLst/>
            <a:gdLst/>
            <a:ahLst/>
            <a:cxnLst>
              <a:cxn ang="0">
                <a:pos x="480" y="480"/>
              </a:cxn>
              <a:cxn ang="0">
                <a:pos x="0" y="0"/>
              </a:cxn>
            </a:cxnLst>
            <a:rect l="0" t="0" r="r" b="b"/>
            <a:pathLst>
              <a:path w="481" h="481">
                <a:moveTo>
                  <a:pt x="480" y="48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09" name="Freeform 33"/>
          <p:cNvSpPr/>
          <p:nvPr/>
        </p:nvSpPr>
        <p:spPr>
          <a:xfrm>
            <a:off x="4535488" y="3505200"/>
            <a:ext cx="811212" cy="800100"/>
          </a:xfrm>
          <a:custGeom>
            <a:avLst/>
            <a:gdLst/>
            <a:ahLst/>
            <a:cxnLst>
              <a:cxn ang="0">
                <a:pos x="510" y="0"/>
              </a:cxn>
              <a:cxn ang="0">
                <a:pos x="0" y="503"/>
              </a:cxn>
            </a:cxnLst>
            <a:rect l="0" t="0" r="r" b="b"/>
            <a:pathLst>
              <a:path w="511" h="504">
                <a:moveTo>
                  <a:pt x="510" y="0"/>
                </a:moveTo>
                <a:lnTo>
                  <a:pt x="0" y="50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10" name="Freeform 34"/>
          <p:cNvSpPr/>
          <p:nvPr/>
        </p:nvSpPr>
        <p:spPr>
          <a:xfrm>
            <a:off x="6192838" y="3211513"/>
            <a:ext cx="677862" cy="1587"/>
          </a:xfrm>
          <a:custGeom>
            <a:avLst/>
            <a:gdLst/>
            <a:ahLst/>
            <a:cxnLst>
              <a:cxn ang="0">
                <a:pos x="426" y="0"/>
              </a:cxn>
              <a:cxn ang="0">
                <a:pos x="0" y="0"/>
              </a:cxn>
            </a:cxnLst>
            <a:rect l="0" t="0" r="r" b="b"/>
            <a:pathLst>
              <a:path w="427" h="1">
                <a:moveTo>
                  <a:pt x="426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11" name="Freeform 35"/>
          <p:cNvSpPr/>
          <p:nvPr/>
        </p:nvSpPr>
        <p:spPr>
          <a:xfrm>
            <a:off x="7707313" y="4108450"/>
            <a:ext cx="1587" cy="941388"/>
          </a:xfrm>
          <a:custGeom>
            <a:avLst/>
            <a:gdLst/>
            <a:ahLst/>
            <a:cxnLst>
              <a:cxn ang="0">
                <a:pos x="0" y="592"/>
              </a:cxn>
              <a:cxn ang="0">
                <a:pos x="0" y="0"/>
              </a:cxn>
            </a:cxnLst>
            <a:rect l="0" t="0" r="r" b="b"/>
            <a:pathLst>
              <a:path w="1" h="593">
                <a:moveTo>
                  <a:pt x="0" y="592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12" name="Freeform 36"/>
          <p:cNvSpPr/>
          <p:nvPr/>
        </p:nvSpPr>
        <p:spPr>
          <a:xfrm>
            <a:off x="6716713" y="5410200"/>
            <a:ext cx="5349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0"/>
              </a:cxn>
            </a:cxnLst>
            <a:rect l="0" t="0" r="r" b="b"/>
            <a:pathLst>
              <a:path w="337" h="1">
                <a:moveTo>
                  <a:pt x="0" y="0"/>
                </a:move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13" name="Oval 37"/>
          <p:cNvSpPr>
            <a:spLocks noChangeArrowheads="1"/>
          </p:cNvSpPr>
          <p:nvPr/>
        </p:nvSpPr>
        <p:spPr>
          <a:xfrm>
            <a:off x="7256463" y="5054600"/>
            <a:ext cx="939800" cy="73025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>
          <a:xfrm>
            <a:off x="7286625" y="5262563"/>
            <a:ext cx="914400" cy="3619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로더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4615" name="Line 39"/>
          <p:cNvSpPr>
            <a:spLocks noChangeShapeType="1"/>
          </p:cNvSpPr>
          <p:nvPr/>
        </p:nvSpPr>
        <p:spPr>
          <a:xfrm>
            <a:off x="6942138" y="3175000"/>
            <a:ext cx="1657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16" name="Line 40"/>
          <p:cNvSpPr>
            <a:spLocks noChangeShapeType="1"/>
          </p:cNvSpPr>
          <p:nvPr/>
        </p:nvSpPr>
        <p:spPr>
          <a:xfrm>
            <a:off x="6950075" y="3649663"/>
            <a:ext cx="1652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>
          <a:xfrm>
            <a:off x="3694113" y="1797050"/>
            <a:ext cx="844550" cy="806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>
          <a:xfrm>
            <a:off x="3630613" y="1870075"/>
            <a:ext cx="914400" cy="704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</a:t>
            </a: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모듈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>
          <a:xfrm>
            <a:off x="3675063" y="2844800"/>
            <a:ext cx="844550" cy="806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>
          <a:xfrm>
            <a:off x="3611563" y="2917825"/>
            <a:ext cx="914400" cy="704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</a:t>
            </a: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모듈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>
          <a:xfrm>
            <a:off x="3675063" y="3892550"/>
            <a:ext cx="844550" cy="806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>
          <a:xfrm>
            <a:off x="3611563" y="3965575"/>
            <a:ext cx="914400" cy="704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목적</a:t>
            </a: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모듈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>
          <a:xfrm>
            <a:off x="4554598" y="6216650"/>
            <a:ext cx="2114550" cy="371056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>
          <a:xfrm>
            <a:off x="4554598" y="5763678"/>
            <a:ext cx="2106673" cy="45297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defTabSz="762000">
              <a:defRPr/>
            </a:pPr>
            <a:r>
              <a:rPr lang="ko-KR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적재 모듈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어셈블러와 링커</a:t>
            </a:r>
            <a:r>
              <a:rPr lang="en-US" altLang="ko-KR"/>
              <a:t>/</a:t>
            </a:r>
            <a:r>
              <a:rPr lang="ko-KR" altLang="en-US"/>
              <a:t>로더</a:t>
            </a:r>
          </a:p>
        </p:txBody>
      </p:sp>
      <p:sp>
        <p:nvSpPr>
          <p:cNvPr id="1300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1540" y="1968500"/>
            <a:ext cx="8719149" cy="4114800"/>
          </a:xfrm>
        </p:spPr>
        <p:txBody>
          <a:bodyPr/>
          <a:lstStyle/>
          <a:p>
            <a:pPr marL="485520" lvl="0" indent="-485520">
              <a:lnSpc>
                <a:spcPct val="115000"/>
              </a:lnSpc>
              <a:buSzPct val="80000"/>
              <a:buFont typeface="Wingdings"/>
              <a:buChar char="u"/>
              <a:defRPr/>
            </a:pPr>
            <a:r>
              <a:rPr lang="ko-KR" altLang="en-US" sz="3400"/>
              <a:t>어셈블러와 링커</a:t>
            </a:r>
            <a:r>
              <a:rPr lang="en-US" altLang="ko-KR" sz="3400"/>
              <a:t>/</a:t>
            </a:r>
            <a:r>
              <a:rPr lang="ko-KR" altLang="en-US" sz="3400"/>
              <a:t>로더를 분리한 이유</a:t>
            </a:r>
          </a:p>
          <a:p>
            <a:pPr marL="964975" lvl="1" indent="-428400">
              <a:lnSpc>
                <a:spcPct val="115000"/>
              </a:lnSpc>
              <a:buSzPct val="80000"/>
              <a:buFont typeface="Wingdings"/>
              <a:buChar char="§"/>
              <a:defRPr/>
            </a:pPr>
            <a:r>
              <a:rPr lang="ko-KR" altLang="en-US" sz="3000"/>
              <a:t>기억 장소의 절약</a:t>
            </a:r>
          </a:p>
          <a:p>
            <a:pPr lvl="2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ko-KR" altLang="en-US" sz="2600"/>
              <a:t>프로그램의 실행동안 어셈블러가</a:t>
            </a:r>
            <a:r>
              <a:rPr lang="en-US" altLang="ko-KR" sz="2600"/>
              <a:t> </a:t>
            </a:r>
            <a:r>
              <a:rPr lang="ko-KR" altLang="en-US" sz="2600"/>
              <a:t>억장소에 있어야 하지만 분리하면 </a:t>
            </a:r>
            <a:r>
              <a:rPr lang="en-US" altLang="ko-KR" sz="2600"/>
              <a:t>...</a:t>
            </a:r>
          </a:p>
          <a:p>
            <a:pPr marL="964975" lvl="1" indent="-428400">
              <a:lnSpc>
                <a:spcPct val="115000"/>
              </a:lnSpc>
              <a:buSzPct val="80000"/>
              <a:buFont typeface="Wingdings"/>
              <a:buChar char="§"/>
              <a:defRPr/>
            </a:pPr>
            <a:r>
              <a:rPr lang="ko-KR" altLang="en-US" sz="3000"/>
              <a:t>시간 절약</a:t>
            </a:r>
          </a:p>
          <a:p>
            <a:pPr lvl="2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ko-KR" altLang="en-US" sz="2600"/>
              <a:t>미리 번역한 목적 프로그램을 분리된 링커로 번역 없이 링킹과 로더로 실행 가능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어셈블러의 입력과 출력</a:t>
            </a:r>
          </a:p>
        </p:txBody>
      </p:sp>
      <p:sp>
        <p:nvSpPr>
          <p:cNvPr id="132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2908300"/>
            <a:ext cx="8305800" cy="3835400"/>
          </a:xfrm>
        </p:spPr>
        <p:txBody>
          <a:bodyPr/>
          <a:lstStyle/>
          <a:p>
            <a:pPr marL="485520" lvl="0" indent="-485520">
              <a:lnSpc>
                <a:spcPct val="115000"/>
              </a:lnSpc>
              <a:buSzPct val="80000"/>
              <a:buFont typeface="Wingdings"/>
              <a:buChar char="u"/>
              <a:defRPr/>
            </a:pPr>
            <a:r>
              <a:rPr lang="ko-KR" altLang="en-US" sz="3400"/>
              <a:t>어셈블러는 링커와 로더가 필요로 하는 정보 제공</a:t>
            </a:r>
          </a:p>
          <a:p>
            <a:pPr lvl="1">
              <a:lnSpc>
                <a:spcPct val="115000"/>
              </a:lnSpc>
              <a:buSzPct val="80000"/>
              <a:buFont typeface="Wingdings"/>
              <a:buChar char="§"/>
              <a:defRPr/>
            </a:pPr>
            <a:r>
              <a:rPr lang="ko-KR" altLang="en-US" sz="3000"/>
              <a:t>링크</a:t>
            </a:r>
          </a:p>
          <a:p>
            <a:pPr lvl="2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ko-KR" altLang="en-US" sz="2600"/>
              <a:t>외부참조 테이블</a:t>
            </a:r>
          </a:p>
          <a:p>
            <a:pPr lvl="1">
              <a:lnSpc>
                <a:spcPct val="115000"/>
              </a:lnSpc>
              <a:buSzPct val="80000"/>
              <a:buFont typeface="Wingdings"/>
              <a:buChar char="§"/>
              <a:defRPr/>
            </a:pPr>
            <a:r>
              <a:rPr lang="ko-KR" altLang="en-US" sz="3000"/>
              <a:t>로더</a:t>
            </a:r>
          </a:p>
          <a:p>
            <a:pPr lvl="2">
              <a:lnSpc>
                <a:spcPct val="115000"/>
              </a:lnSpc>
              <a:buSzPct val="80000"/>
              <a:buFont typeface="Arial"/>
              <a:buChar char="•"/>
              <a:defRPr/>
            </a:pPr>
            <a:r>
              <a:rPr lang="ko-KR" altLang="en-US" sz="2600"/>
              <a:t>재배치시 변경할 주소 테이블</a:t>
            </a:r>
            <a:endParaRPr lang="ko-KR" altLang="en-US" sz="3000"/>
          </a:p>
        </p:txBody>
      </p:sp>
      <p:grpSp>
        <p:nvGrpSpPr>
          <p:cNvPr id="9220" name="Group 1036"/>
          <p:cNvGrpSpPr/>
          <p:nvPr/>
        </p:nvGrpSpPr>
        <p:grpSpPr>
          <a:xfrm>
            <a:off x="1571625" y="1739900"/>
            <a:ext cx="6021388" cy="1079500"/>
            <a:chOff x="486" y="1096"/>
            <a:chExt cx="2377" cy="544"/>
          </a:xfrm>
        </p:grpSpPr>
        <p:sp>
          <p:nvSpPr>
            <p:cNvPr id="132100" name="Rectangle 1028"/>
            <p:cNvSpPr>
              <a:spLocks noChangeArrowheads="1"/>
            </p:cNvSpPr>
            <p:nvPr/>
          </p:nvSpPr>
          <p:spPr>
            <a:xfrm>
              <a:off x="515" y="1132"/>
              <a:ext cx="532" cy="508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32101" name="Rectangle 1029"/>
            <p:cNvSpPr>
              <a:spLocks noChangeArrowheads="1"/>
            </p:cNvSpPr>
            <p:nvPr/>
          </p:nvSpPr>
          <p:spPr>
            <a:xfrm>
              <a:off x="486" y="1178"/>
              <a:ext cx="576" cy="44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defTabSz="762000">
                <a:lnSpc>
                  <a:spcPct val="80000"/>
                </a:lnSpc>
                <a:defRPr/>
              </a:pPr>
              <a:r>
                <a:rPr lang="ko-KR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원시</a:t>
              </a:r>
            </a:p>
            <a:p>
              <a:pPr marL="342900" lvl="0" indent="-342900" defTabSz="762000">
                <a:lnSpc>
                  <a:spcPct val="80000"/>
                </a:lnSpc>
                <a:defRPr/>
              </a:pPr>
              <a:r>
                <a:rPr lang="ko-KR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모듈</a:t>
              </a:r>
            </a:p>
          </p:txBody>
        </p:sp>
        <p:sp>
          <p:nvSpPr>
            <p:cNvPr id="132102" name="Freeform 1030"/>
            <p:cNvSpPr/>
            <p:nvPr/>
          </p:nvSpPr>
          <p:spPr>
            <a:xfrm>
              <a:off x="1057" y="1387"/>
              <a:ext cx="343" cy="1"/>
            </a:xfrm>
            <a:custGeom>
              <a:avLst/>
              <a:gdLst/>
              <a:ahLst/>
              <a:cxnLst>
                <a:cxn ang="0">
                  <a:pos x="342" y="0"/>
                </a:cxn>
                <a:cxn ang="0">
                  <a:pos x="0" y="0"/>
                </a:cxn>
              </a:cxnLst>
              <a:rect l="0" t="0" r="r" b="b"/>
              <a:pathLst>
                <a:path w="343" h="1">
                  <a:moveTo>
                    <a:pt x="342" y="0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32103" name="Oval 1031"/>
            <p:cNvSpPr>
              <a:spLocks noChangeArrowheads="1"/>
            </p:cNvSpPr>
            <p:nvPr/>
          </p:nvSpPr>
          <p:spPr>
            <a:xfrm>
              <a:off x="1415" y="1096"/>
              <a:ext cx="592" cy="544"/>
            </a:xfrm>
            <a:prstGeom prst="ellipse">
              <a:avLst/>
            </a:prstGeom>
            <a:gradFill rotWithShape="0">
              <a:gsLst>
                <a:gs pos="0">
                  <a:srgbClr val="EF9100"/>
                </a:gs>
                <a:gs pos="100000">
                  <a:srgbClr val="EF9100">
                    <a:gamma/>
                    <a:shade val="8980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32104" name="Rectangle 1032"/>
            <p:cNvSpPr>
              <a:spLocks noChangeArrowheads="1"/>
            </p:cNvSpPr>
            <p:nvPr/>
          </p:nvSpPr>
          <p:spPr>
            <a:xfrm>
              <a:off x="1435" y="1154"/>
              <a:ext cx="576" cy="44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defTabSz="762000">
                <a:lnSpc>
                  <a:spcPct val="80000"/>
                </a:lnSpc>
                <a:defRPr/>
              </a:pPr>
              <a:r>
                <a:rPr lang="ko-KR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어셈</a:t>
              </a:r>
            </a:p>
            <a:p>
              <a:pPr marL="342900" lvl="0" indent="-342900" defTabSz="762000">
                <a:lnSpc>
                  <a:spcPct val="80000"/>
                </a:lnSpc>
                <a:defRPr/>
              </a:pPr>
              <a:r>
                <a:rPr lang="ko-KR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블러</a:t>
              </a:r>
            </a:p>
          </p:txBody>
        </p:sp>
        <p:sp>
          <p:nvSpPr>
            <p:cNvPr id="132105" name="Freeform 1033"/>
            <p:cNvSpPr/>
            <p:nvPr/>
          </p:nvSpPr>
          <p:spPr>
            <a:xfrm>
              <a:off x="2053" y="1399"/>
              <a:ext cx="283" cy="1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0" y="0"/>
                </a:cxn>
              </a:cxnLst>
              <a:rect l="0" t="0" r="r" b="b"/>
              <a:pathLst>
                <a:path w="283" h="1">
                  <a:moveTo>
                    <a:pt x="282" y="0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stealth" w="med" len="lg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32106" name="Rectangle 1034"/>
            <p:cNvSpPr>
              <a:spLocks noChangeArrowheads="1"/>
            </p:cNvSpPr>
            <p:nvPr/>
          </p:nvSpPr>
          <p:spPr>
            <a:xfrm>
              <a:off x="2327" y="1132"/>
              <a:ext cx="532" cy="50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32107" name="Rectangle 1035"/>
            <p:cNvSpPr>
              <a:spLocks noChangeArrowheads="1"/>
            </p:cNvSpPr>
            <p:nvPr/>
          </p:nvSpPr>
          <p:spPr>
            <a:xfrm>
              <a:off x="2287" y="1178"/>
              <a:ext cx="576" cy="44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/>
            <a:lstStyle/>
            <a:p>
              <a:pPr marL="342900" lvl="0" indent="-342900" defTabSz="762000">
                <a:lnSpc>
                  <a:spcPct val="80000"/>
                </a:lnSpc>
                <a:defRPr/>
              </a:pPr>
              <a:r>
                <a:rPr lang="ko-KR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목적</a:t>
              </a:r>
            </a:p>
            <a:p>
              <a:pPr marL="342900" lvl="0" indent="-342900" defTabSz="762000">
                <a:lnSpc>
                  <a:spcPct val="80000"/>
                </a:lnSpc>
                <a:defRPr/>
              </a:pPr>
              <a:r>
                <a:rPr lang="ko-KR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모듈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어셈블러의 입력과 출력</a:t>
            </a:r>
          </a:p>
        </p:txBody>
      </p:sp>
      <p:sp>
        <p:nvSpPr>
          <p:cNvPr id="132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9383" y="1686224"/>
            <a:ext cx="8701176" cy="4949646"/>
          </a:xfrm>
        </p:spPr>
        <p:txBody>
          <a:bodyPr/>
          <a:lstStyle/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..start :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	... 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	call sub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	...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	...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sub :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	...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en-US" altLang="ko-KR" sz="2000"/>
              <a:t>	ret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endParaRPr lang="en-US" altLang="ko-KR" sz="2000"/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r>
              <a:rPr lang="ko-KR" altLang="en-US" sz="2000"/>
              <a:t>매인 프로그램에서 </a:t>
            </a:r>
            <a:r>
              <a:rPr lang="en-US" altLang="ko-KR" sz="2000"/>
              <a:t>call sub</a:t>
            </a:r>
            <a:r>
              <a:rPr lang="ko-KR" altLang="en-US" sz="2000"/>
              <a:t> 명령어로 </a:t>
            </a:r>
            <a:r>
              <a:rPr lang="en-US" altLang="ko-KR" sz="2000"/>
              <a:t>sub </a:t>
            </a:r>
            <a:r>
              <a:rPr lang="ko-KR" altLang="en-US" sz="2000"/>
              <a:t>프로그램을 호출하면</a:t>
            </a:r>
            <a:r>
              <a:rPr lang="en-US" altLang="ko-KR" sz="2000"/>
              <a:t> sub</a:t>
            </a:r>
            <a:r>
              <a:rPr lang="ko-KR" altLang="en-US" sz="2000"/>
              <a:t>는 주소를 의미하는 기호</a:t>
            </a:r>
            <a:r>
              <a:rPr lang="en-US" altLang="ko-KR" sz="2000"/>
              <a:t>(</a:t>
            </a:r>
            <a:r>
              <a:rPr lang="ko-KR" altLang="en-US" sz="2000"/>
              <a:t>이름</a:t>
            </a:r>
            <a:r>
              <a:rPr lang="en-US" altLang="ko-KR" sz="2000"/>
              <a:t>)</a:t>
            </a:r>
            <a:r>
              <a:rPr lang="ko-KR" altLang="en-US" sz="2000"/>
              <a:t> 이다</a:t>
            </a:r>
            <a:r>
              <a:rPr lang="en-US" altLang="ko-KR" sz="2000"/>
              <a:t>. </a:t>
            </a:r>
          </a:p>
          <a:p>
            <a:pPr marL="0" lvl="0" indent="0">
              <a:lnSpc>
                <a:spcPct val="115000"/>
              </a:lnSpc>
              <a:buSzPct val="80000"/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계통">
  <a:themeElements>
    <a:clrScheme name="">
      <a:dk1>
        <a:srgbClr val="000000"/>
      </a:dk1>
      <a:lt1>
        <a:srgbClr val="E3E3E3"/>
      </a:lt1>
      <a:dk2>
        <a:srgbClr val="305343"/>
      </a:dk2>
      <a:lt2>
        <a:srgbClr val="FAFD00"/>
      </a:lt2>
      <a:accent1>
        <a:srgbClr val="037C03"/>
      </a:accent1>
      <a:accent2>
        <a:srgbClr val="FF5008"/>
      </a:accent2>
      <a:accent3>
        <a:srgbClr val="ADB3B0"/>
      </a:accent3>
      <a:accent4>
        <a:srgbClr val="C2C2C2"/>
      </a:accent4>
      <a:accent5>
        <a:srgbClr val="AABFAA"/>
      </a:accent5>
      <a:accent6>
        <a:srgbClr val="E74806"/>
      </a:accent6>
      <a:hlink>
        <a:srgbClr val="EF9100"/>
      </a:hlink>
      <a:folHlink>
        <a:srgbClr val="E4E4E4"/>
      </a:folHlink>
    </a:clrScheme>
    <a:fontScheme name="계통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sm" len="sm"/>
          <a:tailEnd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3200" b="1" i="0" u="none" strike="noStrike" cap="none" normalizeH="0" baseline="0" smtClean="0"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굴림체"/>
            <a:ea typeface="굴림체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sm" len="sm"/>
          <a:tailEnd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3200" b="1" i="0" u="none" strike="noStrike" cap="none" normalizeH="0" baseline="0" smtClean="0"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굴림체"/>
            <a:ea typeface="굴림체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1817</Words>
  <Application>Microsoft Office PowerPoint</Application>
  <PresentationFormat>화면 슬라이드 쇼(4:3)</PresentationFormat>
  <Paragraphs>506</Paragraphs>
  <Slides>44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Monotype Sorts</vt:lpstr>
      <vt:lpstr>굴림체</vt:lpstr>
      <vt:lpstr>Arial</vt:lpstr>
      <vt:lpstr>Times New Roman</vt:lpstr>
      <vt:lpstr>Wingdings</vt:lpstr>
      <vt:lpstr>계통</vt:lpstr>
      <vt:lpstr>제 6장.   8086 어셈블러 설계</vt:lpstr>
      <vt:lpstr>학습 내용</vt:lpstr>
      <vt:lpstr>학습 내용</vt:lpstr>
      <vt:lpstr>어셈블러의 개요</vt:lpstr>
      <vt:lpstr>어셈블러와 링커/로더</vt:lpstr>
      <vt:lpstr>프로그램의 실행 과정</vt:lpstr>
      <vt:lpstr>어셈블러와 링커/로더</vt:lpstr>
      <vt:lpstr>어셈블러의 입력과 출력</vt:lpstr>
      <vt:lpstr>어셈블러의 입력과 출력</vt:lpstr>
      <vt:lpstr>어셈블러의 입력과 출력</vt:lpstr>
      <vt:lpstr>외부 및 내부 기호</vt:lpstr>
      <vt:lpstr>외부 기호</vt:lpstr>
      <vt:lpstr>지시어</vt:lpstr>
      <vt:lpstr>어셈블러, 링커, 로더의 역할</vt:lpstr>
      <vt:lpstr>링커와 로더의 역할</vt:lpstr>
      <vt:lpstr>재배치의 개념</vt:lpstr>
      <vt:lpstr>이중 패스의 필요성</vt:lpstr>
      <vt:lpstr>어셈블러의 역할</vt:lpstr>
      <vt:lpstr>패스1의 기능</vt:lpstr>
      <vt:lpstr>패스2의 기능</vt:lpstr>
      <vt:lpstr>이중패스 어셈블러의 기능</vt:lpstr>
      <vt:lpstr>명령어의 상대 주소</vt:lpstr>
      <vt:lpstr>기호표의 생성</vt:lpstr>
      <vt:lpstr>번역된 코드의 형태</vt:lpstr>
      <vt:lpstr>기억 장치에 적재된 형태</vt:lpstr>
      <vt:lpstr>어셈블러 지시어의 역할</vt:lpstr>
      <vt:lpstr>패스1의 알고리즘</vt:lpstr>
      <vt:lpstr>패스1의 알고리즘</vt:lpstr>
      <vt:lpstr>패스 2의 알고리즘</vt:lpstr>
      <vt:lpstr>패스2의 알고리즘</vt:lpstr>
      <vt:lpstr>어셈블러 지시어의 처리(패스 1)</vt:lpstr>
      <vt:lpstr>어셈블러 지시어의 처리</vt:lpstr>
      <vt:lpstr>패스1 순서도</vt:lpstr>
      <vt:lpstr>패스 1의 상세 흐름도</vt:lpstr>
      <vt:lpstr>PowerPoint 프레젠테이션</vt:lpstr>
      <vt:lpstr>패스2의 상세 흐름도</vt:lpstr>
      <vt:lpstr>패스1에 관련된 자료구조</vt:lpstr>
      <vt:lpstr>패스-2에 관련된 자료구조</vt:lpstr>
      <vt:lpstr>명령어 표의 예</vt:lpstr>
      <vt:lpstr>단일 패스 어셈블러</vt:lpstr>
      <vt:lpstr>단일 패스 어셈블러</vt:lpstr>
      <vt:lpstr>요약</vt:lpstr>
      <vt:lpstr>요약</vt:lpstr>
      <vt:lpstr>요약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강의자료</dc:title>
  <dc:creator>Hwang Eui Seok</dc:creator>
  <cp:lastModifiedBy>권민규</cp:lastModifiedBy>
  <cp:revision>177</cp:revision>
  <dcterms:created xsi:type="dcterms:W3CDTF">1996-02-21T14:14:58Z</dcterms:created>
  <dcterms:modified xsi:type="dcterms:W3CDTF">2024-05-13T08:44:11Z</dcterms:modified>
  <cp:version/>
</cp:coreProperties>
</file>