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33" r:id="rId2"/>
    <p:sldId id="256" r:id="rId3"/>
    <p:sldId id="352" r:id="rId4"/>
    <p:sldId id="378" r:id="rId5"/>
    <p:sldId id="368" r:id="rId6"/>
    <p:sldId id="370" r:id="rId7"/>
    <p:sldId id="373" r:id="rId8"/>
    <p:sldId id="374" r:id="rId9"/>
    <p:sldId id="375" r:id="rId10"/>
    <p:sldId id="371" r:id="rId11"/>
    <p:sldId id="335" r:id="rId12"/>
    <p:sldId id="290" r:id="rId13"/>
    <p:sldId id="330" r:id="rId14"/>
    <p:sldId id="331" r:id="rId15"/>
    <p:sldId id="332" r:id="rId16"/>
    <p:sldId id="299" r:id="rId17"/>
    <p:sldId id="353" r:id="rId18"/>
    <p:sldId id="306" r:id="rId19"/>
    <p:sldId id="307" r:id="rId20"/>
    <p:sldId id="312" r:id="rId21"/>
    <p:sldId id="313" r:id="rId22"/>
    <p:sldId id="319" r:id="rId23"/>
    <p:sldId id="376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77" r:id="rId33"/>
    <p:sldId id="363" r:id="rId34"/>
    <p:sldId id="364" r:id="rId35"/>
    <p:sldId id="365" r:id="rId36"/>
    <p:sldId id="366" r:id="rId37"/>
  </p:sldIdLst>
  <p:sldSz cx="9144000" cy="6858000" type="screen4x3"/>
  <p:notesSz cx="6858000" cy="9774238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3200" b="1" kern="1200">
        <a:solidFill>
          <a:schemeClr val="fol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  <a:srgbClr val="7B00E4"/>
    <a:srgbClr val="500093"/>
    <a:srgbClr val="714400"/>
    <a:srgbClr val="AD6900"/>
    <a:srgbClr val="BC3700"/>
    <a:srgbClr val="C683FF"/>
    <a:srgbClr val="305343"/>
    <a:srgbClr val="008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9174" autoAdjust="0"/>
  </p:normalViewPr>
  <p:slideViewPr>
    <p:cSldViewPr snapToGrid="0">
      <p:cViewPr varScale="1">
        <p:scale>
          <a:sx n="114" d="100"/>
          <a:sy n="114" d="100"/>
        </p:scale>
        <p:origin x="19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>
      <p:cViewPr>
        <p:scale>
          <a:sx n="66" d="100"/>
          <a:sy n="66" d="100"/>
        </p:scale>
        <p:origin x="-1122" y="348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95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5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05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fld id="{0EF37F19-FD98-409A-B2C6-08A6A67FD4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356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95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5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05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defRPr>
            </a:lvl1pPr>
          </a:lstStyle>
          <a:p>
            <a:fld id="{5C2083E6-34C4-4DC0-998C-47E631D31AB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2488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894228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B63E0-1E9F-43FE-A4A3-8BE7E552AC26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249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/>
        </p:spPr>
      </p:sp>
      <p:sp>
        <p:nvSpPr>
          <p:cNvPr id="12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15476-79C5-4025-8F7C-D75B1D6FB6C4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US" altLang="ko-KR">
                <a:latin typeface="바탕체" pitchFamily="17" charset="-127"/>
                <a:ea typeface="바탕체" pitchFamily="17" charset="-127"/>
              </a:rPr>
              <a:t> 8086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프로세서와 함께 동작되는 기억 장치에는 주소가 물리 주소로 붙여 졌다고 가정한다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앞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3.1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절에서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20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비트의 주소 버스를 사용하고 따라서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1M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바이트의 주소를 갖을 수 있다고 하였다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이때 마지막 주소를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진수로 표현하면 다음과 같다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algn="just"/>
            <a:endParaRPr lang="en-US" altLang="ko-KR">
              <a:latin typeface="바탕체" pitchFamily="17" charset="-127"/>
              <a:ea typeface="바탕체" pitchFamily="17" charset="-127"/>
            </a:endParaRPr>
          </a:p>
          <a:p>
            <a:pPr algn="just"/>
            <a:r>
              <a:rPr lang="en-US" altLang="ko-KR">
                <a:latin typeface="바탕체" pitchFamily="17" charset="-127"/>
                <a:ea typeface="바탕체" pitchFamily="17" charset="-127"/>
              </a:rPr>
              <a:t>        1111  1111  1111  1111  1111</a:t>
            </a:r>
          </a:p>
          <a:p>
            <a:pPr algn="just"/>
            <a:endParaRPr lang="en-US" altLang="ko-KR">
              <a:latin typeface="바탕체" pitchFamily="17" charset="-127"/>
              <a:ea typeface="바탕체" pitchFamily="17" charset="-127"/>
            </a:endParaRPr>
          </a:p>
          <a:p>
            <a:pPr algn="just"/>
            <a:r>
              <a:rPr lang="en-US" altLang="ko-KR">
                <a:latin typeface="바탕체" pitchFamily="17" charset="-127"/>
                <a:ea typeface="바탕체" pitchFamily="17" charset="-127"/>
              </a:rPr>
              <a:t> 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이것을 다시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진수로 나타내면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FFFFFh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가 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 책에서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h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표시는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진수 숫자라는 표시로 쓰인다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기억 장치에 주소가 붙여진 모양을 그림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3.1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와 같은 모델로 나타낼 수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비록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 마이크로 프로세서로 간주되지만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 데이타 버스를 가지고 있기 때문에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메모리는 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단위를 사용하고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이것은 프로세서가 단어는 물론 바이트로도 일할 수있게 해준다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특히 프린터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단말기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모뎀등의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I/O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장치들이 부호화 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ASCII(7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또는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를 가지고 통신하도록 설계되어 있기 때문이다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또한 대부분의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8086(8088)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의 연산 코드가 한 바이트로 구성되고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</a:t>
            </a:r>
            <a:r>
              <a:rPr lang="en-US" altLang="ko-KR">
                <a:latin typeface="명조"/>
                <a:ea typeface="바탕체" pitchFamily="17" charset="-127"/>
              </a:rPr>
              <a:t>í¡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바이트로된 명령어에 있어서 이들을 개별적으로 엑세스할 수 있으므로 기억 장치를 바이트 단위로 사용한다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그림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3.1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는 기억 장치 모델을 나타내는데 이는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8086/88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20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 주소 버스를 사용하므로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220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즉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1,048,576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개의 서로 다른 기억 장치주소를 나타낼 수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43B77-72E1-41B8-81FE-2C39B15B723A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그럼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프로세서가 어떻게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폭의 메모리를 취할 수 있는가를 보자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프로세서에서는 그림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3.2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처럼 메모리가 짝수 주소뱅크와 홀수 주소뱅크로 구성되어진다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즉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모든 짝수번지로 된 바이트를 한 뱅크로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모든 홀수번지로 된 바이트를 한 뱅크로 하여 설계하였다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이러한 방법에서 프로세서는 기억 장치로부터 홀수 주소 바이트와 짝수 주소 바이트를 동시에 읽어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비트를 엑세스한다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그러나 이 책에서는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3.1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기억 장치 처럼 선형으로 생각하면서 기억 장치를 사용한다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왜냐하면 이렇게 생각하여 사용하는것이 가능한 이유는 버스 인터페이스 유니트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(BIU: Bus Interface Unit)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 자동으로 처리하여 주므로 사용자는 이를 구분하여 생각하지 않아도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972BA-29F7-41CC-AC90-33BBEFB07B09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은 짝수 주소 뱅크와 홀수 주소 뱅크를 읽으므로 메모리로부터 동시에 두 바이트를 읽어들인다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만약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단어가 홀수 주소에서 시작되면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8086 (8088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도 동일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은 두개의 메모리 읽기 혹은 쓰기 사이클을 필요로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F3F71-C870-4FAB-A49E-57CACF073BDD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AC585-57D8-40E5-AC13-04EEEF17D4D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레지스터에서 기억장치로 데이타를 쓰거나 읽어 올 때는 그 단어의 하위바이트를 먼저 기록하고 난 후에 상위바이트를 기록하게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다음 그림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3.3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n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번지에 하나의 단어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512AH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가 들어 있을때의 기억 장치의 내용과 이 단어가 레지스터에 표현될 때의 형태를 나타낸다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4F8FC-2075-464C-BB18-9FCC3A6A8DDF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ko-KR" altLang="ko-KR"/>
          </a:p>
        </p:txBody>
      </p:sp>
      <p:sp>
        <p:nvSpPr>
          <p:cNvPr id="12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D2919-F5F0-482F-A600-7CADD5CF027F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67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프로세서가 일을 하는데 필요한 데이타는 보통 기억장치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(RAM)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 기억하여 사용한다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그러나 이 방법은 앞에서 소개된 판독 사이클과 기록 사이클을 사용하는데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 작업들이 여러 단계를 거쳐야 하기 때문에 비교적 많은 시간을 필요로한다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레지스터는 데이타를 빨리 기록하고 읽을 수있는 기억장소로서 프로세서내에 존재한다는 것이 특징이다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에는 그림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3.7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과 같이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레지스터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14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개가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즉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4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개의 데이타 레지스터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2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개의 인덱스 레지스터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3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개의 포인터 레지스터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4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개의 세그먼트 레지스터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1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개의 플래그 레지스터로 구성되어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이중에서 데이타 레지스터는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개로 분할해서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비트로도 사용할 수 있고 포이터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인덱스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세그먼트 레지스터는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비트로만 사용 가능하다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9AD32-BD3A-4CFE-B26A-C4AF4F5F6120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각종 데이타 처리를 할때 일시적인 결과를 기록하기 위해 사용하는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레지스터 및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레지스터로 프로그래머가 명령 중에 자유롭게 지정 가능한 범용 레지스터이다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이들 레지스터들은 상위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(AH, BH, CH, DH) 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혹은 하위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(AL, BL, CL, DL) 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비트를 엑세스 할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a) AX(AL, AH)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어큐뮬레이터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(Accumulator),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산술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논리 연산의 중심이 되는 레지스터로 곱셈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나눗셈 명령 등에 있어서 하위 바이트용 레지스터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I/O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포트와의 출력 명령은 이 레지스터로서 사용된다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b) BX(BL, BH)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간접 주소 지정시에 베이스 주소를 가르키는 레지스터로 사용된다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c) CX(CL, CH)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스트링이나 루프에서 반복수를 카운터하는 카운트 레지스터로 쉬프트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로테이트 명령의 로테이트수를 놓는다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d) DX(DL, DH)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간접 주소에 의한 입출력 주소 지정에 사용되며 곱셈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나눗셈에서의 상위 워드용 데이타 레지스터로 보조 어큐뮬레이터이다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1D306-EE13-4655-9C54-0C9CDC3013F0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7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(1)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포인터 레지스터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(Pointer Register)</a:t>
            </a: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a)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스택 포인터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(SP:Stack Pointer)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스택 조작을 위해서 사용하는 레지스터로서 프로그램 실행 중에 데이타의 저장 주소를 기억하고 있는 레지스터이다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스택은 기억 장치내의 어떠한 영역을 지칭한다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 스택을 이용하여 데이타를 저장하고 인출 할 때는 가장 나중에 저장한 데이타를 먼저 인출하게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이와 같은 순서로 입출력을 하는 방법을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LIFO(Last-In-First-Out)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이라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반면에 입력된 순서대로 출력되는 방법은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FIFO(First-In-First-Out)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이라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FIFO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대표적인 예는 먼저 도착한 손님을 먼저 서비스해주는 일반적인 대기행렬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(queue)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b)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베이스 포인터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(BP:base pointer)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기본적으로 스택 영역 내의 주소를 지시하지만 스택 세그먼트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SS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영역내에 배치한 데이타에 대한 베이스 주소를 저장해 두기 위해 사용된다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(2)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인덱스 레지스터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(Index Register)</a:t>
            </a: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데이타의 주소를 나타내기 위해 사용하며 두가지 레지스터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SI, DI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가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특히 스트링 명령에서 선두 데이타로 되는 스트링의 선두 주소를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SI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레지스터에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출력 대상이 되는 선두 주소를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DI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레지스터에 설정해서 명령을 실행하도록 결정하고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   a) SI(Source Index Register) :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연산항 소스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소스 데이타 지정에 사용된다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      b) DI(Destination Index Register)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연산항의 처리 대상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또는 목적항 데이타를 나타내는데 사용된다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29195-33D5-4B91-868B-F5573EDDE573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8086/88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1M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바이트의 메모리 내에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64K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바이트 메모리 블럭을 정의한다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이들은 각각 데이타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(data),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코드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(code),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스택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(stack)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및 엑스트라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(extra)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세그먼트로 구성되어지며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이들은 각각 최대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64 KB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크기의 영역을 가질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4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개의 세그먼트 전용 레지스터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DS, CS, SS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및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ES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각 세그먼트의 처음위치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처음주소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를 지시한다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a)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코드 세그먼트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(Code Segment)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프로그램 명령 코드를 포함하고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CS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레지스터는 이 세그먼트의 선두번지를 갖게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b)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데이타 세그먼트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(Data Segment)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프로그램을 위한 데이타를 저장하고 있으며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DS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레지스터는 이 세그먼트의 선두 주소를 가지고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c)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엑스트라 세그먼트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(Extra Segment)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여분의 데이타 세스먼트이며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주로 스트링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(string)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명령을 수행할 때 사용된다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ES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레지스터는 이 세그먼트의 선두 주소를 가지고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d)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스택 세그먼트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(Stack Segment)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인터럽트와 서브루틴의 반환 주소를 저장하는데 사용된다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SS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레지스터는 이 세그먼트의 선두 주소를 가지고 있다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39B4E-E133-498C-B972-0C57F92881D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A687E-1E9B-4D58-AC44-DA617D86A765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프로그램을 실행할 때 앞의 연산 결과가 음수인가 양수인가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컴퓨터 사용자가 일반 사용자인지 관리자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(supervisor)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인지 알 필요가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이러한 정보들은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크기의 상태 레지스터에 기록되고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이것에 기록되는 각 비트들을 플래그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(flag)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라고 부른다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3-8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같이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9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종류의 플래그가 있고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CF, PF, AF, ZF, SF, OF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수치 연산과 논리 연산의 결과에 의한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CPU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상태를 나타내는 상태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(Status)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플래그이고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TF, IF, DF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CPU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동작을 변화하기 위한 제어 플래그이다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AA0A8-956D-411D-8347-665E6ACD07E6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78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주소버스는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비트로 되어 있어서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1,048,576(220)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바이트의 번지를 지정할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그런데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8086/8088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프로세서의 레지스터는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비트이므로 한개의 레지스터로 기록할 수 있는 주소는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65,536(216)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바이트 까지만 가능하다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따라서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8086/8088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에서는 두개의 레지스터를 사용하여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주소를 만들어낸다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3.9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처럼 세그먼트 레지스터를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비트만큼 왼쪽으로 자리 이동하여 덧셈을 하고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결과로서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20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비트의 번지를 얻게된다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이때 오프셋 값은 하나의 세그먼트에서의 변위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(displacement)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를 나타낸다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0439A-9D00-44B9-8872-6DF8F9AD2744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1066800" y="4808538"/>
            <a:ext cx="502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 defTabSz="762000">
              <a:spcBef>
                <a:spcPct val="30000"/>
              </a:spcBef>
            </a:pPr>
            <a:r>
              <a:rPr lang="ko-KR" altLang="en-US" sz="12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이들 세그먼트는 서로 겹침없이 독립된 </a:t>
            </a:r>
            <a:r>
              <a:rPr lang="en-US" altLang="ko-KR" sz="12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 </a:t>
            </a:r>
            <a:r>
              <a:rPr lang="ko-KR" altLang="en-US" sz="12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개의 세그먼트로서 </a:t>
            </a:r>
            <a:r>
              <a:rPr lang="en-US" altLang="ko-KR" sz="12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64K x 4 = 256K </a:t>
            </a:r>
            <a:r>
              <a:rPr lang="ko-KR" altLang="en-US" sz="12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바이트의 기억 공간의 번지를 지정할 수 있다</a:t>
            </a:r>
            <a:r>
              <a:rPr lang="en-US" altLang="ko-KR" sz="12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 </a:t>
            </a:r>
            <a:endParaRPr lang="en-US" altLang="ko-KR" sz="1200" b="0">
              <a:solidFill>
                <a:schemeClr val="tx1"/>
              </a:solidFill>
              <a:effectLst/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55880-1506-400D-8DB1-9DDA78C23575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3.11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을 보면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CS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 저장된 값은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1F00H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이지만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실제로 기억장치에서는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4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비트를 자리이동한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1F000H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를 가르키고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따라서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세그먼트 레지스터와 각 오프셋으로 부터 실제 주소를 만들어 주는 일은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BIU(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버스 인터페이스 장치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 해주므로 사용자는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레지스터로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256K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바이트의 기억 공간을 사용할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실제주소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(physical address)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지정은 세그먼트 주소와 오프셋을 조합하여 얻어지므로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동일한 실제 주소에 대하여 여러개의 세그먼트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오프셋 조합이 존재할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세그먼트 영역이 중첩된 경우는 데이타와 명령등이 서로 중첩을 되는 것을 피해야하므로 충분한 관리가 필요하다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4F8FC-2075-464C-BB18-9FCC3A6A8DDF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ko-KR" altLang="ko-KR"/>
          </a:p>
        </p:txBody>
      </p:sp>
      <p:sp>
        <p:nvSpPr>
          <p:cNvPr id="12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F9481-C34D-4C41-AE45-F78A5A2A0BD4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명령어 포인터는 프로그램의 실행 순서를 조절하기 위해 명령어의 주소를 기억하는 레지스터로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CS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쌍이 되어 실제 주소를 만들수 있으며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바이트씩 명령어를 패치한다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IP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레지스터는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M68000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프로세서의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PC(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프로그램 카운터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같고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프로그램 명령 코드의 베이스 주소를 가지고 있는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CS(Code Segment Register)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짝을 이루어 기억 장치안의 실제 주소를 만들어 낸다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보통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M68000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에서는 현재 실행중인 명령어의 다음 주소가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PC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 저장되어 있으나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에서는 보통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EU(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명령 실행부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 현재 실행 되고 있는 명령어의 주소보다 몇바이트가 앞선 주소가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IP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 저장되어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다음 그림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3.12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8086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IP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동작을 보인다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just"/>
            <a:r>
              <a:rPr lang="en-US" altLang="ko-KR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현재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EU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 실행중인 명령어는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F0201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번지 것으로 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BIU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 있는 명령 큐에는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F0202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F0205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번지까지의 명령코드가 이미 페치되어 있으므로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IP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다음에 페치할 예정의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F0206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번지를 지시하고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CE345-ED15-4759-95F5-683AE9BACBCE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2D56B-2CFD-4E8A-9924-92CE7D0B84B3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8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499-F592-40FF-A8EE-408EF1B38816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852488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56138"/>
            <a:ext cx="50292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4F8FC-2075-464C-BB18-9FCC3A6A8DD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ko-KR" altLang="ko-KR"/>
          </a:p>
        </p:txBody>
      </p:sp>
      <p:sp>
        <p:nvSpPr>
          <p:cNvPr id="12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46EA9-BCB2-4B55-81EF-006527811B7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US" altLang="ko-KR">
                <a:latin typeface="바탕체" pitchFamily="17" charset="-127"/>
                <a:ea typeface="바탕체" pitchFamily="17" charset="-127"/>
              </a:rPr>
              <a:t>3)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명령어의 형태와 구성</a:t>
            </a:r>
          </a:p>
          <a:p>
            <a:pPr algn="just"/>
            <a:r>
              <a:rPr lang="ko-KR" altLang="en-US">
                <a:latin typeface="바탕체" pitchFamily="17" charset="-127"/>
                <a:ea typeface="바탕체" pitchFamily="17" charset="-127"/>
              </a:rPr>
              <a:t>  명령어는 크게 명령어 코드부와 오퍼랜드부로 구분된다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명령어 코드부는 프로세서로 하여금 실행할 동작을 명시하는 것으로 크기가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4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비트일 경우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개의 명령어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비트일 경우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256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개의 명령어를 구사할 수 있는데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 명령어코드를 많이 사용하고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오퍼랜드의 경우에는 레지스터 번호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메모리주소 등을 포함하게 되는데 오퍼랜드의 수가 없는 경우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0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번지 명령어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오퍼랜드가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개인 경우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번지 명령어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개인 경우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번지 명령어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3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개인 경우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3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번지 명령어라 부른다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일반적으로 마이크로컴퓨터를 중심으로 하는 소형컴퓨터의 경우 오퍼랜드의 수가 적고 범용컴퓨터의 경우 오퍼랜드의 수가 많다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또한 이러한 명령어의 형태는 프로세서마다 다를 수 있는데 오퍼랜드부에 주소지정방식 등을 포함하는 경우도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37116-18BB-4203-8373-A10FCEF1811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B9175-F68D-4EAF-A48D-DCF5A7AE1C01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66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E48BC-D09A-4F63-A399-1A686B6952BE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B312B-1407-4B1D-888F-A17D6BF9E143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US" altLang="ko-KR">
                <a:latin typeface="명조"/>
                <a:ea typeface="명조"/>
                <a:cs typeface="명조"/>
              </a:rPr>
              <a:t>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에는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14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개의 기본 레지스터가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이중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개는 범용 레지스터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4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개는 세그먼트 레지스터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개는 명령어 포인트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(IP)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그리고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개는 플래그 레지스터이다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명령어에 따라서 연산항으로 범용 레지스터를 사용하는 것이 있고 이러한 명령어는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3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비트만 있으면 필요한 레지스터를 명시할 수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algn="just"/>
            <a:r>
              <a:rPr lang="en-US" altLang="ko-KR">
                <a:latin typeface="바탕체" pitchFamily="17" charset="-127"/>
                <a:ea typeface="바탕체" pitchFamily="17" charset="-127"/>
              </a:rPr>
              <a:t> 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레지스터의 크기는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혹은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비트이고 데이타 버스는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비트이다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따라서 어느 레지스터에 있는 값을 기록하고자 할 때에는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사이클의 시간이 소요된다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예를 들면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 레지스터의 경우 데이타 버스가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비트이므로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사이클이 필요하고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 레지스터의 경우에도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사이클이 필요하다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왜냐하면 데이타를 단어 단위로 전송하기 때문에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 데이타를 전송할 때에도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사이클의 시간이 필요하다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algn="just"/>
            <a:r>
              <a:rPr lang="en-US" altLang="ko-KR">
                <a:latin typeface="바탕체" pitchFamily="17" charset="-127"/>
                <a:ea typeface="바탕체" pitchFamily="17" charset="-127"/>
              </a:rPr>
              <a:t> 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따라서 데이타 크기에 따라 연산 방법과 기억 장치의 저장 방법이 달라져야 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에서는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가지 데이타 크기가 있으며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(386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이상에서는 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긴 단어를 사용한다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.)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이것을 명령어에 명시해줄 필요가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이것을 명시하기 위해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비트가 필요하다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예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0 :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 표시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1 :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워드 단위 표시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또한 명령어의 주소 지정 방식을 명시해야 하는데 이것도 주소 지정 방식의 종류에 따라 결정된다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에서는 주소 지정을 위하여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5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비트가 이용된다</a:t>
            </a:r>
          </a:p>
          <a:p>
            <a:pPr algn="just"/>
            <a:r>
              <a:rPr lang="ko-KR" altLang="en-US">
                <a:latin typeface="바탕체" pitchFamily="17" charset="-127"/>
                <a:ea typeface="바탕체" pitchFamily="17" charset="-127"/>
              </a:rPr>
              <a:t> 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계열 어셈블리어에서는 명령어가 기본적으로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로 구성되어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좀더 긴 명령은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(4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이상까지 확장되며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최대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3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까지 확장된다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프로세서가 명령어의 첫 단어를 읽어온 후에 이 명령어가 여기에서 끝나는지 다음 단어까지 확장되어 있는지 알아야 하는데 이 정보는 첫 단어에 들어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algn="just"/>
            <a:endParaRPr lang="en-US" altLang="ko-KR" sz="1400">
              <a:latin typeface="바탕체" pitchFamily="17" charset="-127"/>
              <a:ea typeface="바탕체" pitchFamily="17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9970-A875-4B9A-A969-FBF5F2A43240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US" altLang="ko-KR">
                <a:latin typeface="명조"/>
                <a:ea typeface="명조"/>
                <a:cs typeface="명조"/>
              </a:rPr>
              <a:t>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에는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14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개의 기본 레지스터가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이중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개는 범용 레지스터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4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개는 세그먼트 레지스터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개는 명령어 포인트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(IP)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그리고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개는 플래그 레지스터이다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명령어에 따라서 연산항으로 범용 레지스터를 사용하는 것이 있고 이러한 명령어는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3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비트만 있으면 필요한 레지스터를 명시할 수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algn="just"/>
            <a:r>
              <a:rPr lang="en-US" altLang="ko-KR">
                <a:latin typeface="바탕체" pitchFamily="17" charset="-127"/>
                <a:ea typeface="바탕체" pitchFamily="17" charset="-127"/>
              </a:rPr>
              <a:t> 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레지스터의 크기는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혹은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비트이고 데이타 버스는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비트이다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따라서 어느 레지스터에 있는 값을 기록하고자 할 때에는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사이클의 시간이 소요된다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예를 들면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 레지스터의 경우 데이타 버스가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비트이므로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사이클이 필요하고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 레지스터의 경우에도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사이클이 필요하다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왜냐하면 데이타를 단어 단위로 전송하기 때문에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 데이타를 전송할 때에도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사이클의 시간이 필요하다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algn="just"/>
            <a:r>
              <a:rPr lang="en-US" altLang="ko-KR">
                <a:latin typeface="바탕체" pitchFamily="17" charset="-127"/>
                <a:ea typeface="바탕체" pitchFamily="17" charset="-127"/>
              </a:rPr>
              <a:t> 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따라서 데이타 크기에 따라 연산 방법과 기억 장치의 저장 방법이 달라져야 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에서는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가지 데이타 크기가 있으며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(386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이상에서는 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긴 단어를 사용한다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.)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이것을 명령어에 명시해줄 필요가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이것을 명시하기 위해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비트가 필요하다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예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0 :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 표시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1 :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워드 단위 표시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또한 명령어의 주소 지정 방식을 명시해야 하는데 이것도 주소 지정 방식의 종류에 따라 결정된다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에서는 주소 지정을 위하여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5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비트가 이용된다</a:t>
            </a:r>
          </a:p>
          <a:p>
            <a:pPr algn="just"/>
            <a:r>
              <a:rPr lang="ko-KR" altLang="en-US">
                <a:latin typeface="바탕체" pitchFamily="17" charset="-127"/>
                <a:ea typeface="바탕체" pitchFamily="17" charset="-127"/>
              </a:rPr>
              <a:t> 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8086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계열 어셈블리어에서는 명령어가 기본적으로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1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로 구성되어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좀더 긴 명령은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2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(4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이상까지 확장되며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최대 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3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단어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(6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바이트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까지 확장된다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>
                <a:latin typeface="바탕체" pitchFamily="17" charset="-127"/>
                <a:ea typeface="바탕체" pitchFamily="17" charset="-127"/>
              </a:rPr>
              <a:t>프로세서가 명령어의 첫 단어를 읽어온 후에 이 명령어가 여기에서 끝나는지 다음 단어까지 확장되어 있는지 알아야 하는데 이 정보는 첫 단어에 들어 있다</a:t>
            </a:r>
            <a:r>
              <a:rPr lang="en-US" altLang="ko-KR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algn="just"/>
            <a:endParaRPr lang="en-US" altLang="ko-KR" sz="1400">
              <a:latin typeface="바탕체" pitchFamily="17" charset="-127"/>
              <a:ea typeface="바탕체" pitchFamily="17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7C4E2-3AFB-4C9B-AB31-D2C04B51B33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529D8-7203-4DB5-B94A-DEE451AC380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95350"/>
            <a:ext cx="1943100" cy="5200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95350"/>
            <a:ext cx="5676900" cy="5200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65117-4F0D-41EE-B931-FFC496F9833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263" indent="-449263">
              <a:defRPr/>
            </a:lvl1pPr>
            <a:lvl2pPr marL="896938" indent="-439738">
              <a:defRPr/>
            </a:lvl2pPr>
            <a:lvl3pPr marL="1346200" indent="-431800">
              <a:defRPr/>
            </a:lvl3pPr>
            <a:lvl4pPr marL="1793875" indent="-422275">
              <a:defRPr/>
            </a:lvl4pPr>
            <a:lvl5pPr marL="2243138" indent="-414338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E609D-CEB1-4E77-A0FC-380247E2596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93337-AFE8-4D22-9578-E5401813BE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24440-8CD1-4847-A9FA-A6B6C5BA738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97DD6-E357-40ED-8FE8-A0CAD2C39EE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AC05D-5EED-4E2F-9A3A-0FA389738CC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9E5BE-2C60-4160-A75B-1B74EAB050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20820-BE8C-48A7-8650-40CE9759AC1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33D69-F6E8-4063-95CA-BEC0FCFAF4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defTabSz="762000" eaLnBrk="1" hangingPunct="1">
              <a:defRPr sz="1400" b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1" hangingPunct="1">
              <a:defRPr sz="1400" b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400" b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defRPr>
            </a:lvl1pPr>
          </a:lstStyle>
          <a:p>
            <a:fld id="{E3419050-C144-4B9A-8F03-A677AB343D7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" y="781050"/>
            <a:ext cx="8991600" cy="762000"/>
          </a:xfrm>
          <a:prstGeom prst="rect">
            <a:avLst/>
          </a:prstGeom>
          <a:gradFill rotWithShape="0">
            <a:gsLst>
              <a:gs pos="0">
                <a:srgbClr val="008477">
                  <a:gamma/>
                  <a:shade val="20000"/>
                  <a:invGamma/>
                </a:srgbClr>
              </a:gs>
              <a:gs pos="50000">
                <a:srgbClr val="008477"/>
              </a:gs>
              <a:gs pos="100000">
                <a:srgbClr val="008477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" y="152400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/>
              </a:gs>
              <a:gs pos="100000">
                <a:srgbClr val="00B7A5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200" y="66675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0000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953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0161" dir="20493903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4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&gt;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7000"/>
        <a:buFont typeface="Monotype Sort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600200"/>
          </a:xfrm>
        </p:spPr>
        <p:txBody>
          <a:bodyPr/>
          <a:lstStyle/>
          <a:p>
            <a:r>
              <a:rPr lang="ko-KR" altLang="en-US"/>
              <a:t>제 </a:t>
            </a:r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인텔 프로세서의 내부 구조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681" name="Rectangle 97"/>
          <p:cNvSpPr>
            <a:spLocks noChangeArrowheads="1"/>
          </p:cNvSpPr>
          <p:nvPr/>
        </p:nvSpPr>
        <p:spPr bwMode="auto">
          <a:xfrm>
            <a:off x="0" y="528638"/>
            <a:ext cx="9131300" cy="1355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5589" name="Group 5"/>
          <p:cNvGrpSpPr>
            <a:grpSpLocks/>
          </p:cNvGrpSpPr>
          <p:nvPr/>
        </p:nvGrpSpPr>
        <p:grpSpPr bwMode="auto">
          <a:xfrm>
            <a:off x="323850" y="176213"/>
            <a:ext cx="8616950" cy="6343650"/>
            <a:chOff x="204" y="111"/>
            <a:chExt cx="5428" cy="3996"/>
          </a:xfrm>
        </p:grpSpPr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204" y="111"/>
              <a:ext cx="5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latinLnBrk="1" hangingPunct="1"/>
              <a:r>
                <a:rPr lang="en-US" altLang="ko-KR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31 30 29 28 27 26 25 24 23 22 21 20 19 18 17 16 15 14 13 12 11 10  9   8  7   6   5  4   3  2   1   0</a:t>
              </a:r>
            </a:p>
          </p:txBody>
        </p:sp>
        <p:grpSp>
          <p:nvGrpSpPr>
            <p:cNvPr id="195591" name="Group 7"/>
            <p:cNvGrpSpPr>
              <a:grpSpLocks/>
            </p:cNvGrpSpPr>
            <p:nvPr/>
          </p:nvGrpSpPr>
          <p:grpSpPr bwMode="auto">
            <a:xfrm>
              <a:off x="249" y="346"/>
              <a:ext cx="5262" cy="499"/>
              <a:chOff x="249" y="346"/>
              <a:chExt cx="5262" cy="544"/>
            </a:xfrm>
          </p:grpSpPr>
          <p:sp>
            <p:nvSpPr>
              <p:cNvPr id="195592" name="Rectangle 8"/>
              <p:cNvSpPr>
                <a:spLocks noChangeArrowheads="1"/>
              </p:cNvSpPr>
              <p:nvPr/>
            </p:nvSpPr>
            <p:spPr bwMode="auto">
              <a:xfrm>
                <a:off x="2716" y="346"/>
                <a:ext cx="165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RF</a:t>
                </a:r>
              </a:p>
            </p:txBody>
          </p:sp>
          <p:sp>
            <p:nvSpPr>
              <p:cNvPr id="195593" name="Rectangle 9"/>
              <p:cNvSpPr>
                <a:spLocks noChangeArrowheads="1"/>
              </p:cNvSpPr>
              <p:nvPr/>
            </p:nvSpPr>
            <p:spPr bwMode="auto">
              <a:xfrm>
                <a:off x="2553" y="346"/>
                <a:ext cx="163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VM</a:t>
                </a:r>
              </a:p>
            </p:txBody>
          </p:sp>
          <p:sp>
            <p:nvSpPr>
              <p:cNvPr id="195594" name="Rectangle 10"/>
              <p:cNvSpPr>
                <a:spLocks noChangeArrowheads="1"/>
              </p:cNvSpPr>
              <p:nvPr/>
            </p:nvSpPr>
            <p:spPr bwMode="auto">
              <a:xfrm>
                <a:off x="2387" y="346"/>
                <a:ext cx="16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AC</a:t>
                </a:r>
              </a:p>
            </p:txBody>
          </p:sp>
          <p:sp>
            <p:nvSpPr>
              <p:cNvPr id="195595" name="Rectangle 11"/>
              <p:cNvSpPr>
                <a:spLocks noChangeArrowheads="1"/>
              </p:cNvSpPr>
              <p:nvPr/>
            </p:nvSpPr>
            <p:spPr bwMode="auto">
              <a:xfrm>
                <a:off x="2223" y="346"/>
                <a:ext cx="164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VIF</a:t>
                </a:r>
              </a:p>
            </p:txBody>
          </p:sp>
          <p:sp>
            <p:nvSpPr>
              <p:cNvPr id="195596" name="Rectangle 12"/>
              <p:cNvSpPr>
                <a:spLocks noChangeArrowheads="1"/>
              </p:cNvSpPr>
              <p:nvPr/>
            </p:nvSpPr>
            <p:spPr bwMode="auto">
              <a:xfrm>
                <a:off x="2058" y="346"/>
                <a:ext cx="165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VIP</a:t>
                </a:r>
              </a:p>
            </p:txBody>
          </p:sp>
          <p:sp>
            <p:nvSpPr>
              <p:cNvPr id="195597" name="Rectangle 13"/>
              <p:cNvSpPr>
                <a:spLocks noChangeArrowheads="1"/>
              </p:cNvSpPr>
              <p:nvPr/>
            </p:nvSpPr>
            <p:spPr bwMode="auto">
              <a:xfrm>
                <a:off x="1729" y="346"/>
                <a:ext cx="166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598" name="Rectangle 14"/>
              <p:cNvSpPr>
                <a:spLocks noChangeArrowheads="1"/>
              </p:cNvSpPr>
              <p:nvPr/>
            </p:nvSpPr>
            <p:spPr bwMode="auto">
              <a:xfrm>
                <a:off x="1565" y="346"/>
                <a:ext cx="164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599" name="Rectangle 15"/>
              <p:cNvSpPr>
                <a:spLocks noChangeArrowheads="1"/>
              </p:cNvSpPr>
              <p:nvPr/>
            </p:nvSpPr>
            <p:spPr bwMode="auto">
              <a:xfrm>
                <a:off x="1400" y="346"/>
                <a:ext cx="165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00" name="Rectangle 16"/>
              <p:cNvSpPr>
                <a:spLocks noChangeArrowheads="1"/>
              </p:cNvSpPr>
              <p:nvPr/>
            </p:nvSpPr>
            <p:spPr bwMode="auto">
              <a:xfrm>
                <a:off x="1237" y="346"/>
                <a:ext cx="163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01" name="Rectangle 17"/>
              <p:cNvSpPr>
                <a:spLocks noChangeArrowheads="1"/>
              </p:cNvSpPr>
              <p:nvPr/>
            </p:nvSpPr>
            <p:spPr bwMode="auto">
              <a:xfrm>
                <a:off x="1071" y="346"/>
                <a:ext cx="166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02" name="Rectangle 18"/>
              <p:cNvSpPr>
                <a:spLocks noChangeArrowheads="1"/>
              </p:cNvSpPr>
              <p:nvPr/>
            </p:nvSpPr>
            <p:spPr bwMode="auto">
              <a:xfrm>
                <a:off x="907" y="346"/>
                <a:ext cx="164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03" name="Rectangle 19"/>
              <p:cNvSpPr>
                <a:spLocks noChangeArrowheads="1"/>
              </p:cNvSpPr>
              <p:nvPr/>
            </p:nvSpPr>
            <p:spPr bwMode="auto">
              <a:xfrm>
                <a:off x="742" y="346"/>
                <a:ext cx="165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5604" name="Rectangle 20"/>
              <p:cNvSpPr>
                <a:spLocks noChangeArrowheads="1"/>
              </p:cNvSpPr>
              <p:nvPr/>
            </p:nvSpPr>
            <p:spPr bwMode="auto">
              <a:xfrm>
                <a:off x="579" y="346"/>
                <a:ext cx="163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05" name="Rectangle 21"/>
              <p:cNvSpPr>
                <a:spLocks noChangeArrowheads="1"/>
              </p:cNvSpPr>
              <p:nvPr/>
            </p:nvSpPr>
            <p:spPr bwMode="auto">
              <a:xfrm>
                <a:off x="413" y="346"/>
                <a:ext cx="166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06" name="Rectangle 22"/>
              <p:cNvSpPr>
                <a:spLocks noChangeArrowheads="1"/>
              </p:cNvSpPr>
              <p:nvPr/>
            </p:nvSpPr>
            <p:spPr bwMode="auto">
              <a:xfrm>
                <a:off x="249" y="346"/>
                <a:ext cx="164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07" name="Line 23"/>
              <p:cNvSpPr>
                <a:spLocks noChangeShapeType="1"/>
              </p:cNvSpPr>
              <p:nvPr/>
            </p:nvSpPr>
            <p:spPr bwMode="auto">
              <a:xfrm>
                <a:off x="249" y="346"/>
                <a:ext cx="26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08" name="Line 24"/>
              <p:cNvSpPr>
                <a:spLocks noChangeShapeType="1"/>
              </p:cNvSpPr>
              <p:nvPr/>
            </p:nvSpPr>
            <p:spPr bwMode="auto">
              <a:xfrm>
                <a:off x="249" y="890"/>
                <a:ext cx="26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09" name="Line 25"/>
              <p:cNvSpPr>
                <a:spLocks noChangeShapeType="1"/>
              </p:cNvSpPr>
              <p:nvPr/>
            </p:nvSpPr>
            <p:spPr bwMode="auto">
              <a:xfrm>
                <a:off x="249" y="346"/>
                <a:ext cx="0" cy="5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0" name="Line 26"/>
              <p:cNvSpPr>
                <a:spLocks noChangeShapeType="1"/>
              </p:cNvSpPr>
              <p:nvPr/>
            </p:nvSpPr>
            <p:spPr bwMode="auto">
              <a:xfrm>
                <a:off x="413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1" name="Line 27"/>
              <p:cNvSpPr>
                <a:spLocks noChangeShapeType="1"/>
              </p:cNvSpPr>
              <p:nvPr/>
            </p:nvSpPr>
            <p:spPr bwMode="auto">
              <a:xfrm>
                <a:off x="579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2" name="Line 28"/>
              <p:cNvSpPr>
                <a:spLocks noChangeShapeType="1"/>
              </p:cNvSpPr>
              <p:nvPr/>
            </p:nvSpPr>
            <p:spPr bwMode="auto">
              <a:xfrm>
                <a:off x="742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3" name="Line 29"/>
              <p:cNvSpPr>
                <a:spLocks noChangeShapeType="1"/>
              </p:cNvSpPr>
              <p:nvPr/>
            </p:nvSpPr>
            <p:spPr bwMode="auto">
              <a:xfrm>
                <a:off x="907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4" name="Line 30"/>
              <p:cNvSpPr>
                <a:spLocks noChangeShapeType="1"/>
              </p:cNvSpPr>
              <p:nvPr/>
            </p:nvSpPr>
            <p:spPr bwMode="auto">
              <a:xfrm>
                <a:off x="1071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5" name="Line 31"/>
              <p:cNvSpPr>
                <a:spLocks noChangeShapeType="1"/>
              </p:cNvSpPr>
              <p:nvPr/>
            </p:nvSpPr>
            <p:spPr bwMode="auto">
              <a:xfrm>
                <a:off x="1237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6" name="Line 32"/>
              <p:cNvSpPr>
                <a:spLocks noChangeShapeType="1"/>
              </p:cNvSpPr>
              <p:nvPr/>
            </p:nvSpPr>
            <p:spPr bwMode="auto">
              <a:xfrm>
                <a:off x="1400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7" name="Line 33"/>
              <p:cNvSpPr>
                <a:spLocks noChangeShapeType="1"/>
              </p:cNvSpPr>
              <p:nvPr/>
            </p:nvSpPr>
            <p:spPr bwMode="auto">
              <a:xfrm>
                <a:off x="1565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8" name="Line 34"/>
              <p:cNvSpPr>
                <a:spLocks noChangeShapeType="1"/>
              </p:cNvSpPr>
              <p:nvPr/>
            </p:nvSpPr>
            <p:spPr bwMode="auto">
              <a:xfrm>
                <a:off x="1729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19" name="Line 35"/>
              <p:cNvSpPr>
                <a:spLocks noChangeShapeType="1"/>
              </p:cNvSpPr>
              <p:nvPr/>
            </p:nvSpPr>
            <p:spPr bwMode="auto">
              <a:xfrm>
                <a:off x="1895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20" name="Line 36"/>
              <p:cNvSpPr>
                <a:spLocks noChangeShapeType="1"/>
              </p:cNvSpPr>
              <p:nvPr/>
            </p:nvSpPr>
            <p:spPr bwMode="auto">
              <a:xfrm>
                <a:off x="2058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21" name="Line 37"/>
              <p:cNvSpPr>
                <a:spLocks noChangeShapeType="1"/>
              </p:cNvSpPr>
              <p:nvPr/>
            </p:nvSpPr>
            <p:spPr bwMode="auto">
              <a:xfrm>
                <a:off x="2223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22" name="Line 38"/>
              <p:cNvSpPr>
                <a:spLocks noChangeShapeType="1"/>
              </p:cNvSpPr>
              <p:nvPr/>
            </p:nvSpPr>
            <p:spPr bwMode="auto">
              <a:xfrm>
                <a:off x="2387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23" name="Line 39"/>
              <p:cNvSpPr>
                <a:spLocks noChangeShapeType="1"/>
              </p:cNvSpPr>
              <p:nvPr/>
            </p:nvSpPr>
            <p:spPr bwMode="auto">
              <a:xfrm>
                <a:off x="2553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24" name="Line 40"/>
              <p:cNvSpPr>
                <a:spLocks noChangeShapeType="1"/>
              </p:cNvSpPr>
              <p:nvPr/>
            </p:nvSpPr>
            <p:spPr bwMode="auto">
              <a:xfrm>
                <a:off x="2716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25" name="Rectangle 41"/>
              <p:cNvSpPr>
                <a:spLocks noChangeArrowheads="1"/>
              </p:cNvSpPr>
              <p:nvPr/>
            </p:nvSpPr>
            <p:spPr bwMode="auto">
              <a:xfrm>
                <a:off x="5347" y="346"/>
                <a:ext cx="164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</a:t>
                </a: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</a:p>
            </p:txBody>
          </p:sp>
          <p:sp>
            <p:nvSpPr>
              <p:cNvPr id="195626" name="Rectangle 42"/>
              <p:cNvSpPr>
                <a:spLocks noChangeArrowheads="1"/>
              </p:cNvSpPr>
              <p:nvPr/>
            </p:nvSpPr>
            <p:spPr bwMode="auto">
              <a:xfrm>
                <a:off x="5193" y="346"/>
                <a:ext cx="164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95627" name="Rectangle 43"/>
              <p:cNvSpPr>
                <a:spLocks noChangeArrowheads="1"/>
              </p:cNvSpPr>
              <p:nvPr/>
            </p:nvSpPr>
            <p:spPr bwMode="auto">
              <a:xfrm>
                <a:off x="5018" y="346"/>
                <a:ext cx="165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PF</a:t>
                </a:r>
              </a:p>
            </p:txBody>
          </p:sp>
          <p:sp>
            <p:nvSpPr>
              <p:cNvPr id="195628" name="Rectangle 44"/>
              <p:cNvSpPr>
                <a:spLocks noChangeArrowheads="1"/>
              </p:cNvSpPr>
              <p:nvPr/>
            </p:nvSpPr>
            <p:spPr bwMode="auto">
              <a:xfrm>
                <a:off x="4853" y="346"/>
                <a:ext cx="165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29" name="Rectangle 45"/>
              <p:cNvSpPr>
                <a:spLocks noChangeArrowheads="1"/>
              </p:cNvSpPr>
              <p:nvPr/>
            </p:nvSpPr>
            <p:spPr bwMode="auto">
              <a:xfrm>
                <a:off x="4689" y="346"/>
                <a:ext cx="164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AF</a:t>
                </a:r>
              </a:p>
            </p:txBody>
          </p:sp>
          <p:sp>
            <p:nvSpPr>
              <p:cNvPr id="195630" name="Rectangle 46"/>
              <p:cNvSpPr>
                <a:spLocks noChangeArrowheads="1"/>
              </p:cNvSpPr>
              <p:nvPr/>
            </p:nvSpPr>
            <p:spPr bwMode="auto">
              <a:xfrm>
                <a:off x="4525" y="346"/>
                <a:ext cx="164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5631" name="Rectangle 47"/>
              <p:cNvSpPr>
                <a:spLocks noChangeArrowheads="1"/>
              </p:cNvSpPr>
              <p:nvPr/>
            </p:nvSpPr>
            <p:spPr bwMode="auto">
              <a:xfrm>
                <a:off x="4360" y="346"/>
                <a:ext cx="165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ZF</a:t>
                </a:r>
              </a:p>
            </p:txBody>
          </p:sp>
          <p:sp>
            <p:nvSpPr>
              <p:cNvPr id="195632" name="Rectangle 48"/>
              <p:cNvSpPr>
                <a:spLocks noChangeArrowheads="1"/>
              </p:cNvSpPr>
              <p:nvPr/>
            </p:nvSpPr>
            <p:spPr bwMode="auto">
              <a:xfrm>
                <a:off x="4195" y="346"/>
                <a:ext cx="165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SF</a:t>
                </a:r>
              </a:p>
            </p:txBody>
          </p:sp>
          <p:sp>
            <p:nvSpPr>
              <p:cNvPr id="195633" name="Rectangle 49"/>
              <p:cNvSpPr>
                <a:spLocks noChangeArrowheads="1"/>
              </p:cNvSpPr>
              <p:nvPr/>
            </p:nvSpPr>
            <p:spPr bwMode="auto">
              <a:xfrm>
                <a:off x="4031" y="346"/>
                <a:ext cx="164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TF</a:t>
                </a:r>
              </a:p>
            </p:txBody>
          </p:sp>
          <p:sp>
            <p:nvSpPr>
              <p:cNvPr id="195634" name="Rectangle 50"/>
              <p:cNvSpPr>
                <a:spLocks noChangeArrowheads="1"/>
              </p:cNvSpPr>
              <p:nvPr/>
            </p:nvSpPr>
            <p:spPr bwMode="auto">
              <a:xfrm>
                <a:off x="3867" y="346"/>
                <a:ext cx="164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IF</a:t>
                </a:r>
              </a:p>
            </p:txBody>
          </p:sp>
          <p:sp>
            <p:nvSpPr>
              <p:cNvPr id="195635" name="Rectangle 51"/>
              <p:cNvSpPr>
                <a:spLocks noChangeArrowheads="1"/>
              </p:cNvSpPr>
              <p:nvPr/>
            </p:nvSpPr>
            <p:spPr bwMode="auto">
              <a:xfrm>
                <a:off x="3702" y="346"/>
                <a:ext cx="165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DF</a:t>
                </a:r>
              </a:p>
            </p:txBody>
          </p:sp>
          <p:sp>
            <p:nvSpPr>
              <p:cNvPr id="195636" name="Rectangle 52"/>
              <p:cNvSpPr>
                <a:spLocks noChangeArrowheads="1"/>
              </p:cNvSpPr>
              <p:nvPr/>
            </p:nvSpPr>
            <p:spPr bwMode="auto">
              <a:xfrm>
                <a:off x="3537" y="346"/>
                <a:ext cx="165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OF</a:t>
                </a:r>
              </a:p>
            </p:txBody>
          </p:sp>
          <p:sp>
            <p:nvSpPr>
              <p:cNvPr id="195637" name="Rectangle 53"/>
              <p:cNvSpPr>
                <a:spLocks noChangeArrowheads="1"/>
              </p:cNvSpPr>
              <p:nvPr/>
            </p:nvSpPr>
            <p:spPr bwMode="auto">
              <a:xfrm>
                <a:off x="3288" y="346"/>
                <a:ext cx="164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3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IOPL</a:t>
                </a:r>
              </a:p>
            </p:txBody>
          </p:sp>
          <p:sp>
            <p:nvSpPr>
              <p:cNvPr id="195638" name="Rectangle 54"/>
              <p:cNvSpPr>
                <a:spLocks noChangeArrowheads="1"/>
              </p:cNvSpPr>
              <p:nvPr/>
            </p:nvSpPr>
            <p:spPr bwMode="auto">
              <a:xfrm>
                <a:off x="3044" y="346"/>
                <a:ext cx="165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NT</a:t>
                </a:r>
              </a:p>
            </p:txBody>
          </p:sp>
          <p:sp>
            <p:nvSpPr>
              <p:cNvPr id="195639" name="Rectangle 55"/>
              <p:cNvSpPr>
                <a:spLocks noChangeArrowheads="1"/>
              </p:cNvSpPr>
              <p:nvPr/>
            </p:nvSpPr>
            <p:spPr bwMode="auto">
              <a:xfrm>
                <a:off x="2879" y="346"/>
                <a:ext cx="165" cy="544"/>
              </a:xfrm>
              <a:prstGeom prst="rect">
                <a:avLst/>
              </a:prstGeom>
              <a:solidFill>
                <a:srgbClr val="D0D0D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endParaRPr lang="en-US" altLang="ko-KR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5640" name="Line 56"/>
              <p:cNvSpPr>
                <a:spLocks noChangeShapeType="1"/>
              </p:cNvSpPr>
              <p:nvPr/>
            </p:nvSpPr>
            <p:spPr bwMode="auto">
              <a:xfrm>
                <a:off x="2879" y="346"/>
                <a:ext cx="26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1" name="Line 57"/>
              <p:cNvSpPr>
                <a:spLocks noChangeShapeType="1"/>
              </p:cNvSpPr>
              <p:nvPr/>
            </p:nvSpPr>
            <p:spPr bwMode="auto">
              <a:xfrm>
                <a:off x="2879" y="890"/>
                <a:ext cx="26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2" name="Line 58"/>
              <p:cNvSpPr>
                <a:spLocks noChangeShapeType="1"/>
              </p:cNvSpPr>
              <p:nvPr/>
            </p:nvSpPr>
            <p:spPr bwMode="auto">
              <a:xfrm>
                <a:off x="3044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3" name="Line 59"/>
              <p:cNvSpPr>
                <a:spLocks noChangeShapeType="1"/>
              </p:cNvSpPr>
              <p:nvPr/>
            </p:nvSpPr>
            <p:spPr bwMode="auto">
              <a:xfrm>
                <a:off x="3209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4" name="Line 60"/>
              <p:cNvSpPr>
                <a:spLocks noChangeShapeType="1"/>
              </p:cNvSpPr>
              <p:nvPr/>
            </p:nvSpPr>
            <p:spPr bwMode="auto">
              <a:xfrm>
                <a:off x="3537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5" name="Line 61"/>
              <p:cNvSpPr>
                <a:spLocks noChangeShapeType="1"/>
              </p:cNvSpPr>
              <p:nvPr/>
            </p:nvSpPr>
            <p:spPr bwMode="auto">
              <a:xfrm>
                <a:off x="3702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6" name="Line 62"/>
              <p:cNvSpPr>
                <a:spLocks noChangeShapeType="1"/>
              </p:cNvSpPr>
              <p:nvPr/>
            </p:nvSpPr>
            <p:spPr bwMode="auto">
              <a:xfrm>
                <a:off x="3867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7" name="Line 63"/>
              <p:cNvSpPr>
                <a:spLocks noChangeShapeType="1"/>
              </p:cNvSpPr>
              <p:nvPr/>
            </p:nvSpPr>
            <p:spPr bwMode="auto">
              <a:xfrm>
                <a:off x="4031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8" name="Line 64"/>
              <p:cNvSpPr>
                <a:spLocks noChangeShapeType="1"/>
              </p:cNvSpPr>
              <p:nvPr/>
            </p:nvSpPr>
            <p:spPr bwMode="auto">
              <a:xfrm>
                <a:off x="4195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49" name="Line 65"/>
              <p:cNvSpPr>
                <a:spLocks noChangeShapeType="1"/>
              </p:cNvSpPr>
              <p:nvPr/>
            </p:nvSpPr>
            <p:spPr bwMode="auto">
              <a:xfrm>
                <a:off x="4360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0" name="Line 66"/>
              <p:cNvSpPr>
                <a:spLocks noChangeShapeType="1"/>
              </p:cNvSpPr>
              <p:nvPr/>
            </p:nvSpPr>
            <p:spPr bwMode="auto">
              <a:xfrm>
                <a:off x="4525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1" name="Line 67"/>
              <p:cNvSpPr>
                <a:spLocks noChangeShapeType="1"/>
              </p:cNvSpPr>
              <p:nvPr/>
            </p:nvSpPr>
            <p:spPr bwMode="auto">
              <a:xfrm>
                <a:off x="4689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2" name="Line 68"/>
              <p:cNvSpPr>
                <a:spLocks noChangeShapeType="1"/>
              </p:cNvSpPr>
              <p:nvPr/>
            </p:nvSpPr>
            <p:spPr bwMode="auto">
              <a:xfrm>
                <a:off x="4853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3" name="Line 69"/>
              <p:cNvSpPr>
                <a:spLocks noChangeShapeType="1"/>
              </p:cNvSpPr>
              <p:nvPr/>
            </p:nvSpPr>
            <p:spPr bwMode="auto">
              <a:xfrm>
                <a:off x="5018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4" name="Line 70"/>
              <p:cNvSpPr>
                <a:spLocks noChangeShapeType="1"/>
              </p:cNvSpPr>
              <p:nvPr/>
            </p:nvSpPr>
            <p:spPr bwMode="auto">
              <a:xfrm>
                <a:off x="5183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5" name="Line 71"/>
              <p:cNvSpPr>
                <a:spLocks noChangeShapeType="1"/>
              </p:cNvSpPr>
              <p:nvPr/>
            </p:nvSpPr>
            <p:spPr bwMode="auto">
              <a:xfrm>
                <a:off x="5347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6" name="Line 72"/>
              <p:cNvSpPr>
                <a:spLocks noChangeShapeType="1"/>
              </p:cNvSpPr>
              <p:nvPr/>
            </p:nvSpPr>
            <p:spPr bwMode="auto">
              <a:xfrm>
                <a:off x="5511" y="346"/>
                <a:ext cx="0" cy="5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7" name="Line 73"/>
              <p:cNvSpPr>
                <a:spLocks noChangeShapeType="1"/>
              </p:cNvSpPr>
              <p:nvPr/>
            </p:nvSpPr>
            <p:spPr bwMode="auto">
              <a:xfrm>
                <a:off x="2879" y="346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658" name="Rectangle 74"/>
              <p:cNvSpPr>
                <a:spLocks noChangeArrowheads="1"/>
              </p:cNvSpPr>
              <p:nvPr/>
            </p:nvSpPr>
            <p:spPr bwMode="auto">
              <a:xfrm>
                <a:off x="1882" y="346"/>
                <a:ext cx="164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77000"/>
                  <a:buFont typeface="Monotype Sorts" pitchFamily="2" charset="2"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ID</a:t>
                </a:r>
              </a:p>
            </p:txBody>
          </p:sp>
        </p:grpSp>
        <p:sp>
          <p:nvSpPr>
            <p:cNvPr id="195659" name="Text Box 75"/>
            <p:cNvSpPr txBox="1">
              <a:spLocks noChangeArrowheads="1"/>
            </p:cNvSpPr>
            <p:nvPr/>
          </p:nvSpPr>
          <p:spPr bwMode="auto">
            <a:xfrm>
              <a:off x="249" y="1440"/>
              <a:ext cx="1580" cy="2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ID FLAG (ID)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Virtual Interrupt Pending (VIP)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Virtual Interrupt Flag (VIF)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Alignment Check (AC)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Virtual-8086 Mode (VM)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Resume Flag (RF)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Nested Task (NT)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I/O Privilege Level (IOPL)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Overflow Flag (OF)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C  Direction Flag (DF)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Interrupt Enable Flag (IF)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Trap Flag (TF)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S  Sign Flag (SF)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S  Zero Flag (ZF)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S  Auxiliary Carry Flag (AF)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S  Parity Flag (PF)</a:t>
              </a:r>
            </a:p>
            <a:p>
              <a:pPr algn="l" eaLnBrk="1" latinLnBrk="1" hangingPunct="1"/>
              <a:r>
                <a:rPr lang="en-US" altLang="ko-KR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S  Carry Flag (CF)</a:t>
              </a:r>
            </a:p>
          </p:txBody>
        </p:sp>
        <p:sp>
          <p:nvSpPr>
            <p:cNvPr id="195660" name="Freeform 76"/>
            <p:cNvSpPr>
              <a:spLocks/>
            </p:cNvSpPr>
            <p:nvPr/>
          </p:nvSpPr>
          <p:spPr bwMode="auto">
            <a:xfrm>
              <a:off x="1066" y="890"/>
              <a:ext cx="907" cy="635"/>
            </a:xfrm>
            <a:custGeom>
              <a:avLst/>
              <a:gdLst/>
              <a:ahLst/>
              <a:cxnLst>
                <a:cxn ang="0">
                  <a:pos x="907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907" y="0"/>
                  </a:moveTo>
                  <a:lnTo>
                    <a:pt x="907" y="635"/>
                  </a:lnTo>
                  <a:lnTo>
                    <a:pt x="0" y="6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1" name="Freeform 77"/>
            <p:cNvSpPr>
              <a:spLocks/>
            </p:cNvSpPr>
            <p:nvPr/>
          </p:nvSpPr>
          <p:spPr bwMode="auto">
            <a:xfrm>
              <a:off x="1837" y="890"/>
              <a:ext cx="315" cy="745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318" y="726"/>
                </a:cxn>
                <a:cxn ang="0">
                  <a:pos x="0" y="726"/>
                </a:cxn>
              </a:cxnLst>
              <a:rect l="0" t="0" r="r" b="b"/>
              <a:pathLst>
                <a:path w="318" h="726">
                  <a:moveTo>
                    <a:pt x="318" y="0"/>
                  </a:moveTo>
                  <a:lnTo>
                    <a:pt x="318" y="726"/>
                  </a:lnTo>
                  <a:lnTo>
                    <a:pt x="0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2" name="Freeform 78"/>
            <p:cNvSpPr>
              <a:spLocks/>
            </p:cNvSpPr>
            <p:nvPr/>
          </p:nvSpPr>
          <p:spPr bwMode="auto">
            <a:xfrm>
              <a:off x="1655" y="890"/>
              <a:ext cx="635" cy="862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635" y="862"/>
                </a:cxn>
                <a:cxn ang="0">
                  <a:pos x="0" y="862"/>
                </a:cxn>
              </a:cxnLst>
              <a:rect l="0" t="0" r="r" b="b"/>
              <a:pathLst>
                <a:path w="635" h="862">
                  <a:moveTo>
                    <a:pt x="635" y="0"/>
                  </a:moveTo>
                  <a:lnTo>
                    <a:pt x="635" y="862"/>
                  </a:lnTo>
                  <a:lnTo>
                    <a:pt x="0" y="8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3" name="Freeform 79"/>
            <p:cNvSpPr>
              <a:spLocks/>
            </p:cNvSpPr>
            <p:nvPr/>
          </p:nvSpPr>
          <p:spPr bwMode="auto">
            <a:xfrm>
              <a:off x="1519" y="890"/>
              <a:ext cx="953" cy="998"/>
            </a:xfrm>
            <a:custGeom>
              <a:avLst/>
              <a:gdLst/>
              <a:ahLst/>
              <a:cxnLst>
                <a:cxn ang="0">
                  <a:pos x="0" y="998"/>
                </a:cxn>
                <a:cxn ang="0">
                  <a:pos x="907" y="998"/>
                </a:cxn>
                <a:cxn ang="0">
                  <a:pos x="907" y="0"/>
                </a:cxn>
              </a:cxnLst>
              <a:rect l="0" t="0" r="r" b="b"/>
              <a:pathLst>
                <a:path w="907" h="998">
                  <a:moveTo>
                    <a:pt x="0" y="998"/>
                  </a:moveTo>
                  <a:lnTo>
                    <a:pt x="907" y="998"/>
                  </a:lnTo>
                  <a:lnTo>
                    <a:pt x="90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4" name="Freeform 80"/>
            <p:cNvSpPr>
              <a:spLocks/>
            </p:cNvSpPr>
            <p:nvPr/>
          </p:nvSpPr>
          <p:spPr bwMode="auto">
            <a:xfrm>
              <a:off x="1565" y="890"/>
              <a:ext cx="1088" cy="1101"/>
            </a:xfrm>
            <a:custGeom>
              <a:avLst/>
              <a:gdLst/>
              <a:ahLst/>
              <a:cxnLst>
                <a:cxn ang="0">
                  <a:pos x="0" y="1089"/>
                </a:cxn>
                <a:cxn ang="0">
                  <a:pos x="1088" y="1089"/>
                </a:cxn>
                <a:cxn ang="0">
                  <a:pos x="1088" y="0"/>
                </a:cxn>
              </a:cxnLst>
              <a:rect l="0" t="0" r="r" b="b"/>
              <a:pathLst>
                <a:path w="1088" h="1089">
                  <a:moveTo>
                    <a:pt x="0" y="1089"/>
                  </a:moveTo>
                  <a:lnTo>
                    <a:pt x="1088" y="1089"/>
                  </a:lnTo>
                  <a:lnTo>
                    <a:pt x="10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5" name="Freeform 81"/>
            <p:cNvSpPr>
              <a:spLocks/>
            </p:cNvSpPr>
            <p:nvPr/>
          </p:nvSpPr>
          <p:spPr bwMode="auto">
            <a:xfrm>
              <a:off x="1338" y="890"/>
              <a:ext cx="1442" cy="1225"/>
            </a:xfrm>
            <a:custGeom>
              <a:avLst/>
              <a:gdLst/>
              <a:ahLst/>
              <a:cxnLst>
                <a:cxn ang="0">
                  <a:pos x="0" y="1225"/>
                </a:cxn>
                <a:cxn ang="0">
                  <a:pos x="1497" y="1225"/>
                </a:cxn>
                <a:cxn ang="0">
                  <a:pos x="1497" y="0"/>
                </a:cxn>
              </a:cxnLst>
              <a:rect l="0" t="0" r="r" b="b"/>
              <a:pathLst>
                <a:path w="1497" h="1225">
                  <a:moveTo>
                    <a:pt x="0" y="1225"/>
                  </a:moveTo>
                  <a:lnTo>
                    <a:pt x="1497" y="1225"/>
                  </a:lnTo>
                  <a:lnTo>
                    <a:pt x="149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6" name="Freeform 82"/>
            <p:cNvSpPr>
              <a:spLocks/>
            </p:cNvSpPr>
            <p:nvPr/>
          </p:nvSpPr>
          <p:spPr bwMode="auto">
            <a:xfrm>
              <a:off x="1247" y="890"/>
              <a:ext cx="1860" cy="132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1678" y="1361"/>
                </a:cxn>
                <a:cxn ang="0">
                  <a:pos x="1678" y="0"/>
                </a:cxn>
              </a:cxnLst>
              <a:rect l="0" t="0" r="r" b="b"/>
              <a:pathLst>
                <a:path w="1678" h="1361">
                  <a:moveTo>
                    <a:pt x="0" y="1361"/>
                  </a:moveTo>
                  <a:lnTo>
                    <a:pt x="1678" y="1361"/>
                  </a:lnTo>
                  <a:lnTo>
                    <a:pt x="1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7" name="Freeform 83"/>
            <p:cNvSpPr>
              <a:spLocks/>
            </p:cNvSpPr>
            <p:nvPr/>
          </p:nvSpPr>
          <p:spPr bwMode="auto">
            <a:xfrm>
              <a:off x="1610" y="890"/>
              <a:ext cx="1769" cy="1451"/>
            </a:xfrm>
            <a:custGeom>
              <a:avLst/>
              <a:gdLst/>
              <a:ahLst/>
              <a:cxnLst>
                <a:cxn ang="0">
                  <a:pos x="0" y="1451"/>
                </a:cxn>
                <a:cxn ang="0">
                  <a:pos x="1678" y="1451"/>
                </a:cxn>
                <a:cxn ang="0">
                  <a:pos x="1678" y="0"/>
                </a:cxn>
              </a:cxnLst>
              <a:rect l="0" t="0" r="r" b="b"/>
              <a:pathLst>
                <a:path w="1678" h="1451">
                  <a:moveTo>
                    <a:pt x="0" y="1451"/>
                  </a:moveTo>
                  <a:lnTo>
                    <a:pt x="1678" y="1451"/>
                  </a:lnTo>
                  <a:lnTo>
                    <a:pt x="1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8" name="Freeform 84"/>
            <p:cNvSpPr>
              <a:spLocks/>
            </p:cNvSpPr>
            <p:nvPr/>
          </p:nvSpPr>
          <p:spPr bwMode="auto">
            <a:xfrm>
              <a:off x="1338" y="890"/>
              <a:ext cx="2268" cy="1571"/>
            </a:xfrm>
            <a:custGeom>
              <a:avLst/>
              <a:gdLst/>
              <a:ahLst/>
              <a:cxnLst>
                <a:cxn ang="0">
                  <a:pos x="0" y="1633"/>
                </a:cxn>
                <a:cxn ang="0">
                  <a:pos x="2268" y="1633"/>
                </a:cxn>
                <a:cxn ang="0">
                  <a:pos x="2268" y="0"/>
                </a:cxn>
              </a:cxnLst>
              <a:rect l="0" t="0" r="r" b="b"/>
              <a:pathLst>
                <a:path w="2268" h="1633">
                  <a:moveTo>
                    <a:pt x="0" y="1633"/>
                  </a:moveTo>
                  <a:lnTo>
                    <a:pt x="2268" y="1633"/>
                  </a:lnTo>
                  <a:lnTo>
                    <a:pt x="226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9" name="Freeform 85"/>
            <p:cNvSpPr>
              <a:spLocks/>
            </p:cNvSpPr>
            <p:nvPr/>
          </p:nvSpPr>
          <p:spPr bwMode="auto">
            <a:xfrm>
              <a:off x="1292" y="890"/>
              <a:ext cx="2495" cy="1678"/>
            </a:xfrm>
            <a:custGeom>
              <a:avLst/>
              <a:gdLst/>
              <a:ahLst/>
              <a:cxnLst>
                <a:cxn ang="0">
                  <a:pos x="0" y="1723"/>
                </a:cxn>
                <a:cxn ang="0">
                  <a:pos x="2495" y="1723"/>
                </a:cxn>
                <a:cxn ang="0">
                  <a:pos x="2495" y="0"/>
                </a:cxn>
              </a:cxnLst>
              <a:rect l="0" t="0" r="r" b="b"/>
              <a:pathLst>
                <a:path w="2495" h="1723">
                  <a:moveTo>
                    <a:pt x="0" y="1723"/>
                  </a:moveTo>
                  <a:lnTo>
                    <a:pt x="2495" y="1723"/>
                  </a:lnTo>
                  <a:lnTo>
                    <a:pt x="249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0" name="Freeform 86"/>
            <p:cNvSpPr>
              <a:spLocks/>
            </p:cNvSpPr>
            <p:nvPr/>
          </p:nvSpPr>
          <p:spPr bwMode="auto">
            <a:xfrm>
              <a:off x="1565" y="890"/>
              <a:ext cx="2404" cy="1795"/>
            </a:xfrm>
            <a:custGeom>
              <a:avLst/>
              <a:gdLst/>
              <a:ahLst/>
              <a:cxnLst>
                <a:cxn ang="0">
                  <a:pos x="0" y="1769"/>
                </a:cxn>
                <a:cxn ang="0">
                  <a:pos x="2404" y="1769"/>
                </a:cxn>
                <a:cxn ang="0">
                  <a:pos x="2404" y="0"/>
                </a:cxn>
              </a:cxnLst>
              <a:rect l="0" t="0" r="r" b="b"/>
              <a:pathLst>
                <a:path w="2404" h="1769">
                  <a:moveTo>
                    <a:pt x="0" y="1769"/>
                  </a:moveTo>
                  <a:lnTo>
                    <a:pt x="2404" y="1769"/>
                  </a:lnTo>
                  <a:lnTo>
                    <a:pt x="240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1" name="Freeform 87"/>
            <p:cNvSpPr>
              <a:spLocks/>
            </p:cNvSpPr>
            <p:nvPr/>
          </p:nvSpPr>
          <p:spPr bwMode="auto">
            <a:xfrm>
              <a:off x="1111" y="890"/>
              <a:ext cx="2994" cy="1930"/>
            </a:xfrm>
            <a:custGeom>
              <a:avLst/>
              <a:gdLst/>
              <a:ahLst/>
              <a:cxnLst>
                <a:cxn ang="0">
                  <a:pos x="0" y="1905"/>
                </a:cxn>
                <a:cxn ang="0">
                  <a:pos x="2994" y="1905"/>
                </a:cxn>
                <a:cxn ang="0">
                  <a:pos x="2994" y="0"/>
                </a:cxn>
              </a:cxnLst>
              <a:rect l="0" t="0" r="r" b="b"/>
              <a:pathLst>
                <a:path w="2994" h="1905">
                  <a:moveTo>
                    <a:pt x="0" y="1905"/>
                  </a:moveTo>
                  <a:lnTo>
                    <a:pt x="2994" y="1905"/>
                  </a:lnTo>
                  <a:lnTo>
                    <a:pt x="299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2" name="Freeform 88"/>
            <p:cNvSpPr>
              <a:spLocks/>
            </p:cNvSpPr>
            <p:nvPr/>
          </p:nvSpPr>
          <p:spPr bwMode="auto">
            <a:xfrm>
              <a:off x="1111" y="890"/>
              <a:ext cx="3175" cy="2024"/>
            </a:xfrm>
            <a:custGeom>
              <a:avLst/>
              <a:gdLst/>
              <a:ahLst/>
              <a:cxnLst>
                <a:cxn ang="0">
                  <a:pos x="0" y="2041"/>
                </a:cxn>
                <a:cxn ang="0">
                  <a:pos x="3130" y="2041"/>
                </a:cxn>
                <a:cxn ang="0">
                  <a:pos x="3130" y="0"/>
                </a:cxn>
              </a:cxnLst>
              <a:rect l="0" t="0" r="r" b="b"/>
              <a:pathLst>
                <a:path w="3130" h="2041">
                  <a:moveTo>
                    <a:pt x="0" y="2041"/>
                  </a:moveTo>
                  <a:lnTo>
                    <a:pt x="3130" y="2041"/>
                  </a:lnTo>
                  <a:lnTo>
                    <a:pt x="313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3" name="Freeform 89"/>
            <p:cNvSpPr>
              <a:spLocks/>
            </p:cNvSpPr>
            <p:nvPr/>
          </p:nvSpPr>
          <p:spPr bwMode="auto">
            <a:xfrm>
              <a:off x="1111" y="890"/>
              <a:ext cx="3337" cy="2132"/>
            </a:xfrm>
            <a:custGeom>
              <a:avLst/>
              <a:gdLst/>
              <a:ahLst/>
              <a:cxnLst>
                <a:cxn ang="0">
                  <a:pos x="0" y="2132"/>
                </a:cxn>
                <a:cxn ang="0">
                  <a:pos x="3311" y="2132"/>
                </a:cxn>
                <a:cxn ang="0">
                  <a:pos x="3311" y="0"/>
                </a:cxn>
              </a:cxnLst>
              <a:rect l="0" t="0" r="r" b="b"/>
              <a:pathLst>
                <a:path w="3311" h="2132">
                  <a:moveTo>
                    <a:pt x="0" y="2132"/>
                  </a:moveTo>
                  <a:lnTo>
                    <a:pt x="3311" y="2132"/>
                  </a:lnTo>
                  <a:lnTo>
                    <a:pt x="331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4" name="Freeform 90"/>
            <p:cNvSpPr>
              <a:spLocks/>
            </p:cNvSpPr>
            <p:nvPr/>
          </p:nvSpPr>
          <p:spPr bwMode="auto">
            <a:xfrm>
              <a:off x="1610" y="890"/>
              <a:ext cx="3156" cy="2242"/>
            </a:xfrm>
            <a:custGeom>
              <a:avLst/>
              <a:gdLst/>
              <a:ahLst/>
              <a:cxnLst>
                <a:cxn ang="0">
                  <a:pos x="0" y="2268"/>
                </a:cxn>
                <a:cxn ang="0">
                  <a:pos x="3130" y="2268"/>
                </a:cxn>
                <a:cxn ang="0">
                  <a:pos x="3130" y="0"/>
                </a:cxn>
              </a:cxnLst>
              <a:rect l="0" t="0" r="r" b="b"/>
              <a:pathLst>
                <a:path w="3130" h="2268">
                  <a:moveTo>
                    <a:pt x="0" y="2268"/>
                  </a:moveTo>
                  <a:lnTo>
                    <a:pt x="3130" y="2268"/>
                  </a:lnTo>
                  <a:lnTo>
                    <a:pt x="313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5" name="Freeform 91"/>
            <p:cNvSpPr>
              <a:spLocks/>
            </p:cNvSpPr>
            <p:nvPr/>
          </p:nvSpPr>
          <p:spPr bwMode="auto">
            <a:xfrm>
              <a:off x="1156" y="890"/>
              <a:ext cx="3947" cy="2359"/>
            </a:xfrm>
            <a:custGeom>
              <a:avLst/>
              <a:gdLst/>
              <a:ahLst/>
              <a:cxnLst>
                <a:cxn ang="0">
                  <a:pos x="0" y="2359"/>
                </a:cxn>
                <a:cxn ang="0">
                  <a:pos x="3947" y="2359"/>
                </a:cxn>
                <a:cxn ang="0">
                  <a:pos x="3947" y="0"/>
                </a:cxn>
              </a:cxnLst>
              <a:rect l="0" t="0" r="r" b="b"/>
              <a:pathLst>
                <a:path w="3947" h="2359">
                  <a:moveTo>
                    <a:pt x="0" y="2359"/>
                  </a:moveTo>
                  <a:lnTo>
                    <a:pt x="3947" y="2359"/>
                  </a:lnTo>
                  <a:lnTo>
                    <a:pt x="394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6" name="Freeform 92"/>
            <p:cNvSpPr>
              <a:spLocks/>
            </p:cNvSpPr>
            <p:nvPr/>
          </p:nvSpPr>
          <p:spPr bwMode="auto">
            <a:xfrm>
              <a:off x="1156" y="890"/>
              <a:ext cx="4267" cy="2469"/>
            </a:xfrm>
            <a:custGeom>
              <a:avLst/>
              <a:gdLst/>
              <a:ahLst/>
              <a:cxnLst>
                <a:cxn ang="0">
                  <a:pos x="0" y="2495"/>
                </a:cxn>
                <a:cxn ang="0">
                  <a:pos x="4309" y="2495"/>
                </a:cxn>
                <a:cxn ang="0">
                  <a:pos x="4309" y="0"/>
                </a:cxn>
              </a:cxnLst>
              <a:rect l="0" t="0" r="r" b="b"/>
              <a:pathLst>
                <a:path w="4309" h="2495">
                  <a:moveTo>
                    <a:pt x="0" y="2495"/>
                  </a:moveTo>
                  <a:lnTo>
                    <a:pt x="4309" y="2495"/>
                  </a:lnTo>
                  <a:lnTo>
                    <a:pt x="43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7" name="Text Box 93"/>
            <p:cNvSpPr txBox="1">
              <a:spLocks noChangeArrowheads="1"/>
            </p:cNvSpPr>
            <p:nvPr/>
          </p:nvSpPr>
          <p:spPr bwMode="auto">
            <a:xfrm>
              <a:off x="282" y="3587"/>
              <a:ext cx="1539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lang="en-US" altLang="ko-KR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S  </a:t>
              </a:r>
              <a:r>
                <a:rPr lang="ko-KR" altLang="en-US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상태 </a:t>
              </a:r>
              <a:r>
                <a:rPr lang="en-US" altLang="ko-KR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(Status) Flag</a:t>
              </a:r>
            </a:p>
            <a:p>
              <a:pPr algn="l" eaLnBrk="1" latinLnBrk="1" hangingPunct="1"/>
              <a:r>
                <a:rPr lang="en-US" altLang="ko-KR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C  </a:t>
              </a:r>
              <a:r>
                <a:rPr lang="ko-KR" altLang="en-US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제어 </a:t>
              </a:r>
              <a:r>
                <a:rPr lang="en-US" altLang="ko-KR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(Control) Flag</a:t>
              </a:r>
            </a:p>
            <a:p>
              <a:pPr algn="l" eaLnBrk="1" latinLnBrk="1" hangingPunct="1"/>
              <a:r>
                <a:rPr lang="en-US" altLang="ko-KR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X  </a:t>
              </a:r>
              <a:r>
                <a:rPr lang="ko-KR" altLang="en-US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시스템 </a:t>
              </a:r>
              <a:r>
                <a:rPr lang="en-US" altLang="ko-KR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(System) Flag</a:t>
              </a:r>
            </a:p>
          </p:txBody>
        </p:sp>
        <p:sp>
          <p:nvSpPr>
            <p:cNvPr id="195678" name="Rectangle 94"/>
            <p:cNvSpPr>
              <a:spLocks noChangeArrowheads="1"/>
            </p:cNvSpPr>
            <p:nvPr/>
          </p:nvSpPr>
          <p:spPr bwMode="auto">
            <a:xfrm>
              <a:off x="4377" y="3702"/>
              <a:ext cx="136" cy="363"/>
            </a:xfrm>
            <a:prstGeom prst="rect">
              <a:avLst/>
            </a:prstGeom>
            <a:solidFill>
              <a:srgbClr val="D0D0D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9" name="Text Box 95"/>
            <p:cNvSpPr txBox="1">
              <a:spLocks noChangeArrowheads="1"/>
            </p:cNvSpPr>
            <p:nvPr/>
          </p:nvSpPr>
          <p:spPr bwMode="auto">
            <a:xfrm>
              <a:off x="4588" y="3748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lang="ko-KR" altLang="en-US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예약 비트</a:t>
              </a:r>
            </a:p>
            <a:p>
              <a:pPr algn="l" eaLnBrk="1" latinLnBrk="1" hangingPunct="1"/>
              <a:r>
                <a:rPr lang="ko-KR" altLang="en-US" sz="12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현재 사용하지는 않음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3873500" y="45720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625600" y="1701800"/>
            <a:ext cx="1663700" cy="1111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/>
              <a:t>8086 </a:t>
            </a:r>
            <a:r>
              <a:rPr lang="ko-KR" altLang="en-US"/>
              <a:t>프로세서 구조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24025" y="1670050"/>
            <a:ext cx="549275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AH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DH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86458" y="2489200"/>
            <a:ext cx="173881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SP, BP, SI, DI</a:t>
            </a: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625600" y="247650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2495550" y="1720850"/>
            <a:ext cx="0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863600" y="2635250"/>
            <a:ext cx="501650" cy="221615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835025" y="2701925"/>
            <a:ext cx="536575" cy="222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명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령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어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실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행</a:t>
            </a: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905000" y="4953000"/>
            <a:ext cx="1182688" cy="4206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73" y="0"/>
              </a:cxn>
              <a:cxn ang="0">
                <a:pos x="248" y="59"/>
              </a:cxn>
              <a:cxn ang="0">
                <a:pos x="509" y="59"/>
              </a:cxn>
              <a:cxn ang="0">
                <a:pos x="586" y="4"/>
              </a:cxn>
              <a:cxn ang="0">
                <a:pos x="744" y="4"/>
              </a:cxn>
              <a:cxn ang="0">
                <a:pos x="606" y="264"/>
              </a:cxn>
              <a:cxn ang="0">
                <a:pos x="186" y="264"/>
              </a:cxn>
              <a:cxn ang="0">
                <a:pos x="0" y="2"/>
              </a:cxn>
            </a:cxnLst>
            <a:rect l="0" t="0" r="r" b="b"/>
            <a:pathLst>
              <a:path w="745" h="265">
                <a:moveTo>
                  <a:pt x="0" y="2"/>
                </a:moveTo>
                <a:lnTo>
                  <a:pt x="173" y="0"/>
                </a:lnTo>
                <a:lnTo>
                  <a:pt x="248" y="59"/>
                </a:lnTo>
                <a:lnTo>
                  <a:pt x="509" y="59"/>
                </a:lnTo>
                <a:lnTo>
                  <a:pt x="586" y="4"/>
                </a:lnTo>
                <a:lnTo>
                  <a:pt x="744" y="4"/>
                </a:lnTo>
                <a:lnTo>
                  <a:pt x="606" y="264"/>
                </a:lnTo>
                <a:lnTo>
                  <a:pt x="186" y="264"/>
                </a:lnTo>
                <a:lnTo>
                  <a:pt x="0" y="2"/>
                </a:lnTo>
              </a:path>
            </a:pathLst>
          </a:custGeom>
          <a:solidFill>
            <a:srgbClr val="BC37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2197100" y="5022850"/>
            <a:ext cx="7048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ALU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949450" y="3835400"/>
            <a:ext cx="1206500" cy="63500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1912938" y="3841750"/>
            <a:ext cx="11969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임시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레지스터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606550" y="5607050"/>
            <a:ext cx="2063750" cy="34925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570038" y="5632450"/>
            <a:ext cx="1958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플래그레지스터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025900" y="4102100"/>
            <a:ext cx="939800" cy="9747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4002088" y="4124325"/>
            <a:ext cx="94297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EU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제어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시스템</a:t>
            </a:r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6324600" y="1714500"/>
            <a:ext cx="1125538" cy="458788"/>
          </a:xfrm>
          <a:custGeom>
            <a:avLst/>
            <a:gdLst/>
            <a:ahLst/>
            <a:cxnLst>
              <a:cxn ang="0">
                <a:pos x="0" y="286"/>
              </a:cxn>
              <a:cxn ang="0">
                <a:pos x="164" y="288"/>
              </a:cxn>
              <a:cxn ang="0">
                <a:pos x="236" y="223"/>
              </a:cxn>
              <a:cxn ang="0">
                <a:pos x="485" y="223"/>
              </a:cxn>
              <a:cxn ang="0">
                <a:pos x="558" y="284"/>
              </a:cxn>
              <a:cxn ang="0">
                <a:pos x="708" y="284"/>
              </a:cxn>
              <a:cxn ang="0">
                <a:pos x="577" y="0"/>
              </a:cxn>
              <a:cxn ang="0">
                <a:pos x="177" y="0"/>
              </a:cxn>
              <a:cxn ang="0">
                <a:pos x="0" y="286"/>
              </a:cxn>
            </a:cxnLst>
            <a:rect l="0" t="0" r="r" b="b"/>
            <a:pathLst>
              <a:path w="709" h="289">
                <a:moveTo>
                  <a:pt x="0" y="286"/>
                </a:moveTo>
                <a:lnTo>
                  <a:pt x="164" y="288"/>
                </a:lnTo>
                <a:lnTo>
                  <a:pt x="236" y="223"/>
                </a:lnTo>
                <a:lnTo>
                  <a:pt x="485" y="223"/>
                </a:lnTo>
                <a:lnTo>
                  <a:pt x="558" y="284"/>
                </a:lnTo>
                <a:lnTo>
                  <a:pt x="708" y="284"/>
                </a:lnTo>
                <a:lnTo>
                  <a:pt x="577" y="0"/>
                </a:lnTo>
                <a:lnTo>
                  <a:pt x="177" y="0"/>
                </a:lnTo>
                <a:lnTo>
                  <a:pt x="0" y="286"/>
                </a:lnTo>
              </a:path>
            </a:pathLst>
          </a:custGeom>
          <a:solidFill>
            <a:srgbClr val="BC37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6473825" y="1727200"/>
            <a:ext cx="9159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Adder</a:t>
            </a:r>
          </a:p>
        </p:txBody>
      </p:sp>
      <p:sp>
        <p:nvSpPr>
          <p:cNvPr id="120853" name="Rectangle 21"/>
          <p:cNvSpPr>
            <a:spLocks noChangeArrowheads="1"/>
          </p:cNvSpPr>
          <p:nvPr/>
        </p:nvSpPr>
        <p:spPr bwMode="auto">
          <a:xfrm>
            <a:off x="6350000" y="2559050"/>
            <a:ext cx="1130300" cy="246380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6627813" y="2546350"/>
            <a:ext cx="534987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IP</a:t>
            </a:r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6350000" y="28765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6369050" y="31813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6369050" y="34861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6350000" y="377190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6350000" y="40576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0" name="Rectangle 28"/>
          <p:cNvSpPr>
            <a:spLocks noChangeArrowheads="1"/>
          </p:cNvSpPr>
          <p:nvPr/>
        </p:nvSpPr>
        <p:spPr bwMode="auto">
          <a:xfrm>
            <a:off x="6281738" y="4089400"/>
            <a:ext cx="126682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내부 커뮤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니케이션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레지스터</a:t>
            </a:r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5651500" y="5451475"/>
            <a:ext cx="2044700" cy="3905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2" name="Rectangle 30"/>
          <p:cNvSpPr>
            <a:spLocks noChangeArrowheads="1"/>
          </p:cNvSpPr>
          <p:nvPr/>
        </p:nvSpPr>
        <p:spPr bwMode="auto">
          <a:xfrm>
            <a:off x="5684838" y="5487988"/>
            <a:ext cx="1857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명령큐 버퍼</a:t>
            </a:r>
          </a:p>
        </p:txBody>
      </p: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7626350" y="3089275"/>
            <a:ext cx="749300" cy="111442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7583488" y="3125788"/>
            <a:ext cx="79057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버스</a:t>
            </a:r>
          </a:p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제어</a:t>
            </a:r>
          </a:p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로직</a:t>
            </a: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4389438" y="1727200"/>
            <a:ext cx="8921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(EU)</a:t>
            </a:r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2152650" y="44831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2914650" y="4502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8" name="Freeform 36"/>
          <p:cNvSpPr>
            <a:spLocks/>
          </p:cNvSpPr>
          <p:nvPr/>
        </p:nvSpPr>
        <p:spPr bwMode="auto">
          <a:xfrm>
            <a:off x="1371600" y="3333750"/>
            <a:ext cx="4935538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6" y="0"/>
              </a:cxn>
              <a:cxn ang="0">
                <a:pos x="3108" y="588"/>
              </a:cxn>
            </a:cxnLst>
            <a:rect l="0" t="0" r="r" b="b"/>
            <a:pathLst>
              <a:path w="3109" h="589">
                <a:moveTo>
                  <a:pt x="0" y="0"/>
                </a:moveTo>
                <a:lnTo>
                  <a:pt x="2016" y="0"/>
                </a:lnTo>
                <a:lnTo>
                  <a:pt x="3108" y="5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2133600" y="3359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2895600" y="33782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2133600" y="28257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2895600" y="28448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3" name="Freeform 41"/>
          <p:cNvSpPr>
            <a:spLocks/>
          </p:cNvSpPr>
          <p:nvPr/>
        </p:nvSpPr>
        <p:spPr bwMode="auto">
          <a:xfrm>
            <a:off x="1466850" y="3333750"/>
            <a:ext cx="134938" cy="2459038"/>
          </a:xfrm>
          <a:custGeom>
            <a:avLst/>
            <a:gdLst/>
            <a:ahLst/>
            <a:cxnLst>
              <a:cxn ang="0">
                <a:pos x="84" y="1548"/>
              </a:cxn>
              <a:cxn ang="0">
                <a:pos x="0" y="1548"/>
              </a:cxn>
              <a:cxn ang="0">
                <a:pos x="2" y="0"/>
              </a:cxn>
            </a:cxnLst>
            <a:rect l="0" t="0" r="r" b="b"/>
            <a:pathLst>
              <a:path w="85" h="1549">
                <a:moveTo>
                  <a:pt x="84" y="1548"/>
                </a:moveTo>
                <a:lnTo>
                  <a:pt x="0" y="1548"/>
                </a:lnTo>
                <a:lnTo>
                  <a:pt x="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74" name="Freeform 42"/>
          <p:cNvSpPr>
            <a:spLocks/>
          </p:cNvSpPr>
          <p:nvPr/>
        </p:nvSpPr>
        <p:spPr bwMode="auto">
          <a:xfrm>
            <a:off x="1714500" y="3333750"/>
            <a:ext cx="344488" cy="1849438"/>
          </a:xfrm>
          <a:custGeom>
            <a:avLst/>
            <a:gdLst/>
            <a:ahLst/>
            <a:cxnLst>
              <a:cxn ang="0">
                <a:pos x="216" y="1164"/>
              </a:cxn>
              <a:cxn ang="0">
                <a:pos x="0" y="1164"/>
              </a:cxn>
              <a:cxn ang="0">
                <a:pos x="0" y="0"/>
              </a:cxn>
            </a:cxnLst>
            <a:rect l="0" t="0" r="r" b="b"/>
            <a:pathLst>
              <a:path w="217" h="1165">
                <a:moveTo>
                  <a:pt x="216" y="1164"/>
                </a:moveTo>
                <a:lnTo>
                  <a:pt x="0" y="11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>
            <a:off x="234315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>
            <a:off x="241935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>
            <a:off x="266700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274320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9" name="Freeform 47"/>
          <p:cNvSpPr>
            <a:spLocks/>
          </p:cNvSpPr>
          <p:nvPr/>
        </p:nvSpPr>
        <p:spPr bwMode="auto">
          <a:xfrm>
            <a:off x="3314700" y="2247900"/>
            <a:ext cx="534988" cy="3544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  <a:cxn ang="0">
                <a:pos x="336" y="2232"/>
              </a:cxn>
              <a:cxn ang="0">
                <a:pos x="173" y="2232"/>
              </a:cxn>
            </a:cxnLst>
            <a:rect l="0" t="0" r="r" b="b"/>
            <a:pathLst>
              <a:path w="337" h="2233">
                <a:moveTo>
                  <a:pt x="0" y="0"/>
                </a:moveTo>
                <a:lnTo>
                  <a:pt x="336" y="0"/>
                </a:lnTo>
                <a:lnTo>
                  <a:pt x="336" y="2232"/>
                </a:lnTo>
                <a:lnTo>
                  <a:pt x="173" y="223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>
            <a:off x="3035300" y="5124450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>
            <a:off x="3187700" y="41529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2" name="Freeform 50"/>
          <p:cNvSpPr>
            <a:spLocks/>
          </p:cNvSpPr>
          <p:nvPr/>
        </p:nvSpPr>
        <p:spPr bwMode="auto">
          <a:xfrm>
            <a:off x="5448300" y="3771900"/>
            <a:ext cx="954088" cy="1588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389" y="0"/>
              </a:cxn>
              <a:cxn ang="0">
                <a:pos x="0" y="0"/>
              </a:cxn>
            </a:cxnLst>
            <a:rect l="0" t="0" r="r" b="b"/>
            <a:pathLst>
              <a:path w="601" h="1">
                <a:moveTo>
                  <a:pt x="600" y="0"/>
                </a:move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>
            <a:off x="6534150" y="20828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>
            <a:off x="7315200" y="21018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>
            <a:off x="8172450" y="1606550"/>
            <a:ext cx="0" cy="147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>
            <a:off x="7416800" y="1981200"/>
            <a:ext cx="76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7" name="Freeform 55"/>
          <p:cNvSpPr>
            <a:spLocks/>
          </p:cNvSpPr>
          <p:nvPr/>
        </p:nvSpPr>
        <p:spPr bwMode="auto">
          <a:xfrm>
            <a:off x="7734300" y="4229100"/>
            <a:ext cx="420688" cy="1373188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264" y="36"/>
              </a:cxn>
              <a:cxn ang="0">
                <a:pos x="264" y="864"/>
              </a:cxn>
              <a:cxn ang="0">
                <a:pos x="0" y="864"/>
              </a:cxn>
            </a:cxnLst>
            <a:rect l="0" t="0" r="r" b="b"/>
            <a:pathLst>
              <a:path w="265" h="865">
                <a:moveTo>
                  <a:pt x="264" y="0"/>
                </a:moveTo>
                <a:lnTo>
                  <a:pt x="264" y="36"/>
                </a:lnTo>
                <a:lnTo>
                  <a:pt x="264" y="864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8" name="Freeform 56"/>
          <p:cNvSpPr>
            <a:spLocks/>
          </p:cNvSpPr>
          <p:nvPr/>
        </p:nvSpPr>
        <p:spPr bwMode="auto">
          <a:xfrm>
            <a:off x="4476750" y="5105400"/>
            <a:ext cx="1163638" cy="573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732" y="360"/>
              </a:cxn>
            </a:cxnLst>
            <a:rect l="0" t="0" r="r" b="b"/>
            <a:pathLst>
              <a:path w="733" h="361">
                <a:moveTo>
                  <a:pt x="0" y="0"/>
                </a:moveTo>
                <a:lnTo>
                  <a:pt x="0" y="360"/>
                </a:lnTo>
                <a:lnTo>
                  <a:pt x="732" y="36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>
            <a:off x="5181600" y="3721100"/>
            <a:ext cx="0" cy="194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90" name="Rectangle 58"/>
          <p:cNvSpPr>
            <a:spLocks noChangeArrowheads="1"/>
          </p:cNvSpPr>
          <p:nvPr/>
        </p:nvSpPr>
        <p:spPr bwMode="auto">
          <a:xfrm>
            <a:off x="5310188" y="1727200"/>
            <a:ext cx="10699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(BIU)</a:t>
            </a:r>
          </a:p>
        </p:txBody>
      </p:sp>
      <p:sp>
        <p:nvSpPr>
          <p:cNvPr id="120891" name="Freeform 59"/>
          <p:cNvSpPr>
            <a:spLocks/>
          </p:cNvSpPr>
          <p:nvPr/>
        </p:nvSpPr>
        <p:spPr bwMode="auto">
          <a:xfrm>
            <a:off x="5353050" y="1695450"/>
            <a:ext cx="1588" cy="4802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4"/>
              </a:cxn>
            </a:cxnLst>
            <a:rect l="0" t="0" r="r" b="b"/>
            <a:pathLst>
              <a:path w="1" h="3025">
                <a:moveTo>
                  <a:pt x="0" y="0"/>
                </a:moveTo>
                <a:lnTo>
                  <a:pt x="0" y="302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92" name="Rectangle 60"/>
          <p:cNvSpPr>
            <a:spLocks noChangeArrowheads="1"/>
          </p:cNvSpPr>
          <p:nvPr/>
        </p:nvSpPr>
        <p:spPr bwMode="auto">
          <a:xfrm>
            <a:off x="2671763" y="1670050"/>
            <a:ext cx="520700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DL</a:t>
            </a:r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>
            <a:off x="1625600" y="198120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>
            <a:off x="1625600" y="219075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명령어의 형태</a:t>
            </a:r>
          </a:p>
        </p:txBody>
      </p:sp>
      <p:sp>
        <p:nvSpPr>
          <p:cNvPr id="61443" name="Freeform 3"/>
          <p:cNvSpPr>
            <a:spLocks/>
          </p:cNvSpPr>
          <p:nvPr/>
        </p:nvSpPr>
        <p:spPr bwMode="auto">
          <a:xfrm>
            <a:off x="5792788" y="3146425"/>
            <a:ext cx="935037" cy="1709738"/>
          </a:xfrm>
          <a:custGeom>
            <a:avLst/>
            <a:gdLst/>
            <a:ahLst/>
            <a:cxnLst>
              <a:cxn ang="0">
                <a:pos x="0" y="1076"/>
              </a:cxn>
              <a:cxn ang="0">
                <a:pos x="588" y="1073"/>
              </a:cxn>
              <a:cxn ang="0">
                <a:pos x="588" y="0"/>
              </a:cxn>
            </a:cxnLst>
            <a:rect l="0" t="0" r="r" b="b"/>
            <a:pathLst>
              <a:path w="589" h="1077">
                <a:moveTo>
                  <a:pt x="0" y="1076"/>
                </a:moveTo>
                <a:lnTo>
                  <a:pt x="588" y="1073"/>
                </a:lnTo>
                <a:lnTo>
                  <a:pt x="58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684338" y="2595563"/>
            <a:ext cx="3967162" cy="7731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965700" y="2595563"/>
            <a:ext cx="2933700" cy="773112"/>
          </a:xfrm>
          <a:prstGeom prst="rect">
            <a:avLst/>
          </a:prstGeom>
          <a:solidFill>
            <a:srgbClr val="BC37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965325" y="2687638"/>
            <a:ext cx="269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명령어 코드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999598" y="4287838"/>
            <a:ext cx="4158190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742950" indent="-742950" algn="r" defTabSz="762000">
              <a:buFont typeface="+mj-ea"/>
              <a:buAutoNum type="circleNumDbPlain"/>
            </a:pP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 지정 방식</a:t>
            </a:r>
          </a:p>
          <a:p>
            <a:pPr marL="742950" indent="-742950" algn="r" defTabSz="762000">
              <a:buFont typeface="+mj-ea"/>
              <a:buAutoNum type="circleNumDbPlain"/>
            </a:pPr>
            <a:r>
              <a:rPr lang="ko-KR" altLang="en-US" sz="3600" dirty="0">
                <a:solidFill>
                  <a:srgbClr val="F806A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레지스터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462588" y="2705100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오퍼랜드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046663" y="3916363"/>
            <a:ext cx="830262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US" altLang="ko-KR" sz="10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명령어의 구성 예</a:t>
            </a:r>
          </a:p>
        </p:txBody>
      </p:sp>
      <p:sp>
        <p:nvSpPr>
          <p:cNvPr id="63491" name="Freeform 3"/>
          <p:cNvSpPr>
            <a:spLocks/>
          </p:cNvSpPr>
          <p:nvPr/>
        </p:nvSpPr>
        <p:spPr bwMode="auto">
          <a:xfrm>
            <a:off x="995363" y="2773363"/>
            <a:ext cx="4054475" cy="2984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187"/>
              </a:cxn>
              <a:cxn ang="0">
                <a:pos x="2553" y="187"/>
              </a:cxn>
              <a:cxn ang="0">
                <a:pos x="2553" y="1"/>
              </a:cxn>
            </a:cxnLst>
            <a:rect l="0" t="0" r="r" b="b"/>
            <a:pathLst>
              <a:path w="2554" h="188">
                <a:moveTo>
                  <a:pt x="5" y="0"/>
                </a:moveTo>
                <a:lnTo>
                  <a:pt x="0" y="187"/>
                </a:lnTo>
                <a:lnTo>
                  <a:pt x="2553" y="187"/>
                </a:lnTo>
                <a:lnTo>
                  <a:pt x="2553" y="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8638" y="3262313"/>
            <a:ext cx="3783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spcAft>
                <a:spcPct val="40000"/>
              </a:spcAft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 코드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</a:t>
            </a:r>
            <a:r>
              <a:rPr lang="en-US" altLang="ko-KR" baseline="50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=32)</a:t>
            </a:r>
          </a:p>
        </p:txBody>
      </p:sp>
      <p:sp>
        <p:nvSpPr>
          <p:cNvPr id="63493" name="Freeform 5"/>
          <p:cNvSpPr>
            <a:spLocks/>
          </p:cNvSpPr>
          <p:nvPr/>
        </p:nvSpPr>
        <p:spPr bwMode="auto">
          <a:xfrm>
            <a:off x="1341438" y="3070225"/>
            <a:ext cx="493712" cy="428625"/>
          </a:xfrm>
          <a:custGeom>
            <a:avLst/>
            <a:gdLst/>
            <a:ahLst/>
            <a:cxnLst>
              <a:cxn ang="0">
                <a:pos x="310" y="269"/>
              </a:cxn>
              <a:cxn ang="0">
                <a:pos x="0" y="268"/>
              </a:cxn>
              <a:cxn ang="0">
                <a:pos x="0" y="0"/>
              </a:cxn>
            </a:cxnLst>
            <a:rect l="0" t="0" r="r" b="b"/>
            <a:pathLst>
              <a:path w="311" h="270">
                <a:moveTo>
                  <a:pt x="310" y="269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grpSp>
        <p:nvGrpSpPr>
          <p:cNvPr id="63510" name="Group 22"/>
          <p:cNvGrpSpPr>
            <a:grpSpLocks/>
          </p:cNvGrpSpPr>
          <p:nvPr/>
        </p:nvGrpSpPr>
        <p:grpSpPr bwMode="auto">
          <a:xfrm>
            <a:off x="646113" y="2163763"/>
            <a:ext cx="7756525" cy="665162"/>
            <a:chOff x="407" y="1363"/>
            <a:chExt cx="4886" cy="419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407" y="1363"/>
              <a:ext cx="755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1005" y="1363"/>
              <a:ext cx="829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1646" y="1363"/>
              <a:ext cx="842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2291" y="1363"/>
              <a:ext cx="822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2889" y="1363"/>
              <a:ext cx="830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3524" y="1363"/>
              <a:ext cx="720" cy="394"/>
            </a:xfrm>
            <a:prstGeom prst="rect">
              <a:avLst/>
            </a:prstGeom>
            <a:solidFill>
              <a:srgbClr val="BC37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4129" y="1363"/>
              <a:ext cx="761" cy="394"/>
            </a:xfrm>
            <a:prstGeom prst="rect">
              <a:avLst/>
            </a:prstGeom>
            <a:solidFill>
              <a:srgbClr val="BC37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4723" y="1363"/>
              <a:ext cx="570" cy="394"/>
            </a:xfrm>
            <a:prstGeom prst="rect">
              <a:avLst/>
            </a:prstGeom>
            <a:solidFill>
              <a:srgbClr val="50009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451" y="1378"/>
              <a:ext cx="35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1122" y="1378"/>
              <a:ext cx="3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1778" y="1378"/>
              <a:ext cx="3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3505" name="Rectangle 17"/>
            <p:cNvSpPr>
              <a:spLocks noChangeArrowheads="1"/>
            </p:cNvSpPr>
            <p:nvPr/>
          </p:nvSpPr>
          <p:spPr bwMode="auto">
            <a:xfrm>
              <a:off x="2416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4876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3039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3508" name="Rectangle 20"/>
            <p:cNvSpPr>
              <a:spLocks noChangeArrowheads="1"/>
            </p:cNvSpPr>
            <p:nvPr/>
          </p:nvSpPr>
          <p:spPr bwMode="auto">
            <a:xfrm>
              <a:off x="4269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3662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579438" y="1628775"/>
            <a:ext cx="414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8124825" y="1644650"/>
            <a:ext cx="414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2927350" y="4116388"/>
            <a:ext cx="46418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가지의 주소 지정 방식</a:t>
            </a:r>
          </a:p>
        </p:txBody>
      </p:sp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5248275" y="2943225"/>
            <a:ext cx="1914525" cy="1173163"/>
            <a:chOff x="3306" y="1854"/>
            <a:chExt cx="1206" cy="739"/>
          </a:xfrm>
        </p:grpSpPr>
        <p:sp>
          <p:nvSpPr>
            <p:cNvPr id="63514" name="AutoShape 26"/>
            <p:cNvSpPr>
              <a:spLocks/>
            </p:cNvSpPr>
            <p:nvPr/>
          </p:nvSpPr>
          <p:spPr bwMode="auto">
            <a:xfrm rot="-5400000">
              <a:off x="4152" y="1541"/>
              <a:ext cx="47" cy="673"/>
            </a:xfrm>
            <a:prstGeom prst="leftBracket">
              <a:avLst>
                <a:gd name="adj" fmla="val 119326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3515" name="AutoShape 27"/>
            <p:cNvCxnSpPr>
              <a:cxnSpLocks noChangeShapeType="1"/>
              <a:stCxn id="63514" idx="1"/>
              <a:endCxn id="63513" idx="0"/>
            </p:cNvCxnSpPr>
            <p:nvPr/>
          </p:nvCxnSpPr>
          <p:spPr bwMode="auto">
            <a:xfrm rot="5400000">
              <a:off x="3395" y="1813"/>
              <a:ext cx="691" cy="870"/>
            </a:xfrm>
            <a:prstGeom prst="bentConnector3">
              <a:avLst>
                <a:gd name="adj1" fmla="val 8480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  <a:miter lim="800000"/>
              <a:headEnd type="none" w="sm" len="sm"/>
              <a:tailEnd type="triangle" w="sm" len="sm"/>
            </a:ln>
            <a:effectLst/>
          </p:spPr>
        </p:cxnSp>
      </p:grp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527300" y="4992688"/>
            <a:ext cx="30416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개의 레지스터</a:t>
            </a:r>
          </a:p>
        </p:txBody>
      </p:sp>
      <p:cxnSp>
        <p:nvCxnSpPr>
          <p:cNvPr id="63518" name="AutoShape 30"/>
          <p:cNvCxnSpPr>
            <a:cxnSpLocks noChangeShapeType="1"/>
            <a:stCxn id="63506" idx="2"/>
            <a:endCxn id="63517" idx="3"/>
          </p:cNvCxnSpPr>
          <p:nvPr/>
        </p:nvCxnSpPr>
        <p:spPr bwMode="auto">
          <a:xfrm rot="5400000">
            <a:off x="5531644" y="2866231"/>
            <a:ext cx="2454275" cy="23796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161394" y="5699125"/>
            <a:ext cx="8776763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ko-KR" altLang="en-US" sz="28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명령어의 길이는 레지스터의 개수</a:t>
            </a:r>
            <a:r>
              <a:rPr lang="en-US" altLang="ko-KR" sz="28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defTabSz="762000"/>
            <a:r>
              <a:rPr lang="ko-KR" altLang="en-US" sz="28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주소 지정 방식의 종류</a:t>
            </a:r>
            <a:r>
              <a:rPr lang="en-US" altLang="ko-KR" sz="28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28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명령어의 종류에 따라 결정</a:t>
            </a:r>
          </a:p>
        </p:txBody>
      </p: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reeform 2"/>
          <p:cNvSpPr>
            <a:spLocks/>
          </p:cNvSpPr>
          <p:nvPr/>
        </p:nvSpPr>
        <p:spPr bwMode="auto">
          <a:xfrm>
            <a:off x="6003636" y="3071813"/>
            <a:ext cx="576552" cy="955242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311" y="0"/>
              </a:cxn>
            </a:cxnLst>
            <a:rect l="0" t="0" r="r" b="b"/>
            <a:pathLst>
              <a:path w="312" h="419">
                <a:moveTo>
                  <a:pt x="0" y="418"/>
                </a:moveTo>
                <a:lnTo>
                  <a:pt x="311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5539" name="Freeform 3"/>
          <p:cNvSpPr>
            <a:spLocks/>
          </p:cNvSpPr>
          <p:nvPr/>
        </p:nvSpPr>
        <p:spPr bwMode="auto">
          <a:xfrm>
            <a:off x="6138863" y="2725738"/>
            <a:ext cx="866775" cy="346075"/>
          </a:xfrm>
          <a:custGeom>
            <a:avLst/>
            <a:gdLst/>
            <a:ahLst/>
            <a:cxnLst>
              <a:cxn ang="0">
                <a:pos x="543" y="0"/>
              </a:cxn>
              <a:cxn ang="0">
                <a:pos x="545" y="217"/>
              </a:cxn>
              <a:cxn ang="0">
                <a:pos x="0" y="217"/>
              </a:cxn>
              <a:cxn ang="0">
                <a:pos x="0" y="2"/>
              </a:cxn>
            </a:cxnLst>
            <a:rect l="0" t="0" r="r" b="b"/>
            <a:pathLst>
              <a:path w="546" h="218">
                <a:moveTo>
                  <a:pt x="543" y="0"/>
                </a:moveTo>
                <a:lnTo>
                  <a:pt x="545" y="217"/>
                </a:lnTo>
                <a:lnTo>
                  <a:pt x="0" y="217"/>
                </a:lnTo>
                <a:lnTo>
                  <a:pt x="0" y="2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명령어의 구성 예</a:t>
            </a:r>
          </a:p>
        </p:txBody>
      </p:sp>
      <p:sp>
        <p:nvSpPr>
          <p:cNvPr id="65541" name="Freeform 5"/>
          <p:cNvSpPr>
            <a:spLocks/>
          </p:cNvSpPr>
          <p:nvPr/>
        </p:nvSpPr>
        <p:spPr bwMode="auto">
          <a:xfrm>
            <a:off x="995363" y="2773363"/>
            <a:ext cx="4054475" cy="2984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187"/>
              </a:cxn>
              <a:cxn ang="0">
                <a:pos x="2553" y="187"/>
              </a:cxn>
              <a:cxn ang="0">
                <a:pos x="2553" y="1"/>
              </a:cxn>
            </a:cxnLst>
            <a:rect l="0" t="0" r="r" b="b"/>
            <a:pathLst>
              <a:path w="2554" h="188">
                <a:moveTo>
                  <a:pt x="5" y="0"/>
                </a:moveTo>
                <a:lnTo>
                  <a:pt x="0" y="187"/>
                </a:lnTo>
                <a:lnTo>
                  <a:pt x="2553" y="187"/>
                </a:lnTo>
                <a:lnTo>
                  <a:pt x="2553" y="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798638" y="3262313"/>
            <a:ext cx="3783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spcAft>
                <a:spcPct val="40000"/>
              </a:spcAft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 코드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</a:t>
            </a:r>
            <a:r>
              <a:rPr lang="en-US" altLang="ko-KR" baseline="50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=32)</a:t>
            </a:r>
          </a:p>
        </p:txBody>
      </p:sp>
      <p:sp>
        <p:nvSpPr>
          <p:cNvPr id="65543" name="Freeform 7"/>
          <p:cNvSpPr>
            <a:spLocks/>
          </p:cNvSpPr>
          <p:nvPr/>
        </p:nvSpPr>
        <p:spPr bwMode="auto">
          <a:xfrm>
            <a:off x="1341438" y="3070225"/>
            <a:ext cx="493712" cy="428625"/>
          </a:xfrm>
          <a:custGeom>
            <a:avLst/>
            <a:gdLst/>
            <a:ahLst/>
            <a:cxnLst>
              <a:cxn ang="0">
                <a:pos x="310" y="269"/>
              </a:cxn>
              <a:cxn ang="0">
                <a:pos x="0" y="268"/>
              </a:cxn>
              <a:cxn ang="0">
                <a:pos x="0" y="0"/>
              </a:cxn>
            </a:cxnLst>
            <a:rect l="0" t="0" r="r" b="b"/>
            <a:pathLst>
              <a:path w="311" h="270">
                <a:moveTo>
                  <a:pt x="310" y="269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646113" y="2163763"/>
            <a:ext cx="7756525" cy="665162"/>
            <a:chOff x="407" y="1363"/>
            <a:chExt cx="4886" cy="419"/>
          </a:xfrm>
        </p:grpSpPr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407" y="1363"/>
              <a:ext cx="755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1005" y="1363"/>
              <a:ext cx="829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1646" y="1363"/>
              <a:ext cx="842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2291" y="1363"/>
              <a:ext cx="822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2889" y="1363"/>
              <a:ext cx="830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3524" y="1363"/>
              <a:ext cx="720" cy="394"/>
            </a:xfrm>
            <a:prstGeom prst="rect">
              <a:avLst/>
            </a:prstGeom>
            <a:solidFill>
              <a:srgbClr val="BC37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4129" y="1363"/>
              <a:ext cx="761" cy="394"/>
            </a:xfrm>
            <a:prstGeom prst="rect">
              <a:avLst/>
            </a:prstGeom>
            <a:solidFill>
              <a:srgbClr val="BC37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4723" y="1363"/>
              <a:ext cx="570" cy="394"/>
            </a:xfrm>
            <a:prstGeom prst="rect">
              <a:avLst/>
            </a:prstGeom>
            <a:solidFill>
              <a:srgbClr val="50009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451" y="1378"/>
              <a:ext cx="35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1122" y="1378"/>
              <a:ext cx="3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1778" y="1378"/>
              <a:ext cx="3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2416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4876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3039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4269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3662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sp>
        <p:nvSpPr>
          <p:cNvPr id="65561" name="Rectangle 25"/>
          <p:cNvSpPr>
            <a:spLocks noChangeArrowheads="1"/>
          </p:cNvSpPr>
          <p:nvPr/>
        </p:nvSpPr>
        <p:spPr bwMode="auto">
          <a:xfrm>
            <a:off x="579438" y="1628775"/>
            <a:ext cx="414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8124825" y="1644650"/>
            <a:ext cx="414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1467428" y="4183193"/>
            <a:ext cx="6721475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주소지정방식   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r>
              <a:rPr lang="en-US" altLang="ko-KR" sz="80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직접</a:t>
            </a:r>
          </a:p>
          <a:p>
            <a:pPr algn="l" defTabSz="762000">
              <a:lnSpc>
                <a:spcPct val="80000"/>
              </a:lnSpc>
            </a:pP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  <a:r>
              <a:rPr lang="en-US" altLang="ko-KR" sz="80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베이스</a:t>
            </a:r>
          </a:p>
          <a:p>
            <a:pPr algn="l" defTabSz="762000">
              <a:lnSpc>
                <a:spcPct val="80000"/>
              </a:lnSpc>
            </a:pP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ko-KR" sz="80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인덱스</a:t>
            </a:r>
          </a:p>
          <a:p>
            <a:pPr algn="l" defTabSz="762000">
              <a:lnSpc>
                <a:spcPct val="80000"/>
              </a:lnSpc>
            </a:pP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en-US" altLang="ko-KR" sz="80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베이스</a:t>
            </a:r>
            <a:r>
              <a:rPr lang="en-US" altLang="ko-KR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ko-KR" altLang="en-US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인덱스</a:t>
            </a:r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 rot="10800000">
            <a:off x="4085216" y="4165731"/>
            <a:ext cx="830262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US" altLang="ko-KR" sz="10600" b="0" dirty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reeform 2"/>
          <p:cNvSpPr>
            <a:spLocks/>
          </p:cNvSpPr>
          <p:nvPr/>
        </p:nvSpPr>
        <p:spPr bwMode="auto">
          <a:xfrm>
            <a:off x="6084888" y="3071813"/>
            <a:ext cx="495300" cy="665162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311" y="0"/>
              </a:cxn>
            </a:cxnLst>
            <a:rect l="0" t="0" r="r" b="b"/>
            <a:pathLst>
              <a:path w="312" h="419">
                <a:moveTo>
                  <a:pt x="0" y="418"/>
                </a:moveTo>
                <a:lnTo>
                  <a:pt x="311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7587" name="Freeform 3"/>
          <p:cNvSpPr>
            <a:spLocks/>
          </p:cNvSpPr>
          <p:nvPr/>
        </p:nvSpPr>
        <p:spPr bwMode="auto">
          <a:xfrm>
            <a:off x="6138863" y="2725738"/>
            <a:ext cx="866775" cy="346075"/>
          </a:xfrm>
          <a:custGeom>
            <a:avLst/>
            <a:gdLst/>
            <a:ahLst/>
            <a:cxnLst>
              <a:cxn ang="0">
                <a:pos x="543" y="0"/>
              </a:cxn>
              <a:cxn ang="0">
                <a:pos x="545" y="217"/>
              </a:cxn>
              <a:cxn ang="0">
                <a:pos x="0" y="217"/>
              </a:cxn>
              <a:cxn ang="0">
                <a:pos x="0" y="2"/>
              </a:cxn>
            </a:cxnLst>
            <a:rect l="0" t="0" r="r" b="b"/>
            <a:pathLst>
              <a:path w="546" h="218">
                <a:moveTo>
                  <a:pt x="543" y="0"/>
                </a:moveTo>
                <a:lnTo>
                  <a:pt x="545" y="217"/>
                </a:lnTo>
                <a:lnTo>
                  <a:pt x="0" y="217"/>
                </a:lnTo>
                <a:lnTo>
                  <a:pt x="0" y="2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7588" name="Freeform 4"/>
          <p:cNvSpPr>
            <a:spLocks/>
          </p:cNvSpPr>
          <p:nvPr/>
        </p:nvSpPr>
        <p:spPr bwMode="auto">
          <a:xfrm>
            <a:off x="7837488" y="2727325"/>
            <a:ext cx="528637" cy="3201988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332" y="2016"/>
              </a:cxn>
              <a:cxn ang="0">
                <a:pos x="332" y="552"/>
              </a:cxn>
              <a:cxn ang="0">
                <a:pos x="79" y="0"/>
              </a:cxn>
            </a:cxnLst>
            <a:rect l="0" t="0" r="r" b="b"/>
            <a:pathLst>
              <a:path w="333" h="2017">
                <a:moveTo>
                  <a:pt x="0" y="2016"/>
                </a:moveTo>
                <a:lnTo>
                  <a:pt x="332" y="2016"/>
                </a:lnTo>
                <a:lnTo>
                  <a:pt x="332" y="552"/>
                </a:lnTo>
                <a:lnTo>
                  <a:pt x="79" y="0"/>
                </a:lnTo>
              </a:path>
            </a:pathLst>
          </a:custGeom>
          <a:noFill/>
          <a:ln w="25400" cap="rnd" cmpd="sng">
            <a:solidFill>
              <a:srgbClr val="C683FF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명령어의 구성 예</a:t>
            </a:r>
          </a:p>
        </p:txBody>
      </p:sp>
      <p:sp>
        <p:nvSpPr>
          <p:cNvPr id="67590" name="Freeform 6"/>
          <p:cNvSpPr>
            <a:spLocks/>
          </p:cNvSpPr>
          <p:nvPr/>
        </p:nvSpPr>
        <p:spPr bwMode="auto">
          <a:xfrm>
            <a:off x="995363" y="2773363"/>
            <a:ext cx="4054475" cy="2984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187"/>
              </a:cxn>
              <a:cxn ang="0">
                <a:pos x="2553" y="187"/>
              </a:cxn>
              <a:cxn ang="0">
                <a:pos x="2553" y="1"/>
              </a:cxn>
            </a:cxnLst>
            <a:rect l="0" t="0" r="r" b="b"/>
            <a:pathLst>
              <a:path w="2554" h="188">
                <a:moveTo>
                  <a:pt x="5" y="0"/>
                </a:moveTo>
                <a:lnTo>
                  <a:pt x="0" y="187"/>
                </a:lnTo>
                <a:lnTo>
                  <a:pt x="2553" y="187"/>
                </a:lnTo>
                <a:lnTo>
                  <a:pt x="2553" y="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798638" y="3262313"/>
            <a:ext cx="3783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spcAft>
                <a:spcPct val="40000"/>
              </a:spcAft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 코드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</a:t>
            </a:r>
            <a:r>
              <a:rPr lang="en-US" altLang="ko-KR" baseline="50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=32)</a:t>
            </a:r>
          </a:p>
        </p:txBody>
      </p:sp>
      <p:sp>
        <p:nvSpPr>
          <p:cNvPr id="67592" name="Freeform 8"/>
          <p:cNvSpPr>
            <a:spLocks/>
          </p:cNvSpPr>
          <p:nvPr/>
        </p:nvSpPr>
        <p:spPr bwMode="auto">
          <a:xfrm>
            <a:off x="1341438" y="3070225"/>
            <a:ext cx="493712" cy="428625"/>
          </a:xfrm>
          <a:custGeom>
            <a:avLst/>
            <a:gdLst/>
            <a:ahLst/>
            <a:cxnLst>
              <a:cxn ang="0">
                <a:pos x="310" y="269"/>
              </a:cxn>
              <a:cxn ang="0">
                <a:pos x="0" y="268"/>
              </a:cxn>
              <a:cxn ang="0">
                <a:pos x="0" y="0"/>
              </a:cxn>
            </a:cxnLst>
            <a:rect l="0" t="0" r="r" b="b"/>
            <a:pathLst>
              <a:path w="311" h="270">
                <a:moveTo>
                  <a:pt x="310" y="269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646113" y="2163763"/>
            <a:ext cx="7756525" cy="665162"/>
            <a:chOff x="407" y="1363"/>
            <a:chExt cx="4886" cy="419"/>
          </a:xfrm>
        </p:grpSpPr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407" y="1363"/>
              <a:ext cx="755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1005" y="1363"/>
              <a:ext cx="829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1646" y="1363"/>
              <a:ext cx="842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291" y="1363"/>
              <a:ext cx="822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2889" y="1363"/>
              <a:ext cx="830" cy="39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3524" y="1363"/>
              <a:ext cx="720" cy="394"/>
            </a:xfrm>
            <a:prstGeom prst="rect">
              <a:avLst/>
            </a:prstGeom>
            <a:solidFill>
              <a:srgbClr val="BC37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4129" y="1363"/>
              <a:ext cx="761" cy="394"/>
            </a:xfrm>
            <a:prstGeom prst="rect">
              <a:avLst/>
            </a:prstGeom>
            <a:solidFill>
              <a:srgbClr val="BC37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4723" y="1363"/>
              <a:ext cx="570" cy="394"/>
            </a:xfrm>
            <a:prstGeom prst="rect">
              <a:avLst/>
            </a:prstGeom>
            <a:solidFill>
              <a:srgbClr val="50009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451" y="1378"/>
              <a:ext cx="35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1122" y="1378"/>
              <a:ext cx="3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1778" y="1378"/>
              <a:ext cx="3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2416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7605" name="Rectangle 21"/>
            <p:cNvSpPr>
              <a:spLocks noChangeArrowheads="1"/>
            </p:cNvSpPr>
            <p:nvPr/>
          </p:nvSpPr>
          <p:spPr bwMode="auto">
            <a:xfrm>
              <a:off x="4876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7606" name="Rectangle 22"/>
            <p:cNvSpPr>
              <a:spLocks noChangeArrowheads="1"/>
            </p:cNvSpPr>
            <p:nvPr/>
          </p:nvSpPr>
          <p:spPr bwMode="auto">
            <a:xfrm>
              <a:off x="3039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7607" name="Rectangle 23"/>
            <p:cNvSpPr>
              <a:spLocks noChangeArrowheads="1"/>
            </p:cNvSpPr>
            <p:nvPr/>
          </p:nvSpPr>
          <p:spPr bwMode="auto">
            <a:xfrm>
              <a:off x="4269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7608" name="Rectangle 24"/>
            <p:cNvSpPr>
              <a:spLocks noChangeArrowheads="1"/>
            </p:cNvSpPr>
            <p:nvPr/>
          </p:nvSpPr>
          <p:spPr bwMode="auto">
            <a:xfrm>
              <a:off x="3662" y="1378"/>
              <a:ext cx="2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3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79438" y="1628775"/>
            <a:ext cx="414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8124825" y="1644650"/>
            <a:ext cx="414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1485900" y="3832225"/>
            <a:ext cx="6721475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주소지정방식   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r>
              <a:rPr lang="en-US" altLang="ko-KR" sz="80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직접</a:t>
            </a:r>
          </a:p>
          <a:p>
            <a:pPr algn="l" defTabSz="762000">
              <a:lnSpc>
                <a:spcPct val="80000"/>
              </a:lnSpc>
            </a:pP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  <a:r>
              <a:rPr lang="en-US" altLang="ko-KR" sz="80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베이스</a:t>
            </a:r>
          </a:p>
          <a:p>
            <a:pPr algn="l" defTabSz="762000">
              <a:lnSpc>
                <a:spcPct val="80000"/>
              </a:lnSpc>
            </a:pP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ko-KR" sz="80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인덱스</a:t>
            </a:r>
          </a:p>
          <a:p>
            <a:pPr algn="l" defTabSz="762000">
              <a:lnSpc>
                <a:spcPct val="80000"/>
              </a:lnSpc>
            </a:pP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en-US" altLang="ko-KR" sz="80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베이스</a:t>
            </a: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인덱스</a:t>
            </a:r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4718050" y="5562600"/>
            <a:ext cx="2789238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ko-KR" sz="800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레지스터 </a:t>
            </a:r>
            <a:r>
              <a:rPr lang="en-US" altLang="ko-KR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900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800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ko-KR" sz="800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레지스터 </a:t>
            </a:r>
            <a:r>
              <a:rPr lang="en-US" altLang="ko-KR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 rot="10800000">
            <a:off x="4103688" y="3814763"/>
            <a:ext cx="830262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US" altLang="ko-KR" sz="10600" b="0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 flipH="1">
            <a:off x="7404100" y="5299075"/>
            <a:ext cx="5143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US" altLang="ko-KR" sz="6600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8086 </a:t>
            </a:r>
            <a:r>
              <a:rPr lang="ko-KR" altLang="en-US"/>
              <a:t>명령어의 형태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793" y="1700893"/>
            <a:ext cx="8915400" cy="4601936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SzPct val="80000"/>
            </a:pPr>
            <a:r>
              <a:rPr lang="en-US" altLang="ko-KR" sz="3200" dirty="0"/>
              <a:t>14</a:t>
            </a:r>
            <a:r>
              <a:rPr lang="ko-KR" altLang="en-US" sz="3200" dirty="0"/>
              <a:t>개의 기본 레지스터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ko-KR" altLang="en-US" dirty="0"/>
              <a:t>범용 레지스터 </a:t>
            </a:r>
            <a:r>
              <a:rPr lang="en-US" altLang="ko-KR" dirty="0"/>
              <a:t>: 8</a:t>
            </a:r>
            <a:r>
              <a:rPr lang="ko-KR" altLang="en-US" dirty="0"/>
              <a:t>개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ko-KR" altLang="en-US" dirty="0"/>
              <a:t>세그먼트 레지스터 </a:t>
            </a:r>
            <a:r>
              <a:rPr lang="en-US" altLang="ko-KR" dirty="0"/>
              <a:t>: 4</a:t>
            </a:r>
            <a:r>
              <a:rPr lang="ko-KR" altLang="en-US" dirty="0"/>
              <a:t>개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ko-KR" altLang="en-US" dirty="0"/>
              <a:t>명령어 포인트 </a:t>
            </a:r>
            <a:r>
              <a:rPr lang="en-US" altLang="ko-KR" dirty="0"/>
              <a:t>: 1</a:t>
            </a:r>
            <a:r>
              <a:rPr lang="ko-KR" altLang="en-US" dirty="0"/>
              <a:t>개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ko-KR" altLang="en-US" dirty="0"/>
              <a:t>플래그 레지스터 </a:t>
            </a:r>
            <a:r>
              <a:rPr lang="en-US" altLang="ko-KR" dirty="0"/>
              <a:t>: 1</a:t>
            </a:r>
            <a:r>
              <a:rPr lang="ko-KR" altLang="en-US" dirty="0"/>
              <a:t>개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ko-KR" altLang="en-US" dirty="0"/>
              <a:t>필요한 레지스터를 명시하기 위하여 </a:t>
            </a:r>
            <a:r>
              <a:rPr lang="en-US" altLang="ko-KR" dirty="0"/>
              <a:t>3</a:t>
            </a:r>
            <a:r>
              <a:rPr lang="ko-KR" altLang="en-US" dirty="0"/>
              <a:t>비트 필요</a:t>
            </a:r>
          </a:p>
        </p:txBody>
      </p:sp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8086 </a:t>
            </a:r>
            <a:r>
              <a:rPr lang="ko-KR" altLang="en-US"/>
              <a:t>명령어의 형태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873250"/>
            <a:ext cx="8313737" cy="41148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SzPct val="80000"/>
            </a:pPr>
            <a:r>
              <a:rPr lang="ko-KR" altLang="en-US" sz="2800"/>
              <a:t>레지스터와 데이터 버스 </a:t>
            </a:r>
            <a:r>
              <a:rPr lang="en-US" altLang="ko-KR" sz="2800"/>
              <a:t>: 16</a:t>
            </a:r>
            <a:r>
              <a:rPr lang="ko-KR" altLang="en-US" sz="2800"/>
              <a:t>비트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ko-KR" altLang="en-US" sz="2000"/>
              <a:t>레지스터 기록 </a:t>
            </a:r>
            <a:r>
              <a:rPr lang="en-US" altLang="ko-KR" sz="2000"/>
              <a:t>: 1 </a:t>
            </a:r>
            <a:r>
              <a:rPr lang="ko-KR" altLang="en-US" sz="2000"/>
              <a:t>사이클</a:t>
            </a:r>
          </a:p>
          <a:p>
            <a:pPr>
              <a:lnSpc>
                <a:spcPct val="150000"/>
              </a:lnSpc>
              <a:buSzPct val="80000"/>
            </a:pPr>
            <a:r>
              <a:rPr lang="ko-KR" altLang="en-US" sz="2800"/>
              <a:t>명령어의 일반적 크기 </a:t>
            </a:r>
            <a:r>
              <a:rPr lang="en-US" altLang="ko-KR" sz="2800"/>
              <a:t>: 1</a:t>
            </a:r>
            <a:r>
              <a:rPr lang="ko-KR" altLang="en-US" sz="2800"/>
              <a:t>단어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ko-KR" altLang="en-US" sz="2000"/>
              <a:t> 데이터의 크기를 나타내기 위하여 </a:t>
            </a:r>
            <a:r>
              <a:rPr lang="en-US" altLang="ko-KR" sz="2000"/>
              <a:t>1 </a:t>
            </a:r>
            <a:r>
              <a:rPr lang="ko-KR" altLang="en-US" sz="2000"/>
              <a:t>비트 필요</a:t>
            </a:r>
          </a:p>
          <a:p>
            <a:pPr>
              <a:lnSpc>
                <a:spcPct val="150000"/>
              </a:lnSpc>
              <a:buSzPct val="80000"/>
            </a:pPr>
            <a:r>
              <a:rPr lang="ko-KR" altLang="en-US" sz="2800"/>
              <a:t>주소 지정 방식을 나타내기 위해 </a:t>
            </a:r>
            <a:r>
              <a:rPr lang="en-US" altLang="ko-KR" sz="2800"/>
              <a:t>5</a:t>
            </a:r>
            <a:r>
              <a:rPr lang="ko-KR" altLang="en-US" sz="2800"/>
              <a:t>비트 이용</a:t>
            </a:r>
          </a:p>
          <a:p>
            <a:pPr>
              <a:lnSpc>
                <a:spcPct val="150000"/>
              </a:lnSpc>
              <a:buSzPct val="80000"/>
            </a:pPr>
            <a:r>
              <a:rPr lang="ko-KR" altLang="en-US" sz="2800"/>
              <a:t>주소 버스의 크기 </a:t>
            </a:r>
            <a:r>
              <a:rPr lang="en-US" altLang="ko-KR" sz="2800"/>
              <a:t>: 20</a:t>
            </a:r>
            <a:r>
              <a:rPr lang="ko-KR" altLang="en-US" sz="2800"/>
              <a:t>비트</a:t>
            </a:r>
          </a:p>
        </p:txBody>
      </p:sp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기억 장치의 모델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0" y="1676400"/>
            <a:ext cx="4762500" cy="514350"/>
          </a:xfrm>
          <a:noFill/>
          <a:ln/>
        </p:spPr>
        <p:txBody>
          <a:bodyPr/>
          <a:lstStyle/>
          <a:p>
            <a:pPr>
              <a:buSzPct val="80000"/>
            </a:pPr>
            <a:r>
              <a:rPr lang="en-US" altLang="ko-KR" sz="3200">
                <a:solidFill>
                  <a:srgbClr val="FFBC59"/>
                </a:solidFill>
              </a:rPr>
              <a:t>8086 </a:t>
            </a:r>
            <a:r>
              <a:rPr lang="ko-KR" altLang="en-US" sz="3200">
                <a:solidFill>
                  <a:srgbClr val="FFBC59"/>
                </a:solidFill>
              </a:rPr>
              <a:t>프로세서의 예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357313" y="2135188"/>
            <a:ext cx="2247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바이트주소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695950" y="2135188"/>
            <a:ext cx="1790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단어주소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355725" y="5759450"/>
            <a:ext cx="1974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7        0</a:t>
            </a:r>
          </a:p>
        </p:txBody>
      </p:sp>
      <p:grpSp>
        <p:nvGrpSpPr>
          <p:cNvPr id="79899" name="Group 27"/>
          <p:cNvGrpSpPr>
            <a:grpSpLocks/>
          </p:cNvGrpSpPr>
          <p:nvPr/>
        </p:nvGrpSpPr>
        <p:grpSpPr bwMode="auto">
          <a:xfrm>
            <a:off x="404813" y="2546350"/>
            <a:ext cx="2840037" cy="3279775"/>
            <a:chOff x="255" y="1604"/>
            <a:chExt cx="1789" cy="2066"/>
          </a:xfrm>
        </p:grpSpPr>
        <p:sp>
          <p:nvSpPr>
            <p:cNvPr id="79879" name="Rectangle 7"/>
            <p:cNvSpPr>
              <a:spLocks noChangeArrowheads="1"/>
            </p:cNvSpPr>
            <p:nvPr/>
          </p:nvSpPr>
          <p:spPr bwMode="auto">
            <a:xfrm>
              <a:off x="692" y="1663"/>
              <a:ext cx="29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679" y="1920"/>
              <a:ext cx="2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692" y="2258"/>
              <a:ext cx="25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>
                <a:lnSpc>
                  <a:spcPct val="35000"/>
                </a:lnSpc>
              </a:pP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</a:p>
            <a:p>
              <a:pPr marL="342900" indent="-342900" algn="l" defTabSz="762000">
                <a:lnSpc>
                  <a:spcPct val="35000"/>
                </a:lnSpc>
              </a:pP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465" y="2527"/>
              <a:ext cx="46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679" y="2805"/>
              <a:ext cx="23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255" y="3415"/>
              <a:ext cx="75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FFFFF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692" y="3148"/>
              <a:ext cx="23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>
                <a:lnSpc>
                  <a:spcPct val="35000"/>
                </a:lnSpc>
              </a:pP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</a:p>
            <a:p>
              <a:pPr marL="342900" indent="-342900" algn="l" defTabSz="762000">
                <a:lnSpc>
                  <a:spcPct val="35000"/>
                </a:lnSpc>
              </a:pP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</a:p>
          </p:txBody>
        </p:sp>
        <p:grpSp>
          <p:nvGrpSpPr>
            <p:cNvPr id="79893" name="Group 21"/>
            <p:cNvGrpSpPr>
              <a:grpSpLocks/>
            </p:cNvGrpSpPr>
            <p:nvPr/>
          </p:nvGrpSpPr>
          <p:grpSpPr bwMode="auto">
            <a:xfrm>
              <a:off x="958" y="1639"/>
              <a:ext cx="1028" cy="2001"/>
              <a:chOff x="958" y="1639"/>
              <a:chExt cx="1028" cy="2001"/>
            </a:xfrm>
          </p:grpSpPr>
          <p:sp>
            <p:nvSpPr>
              <p:cNvPr id="79886" name="Rectangle 14"/>
              <p:cNvSpPr>
                <a:spLocks noChangeArrowheads="1"/>
              </p:cNvSpPr>
              <p:nvPr/>
            </p:nvSpPr>
            <p:spPr bwMode="auto">
              <a:xfrm>
                <a:off x="959" y="1639"/>
                <a:ext cx="1023" cy="2001"/>
              </a:xfrm>
              <a:prstGeom prst="rect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887" name="Line 15"/>
              <p:cNvSpPr>
                <a:spLocks noChangeShapeType="1"/>
              </p:cNvSpPr>
              <p:nvPr/>
            </p:nvSpPr>
            <p:spPr bwMode="auto">
              <a:xfrm>
                <a:off x="958" y="1902"/>
                <a:ext cx="10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888" name="Line 16"/>
              <p:cNvSpPr>
                <a:spLocks noChangeShapeType="1"/>
              </p:cNvSpPr>
              <p:nvPr/>
            </p:nvSpPr>
            <p:spPr bwMode="auto">
              <a:xfrm>
                <a:off x="958" y="2156"/>
                <a:ext cx="10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889" name="Line 17"/>
              <p:cNvSpPr>
                <a:spLocks noChangeShapeType="1"/>
              </p:cNvSpPr>
              <p:nvPr/>
            </p:nvSpPr>
            <p:spPr bwMode="auto">
              <a:xfrm>
                <a:off x="958" y="2526"/>
                <a:ext cx="10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890" name="Line 18"/>
              <p:cNvSpPr>
                <a:spLocks noChangeShapeType="1"/>
              </p:cNvSpPr>
              <p:nvPr/>
            </p:nvSpPr>
            <p:spPr bwMode="auto">
              <a:xfrm>
                <a:off x="958" y="2780"/>
                <a:ext cx="10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891" name="Line 19"/>
              <p:cNvSpPr>
                <a:spLocks noChangeShapeType="1"/>
              </p:cNvSpPr>
              <p:nvPr/>
            </p:nvSpPr>
            <p:spPr bwMode="auto">
              <a:xfrm>
                <a:off x="958" y="3033"/>
                <a:ext cx="10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892" name="Line 20"/>
              <p:cNvSpPr>
                <a:spLocks noChangeShapeType="1"/>
              </p:cNvSpPr>
              <p:nvPr/>
            </p:nvSpPr>
            <p:spPr bwMode="auto">
              <a:xfrm>
                <a:off x="958" y="3390"/>
                <a:ext cx="10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9894" name="Rectangle 22"/>
            <p:cNvSpPr>
              <a:spLocks noChangeArrowheads="1"/>
            </p:cNvSpPr>
            <p:nvPr/>
          </p:nvSpPr>
          <p:spPr bwMode="auto">
            <a:xfrm>
              <a:off x="1722" y="1604"/>
              <a:ext cx="29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1722" y="1882"/>
              <a:ext cx="29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1488" y="2515"/>
              <a:ext cx="5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</a:p>
          </p:txBody>
        </p:sp>
        <p:sp>
          <p:nvSpPr>
            <p:cNvPr id="79897" name="Rectangle 25"/>
            <p:cNvSpPr>
              <a:spLocks noChangeArrowheads="1"/>
            </p:cNvSpPr>
            <p:nvPr/>
          </p:nvSpPr>
          <p:spPr bwMode="auto">
            <a:xfrm>
              <a:off x="1709" y="2758"/>
              <a:ext cx="23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/>
              <a:r>
                <a:rPr lang="en-US" altLang="ko-KR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968" y="1800"/>
              <a:ext cx="83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algn="l" defTabSz="762000">
                <a:spcBef>
                  <a:spcPct val="20000"/>
                </a:spcBef>
              </a:pP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바이트</a:t>
              </a:r>
            </a:p>
          </p:txBody>
        </p:sp>
      </p:grp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4718050" y="5759450"/>
            <a:ext cx="23209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15      8</a:t>
            </a:r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 flipH="1">
            <a:off x="6356350" y="5759450"/>
            <a:ext cx="202088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en-US" altLang="ko-KR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7      0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 flipH="1">
            <a:off x="7975600" y="2495550"/>
            <a:ext cx="536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우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측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바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트</a:t>
            </a:r>
          </a:p>
          <a:p>
            <a:pPr marL="342900" indent="-342900" defTabSz="762000"/>
            <a:endParaRPr lang="ko-KR" altLang="en-US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홀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수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 rot="5400000" flipH="1">
            <a:off x="7995444" y="4463256"/>
            <a:ext cx="5683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 rot="16200000" flipH="1">
            <a:off x="7965281" y="5318920"/>
            <a:ext cx="56832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4679950" y="2655888"/>
            <a:ext cx="4222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4660900" y="3048000"/>
            <a:ext cx="3270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4679950" y="3584575"/>
            <a:ext cx="3651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35000"/>
              </a:lnSpc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35000"/>
              </a:lnSpc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4565650" y="4027488"/>
            <a:ext cx="4222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r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4238625" y="4487863"/>
            <a:ext cx="768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r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N+2</a:t>
            </a:r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4048125" y="5421313"/>
            <a:ext cx="1092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FFFFE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4679950" y="4997450"/>
            <a:ext cx="3460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35000"/>
              </a:lnSpc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35000"/>
              </a:lnSpc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5030788" y="2600325"/>
            <a:ext cx="1490662" cy="3178175"/>
            <a:chOff x="3169" y="1638"/>
            <a:chExt cx="939" cy="2002"/>
          </a:xfrm>
        </p:grpSpPr>
        <p:sp>
          <p:nvSpPr>
            <p:cNvPr id="79912" name="Rectangle 40"/>
            <p:cNvSpPr>
              <a:spLocks noChangeArrowheads="1"/>
            </p:cNvSpPr>
            <p:nvPr/>
          </p:nvSpPr>
          <p:spPr bwMode="auto">
            <a:xfrm>
              <a:off x="3170" y="1638"/>
              <a:ext cx="934" cy="2002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3169" y="1901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4" name="Line 42"/>
            <p:cNvSpPr>
              <a:spLocks noChangeShapeType="1"/>
            </p:cNvSpPr>
            <p:nvPr/>
          </p:nvSpPr>
          <p:spPr bwMode="auto">
            <a:xfrm>
              <a:off x="3169" y="2156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3169" y="2525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6" name="Line 44"/>
            <p:cNvSpPr>
              <a:spLocks noChangeShapeType="1"/>
            </p:cNvSpPr>
            <p:nvPr/>
          </p:nvSpPr>
          <p:spPr bwMode="auto">
            <a:xfrm>
              <a:off x="3169" y="2779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>
              <a:off x="3169" y="3033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>
              <a:off x="3169" y="3390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9920" name="Rectangle 48"/>
          <p:cNvSpPr>
            <a:spLocks noChangeArrowheads="1"/>
          </p:cNvSpPr>
          <p:nvPr/>
        </p:nvSpPr>
        <p:spPr bwMode="auto">
          <a:xfrm>
            <a:off x="6137275" y="2581275"/>
            <a:ext cx="422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921" name="Rectangle 49"/>
          <p:cNvSpPr>
            <a:spLocks noChangeArrowheads="1"/>
          </p:cNvSpPr>
          <p:nvPr/>
        </p:nvSpPr>
        <p:spPr bwMode="auto">
          <a:xfrm>
            <a:off x="6137275" y="3005138"/>
            <a:ext cx="4222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79922" name="Rectangle 50"/>
          <p:cNvSpPr>
            <a:spLocks noChangeArrowheads="1"/>
          </p:cNvSpPr>
          <p:nvPr/>
        </p:nvSpPr>
        <p:spPr bwMode="auto">
          <a:xfrm>
            <a:off x="6118225" y="3990975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79923" name="Rectangle 51"/>
          <p:cNvSpPr>
            <a:spLocks noChangeArrowheads="1"/>
          </p:cNvSpPr>
          <p:nvPr/>
        </p:nvSpPr>
        <p:spPr bwMode="auto">
          <a:xfrm>
            <a:off x="5473700" y="4378325"/>
            <a:ext cx="9906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r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N+2</a:t>
            </a:r>
          </a:p>
        </p:txBody>
      </p:sp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5027613" y="2803525"/>
            <a:ext cx="13366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바이트</a:t>
            </a:r>
          </a:p>
        </p:txBody>
      </p:sp>
      <p:grpSp>
        <p:nvGrpSpPr>
          <p:cNvPr id="79932" name="Group 60"/>
          <p:cNvGrpSpPr>
            <a:grpSpLocks/>
          </p:cNvGrpSpPr>
          <p:nvPr/>
        </p:nvGrpSpPr>
        <p:grpSpPr bwMode="auto">
          <a:xfrm>
            <a:off x="6488113" y="2600325"/>
            <a:ext cx="1490662" cy="3178175"/>
            <a:chOff x="4087" y="1638"/>
            <a:chExt cx="939" cy="2002"/>
          </a:xfrm>
        </p:grpSpPr>
        <p:sp>
          <p:nvSpPr>
            <p:cNvPr id="79925" name="Rectangle 53"/>
            <p:cNvSpPr>
              <a:spLocks noChangeArrowheads="1"/>
            </p:cNvSpPr>
            <p:nvPr/>
          </p:nvSpPr>
          <p:spPr bwMode="auto">
            <a:xfrm>
              <a:off x="4088" y="1638"/>
              <a:ext cx="934" cy="2002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 flipH="1">
              <a:off x="4087" y="1901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 flipH="1">
              <a:off x="4087" y="2156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 flipH="1">
              <a:off x="4087" y="2525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 flipH="1">
              <a:off x="4087" y="2779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 flipH="1">
              <a:off x="4087" y="3033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 flipH="1">
              <a:off x="4087" y="3390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9933" name="Rectangle 61"/>
          <p:cNvSpPr>
            <a:spLocks noChangeArrowheads="1"/>
          </p:cNvSpPr>
          <p:nvPr/>
        </p:nvSpPr>
        <p:spPr bwMode="auto">
          <a:xfrm flipH="1">
            <a:off x="7599363" y="2581275"/>
            <a:ext cx="422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9934" name="Rectangle 62"/>
          <p:cNvSpPr>
            <a:spLocks noChangeArrowheads="1"/>
          </p:cNvSpPr>
          <p:nvPr/>
        </p:nvSpPr>
        <p:spPr bwMode="auto">
          <a:xfrm flipH="1">
            <a:off x="7615238" y="2987675"/>
            <a:ext cx="422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79935" name="Rectangle 63"/>
          <p:cNvSpPr>
            <a:spLocks noChangeArrowheads="1"/>
          </p:cNvSpPr>
          <p:nvPr/>
        </p:nvSpPr>
        <p:spPr bwMode="auto">
          <a:xfrm flipH="1">
            <a:off x="7242175" y="3990975"/>
            <a:ext cx="793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N+1</a:t>
            </a:r>
          </a:p>
        </p:txBody>
      </p:sp>
      <p:sp>
        <p:nvSpPr>
          <p:cNvPr id="79936" name="Rectangle 64"/>
          <p:cNvSpPr>
            <a:spLocks noChangeArrowheads="1"/>
          </p:cNvSpPr>
          <p:nvPr/>
        </p:nvSpPr>
        <p:spPr bwMode="auto">
          <a:xfrm flipH="1">
            <a:off x="7173913" y="4395788"/>
            <a:ext cx="7889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r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N+3</a:t>
            </a:r>
          </a:p>
        </p:txBody>
      </p:sp>
      <p:sp>
        <p:nvSpPr>
          <p:cNvPr id="79937" name="Rectangle 65"/>
          <p:cNvSpPr>
            <a:spLocks noChangeArrowheads="1"/>
          </p:cNvSpPr>
          <p:nvPr/>
        </p:nvSpPr>
        <p:spPr bwMode="auto">
          <a:xfrm flipH="1">
            <a:off x="6465888" y="2822575"/>
            <a:ext cx="13366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바이트</a:t>
            </a:r>
          </a:p>
        </p:txBody>
      </p:sp>
      <p:sp>
        <p:nvSpPr>
          <p:cNvPr id="79938" name="Rectangle 66"/>
          <p:cNvSpPr>
            <a:spLocks noChangeArrowheads="1"/>
          </p:cNvSpPr>
          <p:nvPr/>
        </p:nvSpPr>
        <p:spPr bwMode="auto">
          <a:xfrm>
            <a:off x="5400675" y="5308600"/>
            <a:ext cx="10922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FFFFE</a:t>
            </a:r>
          </a:p>
        </p:txBody>
      </p:sp>
      <p:sp>
        <p:nvSpPr>
          <p:cNvPr id="79939" name="Rectangle 67"/>
          <p:cNvSpPr>
            <a:spLocks noChangeArrowheads="1"/>
          </p:cNvSpPr>
          <p:nvPr/>
        </p:nvSpPr>
        <p:spPr bwMode="auto">
          <a:xfrm>
            <a:off x="6915150" y="5295900"/>
            <a:ext cx="10922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FFFFF</a:t>
            </a:r>
          </a:p>
        </p:txBody>
      </p:sp>
      <p:sp>
        <p:nvSpPr>
          <p:cNvPr id="79941" name="Rectangle 69"/>
          <p:cNvSpPr>
            <a:spLocks noChangeArrowheads="1"/>
          </p:cNvSpPr>
          <p:nvPr/>
        </p:nvSpPr>
        <p:spPr bwMode="auto">
          <a:xfrm flipH="1">
            <a:off x="3663950" y="2554288"/>
            <a:ext cx="536575" cy="277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좌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측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바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트</a:t>
            </a:r>
          </a:p>
          <a:p>
            <a:pPr marL="342900" indent="-342900" defTabSz="762000"/>
            <a:endParaRPr lang="ko-KR" altLang="en-US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짝</a:t>
            </a:r>
          </a:p>
          <a:p>
            <a:pPr marL="342900" indent="-342900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수</a:t>
            </a:r>
          </a:p>
        </p:txBody>
      </p:sp>
      <p:sp>
        <p:nvSpPr>
          <p:cNvPr id="79942" name="Rectangle 70"/>
          <p:cNvSpPr>
            <a:spLocks noChangeArrowheads="1"/>
          </p:cNvSpPr>
          <p:nvPr/>
        </p:nvSpPr>
        <p:spPr bwMode="auto">
          <a:xfrm rot="5400000" flipH="1">
            <a:off x="3667125" y="4521200"/>
            <a:ext cx="56991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</a:p>
        </p:txBody>
      </p:sp>
      <p:sp>
        <p:nvSpPr>
          <p:cNvPr id="79943" name="Rectangle 71"/>
          <p:cNvSpPr>
            <a:spLocks noChangeArrowheads="1"/>
          </p:cNvSpPr>
          <p:nvPr/>
        </p:nvSpPr>
        <p:spPr bwMode="auto">
          <a:xfrm rot="16200000" flipH="1">
            <a:off x="3654425" y="5394326"/>
            <a:ext cx="5683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</a:p>
        </p:txBody>
      </p:sp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reeform 2"/>
          <p:cNvSpPr>
            <a:spLocks/>
          </p:cNvSpPr>
          <p:nvPr/>
        </p:nvSpPr>
        <p:spPr bwMode="auto">
          <a:xfrm>
            <a:off x="4638675" y="5067300"/>
            <a:ext cx="1588" cy="692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5"/>
              </a:cxn>
            </a:cxnLst>
            <a:rect l="0" t="0" r="r" b="b"/>
            <a:pathLst>
              <a:path w="1" h="436">
                <a:moveTo>
                  <a:pt x="0" y="0"/>
                </a:moveTo>
                <a:lnTo>
                  <a:pt x="0" y="4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1923" name="Freeform 3"/>
          <p:cNvSpPr>
            <a:spLocks/>
          </p:cNvSpPr>
          <p:nvPr/>
        </p:nvSpPr>
        <p:spPr bwMode="auto">
          <a:xfrm>
            <a:off x="2552700" y="4667250"/>
            <a:ext cx="4135438" cy="382588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0" y="240"/>
              </a:cxn>
              <a:cxn ang="0">
                <a:pos x="2604" y="240"/>
              </a:cxn>
              <a:cxn ang="0">
                <a:pos x="2604" y="0"/>
              </a:cxn>
            </a:cxnLst>
            <a:rect l="0" t="0" r="r" b="b"/>
            <a:pathLst>
              <a:path w="2605" h="241">
                <a:moveTo>
                  <a:pt x="0" y="38"/>
                </a:moveTo>
                <a:lnTo>
                  <a:pt x="0" y="240"/>
                </a:lnTo>
                <a:lnTo>
                  <a:pt x="2604" y="240"/>
                </a:lnTo>
                <a:lnTo>
                  <a:pt x="260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5359400" y="2178050"/>
            <a:ext cx="2768600" cy="63500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5359400" y="2801938"/>
            <a:ext cx="2768600" cy="10207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359400" y="3354388"/>
            <a:ext cx="2768600" cy="4873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359400" y="3830638"/>
            <a:ext cx="2768600" cy="4873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359400" y="4325938"/>
            <a:ext cx="2768600" cy="4873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225550" y="2197100"/>
            <a:ext cx="2806700" cy="63500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225550" y="2820988"/>
            <a:ext cx="2806700" cy="10207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225550" y="3373438"/>
            <a:ext cx="2806700" cy="4873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225550" y="3849688"/>
            <a:ext cx="2806700" cy="4873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225550" y="4344988"/>
            <a:ext cx="2806700" cy="4873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기억 장치의 실제 구성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1619250" y="2232025"/>
            <a:ext cx="203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1048575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1609725" y="1695450"/>
            <a:ext cx="214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홀수 뱅크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2324100" y="33210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2324100" y="38163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324100" y="43116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2324100" y="2873375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5753100" y="2212975"/>
            <a:ext cx="203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1048574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5635625" y="1695450"/>
            <a:ext cx="206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짝수 뱅크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6457950" y="33020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6457950" y="37973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6457950" y="42926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6457950" y="2854325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3403226" y="5853952"/>
            <a:ext cx="3132045" cy="57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8086 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프로세서</a:t>
            </a: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4686300" y="5284788"/>
            <a:ext cx="3035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90000"/>
              </a:lnSpc>
            </a:pPr>
            <a:r>
              <a:rPr lang="en-US" altLang="ko-KR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 데이터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5030" y="5820654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ko-KR" sz="2800" baseline="30000">
                <a:solidFill>
                  <a:schemeClr val="accent1">
                    <a:lumMod val="40000"/>
                    <a:lumOff val="60000"/>
                  </a:schemeClr>
                </a:solidFill>
              </a:rPr>
              <a:t>20 </a:t>
            </a:r>
            <a:r>
              <a:rPr lang="en-US" altLang="ko-KR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= 1,048,576</a:t>
            </a:r>
            <a:endParaRPr lang="ko-KR" altLang="en-US" sz="2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8188"/>
            <a:ext cx="7772400" cy="742950"/>
          </a:xfrm>
          <a:noFill/>
          <a:ln/>
        </p:spPr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171" y="1989364"/>
            <a:ext cx="6172200" cy="41148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SzPct val="80000"/>
            </a:pPr>
            <a:r>
              <a:rPr lang="en-US" altLang="ko-KR" sz="3200" dirty="0"/>
              <a:t>32 </a:t>
            </a:r>
            <a:r>
              <a:rPr lang="ko-KR" altLang="en-US" sz="3200" dirty="0"/>
              <a:t>비트 인텔 프로세서 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altLang="ko-KR" sz="3200" dirty="0"/>
              <a:t>16 </a:t>
            </a:r>
            <a:r>
              <a:rPr lang="ko-KR" altLang="en-US" sz="3200" dirty="0"/>
              <a:t>비트 인텔 프로세서 </a:t>
            </a:r>
          </a:p>
          <a:p>
            <a:pPr>
              <a:lnSpc>
                <a:spcPct val="130000"/>
              </a:lnSpc>
              <a:buSzPct val="80000"/>
            </a:pPr>
            <a:r>
              <a:rPr lang="ko-KR" altLang="en-US" sz="3200" dirty="0"/>
              <a:t>기억 장치</a:t>
            </a:r>
          </a:p>
          <a:p>
            <a:pPr>
              <a:lnSpc>
                <a:spcPct val="130000"/>
              </a:lnSpc>
              <a:buSzPct val="80000"/>
            </a:pPr>
            <a:r>
              <a:rPr lang="ko-KR" altLang="en-US" sz="3200" dirty="0"/>
              <a:t>레지스터</a:t>
            </a:r>
          </a:p>
          <a:p>
            <a:pPr>
              <a:lnSpc>
                <a:spcPct val="130000"/>
              </a:lnSpc>
              <a:buSzPct val="80000"/>
            </a:pPr>
            <a:r>
              <a:rPr lang="ko-KR" altLang="en-US" sz="3200" dirty="0"/>
              <a:t>데이터 표현</a:t>
            </a:r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주소 지정에 의한 액세스 효율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419350" y="1733550"/>
            <a:ext cx="227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 장치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181100" y="17145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solidFill>
                  <a:srgbClr val="FFBC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번지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400300" y="2254250"/>
            <a:ext cx="1771650" cy="62865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2400300" y="2809875"/>
            <a:ext cx="1771650" cy="6318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400300" y="3367088"/>
            <a:ext cx="1771650" cy="592137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400300" y="3925888"/>
            <a:ext cx="1771650" cy="65405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894013" y="2252663"/>
            <a:ext cx="7286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41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2894013" y="2813050"/>
            <a:ext cx="8048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68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2894013" y="3371850"/>
            <a:ext cx="7286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64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471613" y="4029075"/>
            <a:ext cx="460375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3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3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3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92173" name="Freeform 13"/>
          <p:cNvSpPr>
            <a:spLocks/>
          </p:cNvSpPr>
          <p:nvPr/>
        </p:nvSpPr>
        <p:spPr bwMode="auto">
          <a:xfrm>
            <a:off x="2203450" y="4076700"/>
            <a:ext cx="2149475" cy="201613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29"/>
              </a:cxn>
              <a:cxn ang="0">
                <a:pos x="46" y="41"/>
              </a:cxn>
              <a:cxn ang="0">
                <a:pos x="65" y="52"/>
              </a:cxn>
              <a:cxn ang="0">
                <a:pos x="95" y="64"/>
              </a:cxn>
              <a:cxn ang="0">
                <a:pos x="118" y="74"/>
              </a:cxn>
              <a:cxn ang="0">
                <a:pos x="141" y="84"/>
              </a:cxn>
              <a:cxn ang="0">
                <a:pos x="165" y="94"/>
              </a:cxn>
              <a:cxn ang="0">
                <a:pos x="194" y="103"/>
              </a:cxn>
              <a:cxn ang="0">
                <a:pos x="249" y="110"/>
              </a:cxn>
              <a:cxn ang="0">
                <a:pos x="289" y="115"/>
              </a:cxn>
              <a:cxn ang="0">
                <a:pos x="332" y="120"/>
              </a:cxn>
              <a:cxn ang="0">
                <a:pos x="392" y="124"/>
              </a:cxn>
              <a:cxn ang="0">
                <a:pos x="447" y="126"/>
              </a:cxn>
              <a:cxn ang="0">
                <a:pos x="490" y="122"/>
              </a:cxn>
              <a:cxn ang="0">
                <a:pos x="519" y="118"/>
              </a:cxn>
              <a:cxn ang="0">
                <a:pos x="555" y="111"/>
              </a:cxn>
              <a:cxn ang="0">
                <a:pos x="595" y="101"/>
              </a:cxn>
              <a:cxn ang="0">
                <a:pos x="625" y="83"/>
              </a:cxn>
              <a:cxn ang="0">
                <a:pos x="655" y="68"/>
              </a:cxn>
              <a:cxn ang="0">
                <a:pos x="691" y="52"/>
              </a:cxn>
              <a:cxn ang="0">
                <a:pos x="727" y="38"/>
              </a:cxn>
              <a:cxn ang="0">
                <a:pos x="776" y="24"/>
              </a:cxn>
              <a:cxn ang="0">
                <a:pos x="819" y="16"/>
              </a:cxn>
              <a:cxn ang="0">
                <a:pos x="859" y="9"/>
              </a:cxn>
              <a:cxn ang="0">
                <a:pos x="915" y="3"/>
              </a:cxn>
              <a:cxn ang="0">
                <a:pos x="957" y="2"/>
              </a:cxn>
              <a:cxn ang="0">
                <a:pos x="1017" y="0"/>
              </a:cxn>
              <a:cxn ang="0">
                <a:pos x="1086" y="3"/>
              </a:cxn>
              <a:cxn ang="0">
                <a:pos x="1139" y="13"/>
              </a:cxn>
              <a:cxn ang="0">
                <a:pos x="1184" y="18"/>
              </a:cxn>
              <a:cxn ang="0">
                <a:pos x="1218" y="30"/>
              </a:cxn>
              <a:cxn ang="0">
                <a:pos x="1254" y="42"/>
              </a:cxn>
              <a:cxn ang="0">
                <a:pos x="1287" y="59"/>
              </a:cxn>
              <a:cxn ang="0">
                <a:pos x="1322" y="76"/>
              </a:cxn>
              <a:cxn ang="0">
                <a:pos x="1353" y="94"/>
              </a:cxn>
            </a:cxnLst>
            <a:rect l="0" t="0" r="r" b="b"/>
            <a:pathLst>
              <a:path w="1354" h="127">
                <a:moveTo>
                  <a:pt x="0" y="16"/>
                </a:moveTo>
                <a:lnTo>
                  <a:pt x="19" y="29"/>
                </a:lnTo>
                <a:lnTo>
                  <a:pt x="46" y="41"/>
                </a:lnTo>
                <a:lnTo>
                  <a:pt x="65" y="52"/>
                </a:lnTo>
                <a:lnTo>
                  <a:pt x="95" y="64"/>
                </a:lnTo>
                <a:lnTo>
                  <a:pt x="118" y="74"/>
                </a:lnTo>
                <a:lnTo>
                  <a:pt x="141" y="84"/>
                </a:lnTo>
                <a:lnTo>
                  <a:pt x="165" y="94"/>
                </a:lnTo>
                <a:lnTo>
                  <a:pt x="194" y="103"/>
                </a:lnTo>
                <a:lnTo>
                  <a:pt x="249" y="110"/>
                </a:lnTo>
                <a:lnTo>
                  <a:pt x="289" y="115"/>
                </a:lnTo>
                <a:lnTo>
                  <a:pt x="332" y="120"/>
                </a:lnTo>
                <a:lnTo>
                  <a:pt x="392" y="124"/>
                </a:lnTo>
                <a:lnTo>
                  <a:pt x="447" y="126"/>
                </a:lnTo>
                <a:lnTo>
                  <a:pt x="490" y="122"/>
                </a:lnTo>
                <a:lnTo>
                  <a:pt x="519" y="118"/>
                </a:lnTo>
                <a:lnTo>
                  <a:pt x="555" y="111"/>
                </a:lnTo>
                <a:lnTo>
                  <a:pt x="595" y="101"/>
                </a:lnTo>
                <a:lnTo>
                  <a:pt x="625" y="83"/>
                </a:lnTo>
                <a:lnTo>
                  <a:pt x="655" y="68"/>
                </a:lnTo>
                <a:lnTo>
                  <a:pt x="691" y="52"/>
                </a:lnTo>
                <a:lnTo>
                  <a:pt x="727" y="38"/>
                </a:lnTo>
                <a:lnTo>
                  <a:pt x="776" y="24"/>
                </a:lnTo>
                <a:lnTo>
                  <a:pt x="819" y="16"/>
                </a:lnTo>
                <a:lnTo>
                  <a:pt x="859" y="9"/>
                </a:lnTo>
                <a:lnTo>
                  <a:pt x="915" y="3"/>
                </a:lnTo>
                <a:lnTo>
                  <a:pt x="957" y="2"/>
                </a:lnTo>
                <a:lnTo>
                  <a:pt x="1017" y="0"/>
                </a:lnTo>
                <a:lnTo>
                  <a:pt x="1086" y="3"/>
                </a:lnTo>
                <a:lnTo>
                  <a:pt x="1139" y="13"/>
                </a:lnTo>
                <a:lnTo>
                  <a:pt x="1184" y="18"/>
                </a:lnTo>
                <a:lnTo>
                  <a:pt x="1218" y="30"/>
                </a:lnTo>
                <a:lnTo>
                  <a:pt x="1254" y="42"/>
                </a:lnTo>
                <a:lnTo>
                  <a:pt x="1287" y="59"/>
                </a:lnTo>
                <a:lnTo>
                  <a:pt x="1322" y="76"/>
                </a:lnTo>
                <a:lnTo>
                  <a:pt x="1353" y="9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2400300" y="4573588"/>
            <a:ext cx="1771650" cy="62865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2400300" y="5126038"/>
            <a:ext cx="1771650" cy="636587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2400300" y="5705475"/>
            <a:ext cx="1771650" cy="509588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2894013" y="4573588"/>
            <a:ext cx="7286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2894013" y="5132388"/>
            <a:ext cx="8048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2894013" y="5689600"/>
            <a:ext cx="7286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41</a:t>
            </a:r>
          </a:p>
        </p:txBody>
      </p:sp>
      <p:sp>
        <p:nvSpPr>
          <p:cNvPr id="92180" name="Freeform 20"/>
          <p:cNvSpPr>
            <a:spLocks/>
          </p:cNvSpPr>
          <p:nvPr/>
        </p:nvSpPr>
        <p:spPr bwMode="auto">
          <a:xfrm>
            <a:off x="2203450" y="4179888"/>
            <a:ext cx="2149475" cy="201612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29"/>
              </a:cxn>
              <a:cxn ang="0">
                <a:pos x="46" y="41"/>
              </a:cxn>
              <a:cxn ang="0">
                <a:pos x="65" y="52"/>
              </a:cxn>
              <a:cxn ang="0">
                <a:pos x="95" y="64"/>
              </a:cxn>
              <a:cxn ang="0">
                <a:pos x="118" y="74"/>
              </a:cxn>
              <a:cxn ang="0">
                <a:pos x="141" y="84"/>
              </a:cxn>
              <a:cxn ang="0">
                <a:pos x="165" y="94"/>
              </a:cxn>
              <a:cxn ang="0">
                <a:pos x="194" y="103"/>
              </a:cxn>
              <a:cxn ang="0">
                <a:pos x="249" y="110"/>
              </a:cxn>
              <a:cxn ang="0">
                <a:pos x="289" y="115"/>
              </a:cxn>
              <a:cxn ang="0">
                <a:pos x="332" y="120"/>
              </a:cxn>
              <a:cxn ang="0">
                <a:pos x="392" y="124"/>
              </a:cxn>
              <a:cxn ang="0">
                <a:pos x="447" y="126"/>
              </a:cxn>
              <a:cxn ang="0">
                <a:pos x="490" y="122"/>
              </a:cxn>
              <a:cxn ang="0">
                <a:pos x="519" y="118"/>
              </a:cxn>
              <a:cxn ang="0">
                <a:pos x="555" y="111"/>
              </a:cxn>
              <a:cxn ang="0">
                <a:pos x="595" y="101"/>
              </a:cxn>
              <a:cxn ang="0">
                <a:pos x="625" y="83"/>
              </a:cxn>
              <a:cxn ang="0">
                <a:pos x="655" y="68"/>
              </a:cxn>
              <a:cxn ang="0">
                <a:pos x="691" y="52"/>
              </a:cxn>
              <a:cxn ang="0">
                <a:pos x="727" y="38"/>
              </a:cxn>
              <a:cxn ang="0">
                <a:pos x="776" y="24"/>
              </a:cxn>
              <a:cxn ang="0">
                <a:pos x="819" y="16"/>
              </a:cxn>
              <a:cxn ang="0">
                <a:pos x="859" y="9"/>
              </a:cxn>
              <a:cxn ang="0">
                <a:pos x="915" y="3"/>
              </a:cxn>
              <a:cxn ang="0">
                <a:pos x="957" y="2"/>
              </a:cxn>
              <a:cxn ang="0">
                <a:pos x="1017" y="0"/>
              </a:cxn>
              <a:cxn ang="0">
                <a:pos x="1086" y="3"/>
              </a:cxn>
              <a:cxn ang="0">
                <a:pos x="1139" y="13"/>
              </a:cxn>
              <a:cxn ang="0">
                <a:pos x="1184" y="18"/>
              </a:cxn>
              <a:cxn ang="0">
                <a:pos x="1218" y="30"/>
              </a:cxn>
              <a:cxn ang="0">
                <a:pos x="1254" y="42"/>
              </a:cxn>
              <a:cxn ang="0">
                <a:pos x="1287" y="59"/>
              </a:cxn>
              <a:cxn ang="0">
                <a:pos x="1322" y="76"/>
              </a:cxn>
              <a:cxn ang="0">
                <a:pos x="1353" y="94"/>
              </a:cxn>
            </a:cxnLst>
            <a:rect l="0" t="0" r="r" b="b"/>
            <a:pathLst>
              <a:path w="1354" h="127">
                <a:moveTo>
                  <a:pt x="0" y="16"/>
                </a:moveTo>
                <a:lnTo>
                  <a:pt x="19" y="29"/>
                </a:lnTo>
                <a:lnTo>
                  <a:pt x="46" y="41"/>
                </a:lnTo>
                <a:lnTo>
                  <a:pt x="65" y="52"/>
                </a:lnTo>
                <a:lnTo>
                  <a:pt x="95" y="64"/>
                </a:lnTo>
                <a:lnTo>
                  <a:pt x="118" y="74"/>
                </a:lnTo>
                <a:lnTo>
                  <a:pt x="141" y="84"/>
                </a:lnTo>
                <a:lnTo>
                  <a:pt x="165" y="94"/>
                </a:lnTo>
                <a:lnTo>
                  <a:pt x="194" y="103"/>
                </a:lnTo>
                <a:lnTo>
                  <a:pt x="249" y="110"/>
                </a:lnTo>
                <a:lnTo>
                  <a:pt x="289" y="115"/>
                </a:lnTo>
                <a:lnTo>
                  <a:pt x="332" y="120"/>
                </a:lnTo>
                <a:lnTo>
                  <a:pt x="392" y="124"/>
                </a:lnTo>
                <a:lnTo>
                  <a:pt x="447" y="126"/>
                </a:lnTo>
                <a:lnTo>
                  <a:pt x="490" y="122"/>
                </a:lnTo>
                <a:lnTo>
                  <a:pt x="519" y="118"/>
                </a:lnTo>
                <a:lnTo>
                  <a:pt x="555" y="111"/>
                </a:lnTo>
                <a:lnTo>
                  <a:pt x="595" y="101"/>
                </a:lnTo>
                <a:lnTo>
                  <a:pt x="625" y="83"/>
                </a:lnTo>
                <a:lnTo>
                  <a:pt x="655" y="68"/>
                </a:lnTo>
                <a:lnTo>
                  <a:pt x="691" y="52"/>
                </a:lnTo>
                <a:lnTo>
                  <a:pt x="727" y="38"/>
                </a:lnTo>
                <a:lnTo>
                  <a:pt x="776" y="24"/>
                </a:lnTo>
                <a:lnTo>
                  <a:pt x="819" y="16"/>
                </a:lnTo>
                <a:lnTo>
                  <a:pt x="859" y="9"/>
                </a:lnTo>
                <a:lnTo>
                  <a:pt x="915" y="3"/>
                </a:lnTo>
                <a:lnTo>
                  <a:pt x="957" y="2"/>
                </a:lnTo>
                <a:lnTo>
                  <a:pt x="1017" y="0"/>
                </a:lnTo>
                <a:lnTo>
                  <a:pt x="1086" y="3"/>
                </a:lnTo>
                <a:lnTo>
                  <a:pt x="1139" y="13"/>
                </a:lnTo>
                <a:lnTo>
                  <a:pt x="1184" y="18"/>
                </a:lnTo>
                <a:lnTo>
                  <a:pt x="1218" y="30"/>
                </a:lnTo>
                <a:lnTo>
                  <a:pt x="1254" y="42"/>
                </a:lnTo>
                <a:lnTo>
                  <a:pt x="1287" y="59"/>
                </a:lnTo>
                <a:lnTo>
                  <a:pt x="1322" y="76"/>
                </a:lnTo>
                <a:lnTo>
                  <a:pt x="1353" y="9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1127125" y="2311400"/>
            <a:ext cx="10366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1108075" y="2889250"/>
            <a:ext cx="1035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0001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1127125" y="3427413"/>
            <a:ext cx="1036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0002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915988" y="4649788"/>
            <a:ext cx="12668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00011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935038" y="5187950"/>
            <a:ext cx="12684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00012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915988" y="5788025"/>
            <a:ext cx="12668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00013</a:t>
            </a:r>
          </a:p>
        </p:txBody>
      </p:sp>
      <p:sp>
        <p:nvSpPr>
          <p:cNvPr id="92187" name="Freeform 27"/>
          <p:cNvSpPr>
            <a:spLocks/>
          </p:cNvSpPr>
          <p:nvPr/>
        </p:nvSpPr>
        <p:spPr bwMode="auto">
          <a:xfrm>
            <a:off x="4178300" y="2268538"/>
            <a:ext cx="598488" cy="1077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6"/>
              </a:cxn>
              <a:cxn ang="0">
                <a:pos x="376" y="678"/>
              </a:cxn>
              <a:cxn ang="0">
                <a:pos x="17" y="678"/>
              </a:cxn>
            </a:cxnLst>
            <a:rect l="0" t="0" r="r" b="b"/>
            <a:pathLst>
              <a:path w="377" h="679">
                <a:moveTo>
                  <a:pt x="0" y="0"/>
                </a:moveTo>
                <a:lnTo>
                  <a:pt x="376" y="6"/>
                </a:lnTo>
                <a:lnTo>
                  <a:pt x="376" y="678"/>
                </a:lnTo>
                <a:lnTo>
                  <a:pt x="17" y="6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4908550" y="2351088"/>
            <a:ext cx="3700463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짝수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홀수 번지의 </a:t>
            </a:r>
          </a:p>
          <a:p>
            <a:pPr marL="342900" indent="-342900" algn="l" defTabSz="762000"/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조합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번 액세스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92189" name="Freeform 29"/>
          <p:cNvSpPr>
            <a:spLocks/>
          </p:cNvSpPr>
          <p:nvPr/>
        </p:nvSpPr>
        <p:spPr bwMode="auto">
          <a:xfrm>
            <a:off x="4216400" y="4584700"/>
            <a:ext cx="579438" cy="1141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4" y="1"/>
              </a:cxn>
              <a:cxn ang="0">
                <a:pos x="364" y="718"/>
              </a:cxn>
              <a:cxn ang="0">
                <a:pos x="5" y="718"/>
              </a:cxn>
            </a:cxnLst>
            <a:rect l="0" t="0" r="r" b="b"/>
            <a:pathLst>
              <a:path w="365" h="719">
                <a:moveTo>
                  <a:pt x="0" y="0"/>
                </a:moveTo>
                <a:lnTo>
                  <a:pt x="364" y="1"/>
                </a:lnTo>
                <a:lnTo>
                  <a:pt x="364" y="718"/>
                </a:lnTo>
                <a:lnTo>
                  <a:pt x="5" y="7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4927600" y="4732338"/>
            <a:ext cx="3822700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홀수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짝수 번지의 </a:t>
            </a:r>
          </a:p>
          <a:p>
            <a:pPr marL="342900" indent="-342900" algn="l" defTabSz="762000"/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조합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번 액세스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데이터 기록시 일반적인 규칙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074" y="1846217"/>
            <a:ext cx="7530737" cy="4114800"/>
          </a:xfrm>
          <a:noFill/>
          <a:ln/>
        </p:spPr>
        <p:txBody>
          <a:bodyPr/>
          <a:lstStyle/>
          <a:p>
            <a:pPr>
              <a:spcBef>
                <a:spcPct val="10000"/>
              </a:spcBef>
              <a:buSzPct val="80000"/>
            </a:pPr>
            <a:r>
              <a:rPr lang="ko-KR" altLang="en-US"/>
              <a:t>기억 장소 주소는 바이트 단위</a:t>
            </a:r>
          </a:p>
          <a:p>
            <a:pPr>
              <a:spcBef>
                <a:spcPct val="10000"/>
              </a:spcBef>
              <a:buSzPct val="80000"/>
            </a:pPr>
            <a:r>
              <a:rPr lang="ko-KR" altLang="en-US"/>
              <a:t>바이트 주소는 </a:t>
            </a:r>
            <a:r>
              <a:rPr lang="en-US" altLang="ko-KR"/>
              <a:t>1</a:t>
            </a:r>
            <a:r>
              <a:rPr lang="ko-KR" altLang="en-US"/>
              <a:t>씩 증가 </a:t>
            </a:r>
          </a:p>
          <a:p>
            <a:pPr>
              <a:spcBef>
                <a:spcPct val="10000"/>
              </a:spcBef>
              <a:buSzPct val="80000"/>
            </a:pPr>
            <a:r>
              <a:rPr lang="ko-KR" altLang="en-US"/>
              <a:t>단어 주소는 </a:t>
            </a:r>
            <a:r>
              <a:rPr lang="en-US" altLang="ko-KR"/>
              <a:t>2</a:t>
            </a:r>
            <a:r>
              <a:rPr lang="ko-KR" altLang="en-US"/>
              <a:t>씩 증가</a:t>
            </a:r>
          </a:p>
          <a:p>
            <a:pPr>
              <a:spcBef>
                <a:spcPct val="10000"/>
              </a:spcBef>
              <a:buSzPct val="80000"/>
            </a:pPr>
            <a:r>
              <a:rPr lang="en-US" altLang="ko-KR"/>
              <a:t>N</a:t>
            </a:r>
            <a:r>
              <a:rPr lang="ko-KR" altLang="en-US"/>
              <a:t>번지의 단어에 접근</a:t>
            </a:r>
          </a:p>
          <a:p>
            <a:pPr lvl="1">
              <a:spcBef>
                <a:spcPct val="10000"/>
              </a:spcBef>
              <a:buSzPct val="80000"/>
            </a:pPr>
            <a:r>
              <a:rPr lang="ko-KR" altLang="en-US"/>
              <a:t> </a:t>
            </a:r>
            <a:r>
              <a:rPr lang="ko-KR" altLang="en-US" sz="800"/>
              <a:t> </a:t>
            </a:r>
            <a:r>
              <a:rPr lang="en-US" altLang="ko-KR"/>
              <a:t>N, N + 1 </a:t>
            </a:r>
            <a:r>
              <a:rPr lang="ko-KR" altLang="en-US"/>
              <a:t>바이트에 접근</a:t>
            </a:r>
          </a:p>
          <a:p>
            <a:pPr>
              <a:spcBef>
                <a:spcPct val="10000"/>
              </a:spcBef>
              <a:buSzPct val="80000"/>
            </a:pPr>
            <a:r>
              <a:rPr lang="en-US" altLang="ko-KR"/>
              <a:t>N</a:t>
            </a:r>
            <a:r>
              <a:rPr lang="ko-KR" altLang="en-US"/>
              <a:t>번지의 긴 단어에 접근</a:t>
            </a:r>
          </a:p>
          <a:p>
            <a:pPr lvl="1">
              <a:spcBef>
                <a:spcPct val="10000"/>
              </a:spcBef>
              <a:buSzPct val="80000"/>
            </a:pPr>
            <a:r>
              <a:rPr lang="ko-KR" altLang="en-US"/>
              <a:t> </a:t>
            </a:r>
            <a:r>
              <a:rPr lang="en-US" altLang="ko-KR"/>
              <a:t>N, N + 1, N + 2, N + 3 </a:t>
            </a:r>
            <a:r>
              <a:rPr lang="ko-KR" altLang="en-US"/>
              <a:t>에 접근</a:t>
            </a:r>
          </a:p>
        </p:txBody>
      </p:sp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기억 장치에서 단어 배열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577975" y="3524250"/>
            <a:ext cx="1758950" cy="80645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577975" y="4205288"/>
            <a:ext cx="1758950" cy="830262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577975" y="4814888"/>
            <a:ext cx="1758950" cy="887412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577975" y="5405438"/>
            <a:ext cx="1758950" cy="677862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1430338" y="2894013"/>
            <a:ext cx="234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 장치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2066925" y="4225925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2A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2066925" y="4835525"/>
            <a:ext cx="72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51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3927475" y="1992313"/>
            <a:ext cx="253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레지스터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1152525" y="3270250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1133475" y="4051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771525" y="4641850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N+1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2219325" y="3611563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2200275" y="5554663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2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733425" y="5251450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N+2</a:t>
            </a: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5988050" y="1954213"/>
            <a:ext cx="863600" cy="67310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6864350" y="1949450"/>
            <a:ext cx="920750" cy="677863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3343275" y="4043363"/>
            <a:ext cx="4937125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120000"/>
              </a:lnSpc>
            </a:pP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단어의 </a:t>
            </a:r>
            <a:r>
              <a:rPr lang="ko-KR" altLang="en-US" sz="3600">
                <a:solidFill>
                  <a:srgbClr val="50009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하위</a:t>
            </a: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바이트</a:t>
            </a:r>
          </a:p>
          <a:p>
            <a:pPr marL="342900" indent="-342900" algn="l" defTabSz="762000">
              <a:lnSpc>
                <a:spcPct val="120000"/>
              </a:lnSpc>
            </a:pP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단어의 </a:t>
            </a:r>
            <a:r>
              <a:rPr lang="ko-KR" altLang="en-US" sz="3600">
                <a:solidFill>
                  <a:srgbClr val="C68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상위</a:t>
            </a: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바이트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6991350" y="2028825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2A</a:t>
            </a:r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6096000" y="2028825"/>
            <a:ext cx="72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51</a:t>
            </a:r>
          </a:p>
        </p:txBody>
      </p:sp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7581900" y="2728913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5638800" y="2709863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6705600" y="2709863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3873500" y="45720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625600" y="1701800"/>
            <a:ext cx="1663700" cy="1111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/>
              <a:t>8086 </a:t>
            </a:r>
            <a:r>
              <a:rPr lang="ko-KR" altLang="en-US"/>
              <a:t>프로세서 구조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24025" y="1670050"/>
            <a:ext cx="549275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AH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DH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666875" y="2489200"/>
            <a:ext cx="157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SP,BP,SI,DI</a:t>
            </a: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625600" y="247650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2495550" y="1720850"/>
            <a:ext cx="0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863600" y="2635250"/>
            <a:ext cx="501650" cy="221615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835025" y="2701925"/>
            <a:ext cx="536575" cy="222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명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령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어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실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행</a:t>
            </a: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905000" y="4953000"/>
            <a:ext cx="1182688" cy="4206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73" y="0"/>
              </a:cxn>
              <a:cxn ang="0">
                <a:pos x="248" y="59"/>
              </a:cxn>
              <a:cxn ang="0">
                <a:pos x="509" y="59"/>
              </a:cxn>
              <a:cxn ang="0">
                <a:pos x="586" y="4"/>
              </a:cxn>
              <a:cxn ang="0">
                <a:pos x="744" y="4"/>
              </a:cxn>
              <a:cxn ang="0">
                <a:pos x="606" y="264"/>
              </a:cxn>
              <a:cxn ang="0">
                <a:pos x="186" y="264"/>
              </a:cxn>
              <a:cxn ang="0">
                <a:pos x="0" y="2"/>
              </a:cxn>
            </a:cxnLst>
            <a:rect l="0" t="0" r="r" b="b"/>
            <a:pathLst>
              <a:path w="745" h="265">
                <a:moveTo>
                  <a:pt x="0" y="2"/>
                </a:moveTo>
                <a:lnTo>
                  <a:pt x="173" y="0"/>
                </a:lnTo>
                <a:lnTo>
                  <a:pt x="248" y="59"/>
                </a:lnTo>
                <a:lnTo>
                  <a:pt x="509" y="59"/>
                </a:lnTo>
                <a:lnTo>
                  <a:pt x="586" y="4"/>
                </a:lnTo>
                <a:lnTo>
                  <a:pt x="744" y="4"/>
                </a:lnTo>
                <a:lnTo>
                  <a:pt x="606" y="264"/>
                </a:lnTo>
                <a:lnTo>
                  <a:pt x="186" y="264"/>
                </a:lnTo>
                <a:lnTo>
                  <a:pt x="0" y="2"/>
                </a:lnTo>
              </a:path>
            </a:pathLst>
          </a:custGeom>
          <a:solidFill>
            <a:srgbClr val="BC37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2197100" y="5022850"/>
            <a:ext cx="7048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ALU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949450" y="3835400"/>
            <a:ext cx="1206500" cy="63500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1912938" y="3841750"/>
            <a:ext cx="11969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임시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레지스터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606550" y="5607050"/>
            <a:ext cx="2063750" cy="34925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570038" y="5632450"/>
            <a:ext cx="1958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플래그레지스터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025900" y="4102100"/>
            <a:ext cx="939800" cy="9747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4002088" y="4124325"/>
            <a:ext cx="94297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EU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제어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시스템</a:t>
            </a:r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6324600" y="1714500"/>
            <a:ext cx="1125538" cy="458788"/>
          </a:xfrm>
          <a:custGeom>
            <a:avLst/>
            <a:gdLst/>
            <a:ahLst/>
            <a:cxnLst>
              <a:cxn ang="0">
                <a:pos x="0" y="286"/>
              </a:cxn>
              <a:cxn ang="0">
                <a:pos x="164" y="288"/>
              </a:cxn>
              <a:cxn ang="0">
                <a:pos x="236" y="223"/>
              </a:cxn>
              <a:cxn ang="0">
                <a:pos x="485" y="223"/>
              </a:cxn>
              <a:cxn ang="0">
                <a:pos x="558" y="284"/>
              </a:cxn>
              <a:cxn ang="0">
                <a:pos x="708" y="284"/>
              </a:cxn>
              <a:cxn ang="0">
                <a:pos x="577" y="0"/>
              </a:cxn>
              <a:cxn ang="0">
                <a:pos x="177" y="0"/>
              </a:cxn>
              <a:cxn ang="0">
                <a:pos x="0" y="286"/>
              </a:cxn>
            </a:cxnLst>
            <a:rect l="0" t="0" r="r" b="b"/>
            <a:pathLst>
              <a:path w="709" h="289">
                <a:moveTo>
                  <a:pt x="0" y="286"/>
                </a:moveTo>
                <a:lnTo>
                  <a:pt x="164" y="288"/>
                </a:lnTo>
                <a:lnTo>
                  <a:pt x="236" y="223"/>
                </a:lnTo>
                <a:lnTo>
                  <a:pt x="485" y="223"/>
                </a:lnTo>
                <a:lnTo>
                  <a:pt x="558" y="284"/>
                </a:lnTo>
                <a:lnTo>
                  <a:pt x="708" y="284"/>
                </a:lnTo>
                <a:lnTo>
                  <a:pt x="577" y="0"/>
                </a:lnTo>
                <a:lnTo>
                  <a:pt x="177" y="0"/>
                </a:lnTo>
                <a:lnTo>
                  <a:pt x="0" y="286"/>
                </a:lnTo>
              </a:path>
            </a:pathLst>
          </a:custGeom>
          <a:solidFill>
            <a:srgbClr val="BC37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6473825" y="1727200"/>
            <a:ext cx="9159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Adder</a:t>
            </a:r>
          </a:p>
        </p:txBody>
      </p:sp>
      <p:sp>
        <p:nvSpPr>
          <p:cNvPr id="120853" name="Rectangle 21"/>
          <p:cNvSpPr>
            <a:spLocks noChangeArrowheads="1"/>
          </p:cNvSpPr>
          <p:nvPr/>
        </p:nvSpPr>
        <p:spPr bwMode="auto">
          <a:xfrm>
            <a:off x="6350000" y="2559050"/>
            <a:ext cx="1130300" cy="246380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6627813" y="2546350"/>
            <a:ext cx="534987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IP</a:t>
            </a:r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6350000" y="28765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6369050" y="31813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6369050" y="34861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6350000" y="377190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6350000" y="40576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0" name="Rectangle 28"/>
          <p:cNvSpPr>
            <a:spLocks noChangeArrowheads="1"/>
          </p:cNvSpPr>
          <p:nvPr/>
        </p:nvSpPr>
        <p:spPr bwMode="auto">
          <a:xfrm>
            <a:off x="6281738" y="4089400"/>
            <a:ext cx="126682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내부 커뮤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니케이션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레지스터</a:t>
            </a:r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5651500" y="5451475"/>
            <a:ext cx="2044700" cy="3905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2" name="Rectangle 30"/>
          <p:cNvSpPr>
            <a:spLocks noChangeArrowheads="1"/>
          </p:cNvSpPr>
          <p:nvPr/>
        </p:nvSpPr>
        <p:spPr bwMode="auto">
          <a:xfrm>
            <a:off x="5684838" y="5487988"/>
            <a:ext cx="1857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명령큐 버퍼</a:t>
            </a:r>
          </a:p>
        </p:txBody>
      </p: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7626350" y="3089275"/>
            <a:ext cx="749300" cy="111442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7583488" y="3125788"/>
            <a:ext cx="79057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버스</a:t>
            </a:r>
          </a:p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제어</a:t>
            </a:r>
          </a:p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로직</a:t>
            </a: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4389438" y="1727200"/>
            <a:ext cx="8921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(EU)</a:t>
            </a:r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2152650" y="44831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2914650" y="4502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8" name="Freeform 36"/>
          <p:cNvSpPr>
            <a:spLocks/>
          </p:cNvSpPr>
          <p:nvPr/>
        </p:nvSpPr>
        <p:spPr bwMode="auto">
          <a:xfrm>
            <a:off x="1371600" y="3333750"/>
            <a:ext cx="4935538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6" y="0"/>
              </a:cxn>
              <a:cxn ang="0">
                <a:pos x="3108" y="588"/>
              </a:cxn>
            </a:cxnLst>
            <a:rect l="0" t="0" r="r" b="b"/>
            <a:pathLst>
              <a:path w="3109" h="589">
                <a:moveTo>
                  <a:pt x="0" y="0"/>
                </a:moveTo>
                <a:lnTo>
                  <a:pt x="2016" y="0"/>
                </a:lnTo>
                <a:lnTo>
                  <a:pt x="3108" y="5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2133600" y="3359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2895600" y="33782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2133600" y="28257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2895600" y="28448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3" name="Freeform 41"/>
          <p:cNvSpPr>
            <a:spLocks/>
          </p:cNvSpPr>
          <p:nvPr/>
        </p:nvSpPr>
        <p:spPr bwMode="auto">
          <a:xfrm>
            <a:off x="1466850" y="3333750"/>
            <a:ext cx="134938" cy="2459038"/>
          </a:xfrm>
          <a:custGeom>
            <a:avLst/>
            <a:gdLst/>
            <a:ahLst/>
            <a:cxnLst>
              <a:cxn ang="0">
                <a:pos x="84" y="1548"/>
              </a:cxn>
              <a:cxn ang="0">
                <a:pos x="0" y="1548"/>
              </a:cxn>
              <a:cxn ang="0">
                <a:pos x="2" y="0"/>
              </a:cxn>
            </a:cxnLst>
            <a:rect l="0" t="0" r="r" b="b"/>
            <a:pathLst>
              <a:path w="85" h="1549">
                <a:moveTo>
                  <a:pt x="84" y="1548"/>
                </a:moveTo>
                <a:lnTo>
                  <a:pt x="0" y="1548"/>
                </a:lnTo>
                <a:lnTo>
                  <a:pt x="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74" name="Freeform 42"/>
          <p:cNvSpPr>
            <a:spLocks/>
          </p:cNvSpPr>
          <p:nvPr/>
        </p:nvSpPr>
        <p:spPr bwMode="auto">
          <a:xfrm>
            <a:off x="1714500" y="3333750"/>
            <a:ext cx="344488" cy="1849438"/>
          </a:xfrm>
          <a:custGeom>
            <a:avLst/>
            <a:gdLst/>
            <a:ahLst/>
            <a:cxnLst>
              <a:cxn ang="0">
                <a:pos x="216" y="1164"/>
              </a:cxn>
              <a:cxn ang="0">
                <a:pos x="0" y="1164"/>
              </a:cxn>
              <a:cxn ang="0">
                <a:pos x="0" y="0"/>
              </a:cxn>
            </a:cxnLst>
            <a:rect l="0" t="0" r="r" b="b"/>
            <a:pathLst>
              <a:path w="217" h="1165">
                <a:moveTo>
                  <a:pt x="216" y="1164"/>
                </a:moveTo>
                <a:lnTo>
                  <a:pt x="0" y="11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>
            <a:off x="234315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>
            <a:off x="241935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>
            <a:off x="266700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274320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9" name="Freeform 47"/>
          <p:cNvSpPr>
            <a:spLocks/>
          </p:cNvSpPr>
          <p:nvPr/>
        </p:nvSpPr>
        <p:spPr bwMode="auto">
          <a:xfrm>
            <a:off x="3314700" y="2247900"/>
            <a:ext cx="534988" cy="3544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  <a:cxn ang="0">
                <a:pos x="336" y="2232"/>
              </a:cxn>
              <a:cxn ang="0">
                <a:pos x="173" y="2232"/>
              </a:cxn>
            </a:cxnLst>
            <a:rect l="0" t="0" r="r" b="b"/>
            <a:pathLst>
              <a:path w="337" h="2233">
                <a:moveTo>
                  <a:pt x="0" y="0"/>
                </a:moveTo>
                <a:lnTo>
                  <a:pt x="336" y="0"/>
                </a:lnTo>
                <a:lnTo>
                  <a:pt x="336" y="2232"/>
                </a:lnTo>
                <a:lnTo>
                  <a:pt x="173" y="223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>
            <a:off x="3035300" y="5124450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>
            <a:off x="3187700" y="41529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2" name="Freeform 50"/>
          <p:cNvSpPr>
            <a:spLocks/>
          </p:cNvSpPr>
          <p:nvPr/>
        </p:nvSpPr>
        <p:spPr bwMode="auto">
          <a:xfrm>
            <a:off x="5448300" y="3771900"/>
            <a:ext cx="954088" cy="1588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389" y="0"/>
              </a:cxn>
              <a:cxn ang="0">
                <a:pos x="0" y="0"/>
              </a:cxn>
            </a:cxnLst>
            <a:rect l="0" t="0" r="r" b="b"/>
            <a:pathLst>
              <a:path w="601" h="1">
                <a:moveTo>
                  <a:pt x="600" y="0"/>
                </a:move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>
            <a:off x="6534150" y="20828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>
            <a:off x="7315200" y="21018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>
            <a:off x="8172450" y="1606550"/>
            <a:ext cx="0" cy="147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>
            <a:off x="7416800" y="1981200"/>
            <a:ext cx="76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7" name="Freeform 55"/>
          <p:cNvSpPr>
            <a:spLocks/>
          </p:cNvSpPr>
          <p:nvPr/>
        </p:nvSpPr>
        <p:spPr bwMode="auto">
          <a:xfrm>
            <a:off x="7734300" y="4229100"/>
            <a:ext cx="420688" cy="1373188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264" y="36"/>
              </a:cxn>
              <a:cxn ang="0">
                <a:pos x="264" y="864"/>
              </a:cxn>
              <a:cxn ang="0">
                <a:pos x="0" y="864"/>
              </a:cxn>
            </a:cxnLst>
            <a:rect l="0" t="0" r="r" b="b"/>
            <a:pathLst>
              <a:path w="265" h="865">
                <a:moveTo>
                  <a:pt x="264" y="0"/>
                </a:moveTo>
                <a:lnTo>
                  <a:pt x="264" y="36"/>
                </a:lnTo>
                <a:lnTo>
                  <a:pt x="264" y="864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8" name="Freeform 56"/>
          <p:cNvSpPr>
            <a:spLocks/>
          </p:cNvSpPr>
          <p:nvPr/>
        </p:nvSpPr>
        <p:spPr bwMode="auto">
          <a:xfrm>
            <a:off x="4476750" y="5105400"/>
            <a:ext cx="1163638" cy="573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732" y="360"/>
              </a:cxn>
            </a:cxnLst>
            <a:rect l="0" t="0" r="r" b="b"/>
            <a:pathLst>
              <a:path w="733" h="361">
                <a:moveTo>
                  <a:pt x="0" y="0"/>
                </a:moveTo>
                <a:lnTo>
                  <a:pt x="0" y="360"/>
                </a:lnTo>
                <a:lnTo>
                  <a:pt x="732" y="36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>
            <a:off x="5181600" y="3721100"/>
            <a:ext cx="0" cy="194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90" name="Rectangle 58"/>
          <p:cNvSpPr>
            <a:spLocks noChangeArrowheads="1"/>
          </p:cNvSpPr>
          <p:nvPr/>
        </p:nvSpPr>
        <p:spPr bwMode="auto">
          <a:xfrm>
            <a:off x="5310188" y="1727200"/>
            <a:ext cx="10699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(BIU)</a:t>
            </a:r>
          </a:p>
        </p:txBody>
      </p:sp>
      <p:sp>
        <p:nvSpPr>
          <p:cNvPr id="120891" name="Freeform 59"/>
          <p:cNvSpPr>
            <a:spLocks/>
          </p:cNvSpPr>
          <p:nvPr/>
        </p:nvSpPr>
        <p:spPr bwMode="auto">
          <a:xfrm>
            <a:off x="5353050" y="1695450"/>
            <a:ext cx="1588" cy="4802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4"/>
              </a:cxn>
            </a:cxnLst>
            <a:rect l="0" t="0" r="r" b="b"/>
            <a:pathLst>
              <a:path w="1" h="3025">
                <a:moveTo>
                  <a:pt x="0" y="0"/>
                </a:moveTo>
                <a:lnTo>
                  <a:pt x="0" y="302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92" name="Rectangle 60"/>
          <p:cNvSpPr>
            <a:spLocks noChangeArrowheads="1"/>
          </p:cNvSpPr>
          <p:nvPr/>
        </p:nvSpPr>
        <p:spPr bwMode="auto">
          <a:xfrm>
            <a:off x="2671763" y="1670050"/>
            <a:ext cx="520700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DL</a:t>
            </a:r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>
            <a:off x="1625600" y="198120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>
            <a:off x="1625600" y="219075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레지스터의 종류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3000"/>
              <a:t>데이터 레지스터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2100"/>
              <a:t> </a:t>
            </a:r>
            <a:r>
              <a:rPr lang="ko-KR" altLang="en-US" sz="500"/>
              <a:t> </a:t>
            </a:r>
            <a:r>
              <a:rPr lang="ko-KR" altLang="en-US" sz="2100"/>
              <a:t>일시적인 결과 기록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3000"/>
              <a:t>포인터 레지스터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2100"/>
              <a:t>스택 포인터와 베이스 포인터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3000"/>
              <a:t>인덱스 레지스터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2100"/>
              <a:t>데이터의 주소 저장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25938" y="1981200"/>
            <a:ext cx="4562475" cy="4114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3500"/>
              <a:t>플래그 레지스터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2500"/>
              <a:t>연산 결과의 정보 저장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3500"/>
              <a:t>세그먼트 레지스터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</a:pPr>
            <a:r>
              <a:rPr lang="ko-KR" altLang="en-US" sz="2500"/>
              <a:t>세그먼트의 시작 주소 저장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데이터 레지스터</a:t>
            </a: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4605338" y="3852863"/>
            <a:ext cx="2900362" cy="2312987"/>
            <a:chOff x="2901" y="2427"/>
            <a:chExt cx="1827" cy="1457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2901" y="2427"/>
              <a:ext cx="918" cy="396"/>
            </a:xfrm>
            <a:prstGeom prst="rect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5" name="Rectangle 5"/>
            <p:cNvSpPr>
              <a:spLocks noChangeArrowheads="1"/>
            </p:cNvSpPr>
            <p:nvPr/>
          </p:nvSpPr>
          <p:spPr bwMode="auto">
            <a:xfrm>
              <a:off x="2901" y="2816"/>
              <a:ext cx="918" cy="639"/>
            </a:xfrm>
            <a:prstGeom prst="rect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901" y="3187"/>
              <a:ext cx="918" cy="458"/>
            </a:xfrm>
            <a:prstGeom prst="rect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3822" y="2427"/>
              <a:ext cx="906" cy="396"/>
            </a:xfrm>
            <a:prstGeom prst="rect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8" name="Rectangle 8"/>
            <p:cNvSpPr>
              <a:spLocks noChangeArrowheads="1"/>
            </p:cNvSpPr>
            <p:nvPr/>
          </p:nvSpPr>
          <p:spPr bwMode="auto">
            <a:xfrm>
              <a:off x="3822" y="2816"/>
              <a:ext cx="906" cy="639"/>
            </a:xfrm>
            <a:prstGeom prst="rect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9" name="Rectangle 9"/>
            <p:cNvSpPr>
              <a:spLocks noChangeArrowheads="1"/>
            </p:cNvSpPr>
            <p:nvPr/>
          </p:nvSpPr>
          <p:spPr bwMode="auto">
            <a:xfrm>
              <a:off x="3822" y="3187"/>
              <a:ext cx="906" cy="399"/>
            </a:xfrm>
            <a:prstGeom prst="rect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8970" name="Group 10"/>
            <p:cNvGrpSpPr>
              <a:grpSpLocks/>
            </p:cNvGrpSpPr>
            <p:nvPr/>
          </p:nvGrpSpPr>
          <p:grpSpPr bwMode="auto">
            <a:xfrm>
              <a:off x="2901" y="3531"/>
              <a:ext cx="1827" cy="353"/>
              <a:chOff x="2901" y="3531"/>
              <a:chExt cx="1827" cy="353"/>
            </a:xfrm>
          </p:grpSpPr>
          <p:sp>
            <p:nvSpPr>
              <p:cNvPr id="168971" name="Rectangle 11"/>
              <p:cNvSpPr>
                <a:spLocks noChangeArrowheads="1"/>
              </p:cNvSpPr>
              <p:nvPr/>
            </p:nvSpPr>
            <p:spPr bwMode="auto">
              <a:xfrm>
                <a:off x="2901" y="3531"/>
                <a:ext cx="918" cy="353"/>
              </a:xfrm>
              <a:prstGeom prst="rect">
                <a:avLst/>
              </a:prstGeom>
              <a:solidFill>
                <a:srgbClr val="BC37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3822" y="3531"/>
                <a:ext cx="906" cy="353"/>
              </a:xfrm>
              <a:prstGeom prst="rect">
                <a:avLst/>
              </a:prstGeom>
              <a:solidFill>
                <a:srgbClr val="BC37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68973" name="Freeform 13"/>
          <p:cNvSpPr>
            <a:spLocks/>
          </p:cNvSpPr>
          <p:nvPr/>
        </p:nvSpPr>
        <p:spPr bwMode="auto">
          <a:xfrm>
            <a:off x="4598988" y="2922588"/>
            <a:ext cx="29146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5" y="0"/>
              </a:cxn>
            </a:cxnLst>
            <a:rect l="0" t="0" r="r" b="b"/>
            <a:pathLst>
              <a:path w="1836" h="1">
                <a:moveTo>
                  <a:pt x="0" y="0"/>
                </a:moveTo>
                <a:lnTo>
                  <a:pt x="1835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4999038" y="3846513"/>
            <a:ext cx="10969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AH</a:t>
            </a:r>
          </a:p>
        </p:txBody>
      </p:sp>
      <p:sp>
        <p:nvSpPr>
          <p:cNvPr id="168975" name="Rectangle 15"/>
          <p:cNvSpPr>
            <a:spLocks noChangeArrowheads="1"/>
          </p:cNvSpPr>
          <p:nvPr/>
        </p:nvSpPr>
        <p:spPr bwMode="auto">
          <a:xfrm>
            <a:off x="5297488" y="2438400"/>
            <a:ext cx="15970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ko-KR" altLang="en-US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4719638" y="3081338"/>
            <a:ext cx="13366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</a:t>
            </a:r>
          </a:p>
        </p:txBody>
      </p:sp>
      <p:sp>
        <p:nvSpPr>
          <p:cNvPr id="168977" name="Rectangle 17"/>
          <p:cNvSpPr>
            <a:spLocks noChangeArrowheads="1"/>
          </p:cNvSpPr>
          <p:nvPr/>
        </p:nvSpPr>
        <p:spPr bwMode="auto">
          <a:xfrm>
            <a:off x="6156325" y="3081338"/>
            <a:ext cx="13366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</a:t>
            </a:r>
          </a:p>
        </p:txBody>
      </p:sp>
      <p:sp>
        <p:nvSpPr>
          <p:cNvPr id="168978" name="Rectangle 18"/>
          <p:cNvSpPr>
            <a:spLocks noChangeArrowheads="1"/>
          </p:cNvSpPr>
          <p:nvPr/>
        </p:nvSpPr>
        <p:spPr bwMode="auto">
          <a:xfrm>
            <a:off x="4981575" y="4468813"/>
            <a:ext cx="109696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BH</a:t>
            </a:r>
          </a:p>
        </p:txBody>
      </p:sp>
      <p:sp>
        <p:nvSpPr>
          <p:cNvPr id="168979" name="Rectangle 19"/>
          <p:cNvSpPr>
            <a:spLocks noChangeArrowheads="1"/>
          </p:cNvSpPr>
          <p:nvPr/>
        </p:nvSpPr>
        <p:spPr bwMode="auto">
          <a:xfrm>
            <a:off x="4978400" y="5030788"/>
            <a:ext cx="10969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</a:t>
            </a:r>
          </a:p>
        </p:txBody>
      </p:sp>
      <p:sp>
        <p:nvSpPr>
          <p:cNvPr id="168980" name="Rectangle 20"/>
          <p:cNvSpPr>
            <a:spLocks noChangeArrowheads="1"/>
          </p:cNvSpPr>
          <p:nvPr/>
        </p:nvSpPr>
        <p:spPr bwMode="auto">
          <a:xfrm>
            <a:off x="4978400" y="5591175"/>
            <a:ext cx="10969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DH</a:t>
            </a:r>
          </a:p>
        </p:txBody>
      </p:sp>
      <p:sp>
        <p:nvSpPr>
          <p:cNvPr id="168981" name="Rectangle 21"/>
          <p:cNvSpPr>
            <a:spLocks noChangeArrowheads="1"/>
          </p:cNvSpPr>
          <p:nvPr/>
        </p:nvSpPr>
        <p:spPr bwMode="auto">
          <a:xfrm>
            <a:off x="6475413" y="3846513"/>
            <a:ext cx="10969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</a:t>
            </a:r>
          </a:p>
        </p:txBody>
      </p:sp>
      <p:sp>
        <p:nvSpPr>
          <p:cNvPr id="168982" name="Rectangle 22"/>
          <p:cNvSpPr>
            <a:spLocks noChangeArrowheads="1"/>
          </p:cNvSpPr>
          <p:nvPr/>
        </p:nvSpPr>
        <p:spPr bwMode="auto">
          <a:xfrm>
            <a:off x="6440488" y="4468813"/>
            <a:ext cx="10969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BL</a:t>
            </a:r>
          </a:p>
        </p:txBody>
      </p:sp>
      <p:sp>
        <p:nvSpPr>
          <p:cNvPr id="168983" name="Rectangle 23"/>
          <p:cNvSpPr>
            <a:spLocks noChangeArrowheads="1"/>
          </p:cNvSpPr>
          <p:nvPr/>
        </p:nvSpPr>
        <p:spPr bwMode="auto">
          <a:xfrm>
            <a:off x="6437313" y="5030788"/>
            <a:ext cx="10969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CL</a:t>
            </a:r>
          </a:p>
        </p:txBody>
      </p:sp>
      <p:sp>
        <p:nvSpPr>
          <p:cNvPr id="168984" name="Rectangle 24"/>
          <p:cNvSpPr>
            <a:spLocks noChangeArrowheads="1"/>
          </p:cNvSpPr>
          <p:nvPr/>
        </p:nvSpPr>
        <p:spPr bwMode="auto">
          <a:xfrm>
            <a:off x="6437313" y="5591175"/>
            <a:ext cx="10969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DL</a:t>
            </a:r>
          </a:p>
        </p:txBody>
      </p:sp>
      <p:sp>
        <p:nvSpPr>
          <p:cNvPr id="168985" name="Rectangle 25"/>
          <p:cNvSpPr>
            <a:spLocks noChangeArrowheads="1"/>
          </p:cNvSpPr>
          <p:nvPr/>
        </p:nvSpPr>
        <p:spPr bwMode="auto">
          <a:xfrm>
            <a:off x="7532688" y="3805238"/>
            <a:ext cx="10969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AX</a:t>
            </a:r>
          </a:p>
        </p:txBody>
      </p:sp>
      <p:sp>
        <p:nvSpPr>
          <p:cNvPr id="168986" name="Rectangle 26"/>
          <p:cNvSpPr>
            <a:spLocks noChangeArrowheads="1"/>
          </p:cNvSpPr>
          <p:nvPr/>
        </p:nvSpPr>
        <p:spPr bwMode="auto">
          <a:xfrm>
            <a:off x="7532688" y="4427538"/>
            <a:ext cx="10969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BX</a:t>
            </a:r>
          </a:p>
        </p:txBody>
      </p:sp>
      <p:sp>
        <p:nvSpPr>
          <p:cNvPr id="168987" name="Rectangle 27"/>
          <p:cNvSpPr>
            <a:spLocks noChangeArrowheads="1"/>
          </p:cNvSpPr>
          <p:nvPr/>
        </p:nvSpPr>
        <p:spPr bwMode="auto">
          <a:xfrm>
            <a:off x="7529513" y="5030788"/>
            <a:ext cx="10969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CX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7529513" y="5611813"/>
            <a:ext cx="10969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DX</a:t>
            </a:r>
          </a:p>
        </p:txBody>
      </p:sp>
      <p:sp>
        <p:nvSpPr>
          <p:cNvPr id="168989" name="Freeform 29"/>
          <p:cNvSpPr>
            <a:spLocks/>
          </p:cNvSpPr>
          <p:nvPr/>
        </p:nvSpPr>
        <p:spPr bwMode="auto">
          <a:xfrm>
            <a:off x="4589463" y="2744788"/>
            <a:ext cx="1587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7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0" name="Freeform 30"/>
          <p:cNvSpPr>
            <a:spLocks/>
          </p:cNvSpPr>
          <p:nvPr/>
        </p:nvSpPr>
        <p:spPr bwMode="auto">
          <a:xfrm>
            <a:off x="7502525" y="2765425"/>
            <a:ext cx="1588" cy="344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7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1" name="Freeform 31"/>
          <p:cNvSpPr>
            <a:spLocks/>
          </p:cNvSpPr>
          <p:nvPr/>
        </p:nvSpPr>
        <p:spPr bwMode="auto">
          <a:xfrm>
            <a:off x="4598988" y="3621088"/>
            <a:ext cx="14589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8" y="0"/>
              </a:cxn>
            </a:cxnLst>
            <a:rect l="0" t="0" r="r" b="b"/>
            <a:pathLst>
              <a:path w="919" h="1">
                <a:moveTo>
                  <a:pt x="0" y="0"/>
                </a:moveTo>
                <a:lnTo>
                  <a:pt x="918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2" name="Freeform 32"/>
          <p:cNvSpPr>
            <a:spLocks/>
          </p:cNvSpPr>
          <p:nvPr/>
        </p:nvSpPr>
        <p:spPr bwMode="auto">
          <a:xfrm>
            <a:off x="6046788" y="3444875"/>
            <a:ext cx="1587" cy="344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7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3" name="Freeform 33"/>
          <p:cNvSpPr>
            <a:spLocks/>
          </p:cNvSpPr>
          <p:nvPr/>
        </p:nvSpPr>
        <p:spPr bwMode="auto">
          <a:xfrm>
            <a:off x="6075363" y="3621088"/>
            <a:ext cx="14779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0" y="0"/>
              </a:cxn>
            </a:cxnLst>
            <a:rect l="0" t="0" r="r" b="b"/>
            <a:pathLst>
              <a:path w="931" h="1">
                <a:moveTo>
                  <a:pt x="0" y="0"/>
                </a:moveTo>
                <a:lnTo>
                  <a:pt x="93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4" name="Freeform 34"/>
          <p:cNvSpPr>
            <a:spLocks/>
          </p:cNvSpPr>
          <p:nvPr/>
        </p:nvSpPr>
        <p:spPr bwMode="auto">
          <a:xfrm>
            <a:off x="7502525" y="3444875"/>
            <a:ext cx="1588" cy="344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7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5" name="Freeform 35"/>
          <p:cNvSpPr>
            <a:spLocks/>
          </p:cNvSpPr>
          <p:nvPr/>
        </p:nvSpPr>
        <p:spPr bwMode="auto">
          <a:xfrm>
            <a:off x="1687513" y="2260600"/>
            <a:ext cx="58261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69" y="0"/>
              </a:cxn>
            </a:cxnLst>
            <a:rect l="0" t="0" r="r" b="b"/>
            <a:pathLst>
              <a:path w="3670" h="1">
                <a:moveTo>
                  <a:pt x="0" y="0"/>
                </a:moveTo>
                <a:lnTo>
                  <a:pt x="3669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6" name="Freeform 36"/>
          <p:cNvSpPr>
            <a:spLocks/>
          </p:cNvSpPr>
          <p:nvPr/>
        </p:nvSpPr>
        <p:spPr bwMode="auto">
          <a:xfrm>
            <a:off x="1697038" y="2084388"/>
            <a:ext cx="1587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7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7" name="Freeform 37"/>
          <p:cNvSpPr>
            <a:spLocks/>
          </p:cNvSpPr>
          <p:nvPr/>
        </p:nvSpPr>
        <p:spPr bwMode="auto">
          <a:xfrm>
            <a:off x="7502525" y="2105025"/>
            <a:ext cx="1588" cy="344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7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8" name="Freeform 38"/>
          <p:cNvSpPr>
            <a:spLocks/>
          </p:cNvSpPr>
          <p:nvPr/>
        </p:nvSpPr>
        <p:spPr bwMode="auto">
          <a:xfrm>
            <a:off x="4589463" y="3465513"/>
            <a:ext cx="1587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7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8999" name="Rectangle 39"/>
          <p:cNvSpPr>
            <a:spLocks noChangeArrowheads="1"/>
          </p:cNvSpPr>
          <p:nvPr/>
        </p:nvSpPr>
        <p:spPr bwMode="auto">
          <a:xfrm>
            <a:off x="3721100" y="1779588"/>
            <a:ext cx="15970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</a:t>
            </a:r>
          </a:p>
        </p:txBody>
      </p:sp>
      <p:grpSp>
        <p:nvGrpSpPr>
          <p:cNvPr id="169000" name="Group 40"/>
          <p:cNvGrpSpPr>
            <a:grpSpLocks/>
          </p:cNvGrpSpPr>
          <p:nvPr/>
        </p:nvGrpSpPr>
        <p:grpSpPr bwMode="auto">
          <a:xfrm>
            <a:off x="1693863" y="3852863"/>
            <a:ext cx="2879725" cy="2312987"/>
            <a:chOff x="1067" y="2427"/>
            <a:chExt cx="1814" cy="1457"/>
          </a:xfrm>
        </p:grpSpPr>
        <p:sp>
          <p:nvSpPr>
            <p:cNvPr id="169001" name="Rectangle 41"/>
            <p:cNvSpPr>
              <a:spLocks noChangeArrowheads="1"/>
            </p:cNvSpPr>
            <p:nvPr/>
          </p:nvSpPr>
          <p:spPr bwMode="auto">
            <a:xfrm>
              <a:off x="1067" y="2427"/>
              <a:ext cx="912" cy="3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2" name="Rectangle 42"/>
            <p:cNvSpPr>
              <a:spLocks noChangeArrowheads="1"/>
            </p:cNvSpPr>
            <p:nvPr/>
          </p:nvSpPr>
          <p:spPr bwMode="auto">
            <a:xfrm>
              <a:off x="1067" y="2816"/>
              <a:ext cx="912" cy="6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3" name="Rectangle 43"/>
            <p:cNvSpPr>
              <a:spLocks noChangeArrowheads="1"/>
            </p:cNvSpPr>
            <p:nvPr/>
          </p:nvSpPr>
          <p:spPr bwMode="auto">
            <a:xfrm>
              <a:off x="1067" y="3187"/>
              <a:ext cx="912" cy="4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4" name="Rectangle 44"/>
            <p:cNvSpPr>
              <a:spLocks noChangeArrowheads="1"/>
            </p:cNvSpPr>
            <p:nvPr/>
          </p:nvSpPr>
          <p:spPr bwMode="auto">
            <a:xfrm>
              <a:off x="1981" y="2427"/>
              <a:ext cx="900" cy="3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5" name="Rectangle 45"/>
            <p:cNvSpPr>
              <a:spLocks noChangeArrowheads="1"/>
            </p:cNvSpPr>
            <p:nvPr/>
          </p:nvSpPr>
          <p:spPr bwMode="auto">
            <a:xfrm>
              <a:off x="1981" y="2816"/>
              <a:ext cx="900" cy="6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6" name="Rectangle 46"/>
            <p:cNvSpPr>
              <a:spLocks noChangeArrowheads="1"/>
            </p:cNvSpPr>
            <p:nvPr/>
          </p:nvSpPr>
          <p:spPr bwMode="auto">
            <a:xfrm>
              <a:off x="1981" y="3187"/>
              <a:ext cx="900" cy="3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9007" name="Group 47"/>
            <p:cNvGrpSpPr>
              <a:grpSpLocks/>
            </p:cNvGrpSpPr>
            <p:nvPr/>
          </p:nvGrpSpPr>
          <p:grpSpPr bwMode="auto">
            <a:xfrm>
              <a:off x="1067" y="3531"/>
              <a:ext cx="1814" cy="353"/>
              <a:chOff x="1067" y="3531"/>
              <a:chExt cx="1814" cy="353"/>
            </a:xfrm>
          </p:grpSpPr>
          <p:sp>
            <p:nvSpPr>
              <p:cNvPr id="169008" name="Rectangle 48"/>
              <p:cNvSpPr>
                <a:spLocks noChangeArrowheads="1"/>
              </p:cNvSpPr>
              <p:nvPr/>
            </p:nvSpPr>
            <p:spPr bwMode="auto">
              <a:xfrm>
                <a:off x="1067" y="3531"/>
                <a:ext cx="912" cy="35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>
                <a:outerShdw dist="381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009" name="Rectangle 49"/>
              <p:cNvSpPr>
                <a:spLocks noChangeArrowheads="1"/>
              </p:cNvSpPr>
              <p:nvPr/>
            </p:nvSpPr>
            <p:spPr bwMode="auto">
              <a:xfrm>
                <a:off x="1981" y="3531"/>
                <a:ext cx="900" cy="35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>
                <a:outerShdw dist="381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69010" name="Rectangle 50"/>
          <p:cNvSpPr>
            <a:spLocks noChangeArrowheads="1"/>
          </p:cNvSpPr>
          <p:nvPr/>
        </p:nvSpPr>
        <p:spPr bwMode="auto">
          <a:xfrm>
            <a:off x="630238" y="3805238"/>
            <a:ext cx="10969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EAX</a:t>
            </a:r>
          </a:p>
        </p:txBody>
      </p:sp>
      <p:sp>
        <p:nvSpPr>
          <p:cNvPr id="169011" name="Rectangle 51"/>
          <p:cNvSpPr>
            <a:spLocks noChangeArrowheads="1"/>
          </p:cNvSpPr>
          <p:nvPr/>
        </p:nvSpPr>
        <p:spPr bwMode="auto">
          <a:xfrm>
            <a:off x="612775" y="4427538"/>
            <a:ext cx="109696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EBX</a:t>
            </a:r>
          </a:p>
        </p:txBody>
      </p:sp>
      <p:sp>
        <p:nvSpPr>
          <p:cNvPr id="169012" name="Rectangle 52"/>
          <p:cNvSpPr>
            <a:spLocks noChangeArrowheads="1"/>
          </p:cNvSpPr>
          <p:nvPr/>
        </p:nvSpPr>
        <p:spPr bwMode="auto">
          <a:xfrm>
            <a:off x="609600" y="5030788"/>
            <a:ext cx="10969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ECX</a:t>
            </a:r>
          </a:p>
        </p:txBody>
      </p:sp>
      <p:sp>
        <p:nvSpPr>
          <p:cNvPr id="169013" name="Rectangle 53"/>
          <p:cNvSpPr>
            <a:spLocks noChangeArrowheads="1"/>
          </p:cNvSpPr>
          <p:nvPr/>
        </p:nvSpPr>
        <p:spPr bwMode="auto">
          <a:xfrm>
            <a:off x="609600" y="5611813"/>
            <a:ext cx="109696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EDX</a:t>
            </a:r>
          </a:p>
        </p:txBody>
      </p:sp>
    </p:spTree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포인터와 인덱스 레지스터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7720013" y="4852988"/>
            <a:ext cx="10334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720013" y="5651500"/>
            <a:ext cx="8890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DI</a:t>
            </a:r>
          </a:p>
        </p:txBody>
      </p:sp>
      <p:grpSp>
        <p:nvGrpSpPr>
          <p:cNvPr id="171013" name="Group 5"/>
          <p:cNvGrpSpPr>
            <a:grpSpLocks/>
          </p:cNvGrpSpPr>
          <p:nvPr/>
        </p:nvGrpSpPr>
        <p:grpSpPr bwMode="auto">
          <a:xfrm>
            <a:off x="1814513" y="3265488"/>
            <a:ext cx="5802312" cy="1350962"/>
            <a:chOff x="1143" y="2057"/>
            <a:chExt cx="3655" cy="851"/>
          </a:xfrm>
        </p:grpSpPr>
        <p:grpSp>
          <p:nvGrpSpPr>
            <p:cNvPr id="171014" name="Group 6"/>
            <p:cNvGrpSpPr>
              <a:grpSpLocks/>
            </p:cNvGrpSpPr>
            <p:nvPr/>
          </p:nvGrpSpPr>
          <p:grpSpPr bwMode="auto">
            <a:xfrm>
              <a:off x="2955" y="2057"/>
              <a:ext cx="1843" cy="851"/>
              <a:chOff x="2955" y="2057"/>
              <a:chExt cx="1843" cy="851"/>
            </a:xfrm>
          </p:grpSpPr>
          <p:sp>
            <p:nvSpPr>
              <p:cNvPr id="171015" name="Rectangle 7"/>
              <p:cNvSpPr>
                <a:spLocks noChangeArrowheads="1"/>
              </p:cNvSpPr>
              <p:nvPr/>
            </p:nvSpPr>
            <p:spPr bwMode="auto">
              <a:xfrm>
                <a:off x="2955" y="2057"/>
                <a:ext cx="1843" cy="470"/>
              </a:xfrm>
              <a:prstGeom prst="rect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1016" name="Rectangle 8"/>
              <p:cNvSpPr>
                <a:spLocks noChangeArrowheads="1"/>
              </p:cNvSpPr>
              <p:nvPr/>
            </p:nvSpPr>
            <p:spPr bwMode="auto">
              <a:xfrm>
                <a:off x="2955" y="2517"/>
                <a:ext cx="1843" cy="391"/>
              </a:xfrm>
              <a:prstGeom prst="rect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1017" name="Group 9"/>
            <p:cNvGrpSpPr>
              <a:grpSpLocks/>
            </p:cNvGrpSpPr>
            <p:nvPr/>
          </p:nvGrpSpPr>
          <p:grpSpPr bwMode="auto">
            <a:xfrm>
              <a:off x="1143" y="2057"/>
              <a:ext cx="1824" cy="851"/>
              <a:chOff x="1143" y="2057"/>
              <a:chExt cx="1824" cy="851"/>
            </a:xfrm>
          </p:grpSpPr>
          <p:sp>
            <p:nvSpPr>
              <p:cNvPr id="171018" name="Rectangle 10"/>
              <p:cNvSpPr>
                <a:spLocks noChangeArrowheads="1"/>
              </p:cNvSpPr>
              <p:nvPr/>
            </p:nvSpPr>
            <p:spPr bwMode="auto">
              <a:xfrm>
                <a:off x="1143" y="2057"/>
                <a:ext cx="1824" cy="470"/>
              </a:xfrm>
              <a:prstGeom prst="rect">
                <a:avLst/>
              </a:prstGeom>
              <a:solidFill>
                <a:srgbClr val="FE9B03"/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>
                <a:outerShdw dist="381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1019" name="Rectangle 11"/>
              <p:cNvSpPr>
                <a:spLocks noChangeArrowheads="1"/>
              </p:cNvSpPr>
              <p:nvPr/>
            </p:nvSpPr>
            <p:spPr bwMode="auto">
              <a:xfrm>
                <a:off x="1143" y="2517"/>
                <a:ext cx="1824" cy="391"/>
              </a:xfrm>
              <a:prstGeom prst="rect">
                <a:avLst/>
              </a:prstGeom>
              <a:solidFill>
                <a:srgbClr val="FE9B03"/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>
                <a:outerShdw dist="381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422275" y="3259138"/>
            <a:ext cx="13096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ESP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587375" y="4035425"/>
            <a:ext cx="11953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EBP</a:t>
            </a:r>
          </a:p>
        </p:txBody>
      </p:sp>
      <p:grpSp>
        <p:nvGrpSpPr>
          <p:cNvPr id="171022" name="Group 14"/>
          <p:cNvGrpSpPr>
            <a:grpSpLocks/>
          </p:cNvGrpSpPr>
          <p:nvPr/>
        </p:nvGrpSpPr>
        <p:grpSpPr bwMode="auto">
          <a:xfrm>
            <a:off x="4722813" y="4859338"/>
            <a:ext cx="2894012" cy="1436687"/>
            <a:chOff x="2975" y="3061"/>
            <a:chExt cx="1823" cy="905"/>
          </a:xfrm>
        </p:grpSpPr>
        <p:sp>
          <p:nvSpPr>
            <p:cNvPr id="171023" name="Rectangle 15"/>
            <p:cNvSpPr>
              <a:spLocks noChangeArrowheads="1"/>
            </p:cNvSpPr>
            <p:nvPr/>
          </p:nvSpPr>
          <p:spPr bwMode="auto">
            <a:xfrm>
              <a:off x="2975" y="3061"/>
              <a:ext cx="1823" cy="595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2975" y="3507"/>
              <a:ext cx="1823" cy="459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1025" name="Group 17"/>
          <p:cNvGrpSpPr>
            <a:grpSpLocks/>
          </p:cNvGrpSpPr>
          <p:nvPr/>
        </p:nvGrpSpPr>
        <p:grpSpPr bwMode="auto">
          <a:xfrm>
            <a:off x="1814513" y="4859338"/>
            <a:ext cx="2905125" cy="1436687"/>
            <a:chOff x="1143" y="3061"/>
            <a:chExt cx="1830" cy="905"/>
          </a:xfrm>
        </p:grpSpPr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1143" y="3061"/>
              <a:ext cx="1830" cy="595"/>
            </a:xfrm>
            <a:prstGeom prst="rect">
              <a:avLst/>
            </a:prstGeom>
            <a:solidFill>
              <a:srgbClr val="B760F9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7" name="Rectangle 19"/>
            <p:cNvSpPr>
              <a:spLocks noChangeArrowheads="1"/>
            </p:cNvSpPr>
            <p:nvPr/>
          </p:nvSpPr>
          <p:spPr bwMode="auto">
            <a:xfrm>
              <a:off x="1143" y="3507"/>
              <a:ext cx="1830" cy="459"/>
            </a:xfrm>
            <a:prstGeom prst="rect">
              <a:avLst/>
            </a:prstGeom>
            <a:solidFill>
              <a:srgbClr val="B760F9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671513" y="4895850"/>
            <a:ext cx="1033462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ESI</a:t>
            </a:r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671513" y="5651500"/>
            <a:ext cx="14890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EDI</a:t>
            </a:r>
          </a:p>
        </p:txBody>
      </p:sp>
      <p:sp>
        <p:nvSpPr>
          <p:cNvPr id="171030" name="Rectangle 22"/>
          <p:cNvSpPr>
            <a:spLocks noChangeArrowheads="1"/>
          </p:cNvSpPr>
          <p:nvPr/>
        </p:nvSpPr>
        <p:spPr bwMode="auto">
          <a:xfrm>
            <a:off x="7589838" y="3314700"/>
            <a:ext cx="120015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SP</a:t>
            </a: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7686675" y="4014788"/>
            <a:ext cx="10128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BP</a:t>
            </a:r>
          </a:p>
        </p:txBody>
      </p:sp>
      <p:sp>
        <p:nvSpPr>
          <p:cNvPr id="171032" name="Rectangle 24"/>
          <p:cNvSpPr>
            <a:spLocks noChangeArrowheads="1"/>
          </p:cNvSpPr>
          <p:nvPr/>
        </p:nvSpPr>
        <p:spPr bwMode="auto">
          <a:xfrm>
            <a:off x="2925763" y="3279775"/>
            <a:ext cx="4386262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Stack Pointer</a:t>
            </a:r>
          </a:p>
        </p:txBody>
      </p:sp>
      <p:sp>
        <p:nvSpPr>
          <p:cNvPr id="171033" name="Rectangle 25"/>
          <p:cNvSpPr>
            <a:spLocks noChangeArrowheads="1"/>
          </p:cNvSpPr>
          <p:nvPr/>
        </p:nvSpPr>
        <p:spPr bwMode="auto">
          <a:xfrm>
            <a:off x="2967038" y="3992563"/>
            <a:ext cx="43878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Base Pointer</a:t>
            </a: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2946400" y="4852988"/>
            <a:ext cx="438785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Source Index</a:t>
            </a:r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2408238" y="5608638"/>
            <a:ext cx="50292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Destination Index</a:t>
            </a:r>
          </a:p>
        </p:txBody>
      </p:sp>
      <p:sp>
        <p:nvSpPr>
          <p:cNvPr id="171036" name="Freeform 28"/>
          <p:cNvSpPr>
            <a:spLocks/>
          </p:cNvSpPr>
          <p:nvPr/>
        </p:nvSpPr>
        <p:spPr bwMode="auto">
          <a:xfrm>
            <a:off x="4706938" y="3027363"/>
            <a:ext cx="28749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0" y="0"/>
              </a:cxn>
            </a:cxnLst>
            <a:rect l="0" t="0" r="r" b="b"/>
            <a:pathLst>
              <a:path w="1811" h="1">
                <a:moveTo>
                  <a:pt x="0" y="0"/>
                </a:moveTo>
                <a:lnTo>
                  <a:pt x="1810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1037" name="Rectangle 29"/>
          <p:cNvSpPr>
            <a:spLocks noChangeArrowheads="1"/>
          </p:cNvSpPr>
          <p:nvPr/>
        </p:nvSpPr>
        <p:spPr bwMode="auto">
          <a:xfrm>
            <a:off x="5429250" y="2486025"/>
            <a:ext cx="16557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ko-KR" altLang="en-US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</a:t>
            </a:r>
          </a:p>
        </p:txBody>
      </p:sp>
      <p:sp>
        <p:nvSpPr>
          <p:cNvPr id="171038" name="Freeform 30"/>
          <p:cNvSpPr>
            <a:spLocks/>
          </p:cNvSpPr>
          <p:nvPr/>
        </p:nvSpPr>
        <p:spPr bwMode="auto">
          <a:xfrm>
            <a:off x="4694238" y="2847975"/>
            <a:ext cx="1587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9"/>
              </a:cxn>
            </a:cxnLst>
            <a:rect l="0" t="0" r="r" b="b"/>
            <a:pathLst>
              <a:path w="1" h="220">
                <a:moveTo>
                  <a:pt x="0" y="0"/>
                </a:moveTo>
                <a:lnTo>
                  <a:pt x="0" y="21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1039" name="Freeform 31"/>
          <p:cNvSpPr>
            <a:spLocks/>
          </p:cNvSpPr>
          <p:nvPr/>
        </p:nvSpPr>
        <p:spPr bwMode="auto">
          <a:xfrm>
            <a:off x="7593013" y="2870200"/>
            <a:ext cx="1587" cy="347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8"/>
              </a:cxn>
            </a:cxnLst>
            <a:rect l="0" t="0" r="r" b="b"/>
            <a:pathLst>
              <a:path w="1" h="219">
                <a:moveTo>
                  <a:pt x="0" y="0"/>
                </a:moveTo>
                <a:lnTo>
                  <a:pt x="0" y="2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1785938" y="2355850"/>
            <a:ext cx="58134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61" y="0"/>
              </a:cxn>
            </a:cxnLst>
            <a:rect l="0" t="0" r="r" b="b"/>
            <a:pathLst>
              <a:path w="3662" h="1">
                <a:moveTo>
                  <a:pt x="0" y="0"/>
                </a:moveTo>
                <a:lnTo>
                  <a:pt x="3661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1041" name="Freeform 33"/>
          <p:cNvSpPr>
            <a:spLocks/>
          </p:cNvSpPr>
          <p:nvPr/>
        </p:nvSpPr>
        <p:spPr bwMode="auto">
          <a:xfrm>
            <a:off x="1763713" y="2176463"/>
            <a:ext cx="1587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9"/>
              </a:cxn>
            </a:cxnLst>
            <a:rect l="0" t="0" r="r" b="b"/>
            <a:pathLst>
              <a:path w="1" h="220">
                <a:moveTo>
                  <a:pt x="0" y="0"/>
                </a:moveTo>
                <a:lnTo>
                  <a:pt x="0" y="21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1042" name="Freeform 34"/>
          <p:cNvSpPr>
            <a:spLocks/>
          </p:cNvSpPr>
          <p:nvPr/>
        </p:nvSpPr>
        <p:spPr bwMode="auto">
          <a:xfrm>
            <a:off x="7593013" y="2198688"/>
            <a:ext cx="1587" cy="347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8"/>
              </a:cxn>
            </a:cxnLst>
            <a:rect l="0" t="0" r="r" b="b"/>
            <a:pathLst>
              <a:path w="1" h="219">
                <a:moveTo>
                  <a:pt x="0" y="0"/>
                </a:moveTo>
                <a:lnTo>
                  <a:pt x="0" y="2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1043" name="Rectangle 35"/>
          <p:cNvSpPr>
            <a:spLocks noChangeArrowheads="1"/>
          </p:cNvSpPr>
          <p:nvPr/>
        </p:nvSpPr>
        <p:spPr bwMode="auto">
          <a:xfrm>
            <a:off x="3795713" y="1809750"/>
            <a:ext cx="16541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</a:t>
            </a:r>
          </a:p>
        </p:txBody>
      </p:sp>
    </p:spTree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세그먼트 레지스터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790700" y="1987550"/>
            <a:ext cx="5592763" cy="1125538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790700" y="3084513"/>
            <a:ext cx="5592763" cy="942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1790700" y="4016375"/>
            <a:ext cx="5592763" cy="13049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1790700" y="4991100"/>
            <a:ext cx="5592763" cy="1000125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2109788" y="2255838"/>
            <a:ext cx="48117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Code Segment : CS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2292350" y="3252788"/>
            <a:ext cx="51165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 Segment : DS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2089150" y="4195763"/>
            <a:ext cx="5340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Stack Segment : SS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2170113" y="5180013"/>
            <a:ext cx="50149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Extra Segment : ES</a:t>
            </a:r>
          </a:p>
        </p:txBody>
      </p:sp>
    </p:spTree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플래그 레지스터의 구성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2051050" y="1689100"/>
            <a:ext cx="1730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ko-KR" altLang="en-US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상위</a:t>
            </a:r>
            <a:r>
              <a:rPr lang="en-US" altLang="ko-KR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(8)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2478088" y="3213100"/>
            <a:ext cx="76517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오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버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플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로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우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5803900" y="1689100"/>
            <a:ext cx="1703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ko-KR" altLang="en-US" dirty="0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하위</a:t>
            </a:r>
            <a:r>
              <a:rPr lang="en-US" altLang="ko-KR" dirty="0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(8)</a:t>
            </a:r>
          </a:p>
        </p:txBody>
      </p: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631825" y="2643188"/>
            <a:ext cx="7904163" cy="503237"/>
            <a:chOff x="398" y="1665"/>
            <a:chExt cx="4979" cy="317"/>
          </a:xfrm>
        </p:grpSpPr>
        <p:sp>
          <p:nvSpPr>
            <p:cNvPr id="175111" name="Rectangle 7"/>
            <p:cNvSpPr>
              <a:spLocks noChangeArrowheads="1"/>
            </p:cNvSpPr>
            <p:nvPr/>
          </p:nvSpPr>
          <p:spPr bwMode="auto">
            <a:xfrm>
              <a:off x="398" y="1665"/>
              <a:ext cx="308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2" name="Rectangle 8"/>
            <p:cNvSpPr>
              <a:spLocks noChangeArrowheads="1"/>
            </p:cNvSpPr>
            <p:nvPr/>
          </p:nvSpPr>
          <p:spPr bwMode="auto">
            <a:xfrm>
              <a:off x="719" y="1665"/>
              <a:ext cx="309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3" name="Rectangle 9"/>
            <p:cNvSpPr>
              <a:spLocks noChangeArrowheads="1"/>
            </p:cNvSpPr>
            <p:nvPr/>
          </p:nvSpPr>
          <p:spPr bwMode="auto">
            <a:xfrm>
              <a:off x="1041" y="1665"/>
              <a:ext cx="308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1354" y="1665"/>
              <a:ext cx="309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5" name="Rectangle 11"/>
            <p:cNvSpPr>
              <a:spLocks noChangeArrowheads="1"/>
            </p:cNvSpPr>
            <p:nvPr/>
          </p:nvSpPr>
          <p:spPr bwMode="auto">
            <a:xfrm>
              <a:off x="1664" y="1665"/>
              <a:ext cx="307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6" name="Rectangle 12"/>
            <p:cNvSpPr>
              <a:spLocks noChangeArrowheads="1"/>
            </p:cNvSpPr>
            <p:nvPr/>
          </p:nvSpPr>
          <p:spPr bwMode="auto">
            <a:xfrm>
              <a:off x="1968" y="1665"/>
              <a:ext cx="309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2277" y="1665"/>
              <a:ext cx="308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2577" y="1665"/>
              <a:ext cx="308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2910" y="1665"/>
              <a:ext cx="309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3220" y="1665"/>
              <a:ext cx="308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3532" y="1665"/>
              <a:ext cx="309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3842" y="1665"/>
              <a:ext cx="307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159" y="1665"/>
              <a:ext cx="310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468" y="1665"/>
              <a:ext cx="309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760" y="1665"/>
              <a:ext cx="357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5081" y="1665"/>
              <a:ext cx="296" cy="317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523875" y="2652713"/>
            <a:ext cx="790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</a:p>
        </p:txBody>
      </p:sp>
      <p:sp>
        <p:nvSpPr>
          <p:cNvPr id="175128" name="Freeform 24"/>
          <p:cNvSpPr>
            <a:spLocks/>
          </p:cNvSpPr>
          <p:nvPr/>
        </p:nvSpPr>
        <p:spPr bwMode="auto">
          <a:xfrm>
            <a:off x="4594225" y="2630488"/>
            <a:ext cx="1588" cy="512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"/>
              </a:cxn>
            </a:cxnLst>
            <a:rect l="0" t="0" r="r" b="b"/>
            <a:pathLst>
              <a:path w="1" h="323">
                <a:moveTo>
                  <a:pt x="0" y="0"/>
                </a:moveTo>
                <a:lnTo>
                  <a:pt x="0" y="322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1039813" y="2652713"/>
            <a:ext cx="792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1477963" y="2652713"/>
            <a:ext cx="790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1993900" y="2652713"/>
            <a:ext cx="79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</a:p>
        </p:txBody>
      </p:sp>
      <p:sp>
        <p:nvSpPr>
          <p:cNvPr id="175132" name="Rectangle 28"/>
          <p:cNvSpPr>
            <a:spLocks noChangeArrowheads="1"/>
          </p:cNvSpPr>
          <p:nvPr/>
        </p:nvSpPr>
        <p:spPr bwMode="auto">
          <a:xfrm>
            <a:off x="2530475" y="2617788"/>
            <a:ext cx="63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75133" name="Rectangle 29"/>
          <p:cNvSpPr>
            <a:spLocks noChangeArrowheads="1"/>
          </p:cNvSpPr>
          <p:nvPr/>
        </p:nvSpPr>
        <p:spPr bwMode="auto">
          <a:xfrm>
            <a:off x="3127375" y="2617788"/>
            <a:ext cx="414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175134" name="Rectangle 30"/>
          <p:cNvSpPr>
            <a:spLocks noChangeArrowheads="1"/>
          </p:cNvSpPr>
          <p:nvPr/>
        </p:nvSpPr>
        <p:spPr bwMode="auto">
          <a:xfrm>
            <a:off x="3524250" y="2636838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175135" name="Rectangle 31"/>
          <p:cNvSpPr>
            <a:spLocks noChangeArrowheads="1"/>
          </p:cNvSpPr>
          <p:nvPr/>
        </p:nvSpPr>
        <p:spPr bwMode="auto">
          <a:xfrm>
            <a:off x="3978275" y="2636838"/>
            <a:ext cx="735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175136" name="Rectangle 32"/>
          <p:cNvSpPr>
            <a:spLocks noChangeArrowheads="1"/>
          </p:cNvSpPr>
          <p:nvPr/>
        </p:nvSpPr>
        <p:spPr bwMode="auto">
          <a:xfrm>
            <a:off x="4459288" y="2619375"/>
            <a:ext cx="790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 bwMode="auto">
          <a:xfrm>
            <a:off x="4935538" y="2619375"/>
            <a:ext cx="790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</a:p>
        </p:txBody>
      </p:sp>
      <p:sp>
        <p:nvSpPr>
          <p:cNvPr id="175138" name="Rectangle 34"/>
          <p:cNvSpPr>
            <a:spLocks noChangeArrowheads="1"/>
          </p:cNvSpPr>
          <p:nvPr/>
        </p:nvSpPr>
        <p:spPr bwMode="auto">
          <a:xfrm>
            <a:off x="5432425" y="2652713"/>
            <a:ext cx="790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</a:p>
        </p:txBody>
      </p:sp>
      <p:sp>
        <p:nvSpPr>
          <p:cNvPr id="175139" name="Rectangle 35"/>
          <p:cNvSpPr>
            <a:spLocks noChangeArrowheads="1"/>
          </p:cNvSpPr>
          <p:nvPr/>
        </p:nvSpPr>
        <p:spPr bwMode="auto">
          <a:xfrm>
            <a:off x="6029325" y="2619375"/>
            <a:ext cx="631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75140" name="Rectangle 36"/>
          <p:cNvSpPr>
            <a:spLocks noChangeArrowheads="1"/>
          </p:cNvSpPr>
          <p:nvPr/>
        </p:nvSpPr>
        <p:spPr bwMode="auto">
          <a:xfrm>
            <a:off x="7002463" y="2619375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175141" name="Rectangle 37"/>
          <p:cNvSpPr>
            <a:spLocks noChangeArrowheads="1"/>
          </p:cNvSpPr>
          <p:nvPr/>
        </p:nvSpPr>
        <p:spPr bwMode="auto">
          <a:xfrm>
            <a:off x="8091488" y="2619375"/>
            <a:ext cx="39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75142" name="Rectangle 38"/>
          <p:cNvSpPr>
            <a:spLocks noChangeArrowheads="1"/>
          </p:cNvSpPr>
          <p:nvPr/>
        </p:nvSpPr>
        <p:spPr bwMode="auto">
          <a:xfrm>
            <a:off x="6426200" y="2654300"/>
            <a:ext cx="79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</a:p>
        </p:txBody>
      </p:sp>
      <p:sp>
        <p:nvSpPr>
          <p:cNvPr id="175143" name="Rectangle 39"/>
          <p:cNvSpPr>
            <a:spLocks noChangeArrowheads="1"/>
          </p:cNvSpPr>
          <p:nvPr/>
        </p:nvSpPr>
        <p:spPr bwMode="auto">
          <a:xfrm>
            <a:off x="7380288" y="2654300"/>
            <a:ext cx="790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</a:p>
        </p:txBody>
      </p:sp>
      <p:sp>
        <p:nvSpPr>
          <p:cNvPr id="175144" name="Rectangle 40"/>
          <p:cNvSpPr>
            <a:spLocks noChangeArrowheads="1"/>
          </p:cNvSpPr>
          <p:nvPr/>
        </p:nvSpPr>
        <p:spPr bwMode="auto">
          <a:xfrm>
            <a:off x="423863" y="2179638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901700" y="2179638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</a:p>
        </p:txBody>
      </p:sp>
      <p:sp>
        <p:nvSpPr>
          <p:cNvPr id="175146" name="Rectangle 42"/>
          <p:cNvSpPr>
            <a:spLocks noChangeArrowheads="1"/>
          </p:cNvSpPr>
          <p:nvPr/>
        </p:nvSpPr>
        <p:spPr bwMode="auto">
          <a:xfrm>
            <a:off x="1417638" y="2179638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</a:p>
        </p:txBody>
      </p:sp>
      <p:sp>
        <p:nvSpPr>
          <p:cNvPr id="175147" name="Rectangle 43"/>
          <p:cNvSpPr>
            <a:spLocks noChangeArrowheads="1"/>
          </p:cNvSpPr>
          <p:nvPr/>
        </p:nvSpPr>
        <p:spPr bwMode="auto">
          <a:xfrm>
            <a:off x="1893888" y="2179638"/>
            <a:ext cx="8524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175148" name="Rectangle 44"/>
          <p:cNvSpPr>
            <a:spLocks noChangeArrowheads="1"/>
          </p:cNvSpPr>
          <p:nvPr/>
        </p:nvSpPr>
        <p:spPr bwMode="auto">
          <a:xfrm>
            <a:off x="2411413" y="2179638"/>
            <a:ext cx="8524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75149" name="Rectangle 45"/>
          <p:cNvSpPr>
            <a:spLocks noChangeArrowheads="1"/>
          </p:cNvSpPr>
          <p:nvPr/>
        </p:nvSpPr>
        <p:spPr bwMode="auto">
          <a:xfrm>
            <a:off x="2908300" y="2179638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75150" name="Rectangle 46"/>
          <p:cNvSpPr>
            <a:spLocks noChangeArrowheads="1"/>
          </p:cNvSpPr>
          <p:nvPr/>
        </p:nvSpPr>
        <p:spPr bwMode="auto">
          <a:xfrm>
            <a:off x="3425825" y="2179638"/>
            <a:ext cx="849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175151" name="Rectangle 47"/>
          <p:cNvSpPr>
            <a:spLocks noChangeArrowheads="1"/>
          </p:cNvSpPr>
          <p:nvPr/>
        </p:nvSpPr>
        <p:spPr bwMode="auto">
          <a:xfrm>
            <a:off x="3916363" y="2179638"/>
            <a:ext cx="771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175152" name="Rectangle 48"/>
          <p:cNvSpPr>
            <a:spLocks noChangeArrowheads="1"/>
          </p:cNvSpPr>
          <p:nvPr/>
        </p:nvSpPr>
        <p:spPr bwMode="auto">
          <a:xfrm>
            <a:off x="4533900" y="2179638"/>
            <a:ext cx="655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175153" name="Rectangle 49"/>
          <p:cNvSpPr>
            <a:spLocks noChangeArrowheads="1"/>
          </p:cNvSpPr>
          <p:nvPr/>
        </p:nvSpPr>
        <p:spPr bwMode="auto">
          <a:xfrm>
            <a:off x="4875213" y="2179638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175154" name="Rectangle 50"/>
          <p:cNvSpPr>
            <a:spLocks noChangeArrowheads="1"/>
          </p:cNvSpPr>
          <p:nvPr/>
        </p:nvSpPr>
        <p:spPr bwMode="auto">
          <a:xfrm>
            <a:off x="5392738" y="2179638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5155" name="Rectangle 51"/>
          <p:cNvSpPr>
            <a:spLocks noChangeArrowheads="1"/>
          </p:cNvSpPr>
          <p:nvPr/>
        </p:nvSpPr>
        <p:spPr bwMode="auto">
          <a:xfrm>
            <a:off x="5870575" y="2179638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5156" name="Rectangle 52"/>
          <p:cNvSpPr>
            <a:spLocks noChangeArrowheads="1"/>
          </p:cNvSpPr>
          <p:nvPr/>
        </p:nvSpPr>
        <p:spPr bwMode="auto">
          <a:xfrm>
            <a:off x="6384925" y="2179638"/>
            <a:ext cx="852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5157" name="Rectangle 53"/>
          <p:cNvSpPr>
            <a:spLocks noChangeArrowheads="1"/>
          </p:cNvSpPr>
          <p:nvPr/>
        </p:nvSpPr>
        <p:spPr bwMode="auto">
          <a:xfrm>
            <a:off x="6862763" y="2179638"/>
            <a:ext cx="8524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5158" name="Rectangle 54"/>
          <p:cNvSpPr>
            <a:spLocks noChangeArrowheads="1"/>
          </p:cNvSpPr>
          <p:nvPr/>
        </p:nvSpPr>
        <p:spPr bwMode="auto">
          <a:xfrm>
            <a:off x="7299325" y="2179638"/>
            <a:ext cx="852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7837488" y="2179638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3470275" y="3232150"/>
            <a:ext cx="765175" cy="336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인</a:t>
            </a:r>
          </a:p>
          <a:p>
            <a:pPr defTabSz="762000">
              <a:lnSpc>
                <a:spcPct val="8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터</a:t>
            </a:r>
          </a:p>
          <a:p>
            <a:pPr defTabSz="762000">
              <a:lnSpc>
                <a:spcPct val="80000"/>
              </a:lnSpc>
            </a:pPr>
            <a:r>
              <a:rPr lang="ko-K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럽</a:t>
            </a:r>
            <a:endParaRPr lang="ko-KR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762000">
              <a:lnSpc>
                <a:spcPct val="80000"/>
              </a:lnSpc>
            </a:pPr>
            <a:r>
              <a:rPr lang="ko-K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트</a:t>
            </a:r>
            <a:endParaRPr lang="ko-KR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762000">
              <a:lnSpc>
                <a:spcPct val="80000"/>
              </a:lnSpc>
            </a:pPr>
            <a:endParaRPr lang="ko-KR" altLang="en-US" sz="1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762000">
              <a:lnSpc>
                <a:spcPct val="8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인</a:t>
            </a:r>
          </a:p>
          <a:p>
            <a:pPr defTabSz="762000">
              <a:lnSpc>
                <a:spcPct val="8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에</a:t>
            </a:r>
          </a:p>
          <a:p>
            <a:pPr defTabSz="762000">
              <a:lnSpc>
                <a:spcPct val="8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이</a:t>
            </a:r>
          </a:p>
          <a:p>
            <a:pPr defTabSz="762000">
              <a:lnSpc>
                <a:spcPct val="80000"/>
              </a:lnSpc>
            </a:pPr>
            <a:r>
              <a:rPr lang="ko-K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블</a:t>
            </a:r>
            <a:endParaRPr lang="ko-KR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2974975" y="3230563"/>
            <a:ext cx="765175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디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렉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션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959225" y="3213100"/>
            <a:ext cx="7651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트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랩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4513263" y="3232150"/>
            <a:ext cx="7651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사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인</a:t>
            </a:r>
          </a:p>
        </p:txBody>
      </p:sp>
      <p:sp>
        <p:nvSpPr>
          <p:cNvPr id="175164" name="Freeform 60"/>
          <p:cNvSpPr>
            <a:spLocks/>
          </p:cNvSpPr>
          <p:nvPr/>
        </p:nvSpPr>
        <p:spPr bwMode="auto">
          <a:xfrm>
            <a:off x="4594225" y="1771650"/>
            <a:ext cx="1588" cy="915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6"/>
              </a:cxn>
            </a:cxnLst>
            <a:rect l="0" t="0" r="r" b="b"/>
            <a:pathLst>
              <a:path w="1" h="577">
                <a:moveTo>
                  <a:pt x="0" y="0"/>
                </a:move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970463" y="3230563"/>
            <a:ext cx="7651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제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로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972175" y="3213100"/>
            <a:ext cx="76517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보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조</a:t>
            </a:r>
          </a:p>
          <a:p>
            <a:pPr defTabSz="762000">
              <a:lnSpc>
                <a:spcPct val="80000"/>
              </a:lnSpc>
            </a:pPr>
            <a:endParaRPr lang="ko-KR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캐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리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6907213" y="3228975"/>
            <a:ext cx="765175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패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리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티</a:t>
            </a:r>
          </a:p>
        </p:txBody>
      </p:sp>
      <p:sp>
        <p:nvSpPr>
          <p:cNvPr id="175168" name="Rectangle 64"/>
          <p:cNvSpPr>
            <a:spLocks noChangeArrowheads="1"/>
          </p:cNvSpPr>
          <p:nvPr/>
        </p:nvSpPr>
        <p:spPr bwMode="auto">
          <a:xfrm>
            <a:off x="7893050" y="3249613"/>
            <a:ext cx="7651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캐</a:t>
            </a:r>
          </a:p>
          <a:p>
            <a:pPr defTabSz="762000">
              <a:lnSpc>
                <a:spcPct val="80000"/>
              </a:lnSpc>
            </a:pP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리</a:t>
            </a:r>
          </a:p>
        </p:txBody>
      </p:sp>
      <p:sp>
        <p:nvSpPr>
          <p:cNvPr id="175169" name="Freeform 65"/>
          <p:cNvSpPr>
            <a:spLocks/>
          </p:cNvSpPr>
          <p:nvPr/>
        </p:nvSpPr>
        <p:spPr bwMode="auto">
          <a:xfrm>
            <a:off x="4576763" y="3186113"/>
            <a:ext cx="1587" cy="177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16"/>
              </a:cxn>
            </a:cxnLst>
            <a:rect l="0" t="0" r="r" b="b"/>
            <a:pathLst>
              <a:path w="1" h="1117">
                <a:moveTo>
                  <a:pt x="0" y="0"/>
                </a:moveTo>
                <a:lnTo>
                  <a:pt x="0" y="111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170701" y="5808617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05543"/>
            <a:ext cx="7772400" cy="742950"/>
          </a:xfrm>
          <a:noFill/>
          <a:ln/>
        </p:spPr>
        <p:txBody>
          <a:bodyPr/>
          <a:lstStyle/>
          <a:p>
            <a:r>
              <a:rPr lang="ko-KR" altLang="en-US" dirty="0"/>
              <a:t>세그먼트 레지스터와 물리 주소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969125" y="2541588"/>
            <a:ext cx="1574800" cy="10652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156" name="Freeform 4"/>
          <p:cNvSpPr>
            <a:spLocks/>
          </p:cNvSpPr>
          <p:nvPr/>
        </p:nvSpPr>
        <p:spPr bwMode="auto">
          <a:xfrm>
            <a:off x="7337425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57" name="Freeform 5"/>
          <p:cNvSpPr>
            <a:spLocks/>
          </p:cNvSpPr>
          <p:nvPr/>
        </p:nvSpPr>
        <p:spPr bwMode="auto">
          <a:xfrm>
            <a:off x="7753350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58" name="Freeform 6"/>
          <p:cNvSpPr>
            <a:spLocks/>
          </p:cNvSpPr>
          <p:nvPr/>
        </p:nvSpPr>
        <p:spPr bwMode="auto">
          <a:xfrm>
            <a:off x="8151813" y="2601913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20713" y="2547938"/>
            <a:ext cx="6310312" cy="1052512"/>
          </a:xfrm>
          <a:prstGeom prst="rect">
            <a:avLst/>
          </a:prstGeom>
          <a:solidFill>
            <a:srgbClr val="500093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160" name="Freeform 8"/>
          <p:cNvSpPr>
            <a:spLocks/>
          </p:cNvSpPr>
          <p:nvPr/>
        </p:nvSpPr>
        <p:spPr bwMode="auto">
          <a:xfrm>
            <a:off x="601663" y="2298700"/>
            <a:ext cx="63706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12" y="0"/>
              </a:cxn>
            </a:cxnLst>
            <a:rect l="0" t="0" r="r" b="b"/>
            <a:pathLst>
              <a:path w="4013" h="1">
                <a:moveTo>
                  <a:pt x="0" y="0"/>
                </a:moveTo>
                <a:lnTo>
                  <a:pt x="4012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3003550" y="1752600"/>
            <a:ext cx="16716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 </a:t>
            </a:r>
            <a:r>
              <a:rPr lang="ko-KR" altLang="en-US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7119938" y="1760538"/>
            <a:ext cx="139858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비트</a:t>
            </a:r>
          </a:p>
        </p:txBody>
      </p:sp>
      <p:sp>
        <p:nvSpPr>
          <p:cNvPr id="177163" name="Freeform 11"/>
          <p:cNvSpPr>
            <a:spLocks/>
          </p:cNvSpPr>
          <p:nvPr/>
        </p:nvSpPr>
        <p:spPr bwMode="auto">
          <a:xfrm>
            <a:off x="592138" y="2119313"/>
            <a:ext cx="1587" cy="347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8"/>
              </a:cxn>
            </a:cxnLst>
            <a:rect l="0" t="0" r="r" b="b"/>
            <a:pathLst>
              <a:path w="1" h="219">
                <a:moveTo>
                  <a:pt x="0" y="0"/>
                </a:moveTo>
                <a:lnTo>
                  <a:pt x="0" y="2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64" name="Freeform 12"/>
          <p:cNvSpPr>
            <a:spLocks/>
          </p:cNvSpPr>
          <p:nvPr/>
        </p:nvSpPr>
        <p:spPr bwMode="auto">
          <a:xfrm>
            <a:off x="6918325" y="2139950"/>
            <a:ext cx="1588" cy="347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8"/>
              </a:cxn>
            </a:cxnLst>
            <a:rect l="0" t="0" r="r" b="b"/>
            <a:pathLst>
              <a:path w="1" h="219">
                <a:moveTo>
                  <a:pt x="0" y="0"/>
                </a:moveTo>
                <a:lnTo>
                  <a:pt x="0" y="2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65" name="Freeform 13"/>
          <p:cNvSpPr>
            <a:spLocks/>
          </p:cNvSpPr>
          <p:nvPr/>
        </p:nvSpPr>
        <p:spPr bwMode="auto">
          <a:xfrm>
            <a:off x="6950075" y="2312988"/>
            <a:ext cx="15668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6" y="0"/>
              </a:cxn>
            </a:cxnLst>
            <a:rect l="0" t="0" r="r" b="b"/>
            <a:pathLst>
              <a:path w="987" h="1">
                <a:moveTo>
                  <a:pt x="0" y="0"/>
                </a:moveTo>
                <a:lnTo>
                  <a:pt x="98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66" name="Freeform 14"/>
          <p:cNvSpPr>
            <a:spLocks/>
          </p:cNvSpPr>
          <p:nvPr/>
        </p:nvSpPr>
        <p:spPr bwMode="auto">
          <a:xfrm>
            <a:off x="8526463" y="2130425"/>
            <a:ext cx="1587" cy="347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8"/>
              </a:cxn>
            </a:cxnLst>
            <a:rect l="0" t="0" r="r" b="b"/>
            <a:pathLst>
              <a:path w="1" h="219">
                <a:moveTo>
                  <a:pt x="0" y="0"/>
                </a:moveTo>
                <a:lnTo>
                  <a:pt x="0" y="2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67" name="Freeform 15"/>
          <p:cNvSpPr>
            <a:spLocks/>
          </p:cNvSpPr>
          <p:nvPr/>
        </p:nvSpPr>
        <p:spPr bwMode="auto">
          <a:xfrm>
            <a:off x="1030288" y="2601913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68" name="Freeform 16"/>
          <p:cNvSpPr>
            <a:spLocks/>
          </p:cNvSpPr>
          <p:nvPr/>
        </p:nvSpPr>
        <p:spPr bwMode="auto">
          <a:xfrm>
            <a:off x="1427163" y="2601913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69" name="Freeform 17"/>
          <p:cNvSpPr>
            <a:spLocks/>
          </p:cNvSpPr>
          <p:nvPr/>
        </p:nvSpPr>
        <p:spPr bwMode="auto">
          <a:xfrm>
            <a:off x="1822450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0" name="Freeform 18"/>
          <p:cNvSpPr>
            <a:spLocks/>
          </p:cNvSpPr>
          <p:nvPr/>
        </p:nvSpPr>
        <p:spPr bwMode="auto">
          <a:xfrm>
            <a:off x="2220913" y="2601913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1" name="Freeform 19"/>
          <p:cNvSpPr>
            <a:spLocks/>
          </p:cNvSpPr>
          <p:nvPr/>
        </p:nvSpPr>
        <p:spPr bwMode="auto">
          <a:xfrm>
            <a:off x="2616200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2" name="Freeform 20"/>
          <p:cNvSpPr>
            <a:spLocks/>
          </p:cNvSpPr>
          <p:nvPr/>
        </p:nvSpPr>
        <p:spPr bwMode="auto">
          <a:xfrm>
            <a:off x="3014663" y="2601913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3" name="Freeform 21"/>
          <p:cNvSpPr>
            <a:spLocks/>
          </p:cNvSpPr>
          <p:nvPr/>
        </p:nvSpPr>
        <p:spPr bwMode="auto">
          <a:xfrm>
            <a:off x="3409950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4" name="Freeform 22"/>
          <p:cNvSpPr>
            <a:spLocks/>
          </p:cNvSpPr>
          <p:nvPr/>
        </p:nvSpPr>
        <p:spPr bwMode="auto">
          <a:xfrm>
            <a:off x="3808413" y="2601913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5" name="Freeform 23"/>
          <p:cNvSpPr>
            <a:spLocks/>
          </p:cNvSpPr>
          <p:nvPr/>
        </p:nvSpPr>
        <p:spPr bwMode="auto">
          <a:xfrm>
            <a:off x="4205288" y="2601913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6" name="Freeform 24"/>
          <p:cNvSpPr>
            <a:spLocks/>
          </p:cNvSpPr>
          <p:nvPr/>
        </p:nvSpPr>
        <p:spPr bwMode="auto">
          <a:xfrm>
            <a:off x="4600575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7" name="Freeform 25"/>
          <p:cNvSpPr>
            <a:spLocks/>
          </p:cNvSpPr>
          <p:nvPr/>
        </p:nvSpPr>
        <p:spPr bwMode="auto">
          <a:xfrm>
            <a:off x="4999038" y="2601913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8" name="Freeform 26"/>
          <p:cNvSpPr>
            <a:spLocks/>
          </p:cNvSpPr>
          <p:nvPr/>
        </p:nvSpPr>
        <p:spPr bwMode="auto">
          <a:xfrm>
            <a:off x="5394325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79" name="Freeform 27"/>
          <p:cNvSpPr>
            <a:spLocks/>
          </p:cNvSpPr>
          <p:nvPr/>
        </p:nvSpPr>
        <p:spPr bwMode="auto">
          <a:xfrm>
            <a:off x="5791200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80" name="Freeform 28"/>
          <p:cNvSpPr>
            <a:spLocks/>
          </p:cNvSpPr>
          <p:nvPr/>
        </p:nvSpPr>
        <p:spPr bwMode="auto">
          <a:xfrm>
            <a:off x="6188075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81" name="Freeform 29"/>
          <p:cNvSpPr>
            <a:spLocks/>
          </p:cNvSpPr>
          <p:nvPr/>
        </p:nvSpPr>
        <p:spPr bwMode="auto">
          <a:xfrm>
            <a:off x="6584950" y="2601913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82" name="Freeform 30"/>
          <p:cNvSpPr>
            <a:spLocks/>
          </p:cNvSpPr>
          <p:nvPr/>
        </p:nvSpPr>
        <p:spPr bwMode="auto">
          <a:xfrm>
            <a:off x="601663" y="3059113"/>
            <a:ext cx="6350000" cy="1587"/>
          </a:xfrm>
          <a:custGeom>
            <a:avLst/>
            <a:gdLst/>
            <a:ahLst/>
            <a:cxnLst>
              <a:cxn ang="0">
                <a:pos x="3999" y="0"/>
              </a:cxn>
              <a:cxn ang="0">
                <a:pos x="0" y="0"/>
              </a:cxn>
            </a:cxnLst>
            <a:rect l="0" t="0" r="r" b="b"/>
            <a:pathLst>
              <a:path w="4000" h="1">
                <a:moveTo>
                  <a:pt x="3999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83" name="Freeform 31"/>
          <p:cNvSpPr>
            <a:spLocks/>
          </p:cNvSpPr>
          <p:nvPr/>
        </p:nvSpPr>
        <p:spPr bwMode="auto">
          <a:xfrm>
            <a:off x="6950075" y="3059113"/>
            <a:ext cx="1566863" cy="1587"/>
          </a:xfrm>
          <a:custGeom>
            <a:avLst/>
            <a:gdLst/>
            <a:ahLst/>
            <a:cxnLst>
              <a:cxn ang="0">
                <a:pos x="986" y="0"/>
              </a:cxn>
              <a:cxn ang="0">
                <a:pos x="0" y="0"/>
              </a:cxn>
            </a:cxnLst>
            <a:rect l="0" t="0" r="r" b="b"/>
            <a:pathLst>
              <a:path w="987" h="1">
                <a:moveTo>
                  <a:pt x="986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84" name="Rectangle 32"/>
          <p:cNvSpPr>
            <a:spLocks noChangeArrowheads="1"/>
          </p:cNvSpPr>
          <p:nvPr/>
        </p:nvSpPr>
        <p:spPr bwMode="auto">
          <a:xfrm>
            <a:off x="1730375" y="2800350"/>
            <a:ext cx="4170363" cy="504825"/>
          </a:xfrm>
          <a:prstGeom prst="rect">
            <a:avLst/>
          </a:prstGeom>
          <a:solidFill>
            <a:srgbClr val="500093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 레지스터값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663575" y="3884613"/>
            <a:ext cx="1576388" cy="10652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186" name="Freeform 34"/>
          <p:cNvSpPr>
            <a:spLocks/>
          </p:cNvSpPr>
          <p:nvPr/>
        </p:nvSpPr>
        <p:spPr bwMode="auto">
          <a:xfrm>
            <a:off x="1030288" y="3946525"/>
            <a:ext cx="1587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87" name="Freeform 35"/>
          <p:cNvSpPr>
            <a:spLocks/>
          </p:cNvSpPr>
          <p:nvPr/>
        </p:nvSpPr>
        <p:spPr bwMode="auto">
          <a:xfrm>
            <a:off x="1447800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88" name="Freeform 36"/>
          <p:cNvSpPr>
            <a:spLocks/>
          </p:cNvSpPr>
          <p:nvPr/>
        </p:nvSpPr>
        <p:spPr bwMode="auto">
          <a:xfrm>
            <a:off x="1844675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89" name="Freeform 37"/>
          <p:cNvSpPr>
            <a:spLocks/>
          </p:cNvSpPr>
          <p:nvPr/>
        </p:nvSpPr>
        <p:spPr bwMode="auto">
          <a:xfrm>
            <a:off x="644525" y="4402138"/>
            <a:ext cx="1568450" cy="1587"/>
          </a:xfrm>
          <a:custGeom>
            <a:avLst/>
            <a:gdLst/>
            <a:ahLst/>
            <a:cxnLst>
              <a:cxn ang="0">
                <a:pos x="987" y="0"/>
              </a:cxn>
              <a:cxn ang="0">
                <a:pos x="0" y="0"/>
              </a:cxn>
            </a:cxnLst>
            <a:rect l="0" t="0" r="r" b="b"/>
            <a:pathLst>
              <a:path w="988" h="1">
                <a:moveTo>
                  <a:pt x="987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0" name="Rectangle 38"/>
          <p:cNvSpPr>
            <a:spLocks noChangeArrowheads="1"/>
          </p:cNvSpPr>
          <p:nvPr/>
        </p:nvSpPr>
        <p:spPr bwMode="auto">
          <a:xfrm>
            <a:off x="2249488" y="3890963"/>
            <a:ext cx="6310312" cy="1052512"/>
          </a:xfrm>
          <a:prstGeom prst="rect">
            <a:avLst/>
          </a:prstGeom>
          <a:solidFill>
            <a:srgbClr val="BC3700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191" name="Freeform 39"/>
          <p:cNvSpPr>
            <a:spLocks/>
          </p:cNvSpPr>
          <p:nvPr/>
        </p:nvSpPr>
        <p:spPr bwMode="auto">
          <a:xfrm>
            <a:off x="2657475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2" name="Freeform 40"/>
          <p:cNvSpPr>
            <a:spLocks/>
          </p:cNvSpPr>
          <p:nvPr/>
        </p:nvSpPr>
        <p:spPr bwMode="auto">
          <a:xfrm>
            <a:off x="3055938" y="3946525"/>
            <a:ext cx="1587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3" name="Freeform 41"/>
          <p:cNvSpPr>
            <a:spLocks/>
          </p:cNvSpPr>
          <p:nvPr/>
        </p:nvSpPr>
        <p:spPr bwMode="auto">
          <a:xfrm>
            <a:off x="3452813" y="3946525"/>
            <a:ext cx="1587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4" name="Freeform 42"/>
          <p:cNvSpPr>
            <a:spLocks/>
          </p:cNvSpPr>
          <p:nvPr/>
        </p:nvSpPr>
        <p:spPr bwMode="auto">
          <a:xfrm>
            <a:off x="3849688" y="3946525"/>
            <a:ext cx="1587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5" name="Freeform 43"/>
          <p:cNvSpPr>
            <a:spLocks/>
          </p:cNvSpPr>
          <p:nvPr/>
        </p:nvSpPr>
        <p:spPr bwMode="auto">
          <a:xfrm>
            <a:off x="4244975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6" name="Freeform 44"/>
          <p:cNvSpPr>
            <a:spLocks/>
          </p:cNvSpPr>
          <p:nvPr/>
        </p:nvSpPr>
        <p:spPr bwMode="auto">
          <a:xfrm>
            <a:off x="4643438" y="3946525"/>
            <a:ext cx="1587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7" name="Freeform 45"/>
          <p:cNvSpPr>
            <a:spLocks/>
          </p:cNvSpPr>
          <p:nvPr/>
        </p:nvSpPr>
        <p:spPr bwMode="auto">
          <a:xfrm>
            <a:off x="5038725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8" name="Freeform 46"/>
          <p:cNvSpPr>
            <a:spLocks/>
          </p:cNvSpPr>
          <p:nvPr/>
        </p:nvSpPr>
        <p:spPr bwMode="auto">
          <a:xfrm>
            <a:off x="5435600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199" name="Freeform 47"/>
          <p:cNvSpPr>
            <a:spLocks/>
          </p:cNvSpPr>
          <p:nvPr/>
        </p:nvSpPr>
        <p:spPr bwMode="auto">
          <a:xfrm>
            <a:off x="5832475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00" name="Freeform 48"/>
          <p:cNvSpPr>
            <a:spLocks/>
          </p:cNvSpPr>
          <p:nvPr/>
        </p:nvSpPr>
        <p:spPr bwMode="auto">
          <a:xfrm>
            <a:off x="6229350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01" name="Freeform 49"/>
          <p:cNvSpPr>
            <a:spLocks/>
          </p:cNvSpPr>
          <p:nvPr/>
        </p:nvSpPr>
        <p:spPr bwMode="auto">
          <a:xfrm>
            <a:off x="6624638" y="3946525"/>
            <a:ext cx="1587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02" name="Freeform 50"/>
          <p:cNvSpPr>
            <a:spLocks/>
          </p:cNvSpPr>
          <p:nvPr/>
        </p:nvSpPr>
        <p:spPr bwMode="auto">
          <a:xfrm>
            <a:off x="7023100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03" name="Freeform 51"/>
          <p:cNvSpPr>
            <a:spLocks/>
          </p:cNvSpPr>
          <p:nvPr/>
        </p:nvSpPr>
        <p:spPr bwMode="auto">
          <a:xfrm>
            <a:off x="7419975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04" name="Freeform 52"/>
          <p:cNvSpPr>
            <a:spLocks/>
          </p:cNvSpPr>
          <p:nvPr/>
        </p:nvSpPr>
        <p:spPr bwMode="auto">
          <a:xfrm>
            <a:off x="7815263" y="3946525"/>
            <a:ext cx="1587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05" name="Freeform 53"/>
          <p:cNvSpPr>
            <a:spLocks/>
          </p:cNvSpPr>
          <p:nvPr/>
        </p:nvSpPr>
        <p:spPr bwMode="auto">
          <a:xfrm>
            <a:off x="8213725" y="3946525"/>
            <a:ext cx="1588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0"/>
              </a:cxn>
            </a:cxnLst>
            <a:rect l="0" t="0" r="r" b="b"/>
            <a:pathLst>
              <a:path w="1" h="601">
                <a:moveTo>
                  <a:pt x="0" y="0"/>
                </a:moveTo>
                <a:lnTo>
                  <a:pt x="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06" name="Freeform 54"/>
          <p:cNvSpPr>
            <a:spLocks/>
          </p:cNvSpPr>
          <p:nvPr/>
        </p:nvSpPr>
        <p:spPr bwMode="auto">
          <a:xfrm>
            <a:off x="2230438" y="4402138"/>
            <a:ext cx="6350000" cy="1587"/>
          </a:xfrm>
          <a:custGeom>
            <a:avLst/>
            <a:gdLst/>
            <a:ahLst/>
            <a:cxnLst>
              <a:cxn ang="0">
                <a:pos x="3999" y="0"/>
              </a:cxn>
              <a:cxn ang="0">
                <a:pos x="0" y="0"/>
              </a:cxn>
            </a:cxnLst>
            <a:rect l="0" t="0" r="r" b="b"/>
            <a:pathLst>
              <a:path w="4000" h="1">
                <a:moveTo>
                  <a:pt x="3999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3694113" y="4165600"/>
            <a:ext cx="3502025" cy="5032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오프셋</a:t>
            </a: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(offset)</a:t>
            </a: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값 </a:t>
            </a:r>
          </a:p>
        </p:txBody>
      </p:sp>
      <p:sp>
        <p:nvSpPr>
          <p:cNvPr id="177208" name="Rectangle 56"/>
          <p:cNvSpPr>
            <a:spLocks noChangeArrowheads="1"/>
          </p:cNvSpPr>
          <p:nvPr/>
        </p:nvSpPr>
        <p:spPr bwMode="auto">
          <a:xfrm>
            <a:off x="684213" y="5213350"/>
            <a:ext cx="7916862" cy="1052513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09" name="Freeform 57"/>
          <p:cNvSpPr>
            <a:spLocks/>
          </p:cNvSpPr>
          <p:nvPr/>
        </p:nvSpPr>
        <p:spPr bwMode="auto">
          <a:xfrm>
            <a:off x="2657475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0" name="Freeform 58"/>
          <p:cNvSpPr>
            <a:spLocks/>
          </p:cNvSpPr>
          <p:nvPr/>
        </p:nvSpPr>
        <p:spPr bwMode="auto">
          <a:xfrm>
            <a:off x="3055938" y="5265738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1" name="Freeform 59"/>
          <p:cNvSpPr>
            <a:spLocks/>
          </p:cNvSpPr>
          <p:nvPr/>
        </p:nvSpPr>
        <p:spPr bwMode="auto">
          <a:xfrm>
            <a:off x="3452813" y="5265738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2" name="Freeform 60"/>
          <p:cNvSpPr>
            <a:spLocks/>
          </p:cNvSpPr>
          <p:nvPr/>
        </p:nvSpPr>
        <p:spPr bwMode="auto">
          <a:xfrm>
            <a:off x="3849688" y="5265738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3" name="Freeform 61"/>
          <p:cNvSpPr>
            <a:spLocks/>
          </p:cNvSpPr>
          <p:nvPr/>
        </p:nvSpPr>
        <p:spPr bwMode="auto">
          <a:xfrm>
            <a:off x="4244975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4" name="Freeform 62"/>
          <p:cNvSpPr>
            <a:spLocks/>
          </p:cNvSpPr>
          <p:nvPr/>
        </p:nvSpPr>
        <p:spPr bwMode="auto">
          <a:xfrm>
            <a:off x="4643438" y="5265738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5" name="Freeform 63"/>
          <p:cNvSpPr>
            <a:spLocks/>
          </p:cNvSpPr>
          <p:nvPr/>
        </p:nvSpPr>
        <p:spPr bwMode="auto">
          <a:xfrm>
            <a:off x="5038725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6" name="Freeform 64"/>
          <p:cNvSpPr>
            <a:spLocks/>
          </p:cNvSpPr>
          <p:nvPr/>
        </p:nvSpPr>
        <p:spPr bwMode="auto">
          <a:xfrm>
            <a:off x="5435600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7" name="Freeform 65"/>
          <p:cNvSpPr>
            <a:spLocks/>
          </p:cNvSpPr>
          <p:nvPr/>
        </p:nvSpPr>
        <p:spPr bwMode="auto">
          <a:xfrm>
            <a:off x="5832475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8" name="Freeform 66"/>
          <p:cNvSpPr>
            <a:spLocks/>
          </p:cNvSpPr>
          <p:nvPr/>
        </p:nvSpPr>
        <p:spPr bwMode="auto">
          <a:xfrm>
            <a:off x="6229350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19" name="Freeform 67"/>
          <p:cNvSpPr>
            <a:spLocks/>
          </p:cNvSpPr>
          <p:nvPr/>
        </p:nvSpPr>
        <p:spPr bwMode="auto">
          <a:xfrm>
            <a:off x="6624638" y="5265738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0" name="Freeform 68"/>
          <p:cNvSpPr>
            <a:spLocks/>
          </p:cNvSpPr>
          <p:nvPr/>
        </p:nvSpPr>
        <p:spPr bwMode="auto">
          <a:xfrm>
            <a:off x="7023100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1" name="Freeform 69"/>
          <p:cNvSpPr>
            <a:spLocks/>
          </p:cNvSpPr>
          <p:nvPr/>
        </p:nvSpPr>
        <p:spPr bwMode="auto">
          <a:xfrm>
            <a:off x="7419975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2" name="Freeform 70"/>
          <p:cNvSpPr>
            <a:spLocks/>
          </p:cNvSpPr>
          <p:nvPr/>
        </p:nvSpPr>
        <p:spPr bwMode="auto">
          <a:xfrm>
            <a:off x="7815263" y="5265738"/>
            <a:ext cx="1587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3" name="Freeform 71"/>
          <p:cNvSpPr>
            <a:spLocks/>
          </p:cNvSpPr>
          <p:nvPr/>
        </p:nvSpPr>
        <p:spPr bwMode="auto">
          <a:xfrm>
            <a:off x="8213725" y="5265738"/>
            <a:ext cx="1588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2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4" name="Freeform 72"/>
          <p:cNvSpPr>
            <a:spLocks/>
          </p:cNvSpPr>
          <p:nvPr/>
        </p:nvSpPr>
        <p:spPr bwMode="auto">
          <a:xfrm>
            <a:off x="1030288" y="5246688"/>
            <a:ext cx="1587" cy="955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1"/>
              </a:cxn>
            </a:cxnLst>
            <a:rect l="0" t="0" r="r" b="b"/>
            <a:pathLst>
              <a:path w="1" h="602">
                <a:moveTo>
                  <a:pt x="0" y="0"/>
                </a:moveTo>
                <a:lnTo>
                  <a:pt x="0" y="60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5" name="Freeform 73"/>
          <p:cNvSpPr>
            <a:spLocks/>
          </p:cNvSpPr>
          <p:nvPr/>
        </p:nvSpPr>
        <p:spPr bwMode="auto">
          <a:xfrm>
            <a:off x="1427163" y="5246688"/>
            <a:ext cx="1587" cy="955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1"/>
              </a:cxn>
            </a:cxnLst>
            <a:rect l="0" t="0" r="r" b="b"/>
            <a:pathLst>
              <a:path w="1" h="602">
                <a:moveTo>
                  <a:pt x="0" y="0"/>
                </a:moveTo>
                <a:lnTo>
                  <a:pt x="0" y="60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6" name="Freeform 74"/>
          <p:cNvSpPr>
            <a:spLocks/>
          </p:cNvSpPr>
          <p:nvPr/>
        </p:nvSpPr>
        <p:spPr bwMode="auto">
          <a:xfrm>
            <a:off x="1822450" y="5246688"/>
            <a:ext cx="1588" cy="955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1"/>
              </a:cxn>
            </a:cxnLst>
            <a:rect l="0" t="0" r="r" b="b"/>
            <a:pathLst>
              <a:path w="1" h="602">
                <a:moveTo>
                  <a:pt x="0" y="0"/>
                </a:moveTo>
                <a:lnTo>
                  <a:pt x="0" y="60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7" name="Freeform 75"/>
          <p:cNvSpPr>
            <a:spLocks/>
          </p:cNvSpPr>
          <p:nvPr/>
        </p:nvSpPr>
        <p:spPr bwMode="auto">
          <a:xfrm>
            <a:off x="2241550" y="5246688"/>
            <a:ext cx="1588" cy="955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1"/>
              </a:cxn>
            </a:cxnLst>
            <a:rect l="0" t="0" r="r" b="b"/>
            <a:pathLst>
              <a:path w="1" h="602">
                <a:moveTo>
                  <a:pt x="0" y="0"/>
                </a:moveTo>
                <a:lnTo>
                  <a:pt x="0" y="60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254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8" name="Freeform 76"/>
          <p:cNvSpPr>
            <a:spLocks/>
          </p:cNvSpPr>
          <p:nvPr/>
        </p:nvSpPr>
        <p:spPr bwMode="auto">
          <a:xfrm>
            <a:off x="708025" y="5722938"/>
            <a:ext cx="7891463" cy="1587"/>
          </a:xfrm>
          <a:custGeom>
            <a:avLst/>
            <a:gdLst/>
            <a:ahLst/>
            <a:cxnLst>
              <a:cxn ang="0">
                <a:pos x="4970" y="0"/>
              </a:cxn>
              <a:cxn ang="0">
                <a:pos x="0" y="0"/>
              </a:cxn>
            </a:cxnLst>
            <a:rect l="0" t="0" r="r" b="b"/>
            <a:pathLst>
              <a:path w="4971" h="1">
                <a:moveTo>
                  <a:pt x="4970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7229" name="Rectangle 77"/>
          <p:cNvSpPr>
            <a:spLocks noChangeArrowheads="1"/>
          </p:cNvSpPr>
          <p:nvPr/>
        </p:nvSpPr>
        <p:spPr bwMode="auto">
          <a:xfrm>
            <a:off x="1528763" y="5487988"/>
            <a:ext cx="6391275" cy="5032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ko-K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로부터 출력되는 실제 주소값 </a:t>
            </a:r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13707"/>
            <a:ext cx="7772400" cy="742950"/>
          </a:xfrm>
        </p:spPr>
        <p:txBody>
          <a:bodyPr/>
          <a:lstStyle/>
          <a:p>
            <a:r>
              <a:rPr lang="ko-KR" altLang="en-US" dirty="0" err="1"/>
              <a:t>수퍼</a:t>
            </a:r>
            <a:r>
              <a:rPr lang="en-US" altLang="ko-KR" dirty="0"/>
              <a:t> </a:t>
            </a:r>
            <a:r>
              <a:rPr lang="ko-KR" altLang="en-US" dirty="0"/>
              <a:t>스칼라 구조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6" y="1719942"/>
            <a:ext cx="8784771" cy="4884965"/>
          </a:xfrm>
        </p:spPr>
        <p:txBody>
          <a:bodyPr/>
          <a:lstStyle/>
          <a:p>
            <a:pPr algn="just">
              <a:buSzPct val="80000"/>
            </a:pPr>
            <a:r>
              <a:rPr lang="ko-KR" altLang="en-US" sz="2200" b="0" dirty="0">
                <a:effectLst/>
                <a:latin typeface="HY견고딕" pitchFamily="18" charset="-127"/>
                <a:ea typeface="HY견고딕" pitchFamily="18" charset="-127"/>
              </a:rPr>
              <a:t>한 프로세서 사이클 동안에 하나 이상의 명령어를 실행시킬 수 있는 프로세서 아키텍처를 가리키는 용어</a:t>
            </a:r>
            <a:endParaRPr lang="en-US" altLang="ko-KR" sz="2200" b="0" dirty="0">
              <a:effectLst/>
              <a:latin typeface="HY견고딕" pitchFamily="18" charset="-127"/>
              <a:ea typeface="HY견고딕" pitchFamily="18" charset="-127"/>
            </a:endParaRPr>
          </a:p>
          <a:p>
            <a:pPr algn="just">
              <a:buSzPct val="80000"/>
            </a:pPr>
            <a:r>
              <a:rPr lang="ko-KR" altLang="en-US" sz="2200" b="0" dirty="0">
                <a:effectLst/>
                <a:latin typeface="HY견고딕" pitchFamily="18" charset="-127"/>
                <a:ea typeface="HY견고딕" pitchFamily="18" charset="-127"/>
              </a:rPr>
              <a:t>프로세서들은 한 사이클에 여러 개의 명령어들을 가져와서 다른 명령어들과 독립적인 명령어가 어느 것인지를 찾아 그것들을 실행</a:t>
            </a:r>
            <a:endParaRPr lang="en-US" altLang="ko-KR" sz="2200" b="0" dirty="0">
              <a:effectLst/>
              <a:latin typeface="HY견고딕" pitchFamily="18" charset="-127"/>
              <a:ea typeface="HY견고딕" pitchFamily="18" charset="-127"/>
            </a:endParaRPr>
          </a:p>
          <a:p>
            <a:pPr lvl="1" algn="just">
              <a:lnSpc>
                <a:spcPct val="170000"/>
              </a:lnSpc>
              <a:buSzPct val="80000"/>
            </a:pP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이렇게 하기 위해 프로세서는 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HY견고딕" pitchFamily="18" charset="-127"/>
                <a:ea typeface="HY견고딕" pitchFamily="18" charset="-127"/>
              </a:rPr>
              <a:t>한번에 한 개 이상의 명령어</a:t>
            </a: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를 불러올 수 있는 명령어 인출 단위</a:t>
            </a:r>
            <a:r>
              <a:rPr lang="en-US" altLang="ko-KR" sz="1400" b="0" dirty="0">
                <a:effectLst/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어떤 명령어들이 다른 것에 독립적인지를 판단할 수 있는 내장 회로</a:t>
            </a:r>
            <a:r>
              <a:rPr lang="en-US" altLang="ko-KR" sz="1400" b="0" dirty="0">
                <a:effectLst/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그리고 모든 독립적인 명령어들을 한번에 실행시킬 수 있는 실행 단위 등이 필요</a:t>
            </a:r>
            <a:endParaRPr lang="en-US" altLang="ko-KR" sz="1400" b="0" dirty="0">
              <a:effectLst/>
              <a:latin typeface="HY견고딕" pitchFamily="18" charset="-127"/>
              <a:ea typeface="HY견고딕" pitchFamily="18" charset="-127"/>
            </a:endParaRPr>
          </a:p>
          <a:p>
            <a:pPr lvl="1" algn="just">
              <a:lnSpc>
                <a:spcPct val="170000"/>
              </a:lnSpc>
              <a:buSzPct val="80000"/>
            </a:pP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이전에 실행된 명령어의 결과에 종속적인 명령어들은</a:t>
            </a:r>
            <a:r>
              <a:rPr lang="en-US" altLang="ko-KR" sz="1400" b="0" dirty="0">
                <a:effectLst/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관련 있는 명령어들과 동시에 실행될 수 없다</a:t>
            </a:r>
            <a:endParaRPr lang="en-US" altLang="ko-KR" sz="1400" b="0" dirty="0">
              <a:effectLst/>
              <a:latin typeface="HY견고딕" pitchFamily="18" charset="-127"/>
              <a:ea typeface="HY견고딕" pitchFamily="18" charset="-127"/>
            </a:endParaRPr>
          </a:p>
          <a:p>
            <a:pPr lvl="1" algn="just">
              <a:lnSpc>
                <a:spcPct val="170000"/>
              </a:lnSpc>
              <a:buSzPct val="80000"/>
            </a:pP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이러한 형태의 명령어는 </a:t>
            </a:r>
            <a:r>
              <a:rPr lang="ko-KR" altLang="en-US" sz="1400" b="0" dirty="0" err="1">
                <a:effectLst/>
                <a:latin typeface="HY견고딕" pitchFamily="18" charset="-127"/>
                <a:ea typeface="HY견고딕" pitchFamily="18" charset="-127"/>
              </a:rPr>
              <a:t>수퍼</a:t>
            </a: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 스칼라 프로세서들의 속도를 저하시키게 되며</a:t>
            </a:r>
            <a:r>
              <a:rPr lang="en-US" altLang="ko-KR" sz="1400" b="0" dirty="0">
                <a:effectLst/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effectLst/>
                <a:latin typeface="HY견고딕" pitchFamily="18" charset="-127"/>
                <a:ea typeface="HY견고딕" pitchFamily="18" charset="-127"/>
              </a:rPr>
              <a:t>만약 모든 명령어들이 이러한 형태를 가진 프로그램이라면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수퍼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스칼라 아키텍처를 써서 얻는 이득은 없게 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vl="1">
              <a:lnSpc>
                <a:spcPct val="170000"/>
              </a:lnSpc>
              <a:buSzPct val="80000"/>
            </a:pPr>
            <a:endParaRPr lang="en-US" altLang="ko-KR" sz="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72886"/>
            <a:ext cx="7772400" cy="742950"/>
          </a:xfrm>
          <a:noFill/>
          <a:ln/>
        </p:spPr>
        <p:txBody>
          <a:bodyPr/>
          <a:lstStyle/>
          <a:p>
            <a:r>
              <a:rPr lang="ko-KR" altLang="en-US" dirty="0"/>
              <a:t>메모리 공간에서 세그먼트 영역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3671888" y="1858963"/>
            <a:ext cx="3694112" cy="398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671888" y="2230438"/>
            <a:ext cx="3694112" cy="8302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3671888" y="2859088"/>
            <a:ext cx="3694112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3671888" y="3192463"/>
            <a:ext cx="3694112" cy="8302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671888" y="3819525"/>
            <a:ext cx="3694112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3671888" y="4152900"/>
            <a:ext cx="3694112" cy="8302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3671888" y="4799013"/>
            <a:ext cx="3694112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3671888" y="5132388"/>
            <a:ext cx="3694112" cy="6143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7432675" y="1695450"/>
            <a:ext cx="1320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FFFFFH</a:t>
            </a: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4027488" y="2309813"/>
            <a:ext cx="32750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ko-KR" altLang="en-US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데이터 세그먼트</a:t>
            </a: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4232275" y="3251200"/>
            <a:ext cx="28638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ko-KR" altLang="en-US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코드 세그먼트</a:t>
            </a: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4232275" y="4230688"/>
            <a:ext cx="28638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ko-KR" altLang="en-US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스텍 세그먼트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3797300" y="5173663"/>
            <a:ext cx="35401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spcBef>
                <a:spcPct val="20000"/>
              </a:spcBef>
            </a:pPr>
            <a:r>
              <a:rPr lang="ko-KR" altLang="en-US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엑스트라 세그먼트</a:t>
            </a: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3671888" y="5721350"/>
            <a:ext cx="3694112" cy="358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7432675" y="2068513"/>
            <a:ext cx="13208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EFFFFH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7454900" y="2636838"/>
            <a:ext cx="13176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E0000H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7454900" y="3008313"/>
            <a:ext cx="13176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C3FEFH</a:t>
            </a: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7432675" y="3597275"/>
            <a:ext cx="1320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B3FF0H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7432675" y="3968750"/>
            <a:ext cx="1320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7D260H</a:t>
            </a: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7432675" y="4576763"/>
            <a:ext cx="13208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6D260H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7432675" y="4914900"/>
            <a:ext cx="1320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6288FH</a:t>
            </a:r>
          </a:p>
        </p:txBody>
      </p:sp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7432675" y="5484813"/>
            <a:ext cx="13208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52B90H</a:t>
            </a:r>
          </a:p>
        </p:txBody>
      </p:sp>
      <p:sp>
        <p:nvSpPr>
          <p:cNvPr id="179225" name="Rectangle 25"/>
          <p:cNvSpPr>
            <a:spLocks noChangeArrowheads="1"/>
          </p:cNvSpPr>
          <p:nvPr/>
        </p:nvSpPr>
        <p:spPr bwMode="auto">
          <a:xfrm>
            <a:off x="7432675" y="5857875"/>
            <a:ext cx="1320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00000H</a:t>
            </a:r>
          </a:p>
        </p:txBody>
      </p:sp>
      <p:sp>
        <p:nvSpPr>
          <p:cNvPr id="179226" name="Freeform 26"/>
          <p:cNvSpPr>
            <a:spLocks/>
          </p:cNvSpPr>
          <p:nvPr/>
        </p:nvSpPr>
        <p:spPr bwMode="auto">
          <a:xfrm>
            <a:off x="2054225" y="2459038"/>
            <a:ext cx="1617663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8" y="247"/>
              </a:cxn>
            </a:cxnLst>
            <a:rect l="0" t="0" r="r" b="b"/>
            <a:pathLst>
              <a:path w="1019" h="248">
                <a:moveTo>
                  <a:pt x="0" y="0"/>
                </a:moveTo>
                <a:lnTo>
                  <a:pt x="1018" y="24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9227" name="Rectangle 27"/>
          <p:cNvSpPr>
            <a:spLocks noChangeArrowheads="1"/>
          </p:cNvSpPr>
          <p:nvPr/>
        </p:nvSpPr>
        <p:spPr bwMode="auto">
          <a:xfrm>
            <a:off x="684213" y="2211388"/>
            <a:ext cx="1450975" cy="515937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822325" y="2244725"/>
            <a:ext cx="1173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E000</a:t>
            </a:r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1109663" y="1735138"/>
            <a:ext cx="7826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DS</a:t>
            </a:r>
          </a:p>
        </p:txBody>
      </p:sp>
      <p:sp>
        <p:nvSpPr>
          <p:cNvPr id="179230" name="Freeform 30"/>
          <p:cNvSpPr>
            <a:spLocks/>
          </p:cNvSpPr>
          <p:nvPr/>
        </p:nvSpPr>
        <p:spPr bwMode="auto">
          <a:xfrm>
            <a:off x="2071688" y="3565525"/>
            <a:ext cx="1584325" cy="239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7" y="150"/>
              </a:cxn>
            </a:cxnLst>
            <a:rect l="0" t="0" r="r" b="b"/>
            <a:pathLst>
              <a:path w="998" h="151">
                <a:moveTo>
                  <a:pt x="0" y="0"/>
                </a:moveTo>
                <a:lnTo>
                  <a:pt x="997" y="15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684213" y="3306763"/>
            <a:ext cx="1450975" cy="51752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822325" y="3340100"/>
            <a:ext cx="1173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B3FF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1109663" y="2813050"/>
            <a:ext cx="7826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</a:t>
            </a:r>
          </a:p>
        </p:txBody>
      </p:sp>
      <p:sp>
        <p:nvSpPr>
          <p:cNvPr id="179234" name="Freeform 34"/>
          <p:cNvSpPr>
            <a:spLocks/>
          </p:cNvSpPr>
          <p:nvPr/>
        </p:nvSpPr>
        <p:spPr bwMode="auto">
          <a:xfrm>
            <a:off x="2181225" y="4792663"/>
            <a:ext cx="14747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8" y="0"/>
              </a:cxn>
            </a:cxnLst>
            <a:rect l="0" t="0" r="r" b="b"/>
            <a:pathLst>
              <a:path w="929" h="1">
                <a:moveTo>
                  <a:pt x="0" y="0"/>
                </a:moveTo>
                <a:lnTo>
                  <a:pt x="92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9235" name="Rectangle 35"/>
          <p:cNvSpPr>
            <a:spLocks noChangeArrowheads="1"/>
          </p:cNvSpPr>
          <p:nvPr/>
        </p:nvSpPr>
        <p:spPr bwMode="auto">
          <a:xfrm>
            <a:off x="787400" y="4446588"/>
            <a:ext cx="1447800" cy="515937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36" name="Rectangle 36"/>
          <p:cNvSpPr>
            <a:spLocks noChangeArrowheads="1"/>
          </p:cNvSpPr>
          <p:nvPr/>
        </p:nvSpPr>
        <p:spPr bwMode="auto">
          <a:xfrm>
            <a:off x="923925" y="4479925"/>
            <a:ext cx="11747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6D26</a:t>
            </a:r>
          </a:p>
        </p:txBody>
      </p:sp>
      <p:sp>
        <p:nvSpPr>
          <p:cNvPr id="179237" name="Rectangle 37"/>
          <p:cNvSpPr>
            <a:spLocks noChangeArrowheads="1"/>
          </p:cNvSpPr>
          <p:nvPr/>
        </p:nvSpPr>
        <p:spPr bwMode="auto">
          <a:xfrm>
            <a:off x="1211263" y="3968750"/>
            <a:ext cx="784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SS</a:t>
            </a:r>
          </a:p>
        </p:txBody>
      </p:sp>
      <p:sp>
        <p:nvSpPr>
          <p:cNvPr id="179238" name="Freeform 38"/>
          <p:cNvSpPr>
            <a:spLocks/>
          </p:cNvSpPr>
          <p:nvPr/>
        </p:nvSpPr>
        <p:spPr bwMode="auto">
          <a:xfrm>
            <a:off x="2181225" y="5707063"/>
            <a:ext cx="1474788" cy="185737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928" y="0"/>
              </a:cxn>
            </a:cxnLst>
            <a:rect l="0" t="0" r="r" b="b"/>
            <a:pathLst>
              <a:path w="929" h="117">
                <a:moveTo>
                  <a:pt x="0" y="116"/>
                </a:moveTo>
                <a:lnTo>
                  <a:pt x="92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9239" name="Rectangle 39"/>
          <p:cNvSpPr>
            <a:spLocks noChangeArrowheads="1"/>
          </p:cNvSpPr>
          <p:nvPr/>
        </p:nvSpPr>
        <p:spPr bwMode="auto">
          <a:xfrm>
            <a:off x="787400" y="5543550"/>
            <a:ext cx="1447800" cy="51752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240" name="Rectangle 40"/>
          <p:cNvSpPr>
            <a:spLocks noChangeArrowheads="1"/>
          </p:cNvSpPr>
          <p:nvPr/>
        </p:nvSpPr>
        <p:spPr bwMode="auto">
          <a:xfrm>
            <a:off x="923925" y="5576888"/>
            <a:ext cx="11747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52B9</a:t>
            </a:r>
          </a:p>
        </p:txBody>
      </p:sp>
      <p:sp>
        <p:nvSpPr>
          <p:cNvPr id="179241" name="Rectangle 41"/>
          <p:cNvSpPr>
            <a:spLocks noChangeArrowheads="1"/>
          </p:cNvSpPr>
          <p:nvPr/>
        </p:nvSpPr>
        <p:spPr bwMode="auto">
          <a:xfrm>
            <a:off x="1211263" y="5067300"/>
            <a:ext cx="784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</a:t>
            </a:r>
          </a:p>
        </p:txBody>
      </p:sp>
      <p:sp>
        <p:nvSpPr>
          <p:cNvPr id="179242" name="Rectangle 42"/>
          <p:cNvSpPr>
            <a:spLocks noChangeArrowheads="1"/>
          </p:cNvSpPr>
          <p:nvPr/>
        </p:nvSpPr>
        <p:spPr bwMode="auto">
          <a:xfrm>
            <a:off x="2071688" y="1984375"/>
            <a:ext cx="1481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</a:p>
        </p:txBody>
      </p:sp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2049463" y="3084513"/>
            <a:ext cx="1477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2081213" y="4252913"/>
            <a:ext cx="147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2060575" y="5246688"/>
            <a:ext cx="147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</a:p>
        </p:txBody>
      </p:sp>
    </p:spTree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논리 주소와 물리 주소의 관계</a:t>
            </a:r>
          </a:p>
        </p:txBody>
      </p:sp>
      <p:grpSp>
        <p:nvGrpSpPr>
          <p:cNvPr id="181251" name="Group 3"/>
          <p:cNvGrpSpPr>
            <a:grpSpLocks/>
          </p:cNvGrpSpPr>
          <p:nvPr/>
        </p:nvGrpSpPr>
        <p:grpSpPr bwMode="auto">
          <a:xfrm>
            <a:off x="3362325" y="4586288"/>
            <a:ext cx="2373313" cy="446087"/>
            <a:chOff x="2118" y="2889"/>
            <a:chExt cx="1495" cy="281"/>
          </a:xfrm>
        </p:grpSpPr>
        <p:sp>
          <p:nvSpPr>
            <p:cNvPr id="181252" name="Rectangle 4"/>
            <p:cNvSpPr>
              <a:spLocks noChangeArrowheads="1"/>
            </p:cNvSpPr>
            <p:nvPr/>
          </p:nvSpPr>
          <p:spPr bwMode="auto">
            <a:xfrm>
              <a:off x="2118" y="2889"/>
              <a:ext cx="302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3" name="Rectangle 5"/>
            <p:cNvSpPr>
              <a:spLocks noChangeArrowheads="1"/>
            </p:cNvSpPr>
            <p:nvPr/>
          </p:nvSpPr>
          <p:spPr bwMode="auto">
            <a:xfrm>
              <a:off x="2418" y="2889"/>
              <a:ext cx="303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4" name="Rectangle 6"/>
            <p:cNvSpPr>
              <a:spLocks noChangeArrowheads="1"/>
            </p:cNvSpPr>
            <p:nvPr/>
          </p:nvSpPr>
          <p:spPr bwMode="auto">
            <a:xfrm>
              <a:off x="2720" y="2889"/>
              <a:ext cx="302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5" name="Rectangle 7"/>
            <p:cNvSpPr>
              <a:spLocks noChangeArrowheads="1"/>
            </p:cNvSpPr>
            <p:nvPr/>
          </p:nvSpPr>
          <p:spPr bwMode="auto">
            <a:xfrm>
              <a:off x="3014" y="2889"/>
              <a:ext cx="303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6" name="Rectangle 8"/>
            <p:cNvSpPr>
              <a:spLocks noChangeArrowheads="1"/>
            </p:cNvSpPr>
            <p:nvPr/>
          </p:nvSpPr>
          <p:spPr bwMode="auto">
            <a:xfrm>
              <a:off x="3325" y="2889"/>
              <a:ext cx="288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1257" name="Freeform 9"/>
          <p:cNvSpPr>
            <a:spLocks/>
          </p:cNvSpPr>
          <p:nvPr/>
        </p:nvSpPr>
        <p:spPr bwMode="auto">
          <a:xfrm>
            <a:off x="2647950" y="2682875"/>
            <a:ext cx="2867025" cy="1274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7" y="0"/>
              </a:cxn>
              <a:cxn ang="0">
                <a:pos x="995" y="141"/>
              </a:cxn>
              <a:cxn ang="0">
                <a:pos x="1805" y="309"/>
              </a:cxn>
              <a:cxn ang="0">
                <a:pos x="1805" y="802"/>
              </a:cxn>
            </a:cxnLst>
            <a:rect l="0" t="0" r="r" b="b"/>
            <a:pathLst>
              <a:path w="1806" h="803">
                <a:moveTo>
                  <a:pt x="0" y="0"/>
                </a:moveTo>
                <a:lnTo>
                  <a:pt x="467" y="0"/>
                </a:lnTo>
                <a:lnTo>
                  <a:pt x="995" y="141"/>
                </a:lnTo>
                <a:lnTo>
                  <a:pt x="1805" y="309"/>
                </a:lnTo>
                <a:lnTo>
                  <a:pt x="1805" y="8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995363" y="2339975"/>
            <a:ext cx="1646237" cy="66357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1223963" y="2478088"/>
            <a:ext cx="1111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1F00</a:t>
            </a: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657225" y="1738313"/>
            <a:ext cx="26717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세그먼트값</a:t>
            </a:r>
          </a:p>
        </p:txBody>
      </p:sp>
      <p:sp>
        <p:nvSpPr>
          <p:cNvPr id="181261" name="Rectangle 13"/>
          <p:cNvSpPr>
            <a:spLocks noChangeArrowheads="1"/>
          </p:cNvSpPr>
          <p:nvPr/>
        </p:nvSpPr>
        <p:spPr bwMode="auto">
          <a:xfrm>
            <a:off x="6683375" y="3176588"/>
            <a:ext cx="1558925" cy="1047750"/>
          </a:xfrm>
          <a:prstGeom prst="rect">
            <a:avLst/>
          </a:prstGeom>
          <a:solidFill>
            <a:srgbClr val="500093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6611938" y="1676400"/>
            <a:ext cx="18843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1F2A5</a:t>
            </a:r>
          </a:p>
          <a:p>
            <a:pPr marL="342900" indent="-342900" algn="l" defTabSz="762000"/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물리주소</a:t>
            </a:r>
          </a:p>
        </p:txBody>
      </p:sp>
      <p:sp>
        <p:nvSpPr>
          <p:cNvPr id="181263" name="Rectangle 15"/>
          <p:cNvSpPr>
            <a:spLocks noChangeArrowheads="1"/>
          </p:cNvSpPr>
          <p:nvPr/>
        </p:nvSpPr>
        <p:spPr bwMode="auto">
          <a:xfrm>
            <a:off x="541338" y="3346450"/>
            <a:ext cx="5129212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 레지스터값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</a:p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=</a:t>
            </a: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 물리번지</a:t>
            </a:r>
          </a:p>
        </p:txBody>
      </p:sp>
      <p:sp>
        <p:nvSpPr>
          <p:cNvPr id="181264" name="Oval 16"/>
          <p:cNvSpPr>
            <a:spLocks noChangeArrowheads="1"/>
          </p:cNvSpPr>
          <p:nvPr/>
        </p:nvSpPr>
        <p:spPr bwMode="auto">
          <a:xfrm>
            <a:off x="5286375" y="3962400"/>
            <a:ext cx="493713" cy="479425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65" name="Rectangle 17"/>
          <p:cNvSpPr>
            <a:spLocks noChangeArrowheads="1"/>
          </p:cNvSpPr>
          <p:nvPr/>
        </p:nvSpPr>
        <p:spPr bwMode="auto">
          <a:xfrm>
            <a:off x="5318125" y="3924300"/>
            <a:ext cx="4683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81266" name="Freeform 18"/>
          <p:cNvSpPr>
            <a:spLocks/>
          </p:cNvSpPr>
          <p:nvPr/>
        </p:nvSpPr>
        <p:spPr bwMode="auto">
          <a:xfrm>
            <a:off x="2667000" y="4367213"/>
            <a:ext cx="2636838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243" y="0"/>
              </a:cxn>
              <a:cxn ang="0">
                <a:pos x="1660" y="0"/>
              </a:cxn>
            </a:cxnLst>
            <a:rect l="0" t="0" r="r" b="b"/>
            <a:pathLst>
              <a:path w="1661" h="221">
                <a:moveTo>
                  <a:pt x="0" y="220"/>
                </a:moveTo>
                <a:lnTo>
                  <a:pt x="243" y="0"/>
                </a:lnTo>
                <a:lnTo>
                  <a:pt x="166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1267" name="Rectangle 19"/>
          <p:cNvSpPr>
            <a:spLocks noChangeArrowheads="1"/>
          </p:cNvSpPr>
          <p:nvPr/>
        </p:nvSpPr>
        <p:spPr bwMode="auto">
          <a:xfrm>
            <a:off x="995363" y="4330700"/>
            <a:ext cx="1646237" cy="66675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223963" y="4448175"/>
            <a:ext cx="1111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02A5</a:t>
            </a: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7013575" y="3382963"/>
            <a:ext cx="1112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02A5</a:t>
            </a:r>
          </a:p>
        </p:txBody>
      </p:sp>
      <p:sp>
        <p:nvSpPr>
          <p:cNvPr id="181270" name="Freeform 22"/>
          <p:cNvSpPr>
            <a:spLocks/>
          </p:cNvSpPr>
          <p:nvPr/>
        </p:nvSpPr>
        <p:spPr bwMode="auto">
          <a:xfrm>
            <a:off x="6937375" y="3176588"/>
            <a:ext cx="1588" cy="1028700"/>
          </a:xfrm>
          <a:custGeom>
            <a:avLst/>
            <a:gdLst/>
            <a:ahLst/>
            <a:cxnLst>
              <a:cxn ang="0">
                <a:pos x="0" y="647"/>
              </a:cxn>
              <a:cxn ang="0">
                <a:pos x="0" y="0"/>
              </a:cxn>
            </a:cxnLst>
            <a:rect l="0" t="0" r="r" b="b"/>
            <a:pathLst>
              <a:path w="1" h="648">
                <a:moveTo>
                  <a:pt x="0" y="647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6683375" y="4224338"/>
            <a:ext cx="1558925" cy="1006475"/>
          </a:xfrm>
          <a:prstGeom prst="rect">
            <a:avLst/>
          </a:prstGeom>
          <a:solidFill>
            <a:srgbClr val="500093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72" name="Freeform 24"/>
          <p:cNvSpPr>
            <a:spLocks/>
          </p:cNvSpPr>
          <p:nvPr/>
        </p:nvSpPr>
        <p:spPr bwMode="auto">
          <a:xfrm>
            <a:off x="6683375" y="2889250"/>
            <a:ext cx="1588" cy="2547938"/>
          </a:xfrm>
          <a:custGeom>
            <a:avLst/>
            <a:gdLst/>
            <a:ahLst/>
            <a:cxnLst>
              <a:cxn ang="0">
                <a:pos x="0" y="1604"/>
              </a:cxn>
              <a:cxn ang="0">
                <a:pos x="0" y="0"/>
              </a:cxn>
            </a:cxnLst>
            <a:rect l="0" t="0" r="r" b="b"/>
            <a:pathLst>
              <a:path w="1" h="1605">
                <a:moveTo>
                  <a:pt x="0" y="1604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1273" name="Freeform 25"/>
          <p:cNvSpPr>
            <a:spLocks/>
          </p:cNvSpPr>
          <p:nvPr/>
        </p:nvSpPr>
        <p:spPr bwMode="auto">
          <a:xfrm>
            <a:off x="8223250" y="2846388"/>
            <a:ext cx="1588" cy="2508250"/>
          </a:xfrm>
          <a:custGeom>
            <a:avLst/>
            <a:gdLst/>
            <a:ahLst/>
            <a:cxnLst>
              <a:cxn ang="0">
                <a:pos x="0" y="1579"/>
              </a:cxn>
              <a:cxn ang="0">
                <a:pos x="0" y="0"/>
              </a:cxn>
            </a:cxnLst>
            <a:rect l="0" t="0" r="r" b="b"/>
            <a:pathLst>
              <a:path w="1" h="1580">
                <a:moveTo>
                  <a:pt x="0" y="1579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1274" name="Freeform 26"/>
          <p:cNvSpPr>
            <a:spLocks/>
          </p:cNvSpPr>
          <p:nvPr/>
        </p:nvSpPr>
        <p:spPr bwMode="auto">
          <a:xfrm>
            <a:off x="6683375" y="4224338"/>
            <a:ext cx="15605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2" y="0"/>
              </a:cxn>
            </a:cxnLst>
            <a:rect l="0" t="0" r="r" b="b"/>
            <a:pathLst>
              <a:path w="983" h="1">
                <a:moveTo>
                  <a:pt x="0" y="0"/>
                </a:moveTo>
                <a:lnTo>
                  <a:pt x="98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1275" name="Freeform 27"/>
          <p:cNvSpPr>
            <a:spLocks/>
          </p:cNvSpPr>
          <p:nvPr/>
        </p:nvSpPr>
        <p:spPr bwMode="auto">
          <a:xfrm>
            <a:off x="5805488" y="4224338"/>
            <a:ext cx="879475" cy="1587"/>
          </a:xfrm>
          <a:custGeom>
            <a:avLst/>
            <a:gdLst/>
            <a:ahLst/>
            <a:cxnLst>
              <a:cxn ang="0">
                <a:pos x="553" y="0"/>
              </a:cxn>
              <a:cxn ang="0">
                <a:pos x="0" y="0"/>
              </a:cxn>
            </a:cxnLst>
            <a:rect l="0" t="0" r="r" b="b"/>
            <a:pathLst>
              <a:path w="554" h="1">
                <a:moveTo>
                  <a:pt x="55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4772025" y="2230438"/>
            <a:ext cx="1755775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</a:t>
            </a:r>
          </a:p>
          <a:p>
            <a:pPr marL="342900" indent="-342900" algn="l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베이스주소</a:t>
            </a:r>
          </a:p>
          <a:p>
            <a:pPr marL="342900" indent="-342900" algn="l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1F000</a:t>
            </a:r>
          </a:p>
        </p:txBody>
      </p:sp>
      <p:sp>
        <p:nvSpPr>
          <p:cNvPr id="181277" name="Freeform 29"/>
          <p:cNvSpPr>
            <a:spLocks/>
          </p:cNvSpPr>
          <p:nvPr/>
        </p:nvSpPr>
        <p:spPr bwMode="auto">
          <a:xfrm>
            <a:off x="7773988" y="1901825"/>
            <a:ext cx="863600" cy="2293938"/>
          </a:xfrm>
          <a:custGeom>
            <a:avLst/>
            <a:gdLst/>
            <a:ahLst/>
            <a:cxnLst>
              <a:cxn ang="0">
                <a:pos x="318" y="1444"/>
              </a:cxn>
              <a:cxn ang="0">
                <a:pos x="543" y="769"/>
              </a:cxn>
              <a:cxn ang="0">
                <a:pos x="447" y="154"/>
              </a:cxn>
              <a:cxn ang="0">
                <a:pos x="0" y="0"/>
              </a:cxn>
            </a:cxnLst>
            <a:rect l="0" t="0" r="r" b="b"/>
            <a:pathLst>
              <a:path w="544" h="1445">
                <a:moveTo>
                  <a:pt x="318" y="1444"/>
                </a:moveTo>
                <a:lnTo>
                  <a:pt x="543" y="769"/>
                </a:lnTo>
                <a:lnTo>
                  <a:pt x="447" y="1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3254375" y="4618038"/>
            <a:ext cx="62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3840163" y="4618038"/>
            <a:ext cx="40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4230688" y="4618038"/>
            <a:ext cx="600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81281" name="Rectangle 33"/>
          <p:cNvSpPr>
            <a:spLocks noChangeArrowheads="1"/>
          </p:cNvSpPr>
          <p:nvPr/>
        </p:nvSpPr>
        <p:spPr bwMode="auto">
          <a:xfrm>
            <a:off x="4619625" y="4618038"/>
            <a:ext cx="776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5106988" y="4618038"/>
            <a:ext cx="776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3838575" y="5138738"/>
            <a:ext cx="481013" cy="4476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4318000" y="5138738"/>
            <a:ext cx="479425" cy="4476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85" name="Rectangle 37"/>
          <p:cNvSpPr>
            <a:spLocks noChangeArrowheads="1"/>
          </p:cNvSpPr>
          <p:nvPr/>
        </p:nvSpPr>
        <p:spPr bwMode="auto">
          <a:xfrm>
            <a:off x="4784725" y="5138738"/>
            <a:ext cx="481013" cy="4476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86" name="Rectangle 38"/>
          <p:cNvSpPr>
            <a:spLocks noChangeArrowheads="1"/>
          </p:cNvSpPr>
          <p:nvPr/>
        </p:nvSpPr>
        <p:spPr bwMode="auto">
          <a:xfrm>
            <a:off x="5278438" y="5138738"/>
            <a:ext cx="457200" cy="4476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287" name="Rectangle 39"/>
          <p:cNvSpPr>
            <a:spLocks noChangeArrowheads="1"/>
          </p:cNvSpPr>
          <p:nvPr/>
        </p:nvSpPr>
        <p:spPr bwMode="auto">
          <a:xfrm>
            <a:off x="3840163" y="5173663"/>
            <a:ext cx="40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81288" name="Rectangle 40"/>
          <p:cNvSpPr>
            <a:spLocks noChangeArrowheads="1"/>
          </p:cNvSpPr>
          <p:nvPr/>
        </p:nvSpPr>
        <p:spPr bwMode="auto">
          <a:xfrm>
            <a:off x="4230688" y="5151438"/>
            <a:ext cx="600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81289" name="Rectangle 41"/>
          <p:cNvSpPr>
            <a:spLocks noChangeArrowheads="1"/>
          </p:cNvSpPr>
          <p:nvPr/>
        </p:nvSpPr>
        <p:spPr bwMode="auto">
          <a:xfrm>
            <a:off x="4619625" y="5192713"/>
            <a:ext cx="776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81290" name="Rectangle 42"/>
          <p:cNvSpPr>
            <a:spLocks noChangeArrowheads="1"/>
          </p:cNvSpPr>
          <p:nvPr/>
        </p:nvSpPr>
        <p:spPr bwMode="auto">
          <a:xfrm>
            <a:off x="5106988" y="5192713"/>
            <a:ext cx="776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grpSp>
        <p:nvGrpSpPr>
          <p:cNvPr id="181291" name="Group 43"/>
          <p:cNvGrpSpPr>
            <a:grpSpLocks/>
          </p:cNvGrpSpPr>
          <p:nvPr/>
        </p:nvGrpSpPr>
        <p:grpSpPr bwMode="auto">
          <a:xfrm>
            <a:off x="2916238" y="5275263"/>
            <a:ext cx="3065462" cy="428625"/>
            <a:chOff x="1837" y="3323"/>
            <a:chExt cx="1931" cy="270"/>
          </a:xfrm>
        </p:grpSpPr>
        <p:sp>
          <p:nvSpPr>
            <p:cNvPr id="181292" name="Arc 44"/>
            <p:cNvSpPr>
              <a:spLocks/>
            </p:cNvSpPr>
            <p:nvPr/>
          </p:nvSpPr>
          <p:spPr bwMode="auto">
            <a:xfrm>
              <a:off x="1837" y="3323"/>
              <a:ext cx="77" cy="270"/>
            </a:xfrm>
            <a:custGeom>
              <a:avLst/>
              <a:gdLst>
                <a:gd name="G0" fmla="+- 881 0 0"/>
                <a:gd name="G1" fmla="+- 21600 0 0"/>
                <a:gd name="G2" fmla="+- 21600 0 0"/>
                <a:gd name="T0" fmla="*/ 589 w 22481"/>
                <a:gd name="T1" fmla="*/ 2 h 43200"/>
                <a:gd name="T2" fmla="*/ 0 w 22481"/>
                <a:gd name="T3" fmla="*/ 43182 h 43200"/>
                <a:gd name="T4" fmla="*/ 881 w 22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81" h="43200" fill="none" extrusionOk="0">
                  <a:moveTo>
                    <a:pt x="588" y="1"/>
                  </a:moveTo>
                  <a:cubicBezTo>
                    <a:pt x="686" y="0"/>
                    <a:pt x="783" y="-1"/>
                    <a:pt x="881" y="0"/>
                  </a:cubicBezTo>
                  <a:cubicBezTo>
                    <a:pt x="12810" y="0"/>
                    <a:pt x="22481" y="9670"/>
                    <a:pt x="22481" y="21600"/>
                  </a:cubicBezTo>
                  <a:cubicBezTo>
                    <a:pt x="22481" y="33529"/>
                    <a:pt x="12810" y="43200"/>
                    <a:pt x="881" y="43200"/>
                  </a:cubicBezTo>
                  <a:cubicBezTo>
                    <a:pt x="587" y="43200"/>
                    <a:pt x="293" y="43194"/>
                    <a:pt x="-1" y="43182"/>
                  </a:cubicBezTo>
                </a:path>
                <a:path w="22481" h="43200" stroke="0" extrusionOk="0">
                  <a:moveTo>
                    <a:pt x="588" y="1"/>
                  </a:moveTo>
                  <a:cubicBezTo>
                    <a:pt x="686" y="0"/>
                    <a:pt x="783" y="-1"/>
                    <a:pt x="881" y="0"/>
                  </a:cubicBezTo>
                  <a:cubicBezTo>
                    <a:pt x="12810" y="0"/>
                    <a:pt x="22481" y="9670"/>
                    <a:pt x="22481" y="21600"/>
                  </a:cubicBezTo>
                  <a:cubicBezTo>
                    <a:pt x="22481" y="33529"/>
                    <a:pt x="12810" y="43200"/>
                    <a:pt x="881" y="43200"/>
                  </a:cubicBezTo>
                  <a:cubicBezTo>
                    <a:pt x="587" y="43200"/>
                    <a:pt x="293" y="43194"/>
                    <a:pt x="-1" y="43182"/>
                  </a:cubicBezTo>
                  <a:lnTo>
                    <a:pt x="881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3" name="Freeform 45"/>
            <p:cNvSpPr>
              <a:spLocks/>
            </p:cNvSpPr>
            <p:nvPr/>
          </p:nvSpPr>
          <p:spPr bwMode="auto">
            <a:xfrm>
              <a:off x="1844" y="3592"/>
              <a:ext cx="192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3" y="0"/>
                </a:cxn>
              </a:cxnLst>
              <a:rect l="0" t="0" r="r" b="b"/>
              <a:pathLst>
                <a:path w="1924" h="1">
                  <a:moveTo>
                    <a:pt x="0" y="0"/>
                  </a:moveTo>
                  <a:lnTo>
                    <a:pt x="1923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1294" name="Rectangle 46"/>
          <p:cNvSpPr>
            <a:spLocks noChangeArrowheads="1"/>
          </p:cNvSpPr>
          <p:nvPr/>
        </p:nvSpPr>
        <p:spPr bwMode="auto">
          <a:xfrm>
            <a:off x="2543175" y="5241925"/>
            <a:ext cx="439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grpSp>
        <p:nvGrpSpPr>
          <p:cNvPr id="181295" name="Group 47"/>
          <p:cNvGrpSpPr>
            <a:grpSpLocks/>
          </p:cNvGrpSpPr>
          <p:nvPr/>
        </p:nvGrpSpPr>
        <p:grpSpPr bwMode="auto">
          <a:xfrm>
            <a:off x="3343275" y="5797550"/>
            <a:ext cx="2371725" cy="446088"/>
            <a:chOff x="2106" y="3652"/>
            <a:chExt cx="1494" cy="281"/>
          </a:xfrm>
        </p:grpSpPr>
        <p:sp>
          <p:nvSpPr>
            <p:cNvPr id="181296" name="Rectangle 48"/>
            <p:cNvSpPr>
              <a:spLocks noChangeArrowheads="1"/>
            </p:cNvSpPr>
            <p:nvPr/>
          </p:nvSpPr>
          <p:spPr bwMode="auto">
            <a:xfrm>
              <a:off x="2106" y="3652"/>
              <a:ext cx="302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7" name="Rectangle 49"/>
            <p:cNvSpPr>
              <a:spLocks noChangeArrowheads="1"/>
            </p:cNvSpPr>
            <p:nvPr/>
          </p:nvSpPr>
          <p:spPr bwMode="auto">
            <a:xfrm>
              <a:off x="2406" y="3652"/>
              <a:ext cx="303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8" name="Rectangle 50"/>
            <p:cNvSpPr>
              <a:spLocks noChangeArrowheads="1"/>
            </p:cNvSpPr>
            <p:nvPr/>
          </p:nvSpPr>
          <p:spPr bwMode="auto">
            <a:xfrm>
              <a:off x="2708" y="3652"/>
              <a:ext cx="302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9" name="Rectangle 51"/>
            <p:cNvSpPr>
              <a:spLocks noChangeArrowheads="1"/>
            </p:cNvSpPr>
            <p:nvPr/>
          </p:nvSpPr>
          <p:spPr bwMode="auto">
            <a:xfrm>
              <a:off x="3002" y="3652"/>
              <a:ext cx="302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0" name="Rectangle 52"/>
            <p:cNvSpPr>
              <a:spLocks noChangeArrowheads="1"/>
            </p:cNvSpPr>
            <p:nvPr/>
          </p:nvSpPr>
          <p:spPr bwMode="auto">
            <a:xfrm>
              <a:off x="3313" y="3652"/>
              <a:ext cx="287" cy="2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1301" name="Rectangle 53"/>
          <p:cNvSpPr>
            <a:spLocks noChangeArrowheads="1"/>
          </p:cNvSpPr>
          <p:nvPr/>
        </p:nvSpPr>
        <p:spPr bwMode="auto">
          <a:xfrm>
            <a:off x="3235325" y="5829300"/>
            <a:ext cx="62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81302" name="Rectangle 54"/>
          <p:cNvSpPr>
            <a:spLocks noChangeArrowheads="1"/>
          </p:cNvSpPr>
          <p:nvPr/>
        </p:nvSpPr>
        <p:spPr bwMode="auto">
          <a:xfrm>
            <a:off x="3821113" y="5829300"/>
            <a:ext cx="40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181303" name="Rectangle 55"/>
          <p:cNvSpPr>
            <a:spLocks noChangeArrowheads="1"/>
          </p:cNvSpPr>
          <p:nvPr/>
        </p:nvSpPr>
        <p:spPr bwMode="auto">
          <a:xfrm>
            <a:off x="4210050" y="5829300"/>
            <a:ext cx="60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81304" name="Rectangle 56"/>
          <p:cNvSpPr>
            <a:spLocks noChangeArrowheads="1"/>
          </p:cNvSpPr>
          <p:nvPr/>
        </p:nvSpPr>
        <p:spPr bwMode="auto">
          <a:xfrm>
            <a:off x="4600575" y="5829300"/>
            <a:ext cx="776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81305" name="Rectangle 57"/>
          <p:cNvSpPr>
            <a:spLocks noChangeArrowheads="1"/>
          </p:cNvSpPr>
          <p:nvPr/>
        </p:nvSpPr>
        <p:spPr bwMode="auto">
          <a:xfrm>
            <a:off x="5087938" y="5829300"/>
            <a:ext cx="776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81306" name="Text Box 58"/>
          <p:cNvSpPr txBox="1">
            <a:spLocks noChangeArrowheads="1"/>
          </p:cNvSpPr>
          <p:nvPr/>
        </p:nvSpPr>
        <p:spPr bwMode="auto">
          <a:xfrm>
            <a:off x="1060450" y="5048250"/>
            <a:ext cx="1403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논리주소</a:t>
            </a:r>
          </a:p>
        </p:txBody>
      </p:sp>
    </p:spTree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3873500" y="45720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625600" y="1701800"/>
            <a:ext cx="1663700" cy="1111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/>
              <a:t>8086 </a:t>
            </a:r>
            <a:r>
              <a:rPr lang="ko-KR" altLang="en-US"/>
              <a:t>프로세서 구조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24025" y="1670050"/>
            <a:ext cx="549275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AH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DH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666875" y="2489200"/>
            <a:ext cx="157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SP,BP,SI,DI</a:t>
            </a: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625600" y="247650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2495550" y="1720850"/>
            <a:ext cx="0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863600" y="2635250"/>
            <a:ext cx="501650" cy="221615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835025" y="2701925"/>
            <a:ext cx="536575" cy="222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명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령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어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실</a:t>
            </a:r>
          </a:p>
          <a:p>
            <a:pPr defTabSz="762000"/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행</a:t>
            </a: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905000" y="4953000"/>
            <a:ext cx="1182688" cy="4206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73" y="0"/>
              </a:cxn>
              <a:cxn ang="0">
                <a:pos x="248" y="59"/>
              </a:cxn>
              <a:cxn ang="0">
                <a:pos x="509" y="59"/>
              </a:cxn>
              <a:cxn ang="0">
                <a:pos x="586" y="4"/>
              </a:cxn>
              <a:cxn ang="0">
                <a:pos x="744" y="4"/>
              </a:cxn>
              <a:cxn ang="0">
                <a:pos x="606" y="264"/>
              </a:cxn>
              <a:cxn ang="0">
                <a:pos x="186" y="264"/>
              </a:cxn>
              <a:cxn ang="0">
                <a:pos x="0" y="2"/>
              </a:cxn>
            </a:cxnLst>
            <a:rect l="0" t="0" r="r" b="b"/>
            <a:pathLst>
              <a:path w="745" h="265">
                <a:moveTo>
                  <a:pt x="0" y="2"/>
                </a:moveTo>
                <a:lnTo>
                  <a:pt x="173" y="0"/>
                </a:lnTo>
                <a:lnTo>
                  <a:pt x="248" y="59"/>
                </a:lnTo>
                <a:lnTo>
                  <a:pt x="509" y="59"/>
                </a:lnTo>
                <a:lnTo>
                  <a:pt x="586" y="4"/>
                </a:lnTo>
                <a:lnTo>
                  <a:pt x="744" y="4"/>
                </a:lnTo>
                <a:lnTo>
                  <a:pt x="606" y="264"/>
                </a:lnTo>
                <a:lnTo>
                  <a:pt x="186" y="264"/>
                </a:lnTo>
                <a:lnTo>
                  <a:pt x="0" y="2"/>
                </a:lnTo>
              </a:path>
            </a:pathLst>
          </a:custGeom>
          <a:solidFill>
            <a:srgbClr val="BC37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2197100" y="5022850"/>
            <a:ext cx="7048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ALU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949450" y="3835400"/>
            <a:ext cx="1206500" cy="63500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1912938" y="3841750"/>
            <a:ext cx="11969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임시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레지스터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606550" y="5607050"/>
            <a:ext cx="2063750" cy="34925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570038" y="5632450"/>
            <a:ext cx="1958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플래그레지스터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025900" y="4102100"/>
            <a:ext cx="939800" cy="9747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4002088" y="4124325"/>
            <a:ext cx="94297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EU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제어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시스템</a:t>
            </a:r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6324600" y="1714500"/>
            <a:ext cx="1125538" cy="458788"/>
          </a:xfrm>
          <a:custGeom>
            <a:avLst/>
            <a:gdLst/>
            <a:ahLst/>
            <a:cxnLst>
              <a:cxn ang="0">
                <a:pos x="0" y="286"/>
              </a:cxn>
              <a:cxn ang="0">
                <a:pos x="164" y="288"/>
              </a:cxn>
              <a:cxn ang="0">
                <a:pos x="236" y="223"/>
              </a:cxn>
              <a:cxn ang="0">
                <a:pos x="485" y="223"/>
              </a:cxn>
              <a:cxn ang="0">
                <a:pos x="558" y="284"/>
              </a:cxn>
              <a:cxn ang="0">
                <a:pos x="708" y="284"/>
              </a:cxn>
              <a:cxn ang="0">
                <a:pos x="577" y="0"/>
              </a:cxn>
              <a:cxn ang="0">
                <a:pos x="177" y="0"/>
              </a:cxn>
              <a:cxn ang="0">
                <a:pos x="0" y="286"/>
              </a:cxn>
            </a:cxnLst>
            <a:rect l="0" t="0" r="r" b="b"/>
            <a:pathLst>
              <a:path w="709" h="289">
                <a:moveTo>
                  <a:pt x="0" y="286"/>
                </a:moveTo>
                <a:lnTo>
                  <a:pt x="164" y="288"/>
                </a:lnTo>
                <a:lnTo>
                  <a:pt x="236" y="223"/>
                </a:lnTo>
                <a:lnTo>
                  <a:pt x="485" y="223"/>
                </a:lnTo>
                <a:lnTo>
                  <a:pt x="558" y="284"/>
                </a:lnTo>
                <a:lnTo>
                  <a:pt x="708" y="284"/>
                </a:lnTo>
                <a:lnTo>
                  <a:pt x="577" y="0"/>
                </a:lnTo>
                <a:lnTo>
                  <a:pt x="177" y="0"/>
                </a:lnTo>
                <a:lnTo>
                  <a:pt x="0" y="286"/>
                </a:lnTo>
              </a:path>
            </a:pathLst>
          </a:custGeom>
          <a:solidFill>
            <a:srgbClr val="BC37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6473825" y="1727200"/>
            <a:ext cx="9159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Adder</a:t>
            </a:r>
          </a:p>
        </p:txBody>
      </p:sp>
      <p:sp>
        <p:nvSpPr>
          <p:cNvPr id="120853" name="Rectangle 21"/>
          <p:cNvSpPr>
            <a:spLocks noChangeArrowheads="1"/>
          </p:cNvSpPr>
          <p:nvPr/>
        </p:nvSpPr>
        <p:spPr bwMode="auto">
          <a:xfrm>
            <a:off x="6350000" y="2559050"/>
            <a:ext cx="1130300" cy="246380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6627813" y="2546350"/>
            <a:ext cx="534987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ES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IP</a:t>
            </a:r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6350000" y="28765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6369050" y="31813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6369050" y="34861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6350000" y="377190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6350000" y="405765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0" name="Rectangle 28"/>
          <p:cNvSpPr>
            <a:spLocks noChangeArrowheads="1"/>
          </p:cNvSpPr>
          <p:nvPr/>
        </p:nvSpPr>
        <p:spPr bwMode="auto">
          <a:xfrm>
            <a:off x="6281738" y="4089400"/>
            <a:ext cx="126682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내부 커뮤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니케이션</a:t>
            </a:r>
          </a:p>
          <a:p>
            <a:pPr defTabSz="762000"/>
            <a:r>
              <a:rPr lang="ko-KR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레지스터</a:t>
            </a:r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5651500" y="5451475"/>
            <a:ext cx="2044700" cy="3905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2" name="Rectangle 30"/>
          <p:cNvSpPr>
            <a:spLocks noChangeArrowheads="1"/>
          </p:cNvSpPr>
          <p:nvPr/>
        </p:nvSpPr>
        <p:spPr bwMode="auto">
          <a:xfrm>
            <a:off x="5684838" y="5487988"/>
            <a:ext cx="1857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명령큐 버퍼</a:t>
            </a:r>
          </a:p>
        </p:txBody>
      </p: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7626350" y="3089275"/>
            <a:ext cx="749300" cy="111442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7583488" y="3125788"/>
            <a:ext cx="79057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버스</a:t>
            </a:r>
          </a:p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제어</a:t>
            </a:r>
          </a:p>
          <a:p>
            <a:pPr defTabSz="762000"/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로직</a:t>
            </a: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4389438" y="1727200"/>
            <a:ext cx="8921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(EU)</a:t>
            </a:r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2152650" y="44831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2914650" y="4502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68" name="Freeform 36"/>
          <p:cNvSpPr>
            <a:spLocks/>
          </p:cNvSpPr>
          <p:nvPr/>
        </p:nvSpPr>
        <p:spPr bwMode="auto">
          <a:xfrm>
            <a:off x="1371600" y="3333750"/>
            <a:ext cx="4935538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6" y="0"/>
              </a:cxn>
              <a:cxn ang="0">
                <a:pos x="3108" y="588"/>
              </a:cxn>
            </a:cxnLst>
            <a:rect l="0" t="0" r="r" b="b"/>
            <a:pathLst>
              <a:path w="3109" h="589">
                <a:moveTo>
                  <a:pt x="0" y="0"/>
                </a:moveTo>
                <a:lnTo>
                  <a:pt x="2016" y="0"/>
                </a:lnTo>
                <a:lnTo>
                  <a:pt x="3108" y="5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2133600" y="3359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2895600" y="33782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2133600" y="28257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2895600" y="28448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3" name="Freeform 41"/>
          <p:cNvSpPr>
            <a:spLocks/>
          </p:cNvSpPr>
          <p:nvPr/>
        </p:nvSpPr>
        <p:spPr bwMode="auto">
          <a:xfrm>
            <a:off x="1466850" y="3333750"/>
            <a:ext cx="134938" cy="2459038"/>
          </a:xfrm>
          <a:custGeom>
            <a:avLst/>
            <a:gdLst/>
            <a:ahLst/>
            <a:cxnLst>
              <a:cxn ang="0">
                <a:pos x="84" y="1548"/>
              </a:cxn>
              <a:cxn ang="0">
                <a:pos x="0" y="1548"/>
              </a:cxn>
              <a:cxn ang="0">
                <a:pos x="2" y="0"/>
              </a:cxn>
            </a:cxnLst>
            <a:rect l="0" t="0" r="r" b="b"/>
            <a:pathLst>
              <a:path w="85" h="1549">
                <a:moveTo>
                  <a:pt x="84" y="1548"/>
                </a:moveTo>
                <a:lnTo>
                  <a:pt x="0" y="1548"/>
                </a:lnTo>
                <a:lnTo>
                  <a:pt x="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74" name="Freeform 42"/>
          <p:cNvSpPr>
            <a:spLocks/>
          </p:cNvSpPr>
          <p:nvPr/>
        </p:nvSpPr>
        <p:spPr bwMode="auto">
          <a:xfrm>
            <a:off x="1714500" y="3333750"/>
            <a:ext cx="344488" cy="1849438"/>
          </a:xfrm>
          <a:custGeom>
            <a:avLst/>
            <a:gdLst/>
            <a:ahLst/>
            <a:cxnLst>
              <a:cxn ang="0">
                <a:pos x="216" y="1164"/>
              </a:cxn>
              <a:cxn ang="0">
                <a:pos x="0" y="1164"/>
              </a:cxn>
              <a:cxn ang="0">
                <a:pos x="0" y="0"/>
              </a:cxn>
            </a:cxnLst>
            <a:rect l="0" t="0" r="r" b="b"/>
            <a:pathLst>
              <a:path w="217" h="1165">
                <a:moveTo>
                  <a:pt x="216" y="1164"/>
                </a:moveTo>
                <a:lnTo>
                  <a:pt x="0" y="11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>
            <a:off x="234315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>
            <a:off x="241935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>
            <a:off x="266700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2743200" y="53975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79" name="Freeform 47"/>
          <p:cNvSpPr>
            <a:spLocks/>
          </p:cNvSpPr>
          <p:nvPr/>
        </p:nvSpPr>
        <p:spPr bwMode="auto">
          <a:xfrm>
            <a:off x="3314700" y="2247900"/>
            <a:ext cx="534988" cy="3544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  <a:cxn ang="0">
                <a:pos x="336" y="2232"/>
              </a:cxn>
              <a:cxn ang="0">
                <a:pos x="173" y="2232"/>
              </a:cxn>
            </a:cxnLst>
            <a:rect l="0" t="0" r="r" b="b"/>
            <a:pathLst>
              <a:path w="337" h="2233">
                <a:moveTo>
                  <a:pt x="0" y="0"/>
                </a:moveTo>
                <a:lnTo>
                  <a:pt x="336" y="0"/>
                </a:lnTo>
                <a:lnTo>
                  <a:pt x="336" y="2232"/>
                </a:lnTo>
                <a:lnTo>
                  <a:pt x="173" y="223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>
            <a:off x="3035300" y="5124450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>
            <a:off x="3187700" y="41529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2" name="Freeform 50"/>
          <p:cNvSpPr>
            <a:spLocks/>
          </p:cNvSpPr>
          <p:nvPr/>
        </p:nvSpPr>
        <p:spPr bwMode="auto">
          <a:xfrm>
            <a:off x="5448300" y="3771900"/>
            <a:ext cx="954088" cy="1588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389" y="0"/>
              </a:cxn>
              <a:cxn ang="0">
                <a:pos x="0" y="0"/>
              </a:cxn>
            </a:cxnLst>
            <a:rect l="0" t="0" r="r" b="b"/>
            <a:pathLst>
              <a:path w="601" h="1">
                <a:moveTo>
                  <a:pt x="600" y="0"/>
                </a:move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>
            <a:off x="6534150" y="20828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>
            <a:off x="7315200" y="21018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>
            <a:off x="8172450" y="1606550"/>
            <a:ext cx="0" cy="147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>
            <a:off x="7416800" y="1981200"/>
            <a:ext cx="76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87" name="Freeform 55"/>
          <p:cNvSpPr>
            <a:spLocks/>
          </p:cNvSpPr>
          <p:nvPr/>
        </p:nvSpPr>
        <p:spPr bwMode="auto">
          <a:xfrm>
            <a:off x="7734300" y="4229100"/>
            <a:ext cx="420688" cy="1373188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264" y="36"/>
              </a:cxn>
              <a:cxn ang="0">
                <a:pos x="264" y="864"/>
              </a:cxn>
              <a:cxn ang="0">
                <a:pos x="0" y="864"/>
              </a:cxn>
            </a:cxnLst>
            <a:rect l="0" t="0" r="r" b="b"/>
            <a:pathLst>
              <a:path w="265" h="865">
                <a:moveTo>
                  <a:pt x="264" y="0"/>
                </a:moveTo>
                <a:lnTo>
                  <a:pt x="264" y="36"/>
                </a:lnTo>
                <a:lnTo>
                  <a:pt x="264" y="864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8" name="Freeform 56"/>
          <p:cNvSpPr>
            <a:spLocks/>
          </p:cNvSpPr>
          <p:nvPr/>
        </p:nvSpPr>
        <p:spPr bwMode="auto">
          <a:xfrm>
            <a:off x="4476750" y="5105400"/>
            <a:ext cx="1163638" cy="573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732" y="360"/>
              </a:cxn>
            </a:cxnLst>
            <a:rect l="0" t="0" r="r" b="b"/>
            <a:pathLst>
              <a:path w="733" h="361">
                <a:moveTo>
                  <a:pt x="0" y="0"/>
                </a:moveTo>
                <a:lnTo>
                  <a:pt x="0" y="360"/>
                </a:lnTo>
                <a:lnTo>
                  <a:pt x="732" y="36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>
            <a:off x="5181600" y="3721100"/>
            <a:ext cx="0" cy="194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90" name="Rectangle 58"/>
          <p:cNvSpPr>
            <a:spLocks noChangeArrowheads="1"/>
          </p:cNvSpPr>
          <p:nvPr/>
        </p:nvSpPr>
        <p:spPr bwMode="auto">
          <a:xfrm>
            <a:off x="5310188" y="1727200"/>
            <a:ext cx="10699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(BIU)</a:t>
            </a:r>
          </a:p>
        </p:txBody>
      </p:sp>
      <p:sp>
        <p:nvSpPr>
          <p:cNvPr id="120891" name="Freeform 59"/>
          <p:cNvSpPr>
            <a:spLocks/>
          </p:cNvSpPr>
          <p:nvPr/>
        </p:nvSpPr>
        <p:spPr bwMode="auto">
          <a:xfrm>
            <a:off x="5353050" y="1695450"/>
            <a:ext cx="1588" cy="4802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4"/>
              </a:cxn>
            </a:cxnLst>
            <a:rect l="0" t="0" r="r" b="b"/>
            <a:pathLst>
              <a:path w="1" h="3025">
                <a:moveTo>
                  <a:pt x="0" y="0"/>
                </a:moveTo>
                <a:lnTo>
                  <a:pt x="0" y="302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0892" name="Rectangle 60"/>
          <p:cNvSpPr>
            <a:spLocks noChangeArrowheads="1"/>
          </p:cNvSpPr>
          <p:nvPr/>
        </p:nvSpPr>
        <p:spPr bwMode="auto">
          <a:xfrm>
            <a:off x="2671763" y="1670050"/>
            <a:ext cx="520700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>
              <a:lnSpc>
                <a:spcPct val="30000"/>
              </a:lnSpc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</a:t>
            </a:r>
          </a:p>
          <a:p>
            <a:pPr defTabSz="762000"/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DL</a:t>
            </a:r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>
            <a:off x="1625600" y="198120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>
            <a:off x="1625600" y="2190750"/>
            <a:ext cx="164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명령어 포인터의 동작</a:t>
            </a:r>
          </a:p>
        </p:txBody>
      </p:sp>
      <p:grpSp>
        <p:nvGrpSpPr>
          <p:cNvPr id="183299" name="Group 3"/>
          <p:cNvGrpSpPr>
            <a:grpSpLocks/>
          </p:cNvGrpSpPr>
          <p:nvPr/>
        </p:nvGrpSpPr>
        <p:grpSpPr bwMode="auto">
          <a:xfrm>
            <a:off x="4603750" y="2668588"/>
            <a:ext cx="2955925" cy="3424237"/>
            <a:chOff x="2900" y="1681"/>
            <a:chExt cx="1862" cy="2157"/>
          </a:xfrm>
        </p:grpSpPr>
        <p:sp>
          <p:nvSpPr>
            <p:cNvPr id="183300" name="Rectangle 4"/>
            <p:cNvSpPr>
              <a:spLocks noChangeArrowheads="1"/>
            </p:cNvSpPr>
            <p:nvPr/>
          </p:nvSpPr>
          <p:spPr bwMode="auto">
            <a:xfrm>
              <a:off x="2900" y="1681"/>
              <a:ext cx="1862" cy="341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2900" y="1980"/>
              <a:ext cx="1862" cy="328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2900" y="2267"/>
              <a:ext cx="1862" cy="464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3" name="Rectangle 7"/>
            <p:cNvSpPr>
              <a:spLocks noChangeArrowheads="1"/>
            </p:cNvSpPr>
            <p:nvPr/>
          </p:nvSpPr>
          <p:spPr bwMode="auto">
            <a:xfrm>
              <a:off x="2900" y="2714"/>
              <a:ext cx="1862" cy="340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2900" y="2988"/>
              <a:ext cx="1862" cy="340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5" name="Rectangle 9"/>
            <p:cNvSpPr>
              <a:spLocks noChangeArrowheads="1"/>
            </p:cNvSpPr>
            <p:nvPr/>
          </p:nvSpPr>
          <p:spPr bwMode="auto">
            <a:xfrm>
              <a:off x="2900" y="3262"/>
              <a:ext cx="1862" cy="290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6" name="Rectangle 10"/>
            <p:cNvSpPr>
              <a:spLocks noChangeArrowheads="1"/>
            </p:cNvSpPr>
            <p:nvPr/>
          </p:nvSpPr>
          <p:spPr bwMode="auto">
            <a:xfrm>
              <a:off x="2900" y="3560"/>
              <a:ext cx="1862" cy="278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7546975" y="2484438"/>
            <a:ext cx="12747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F0000</a:t>
            </a: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4589463" y="1700213"/>
            <a:ext cx="2887662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90000"/>
              </a:lnSpc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기억장치</a:t>
            </a:r>
          </a:p>
          <a:p>
            <a:pPr marL="342900" indent="-342900" defTabSz="762000">
              <a:lnSpc>
                <a:spcPct val="90000"/>
              </a:lnSpc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코드 세그먼트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7546975" y="2949575"/>
            <a:ext cx="127476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F0001</a:t>
            </a: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700088" y="2216150"/>
            <a:ext cx="2816225" cy="854075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1031875" y="1627188"/>
            <a:ext cx="22129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8086 CPU</a:t>
            </a: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693738" y="2247900"/>
            <a:ext cx="29940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90000"/>
              </a:lnSpc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EU : F0201 </a:t>
            </a: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주소의 </a:t>
            </a:r>
          </a:p>
          <a:p>
            <a:pPr marL="342900" indent="-342900" algn="l" defTabSz="762000">
              <a:lnSpc>
                <a:spcPct val="90000"/>
              </a:lnSpc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명령 실행</a:t>
            </a: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3368675" y="2927350"/>
            <a:ext cx="1430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5851525" y="3689350"/>
            <a:ext cx="479425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3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3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algn="l" defTabSz="762000">
              <a:lnSpc>
                <a:spcPct val="35000"/>
              </a:lnSpc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7566025" y="4089400"/>
            <a:ext cx="127476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F0204</a:t>
            </a: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7566025" y="4524375"/>
            <a:ext cx="127476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F0205</a:t>
            </a: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7566025" y="4979988"/>
            <a:ext cx="12747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F0206</a:t>
            </a: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7566025" y="5437188"/>
            <a:ext cx="12747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F0207</a:t>
            </a:r>
          </a:p>
        </p:txBody>
      </p:sp>
      <p:sp>
        <p:nvSpPr>
          <p:cNvPr id="183319" name="Freeform 23"/>
          <p:cNvSpPr>
            <a:spLocks/>
          </p:cNvSpPr>
          <p:nvPr/>
        </p:nvSpPr>
        <p:spPr bwMode="auto">
          <a:xfrm>
            <a:off x="4597400" y="2484438"/>
            <a:ext cx="1588" cy="3854450"/>
          </a:xfrm>
          <a:custGeom>
            <a:avLst/>
            <a:gdLst/>
            <a:ahLst/>
            <a:cxnLst>
              <a:cxn ang="0">
                <a:pos x="0" y="2427"/>
              </a:cxn>
              <a:cxn ang="0">
                <a:pos x="0" y="0"/>
              </a:cxn>
            </a:cxnLst>
            <a:rect l="0" t="0" r="r" b="b"/>
            <a:pathLst>
              <a:path w="1" h="2428">
                <a:moveTo>
                  <a:pt x="0" y="2427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3320" name="Freeform 24"/>
          <p:cNvSpPr>
            <a:spLocks/>
          </p:cNvSpPr>
          <p:nvPr/>
        </p:nvSpPr>
        <p:spPr bwMode="auto">
          <a:xfrm>
            <a:off x="7546975" y="2484438"/>
            <a:ext cx="1588" cy="3854450"/>
          </a:xfrm>
          <a:custGeom>
            <a:avLst/>
            <a:gdLst/>
            <a:ahLst/>
            <a:cxnLst>
              <a:cxn ang="0">
                <a:pos x="0" y="2427"/>
              </a:cxn>
              <a:cxn ang="0">
                <a:pos x="0" y="0"/>
              </a:cxn>
            </a:cxnLst>
            <a:rect l="0" t="0" r="r" b="b"/>
            <a:pathLst>
              <a:path w="1" h="2428">
                <a:moveTo>
                  <a:pt x="0" y="2427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700088" y="3051175"/>
            <a:ext cx="2816225" cy="3082925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2444750" y="3084513"/>
            <a:ext cx="75723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</a:t>
            </a:r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2252663" y="3538538"/>
            <a:ext cx="963612" cy="361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5000"/>
              </a:lnSpc>
              <a:spcAft>
                <a:spcPct val="20000"/>
              </a:spcAft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F000</a:t>
            </a:r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779463" y="3478213"/>
            <a:ext cx="1116012" cy="22399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10000"/>
              </a:spcBef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F0202</a:t>
            </a:r>
          </a:p>
          <a:p>
            <a:pPr marL="342900" indent="-342900" defTabSz="762000">
              <a:spcBef>
                <a:spcPct val="10000"/>
              </a:spcBef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F0203</a:t>
            </a:r>
          </a:p>
          <a:p>
            <a:pPr marL="342900" indent="-342900" defTabSz="762000">
              <a:spcBef>
                <a:spcPct val="10000"/>
              </a:spcBef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F0204</a:t>
            </a:r>
          </a:p>
          <a:p>
            <a:pPr marL="342900" indent="-342900" defTabSz="762000">
              <a:spcBef>
                <a:spcPct val="10000"/>
              </a:spcBef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F0205</a:t>
            </a:r>
          </a:p>
        </p:txBody>
      </p:sp>
      <p:sp>
        <p:nvSpPr>
          <p:cNvPr id="183325" name="Line 29"/>
          <p:cNvSpPr>
            <a:spLocks noChangeShapeType="1"/>
          </p:cNvSpPr>
          <p:nvPr/>
        </p:nvSpPr>
        <p:spPr bwMode="auto">
          <a:xfrm>
            <a:off x="776288" y="3940175"/>
            <a:ext cx="1125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326" name="Line 30"/>
          <p:cNvSpPr>
            <a:spLocks noChangeShapeType="1"/>
          </p:cNvSpPr>
          <p:nvPr/>
        </p:nvSpPr>
        <p:spPr bwMode="auto">
          <a:xfrm>
            <a:off x="776288" y="4419600"/>
            <a:ext cx="1125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>
            <a:off x="776288" y="4892675"/>
            <a:ext cx="1125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328" name="Freeform 32"/>
          <p:cNvSpPr>
            <a:spLocks/>
          </p:cNvSpPr>
          <p:nvPr/>
        </p:nvSpPr>
        <p:spPr bwMode="auto">
          <a:xfrm>
            <a:off x="1192213" y="2722563"/>
            <a:ext cx="1587" cy="731837"/>
          </a:xfrm>
          <a:custGeom>
            <a:avLst/>
            <a:gdLst/>
            <a:ahLst/>
            <a:cxnLst>
              <a:cxn ang="0">
                <a:pos x="0" y="460"/>
              </a:cxn>
              <a:cxn ang="0">
                <a:pos x="0" y="0"/>
              </a:cxn>
            </a:cxnLst>
            <a:rect l="0" t="0" r="r" b="b"/>
            <a:pathLst>
              <a:path w="1" h="461">
                <a:moveTo>
                  <a:pt x="0" y="46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2644775" y="5626100"/>
            <a:ext cx="8778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BIU</a:t>
            </a:r>
          </a:p>
        </p:txBody>
      </p:sp>
      <p:sp>
        <p:nvSpPr>
          <p:cNvPr id="183330" name="Freeform 34"/>
          <p:cNvSpPr>
            <a:spLocks/>
          </p:cNvSpPr>
          <p:nvPr/>
        </p:nvSpPr>
        <p:spPr bwMode="auto">
          <a:xfrm>
            <a:off x="3363913" y="5172075"/>
            <a:ext cx="1216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5" y="0"/>
              </a:cxn>
            </a:cxnLst>
            <a:rect l="0" t="0" r="r" b="b"/>
            <a:pathLst>
              <a:path w="766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3331" name="Freeform 35"/>
          <p:cNvSpPr>
            <a:spLocks/>
          </p:cNvSpPr>
          <p:nvPr/>
        </p:nvSpPr>
        <p:spPr bwMode="auto">
          <a:xfrm>
            <a:off x="3263900" y="2701925"/>
            <a:ext cx="1335088" cy="1028700"/>
          </a:xfrm>
          <a:custGeom>
            <a:avLst/>
            <a:gdLst/>
            <a:ahLst/>
            <a:cxnLst>
              <a:cxn ang="0">
                <a:pos x="0" y="647"/>
              </a:cxn>
              <a:cxn ang="0">
                <a:pos x="263" y="647"/>
              </a:cxn>
              <a:cxn ang="0">
                <a:pos x="263" y="0"/>
              </a:cxn>
              <a:cxn ang="0">
                <a:pos x="840" y="0"/>
              </a:cxn>
            </a:cxnLst>
            <a:rect l="0" t="0" r="r" b="b"/>
            <a:pathLst>
              <a:path w="841" h="648">
                <a:moveTo>
                  <a:pt x="0" y="647"/>
                </a:moveTo>
                <a:lnTo>
                  <a:pt x="263" y="647"/>
                </a:lnTo>
                <a:lnTo>
                  <a:pt x="263" y="0"/>
                </a:lnTo>
                <a:lnTo>
                  <a:pt x="8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3332" name="Freeform 36"/>
          <p:cNvSpPr>
            <a:spLocks/>
          </p:cNvSpPr>
          <p:nvPr/>
        </p:nvSpPr>
        <p:spPr bwMode="auto">
          <a:xfrm>
            <a:off x="1350963" y="5367338"/>
            <a:ext cx="1117600" cy="557212"/>
          </a:xfrm>
          <a:custGeom>
            <a:avLst/>
            <a:gdLst/>
            <a:ahLst/>
            <a:cxnLst>
              <a:cxn ang="0">
                <a:pos x="703" y="0"/>
              </a:cxn>
              <a:cxn ang="0">
                <a:pos x="703" y="350"/>
              </a:cxn>
              <a:cxn ang="0">
                <a:pos x="0" y="350"/>
              </a:cxn>
              <a:cxn ang="0">
                <a:pos x="4" y="20"/>
              </a:cxn>
            </a:cxnLst>
            <a:rect l="0" t="0" r="r" b="b"/>
            <a:pathLst>
              <a:path w="704" h="351">
                <a:moveTo>
                  <a:pt x="703" y="0"/>
                </a:moveTo>
                <a:lnTo>
                  <a:pt x="703" y="350"/>
                </a:lnTo>
                <a:lnTo>
                  <a:pt x="0" y="350"/>
                </a:lnTo>
                <a:lnTo>
                  <a:pt x="4" y="2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1876425" y="3902075"/>
            <a:ext cx="5175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</a:t>
            </a:r>
          </a:p>
          <a:p>
            <a:pPr marL="342900" indent="-342900" algn="l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령</a:t>
            </a:r>
          </a:p>
          <a:p>
            <a:pPr marL="342900" indent="-342900" algn="l" defTabSz="762000"/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큐</a:t>
            </a:r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2214563" y="5086350"/>
            <a:ext cx="1143000" cy="361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5000"/>
              </a:lnSpc>
              <a:spcAft>
                <a:spcPct val="20000"/>
              </a:spcAft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F0206</a:t>
            </a:r>
          </a:p>
        </p:txBody>
      </p: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2527300" y="4667250"/>
            <a:ext cx="755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</a:p>
        </p:txBody>
      </p:sp>
      <p:sp>
        <p:nvSpPr>
          <p:cNvPr id="40" name="Freeform 34"/>
          <p:cNvSpPr>
            <a:spLocks/>
          </p:cNvSpPr>
          <p:nvPr/>
        </p:nvSpPr>
        <p:spPr bwMode="auto">
          <a:xfrm>
            <a:off x="694736" y="3060246"/>
            <a:ext cx="2814818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5" y="0"/>
              </a:cxn>
            </a:cxnLst>
            <a:rect l="0" t="0" r="r" b="b"/>
            <a:pathLst>
              <a:path w="766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540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레지스터의 특성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2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000"/>
              <a:t>직접 엑세스 가능한 레지스터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400">
                <a:latin typeface="명조"/>
                <a:ea typeface="명조"/>
                <a:cs typeface="명조"/>
              </a:rPr>
              <a:t>AX,  BX,  CX,  DX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400">
                <a:latin typeface="명조"/>
                <a:ea typeface="명조"/>
                <a:cs typeface="명조"/>
              </a:rPr>
              <a:t>AH,  BH,  CH,  DH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400">
                <a:latin typeface="명조"/>
                <a:ea typeface="명조"/>
                <a:cs typeface="명조"/>
              </a:rPr>
              <a:t>AL,  BL,  CL,  DL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400">
                <a:latin typeface="명조"/>
                <a:ea typeface="명조"/>
                <a:cs typeface="명조"/>
              </a:rPr>
              <a:t>SI,  DI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400">
                <a:latin typeface="명조"/>
                <a:ea typeface="명조"/>
                <a:cs typeface="명조"/>
              </a:rPr>
              <a:t>DS,  ES,  SS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400">
                <a:latin typeface="명조"/>
                <a:ea typeface="명조"/>
                <a:cs typeface="명조"/>
              </a:rPr>
              <a:t>BP,  SP</a:t>
            </a: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4000"/>
              <a:t>직접 수정이 가능한 플래그</a:t>
            </a:r>
          </a:p>
          <a:p>
            <a:pPr lvl="2">
              <a:lnSpc>
                <a:spcPct val="90000"/>
              </a:lnSpc>
            </a:pPr>
            <a:r>
              <a:rPr lang="en-US" altLang="ko-KR" sz="2400">
                <a:latin typeface="명조"/>
                <a:ea typeface="명조"/>
                <a:cs typeface="명조"/>
              </a:rPr>
              <a:t>CF,  DF,  IF</a:t>
            </a:r>
            <a:endParaRPr lang="en-US" altLang="ko-KR"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21871"/>
            <a:ext cx="7772400" cy="742950"/>
          </a:xfrm>
          <a:noFill/>
          <a:ln/>
        </p:spPr>
        <p:txBody>
          <a:bodyPr/>
          <a:lstStyle/>
          <a:p>
            <a:r>
              <a:rPr lang="ko-KR" altLang="en-US" dirty="0"/>
              <a:t>데이터의 표현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74750" y="2686050"/>
            <a:ext cx="546100" cy="536575"/>
          </a:xfrm>
          <a:prstGeom prst="rect">
            <a:avLst/>
          </a:prstGeom>
          <a:solidFill>
            <a:srgbClr val="AD6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746250" y="2686050"/>
            <a:ext cx="6127750" cy="536575"/>
          </a:xfrm>
          <a:prstGeom prst="rect">
            <a:avLst/>
          </a:prstGeom>
          <a:solidFill>
            <a:srgbClr val="AD6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241425" y="2686050"/>
            <a:ext cx="414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1019175" y="2257425"/>
            <a:ext cx="592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7597775" y="2257425"/>
            <a:ext cx="388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3351213" y="2203450"/>
            <a:ext cx="2224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0 ~ 32,767</a:t>
            </a: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1174750" y="3852863"/>
            <a:ext cx="546100" cy="582612"/>
          </a:xfrm>
          <a:prstGeom prst="rect">
            <a:avLst/>
          </a:prstGeom>
          <a:solidFill>
            <a:srgbClr val="AD6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1746250" y="3852863"/>
            <a:ext cx="6127750" cy="582612"/>
          </a:xfrm>
          <a:prstGeom prst="rect">
            <a:avLst/>
          </a:prstGeom>
          <a:solidFill>
            <a:srgbClr val="AD6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1241425" y="3897313"/>
            <a:ext cx="414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1019175" y="3381375"/>
            <a:ext cx="592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7597775" y="3381375"/>
            <a:ext cx="388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87406" name="Rectangle 14"/>
          <p:cNvSpPr>
            <a:spLocks noChangeArrowheads="1"/>
          </p:cNvSpPr>
          <p:nvPr/>
        </p:nvSpPr>
        <p:spPr bwMode="auto">
          <a:xfrm>
            <a:off x="3027363" y="3336925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-32,768 ~ -1</a:t>
            </a:r>
          </a:p>
        </p:txBody>
      </p:sp>
      <p:grpSp>
        <p:nvGrpSpPr>
          <p:cNvPr id="187407" name="Group 15"/>
          <p:cNvGrpSpPr>
            <a:grpSpLocks/>
          </p:cNvGrpSpPr>
          <p:nvPr/>
        </p:nvGrpSpPr>
        <p:grpSpPr bwMode="auto">
          <a:xfrm>
            <a:off x="1212850" y="6003940"/>
            <a:ext cx="6699250" cy="555625"/>
            <a:chOff x="764" y="3590"/>
            <a:chExt cx="4220" cy="350"/>
          </a:xfrm>
        </p:grpSpPr>
        <p:sp>
          <p:nvSpPr>
            <p:cNvPr id="187408" name="Rectangle 16"/>
            <p:cNvSpPr>
              <a:spLocks noChangeArrowheads="1"/>
            </p:cNvSpPr>
            <p:nvPr/>
          </p:nvSpPr>
          <p:spPr bwMode="auto">
            <a:xfrm>
              <a:off x="764" y="3590"/>
              <a:ext cx="344" cy="350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09" name="Rectangle 17"/>
            <p:cNvSpPr>
              <a:spLocks noChangeArrowheads="1"/>
            </p:cNvSpPr>
            <p:nvPr/>
          </p:nvSpPr>
          <p:spPr bwMode="auto">
            <a:xfrm>
              <a:off x="1124" y="3590"/>
              <a:ext cx="3860" cy="350"/>
            </a:xfrm>
            <a:prstGeom prst="rect">
              <a:avLst/>
            </a:prstGeom>
            <a:solidFill>
              <a:srgbClr val="AD6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1057275" y="5507053"/>
            <a:ext cx="592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7635875" y="5507053"/>
            <a:ext cx="388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87412" name="Rectangle 20"/>
          <p:cNvSpPr>
            <a:spLocks noChangeArrowheads="1"/>
          </p:cNvSpPr>
          <p:nvPr/>
        </p:nvSpPr>
        <p:spPr bwMode="auto">
          <a:xfrm>
            <a:off x="3522663" y="5467365"/>
            <a:ext cx="2224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0 ~ 65,535</a:t>
            </a:r>
          </a:p>
        </p:txBody>
      </p:sp>
      <p:sp>
        <p:nvSpPr>
          <p:cNvPr id="18741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000250" y="1693863"/>
            <a:ext cx="5295900" cy="4762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Pct val="80000"/>
            </a:pPr>
            <a:r>
              <a:rPr lang="ko-KR" altLang="en-US" sz="3200">
                <a:solidFill>
                  <a:srgbClr val="FFAB2F"/>
                </a:solidFill>
              </a:rPr>
              <a:t>부호 있는 숫자의 표현</a:t>
            </a:r>
          </a:p>
        </p:txBody>
      </p:sp>
      <p:sp>
        <p:nvSpPr>
          <p:cNvPr id="187414" name="Rectangle 22"/>
          <p:cNvSpPr>
            <a:spLocks noChangeArrowheads="1"/>
          </p:cNvSpPr>
          <p:nvPr/>
        </p:nvSpPr>
        <p:spPr bwMode="auto">
          <a:xfrm>
            <a:off x="2038350" y="4903803"/>
            <a:ext cx="5295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buClr>
                <a:schemeClr val="accent2"/>
              </a:buClr>
              <a:buSzPct val="80000"/>
              <a:buFont typeface="Monotype Sorts" pitchFamily="2" charset="2"/>
              <a:buChar char="l"/>
            </a:pPr>
            <a:r>
              <a:rPr lang="ko-KR" altLang="en-US">
                <a:solidFill>
                  <a:srgbClr val="FFAB2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부호 없는 숫자의 표현</a:t>
            </a:r>
          </a:p>
        </p:txBody>
      </p:sp>
    </p:spTree>
  </p:cSld>
  <p:clrMapOvr>
    <a:masterClrMapping/>
  </p:clrMapOvr>
  <p:transition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847850"/>
            <a:ext cx="8043862" cy="4114800"/>
          </a:xfrm>
          <a:noFill/>
          <a:ln/>
        </p:spPr>
        <p:txBody>
          <a:bodyPr/>
          <a:lstStyle/>
          <a:p>
            <a:pPr>
              <a:buSzPct val="80000"/>
            </a:pPr>
            <a:r>
              <a:rPr lang="en-US" altLang="ko-KR" sz="2800"/>
              <a:t>32 </a:t>
            </a:r>
            <a:r>
              <a:rPr lang="ko-KR" altLang="en-US" sz="2800"/>
              <a:t>비트 인텔 프로세서 이해</a:t>
            </a:r>
          </a:p>
          <a:p>
            <a:pPr>
              <a:buSzPct val="80000"/>
            </a:pPr>
            <a:r>
              <a:rPr lang="en-US" altLang="ko-KR" sz="2800"/>
              <a:t>8086 </a:t>
            </a:r>
            <a:r>
              <a:rPr lang="ko-KR" altLang="en-US" sz="2800"/>
              <a:t>프로세서 구조 이해</a:t>
            </a:r>
            <a:r>
              <a:rPr lang="en-US" altLang="ko-KR" sz="2800"/>
              <a:t>, </a:t>
            </a:r>
            <a:r>
              <a:rPr lang="ko-KR" altLang="en-US" sz="2800"/>
              <a:t>명령어 길이</a:t>
            </a:r>
          </a:p>
          <a:p>
            <a:pPr>
              <a:buSzPct val="80000"/>
            </a:pPr>
            <a:r>
              <a:rPr lang="ko-KR" altLang="en-US" sz="2800"/>
              <a:t>명령어의 길이와 구성 형태를 이해</a:t>
            </a:r>
          </a:p>
          <a:p>
            <a:pPr>
              <a:buSzPct val="80000"/>
            </a:pPr>
            <a:r>
              <a:rPr lang="ko-KR" altLang="en-US" sz="2800"/>
              <a:t>기억 장치 모델과 구성 형태를 이해</a:t>
            </a:r>
          </a:p>
          <a:p>
            <a:pPr>
              <a:buSzPct val="80000"/>
            </a:pPr>
            <a:r>
              <a:rPr lang="ko-KR" altLang="en-US" sz="2800"/>
              <a:t>주소 지정과 데이터 기록을 이해</a:t>
            </a:r>
          </a:p>
          <a:p>
            <a:pPr lvl="1">
              <a:buSzPct val="80000"/>
            </a:pPr>
            <a:r>
              <a:rPr lang="ko-KR" altLang="en-US" sz="2000"/>
              <a:t>데이터</a:t>
            </a:r>
            <a:r>
              <a:rPr lang="en-US" altLang="ko-KR" sz="2000"/>
              <a:t>, </a:t>
            </a:r>
            <a:r>
              <a:rPr lang="ko-KR" altLang="en-US" sz="2000"/>
              <a:t>포인터</a:t>
            </a:r>
            <a:r>
              <a:rPr lang="en-US" altLang="ko-KR" sz="2000"/>
              <a:t>, </a:t>
            </a:r>
            <a:r>
              <a:rPr lang="ko-KR" altLang="en-US" sz="2000"/>
              <a:t>인덱스</a:t>
            </a:r>
            <a:r>
              <a:rPr lang="en-US" altLang="ko-KR" sz="2000"/>
              <a:t>, </a:t>
            </a:r>
            <a:r>
              <a:rPr lang="ko-KR" altLang="en-US" sz="2000"/>
              <a:t>세그먼트</a:t>
            </a:r>
            <a:r>
              <a:rPr lang="en-US" altLang="ko-KR" sz="2000"/>
              <a:t>, </a:t>
            </a:r>
            <a:r>
              <a:rPr lang="ko-KR" altLang="en-US" sz="2000"/>
              <a:t>플래그 레지스터</a:t>
            </a:r>
          </a:p>
          <a:p>
            <a:pPr>
              <a:buSzPct val="80000"/>
            </a:pPr>
            <a:r>
              <a:rPr lang="ko-KR" altLang="en-US" sz="2800"/>
              <a:t>논리 주소는 물리 주소로 변환</a:t>
            </a:r>
          </a:p>
          <a:p>
            <a:pPr lvl="1">
              <a:buSzPct val="80000"/>
            </a:pPr>
            <a:r>
              <a:rPr lang="ko-KR" altLang="en-US" sz="2000"/>
              <a:t>데이터 표현 시</a:t>
            </a:r>
            <a:r>
              <a:rPr lang="en-US" altLang="ko-KR" sz="2000"/>
              <a:t>, </a:t>
            </a:r>
            <a:r>
              <a:rPr lang="ko-KR" altLang="en-US" sz="2000"/>
              <a:t>부호 비트 사용 유무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13707"/>
            <a:ext cx="7772400" cy="742950"/>
          </a:xfrm>
        </p:spPr>
        <p:txBody>
          <a:bodyPr/>
          <a:lstStyle/>
          <a:p>
            <a:r>
              <a:rPr lang="ko-KR" altLang="en-US" dirty="0"/>
              <a:t>펜티엄 프로세스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872" y="2234293"/>
            <a:ext cx="8450036" cy="2680608"/>
          </a:xfrm>
        </p:spPr>
        <p:txBody>
          <a:bodyPr/>
          <a:lstStyle/>
          <a:p>
            <a:pPr>
              <a:lnSpc>
                <a:spcPct val="150000"/>
              </a:lnSpc>
              <a:buSzPct val="80000"/>
            </a:pPr>
            <a:r>
              <a:rPr lang="ko-KR" altLang="en-US" sz="3200" dirty="0"/>
              <a:t>내부적으로는 </a:t>
            </a:r>
            <a:r>
              <a:rPr lang="en-US" altLang="ko-KR" sz="3200" dirty="0"/>
              <a:t>32 </a:t>
            </a:r>
            <a:r>
              <a:rPr lang="ko-KR" altLang="en-US" sz="3200" dirty="0"/>
              <a:t>비트 데이터 버스</a:t>
            </a:r>
          </a:p>
          <a:p>
            <a:pPr>
              <a:lnSpc>
                <a:spcPct val="150000"/>
              </a:lnSpc>
              <a:buSzPct val="80000"/>
            </a:pPr>
            <a:r>
              <a:rPr lang="ko-KR" altLang="en-US" sz="3200" dirty="0"/>
              <a:t>외부적으로는 </a:t>
            </a:r>
            <a:r>
              <a:rPr lang="en-US" altLang="ko-KR" sz="3200" dirty="0"/>
              <a:t>64 </a:t>
            </a:r>
            <a:r>
              <a:rPr lang="ko-KR" altLang="en-US" sz="3200" dirty="0"/>
              <a:t>비트 데이터 버스</a:t>
            </a:r>
          </a:p>
          <a:p>
            <a:pPr>
              <a:lnSpc>
                <a:spcPct val="150000"/>
              </a:lnSpc>
              <a:buSzPct val="80000"/>
            </a:pPr>
            <a:r>
              <a:rPr lang="ko-KR" altLang="en-US" sz="3200" dirty="0" err="1"/>
              <a:t>수퍼</a:t>
            </a:r>
            <a:r>
              <a:rPr lang="ko-KR" altLang="en-US" sz="3200" dirty="0"/>
              <a:t> 스칼라 구조</a:t>
            </a:r>
            <a:endParaRPr lang="en-US" altLang="ko-KR" sz="3200" dirty="0"/>
          </a:p>
          <a:p>
            <a:pPr lvl="1">
              <a:lnSpc>
                <a:spcPct val="170000"/>
              </a:lnSpc>
              <a:buSzPct val="80000"/>
            </a:pP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8543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75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0727" y="769938"/>
            <a:ext cx="7772400" cy="742950"/>
          </a:xfrm>
        </p:spPr>
        <p:txBody>
          <a:bodyPr/>
          <a:lstStyle/>
          <a:p>
            <a:r>
              <a:rPr lang="en-US" altLang="ko-KR" sz="3600" dirty="0"/>
              <a:t>32 </a:t>
            </a:r>
            <a:r>
              <a:rPr lang="ko-KR" altLang="en-US" sz="3600" dirty="0"/>
              <a:t>비트 프로세스의 기본 실행 환경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700727" y="1958329"/>
            <a:ext cx="2109605" cy="54054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개의 </a:t>
            </a:r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  <a:p>
            <a:pPr eaLnBrk="1" latinLnBrk="1" hangingPunct="1"/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1156693" y="2592040"/>
            <a:ext cx="1653638" cy="32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6</a:t>
            </a:r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개의 </a:t>
            </a:r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  <a:p>
            <a:pPr eaLnBrk="1" latinLnBrk="1" hangingPunct="1"/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700727" y="2973431"/>
            <a:ext cx="2109605" cy="176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32 </a:t>
            </a:r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5807551" y="5907644"/>
            <a:ext cx="1380058" cy="175653"/>
          </a:xfrm>
          <a:prstGeom prst="rect">
            <a:avLst/>
          </a:prstGeom>
          <a:noFill/>
          <a:ln w="9525">
            <a:solidFill>
              <a:srgbClr val="50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32 </a:t>
            </a:r>
            <a:r>
              <a:rPr lang="ko-KR" altLang="en-US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6746060" y="2179061"/>
            <a:ext cx="875456" cy="2700792"/>
          </a:xfrm>
          <a:prstGeom prst="rect">
            <a:avLst/>
          </a:prstGeom>
          <a:noFill/>
          <a:ln w="9525">
            <a:solidFill>
              <a:schemeClr val="tx1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631825" y="3819673"/>
            <a:ext cx="2137976" cy="49590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개의 </a:t>
            </a:r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80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비트 레지스터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1934876" y="4408743"/>
            <a:ext cx="834925" cy="17565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16 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1934876" y="4642624"/>
            <a:ext cx="834925" cy="17662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16 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1934876" y="4878446"/>
            <a:ext cx="834925" cy="17565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16 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2129421" y="5112327"/>
            <a:ext cx="640380" cy="17662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11 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1114136" y="5347178"/>
            <a:ext cx="1655665" cy="17662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48 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1114136" y="5582030"/>
            <a:ext cx="1655665" cy="177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48 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797999" y="6114813"/>
            <a:ext cx="1931271" cy="57645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개의 </a:t>
            </a: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64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  <a:p>
            <a:pPr eaLnBrk="1" latinLnBrk="1" hangingPunct="1"/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4853061" y="6176461"/>
            <a:ext cx="2334548" cy="605568"/>
          </a:xfrm>
          <a:prstGeom prst="rect">
            <a:avLst/>
          </a:prstGeom>
          <a:noFill/>
          <a:ln w="9525">
            <a:solidFill>
              <a:srgbClr val="50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개의 </a:t>
            </a:r>
            <a:r>
              <a:rPr lang="en-US" altLang="ko-KR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128</a:t>
            </a:r>
            <a:r>
              <a:rPr lang="ko-KR" altLang="en-US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  <a:p>
            <a:pPr eaLnBrk="1" latinLnBrk="1" hangingPunct="1"/>
            <a:r>
              <a:rPr lang="ko-KR" altLang="en-US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3004877" y="2134953"/>
            <a:ext cx="1128770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범용 레지스터</a:t>
            </a:r>
          </a:p>
        </p:txBody>
      </p:sp>
      <p:sp>
        <p:nvSpPr>
          <p:cNvPr id="192533" name="Text Box 21"/>
          <p:cNvSpPr txBox="1">
            <a:spLocks noChangeArrowheads="1"/>
          </p:cNvSpPr>
          <p:nvPr/>
        </p:nvSpPr>
        <p:spPr bwMode="auto">
          <a:xfrm>
            <a:off x="3004877" y="2591070"/>
            <a:ext cx="1428695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세그먼트 레지스터</a:t>
            </a:r>
          </a:p>
        </p:txBody>
      </p:sp>
      <p:sp>
        <p:nvSpPr>
          <p:cNvPr id="192534" name="Text Box 22"/>
          <p:cNvSpPr txBox="1">
            <a:spLocks noChangeArrowheads="1"/>
          </p:cNvSpPr>
          <p:nvPr/>
        </p:nvSpPr>
        <p:spPr bwMode="auto">
          <a:xfrm>
            <a:off x="3004877" y="2945288"/>
            <a:ext cx="1402350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EFLAGS </a:t>
            </a:r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700727" y="3208283"/>
            <a:ext cx="2109605" cy="17565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32 </a:t>
            </a:r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비트</a:t>
            </a:r>
          </a:p>
        </p:txBody>
      </p:sp>
      <p:sp>
        <p:nvSpPr>
          <p:cNvPr id="192536" name="Text Box 24"/>
          <p:cNvSpPr txBox="1">
            <a:spLocks noChangeArrowheads="1"/>
          </p:cNvSpPr>
          <p:nvPr/>
        </p:nvSpPr>
        <p:spPr bwMode="auto">
          <a:xfrm>
            <a:off x="3004877" y="3181110"/>
            <a:ext cx="2166347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EIP (</a:t>
            </a:r>
            <a:r>
              <a:rPr lang="ko-KR" altLang="en-US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명령어 포인터 레지스터</a:t>
            </a:r>
            <a:r>
              <a:rPr lang="en-US" altLang="ko-KR" sz="120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192537" name="Text Box 25"/>
          <p:cNvSpPr txBox="1">
            <a:spLocks noChangeArrowheads="1"/>
          </p:cNvSpPr>
          <p:nvPr/>
        </p:nvSpPr>
        <p:spPr bwMode="auto">
          <a:xfrm>
            <a:off x="2769801" y="3937099"/>
            <a:ext cx="12891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실수 포인터 </a:t>
            </a:r>
          </a:p>
          <a:p>
            <a:pPr algn="l" eaLnBrk="1" latinLnBrk="1" hangingPunct="1"/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데이터 레지스터</a:t>
            </a:r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2818437" y="4361190"/>
            <a:ext cx="1128770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제어 레지스터</a:t>
            </a:r>
          </a:p>
        </p:txBody>
      </p:sp>
      <p:sp>
        <p:nvSpPr>
          <p:cNvPr id="192539" name="Text Box 27"/>
          <p:cNvSpPr txBox="1">
            <a:spLocks noChangeArrowheads="1"/>
          </p:cNvSpPr>
          <p:nvPr/>
        </p:nvSpPr>
        <p:spPr bwMode="auto">
          <a:xfrm>
            <a:off x="2818437" y="4654270"/>
            <a:ext cx="1128770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상태 레지스터</a:t>
            </a:r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2818437" y="4891062"/>
            <a:ext cx="1128770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태그 레지스터</a:t>
            </a:r>
          </a:p>
        </p:txBody>
      </p:sp>
      <p:sp>
        <p:nvSpPr>
          <p:cNvPr id="192541" name="Text Box 29"/>
          <p:cNvSpPr txBox="1">
            <a:spLocks noChangeArrowheads="1"/>
          </p:cNvSpPr>
          <p:nvPr/>
        </p:nvSpPr>
        <p:spPr bwMode="auto">
          <a:xfrm>
            <a:off x="2769801" y="5111357"/>
            <a:ext cx="1477331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연산 부호 레지스터</a:t>
            </a:r>
          </a:p>
        </p:txBody>
      </p:sp>
      <p:sp>
        <p:nvSpPr>
          <p:cNvPr id="192542" name="Text Box 30"/>
          <p:cNvSpPr txBox="1">
            <a:spLocks noChangeArrowheads="1"/>
          </p:cNvSpPr>
          <p:nvPr/>
        </p:nvSpPr>
        <p:spPr bwMode="auto">
          <a:xfrm>
            <a:off x="2769801" y="5582030"/>
            <a:ext cx="2115684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FPU 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명령어 포인터 레지스터</a:t>
            </a:r>
          </a:p>
        </p:txBody>
      </p:sp>
      <p:sp>
        <p:nvSpPr>
          <p:cNvPr id="192543" name="Text Box 31"/>
          <p:cNvSpPr txBox="1">
            <a:spLocks noChangeArrowheads="1"/>
          </p:cNvSpPr>
          <p:nvPr/>
        </p:nvSpPr>
        <p:spPr bwMode="auto">
          <a:xfrm>
            <a:off x="2769801" y="5348149"/>
            <a:ext cx="2462219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FPU </a:t>
            </a:r>
            <a:r>
              <a:rPr lang="ko-KR" altLang="en-US" sz="120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데이터 연산 포인터 레지스터</a:t>
            </a:r>
          </a:p>
        </p:txBody>
      </p:sp>
      <p:sp>
        <p:nvSpPr>
          <p:cNvPr id="192544" name="Text Box 32"/>
          <p:cNvSpPr txBox="1">
            <a:spLocks noChangeArrowheads="1"/>
          </p:cNvSpPr>
          <p:nvPr/>
        </p:nvSpPr>
        <p:spPr bwMode="auto">
          <a:xfrm>
            <a:off x="2850862" y="6327344"/>
            <a:ext cx="1169301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MMX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45" name="Text Box 33"/>
          <p:cNvSpPr txBox="1">
            <a:spLocks noChangeArrowheads="1"/>
          </p:cNvSpPr>
          <p:nvPr/>
        </p:nvSpPr>
        <p:spPr bwMode="auto">
          <a:xfrm>
            <a:off x="7325412" y="6288064"/>
            <a:ext cx="1169301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XMM </a:t>
            </a:r>
            <a:r>
              <a:rPr lang="ko-KR" altLang="en-US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46" name="Text Box 34"/>
          <p:cNvSpPr txBox="1">
            <a:spLocks noChangeArrowheads="1"/>
          </p:cNvSpPr>
          <p:nvPr/>
        </p:nvSpPr>
        <p:spPr bwMode="auto">
          <a:xfrm>
            <a:off x="7090336" y="5897939"/>
            <a:ext cx="1349661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MXSCR </a:t>
            </a:r>
            <a:r>
              <a:rPr lang="ko-KR" altLang="en-US" sz="120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47" name="Text Box 35"/>
          <p:cNvSpPr txBox="1">
            <a:spLocks noChangeArrowheads="1"/>
          </p:cNvSpPr>
          <p:nvPr/>
        </p:nvSpPr>
        <p:spPr bwMode="auto">
          <a:xfrm>
            <a:off x="1060433" y="3515986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400" dirty="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FPU </a:t>
            </a:r>
            <a:r>
              <a:rPr lang="ko-KR" altLang="en-US" sz="1400" dirty="0"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713898" y="1602170"/>
            <a:ext cx="24785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400" dirty="0"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기본 프로그램 실행 레지스터</a:t>
            </a:r>
          </a:p>
        </p:txBody>
      </p:sp>
      <p:sp>
        <p:nvSpPr>
          <p:cNvPr id="192549" name="Text Box 37"/>
          <p:cNvSpPr txBox="1">
            <a:spLocks noChangeArrowheads="1"/>
          </p:cNvSpPr>
          <p:nvPr/>
        </p:nvSpPr>
        <p:spPr bwMode="auto">
          <a:xfrm>
            <a:off x="7088542" y="1937416"/>
            <a:ext cx="9492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주소 공간</a:t>
            </a:r>
          </a:p>
        </p:txBody>
      </p:sp>
      <p:sp>
        <p:nvSpPr>
          <p:cNvPr id="192550" name="Text Box 38"/>
          <p:cNvSpPr txBox="1">
            <a:spLocks noChangeArrowheads="1"/>
          </p:cNvSpPr>
          <p:nvPr/>
        </p:nvSpPr>
        <p:spPr bwMode="auto">
          <a:xfrm>
            <a:off x="952875" y="5864802"/>
            <a:ext cx="1345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MMX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51" name="Text Box 39"/>
          <p:cNvSpPr txBox="1">
            <a:spLocks noChangeArrowheads="1"/>
          </p:cNvSpPr>
          <p:nvPr/>
        </p:nvSpPr>
        <p:spPr bwMode="auto">
          <a:xfrm>
            <a:off x="5681669" y="5605735"/>
            <a:ext cx="2015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400" dirty="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SSE </a:t>
            </a:r>
            <a:r>
              <a:rPr lang="ko-KR" altLang="en-US" sz="1400" dirty="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400" dirty="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SSE2 </a:t>
            </a:r>
            <a:r>
              <a:rPr lang="ko-KR" altLang="en-US" sz="1400" dirty="0">
                <a:solidFill>
                  <a:srgbClr val="7B00E4"/>
                </a:solidFill>
                <a:effectLst/>
                <a:latin typeface="굴림" pitchFamily="50" charset="-127"/>
                <a:ea typeface="굴림" pitchFamily="50" charset="-127"/>
              </a:rPr>
              <a:t>레지스터</a:t>
            </a:r>
          </a:p>
        </p:txBody>
      </p:sp>
      <p:sp>
        <p:nvSpPr>
          <p:cNvPr id="192552" name="Text Box 40"/>
          <p:cNvSpPr txBox="1">
            <a:spLocks noChangeArrowheads="1"/>
          </p:cNvSpPr>
          <p:nvPr/>
        </p:nvSpPr>
        <p:spPr bwMode="auto">
          <a:xfrm>
            <a:off x="6142158" y="2205263"/>
            <a:ext cx="563372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1200" baseline="30000">
                <a:solidFill>
                  <a:schemeClr val="bg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-1</a:t>
            </a:r>
          </a:p>
        </p:txBody>
      </p:sp>
      <p:sp>
        <p:nvSpPr>
          <p:cNvPr id="192553" name="Text Box 41"/>
          <p:cNvSpPr txBox="1">
            <a:spLocks noChangeArrowheads="1"/>
          </p:cNvSpPr>
          <p:nvPr/>
        </p:nvSpPr>
        <p:spPr bwMode="auto">
          <a:xfrm>
            <a:off x="6417764" y="4676056"/>
            <a:ext cx="271553" cy="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9471" y="813707"/>
            <a:ext cx="7772400" cy="742950"/>
          </a:xfrm>
        </p:spPr>
        <p:txBody>
          <a:bodyPr/>
          <a:lstStyle/>
          <a:p>
            <a:r>
              <a:rPr lang="ko-KR" altLang="en-US" sz="3600" dirty="0"/>
              <a:t>기본 프로그램 실행 레지스터</a:t>
            </a:r>
            <a:r>
              <a:rPr lang="en-US" altLang="ko-KR" sz="3600" dirty="0"/>
              <a:t>(16</a:t>
            </a:r>
            <a:r>
              <a:rPr lang="ko-KR" altLang="en-US" sz="3600" dirty="0"/>
              <a:t>개</a:t>
            </a:r>
            <a:r>
              <a:rPr lang="en-US" altLang="ko-KR" sz="3600" dirty="0"/>
              <a:t>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964" y="1915886"/>
            <a:ext cx="7968343" cy="4611688"/>
          </a:xfrm>
        </p:spPr>
        <p:txBody>
          <a:bodyPr/>
          <a:lstStyle/>
          <a:p>
            <a:pPr>
              <a:lnSpc>
                <a:spcPct val="140000"/>
              </a:lnSpc>
              <a:buSzPct val="80000"/>
            </a:pPr>
            <a:r>
              <a:rPr lang="ko-KR" altLang="en-US" sz="2400" dirty="0"/>
              <a:t>범용 레지스터</a:t>
            </a:r>
            <a:r>
              <a:rPr lang="en-US" altLang="ko-KR" sz="2400" dirty="0"/>
              <a:t>(8</a:t>
            </a:r>
            <a:r>
              <a:rPr lang="ko-KR" altLang="en-US" sz="2400" dirty="0"/>
              <a:t>개</a:t>
            </a:r>
            <a:r>
              <a:rPr lang="en-US" altLang="ko-KR" sz="2400" dirty="0"/>
              <a:t>)</a:t>
            </a:r>
          </a:p>
          <a:p>
            <a:pPr lvl="1">
              <a:lnSpc>
                <a:spcPct val="140000"/>
              </a:lnSpc>
              <a:buSzPct val="80000"/>
            </a:pPr>
            <a:r>
              <a:rPr lang="ko-KR" altLang="en-US" sz="1800" dirty="0" err="1"/>
              <a:t>연산항</a:t>
            </a:r>
            <a:r>
              <a:rPr lang="en-US" altLang="ko-KR" sz="1800" dirty="0"/>
              <a:t>, </a:t>
            </a:r>
            <a:r>
              <a:rPr lang="ko-KR" altLang="en-US" sz="1800" dirty="0"/>
              <a:t>포인터 저장</a:t>
            </a:r>
          </a:p>
          <a:p>
            <a:pPr>
              <a:lnSpc>
                <a:spcPct val="140000"/>
              </a:lnSpc>
              <a:buSzPct val="80000"/>
            </a:pPr>
            <a:r>
              <a:rPr lang="ko-KR" altLang="en-US" sz="2400" dirty="0"/>
              <a:t>세그먼트 레지스터</a:t>
            </a:r>
          </a:p>
          <a:p>
            <a:pPr lvl="1">
              <a:lnSpc>
                <a:spcPct val="140000"/>
              </a:lnSpc>
              <a:buSzPct val="80000"/>
            </a:pPr>
            <a:r>
              <a:rPr lang="ko-KR" altLang="en-US" sz="1800" dirty="0"/>
              <a:t>메모리 세그먼트 식별</a:t>
            </a:r>
          </a:p>
          <a:p>
            <a:pPr>
              <a:lnSpc>
                <a:spcPct val="140000"/>
              </a:lnSpc>
              <a:buSzPct val="80000"/>
            </a:pPr>
            <a:r>
              <a:rPr lang="en-US" altLang="ko-KR" sz="2400" dirty="0"/>
              <a:t>EFLAGS </a:t>
            </a:r>
            <a:r>
              <a:rPr lang="ko-KR" altLang="en-US" sz="2400" dirty="0"/>
              <a:t>레지스터</a:t>
            </a:r>
          </a:p>
          <a:p>
            <a:pPr lvl="1">
              <a:lnSpc>
                <a:spcPct val="140000"/>
              </a:lnSpc>
              <a:buSzPct val="80000"/>
            </a:pPr>
            <a:r>
              <a:rPr lang="ko-KR" altLang="en-US" sz="1800" dirty="0"/>
              <a:t>실행되고 있는 프로그램</a:t>
            </a:r>
            <a:r>
              <a:rPr lang="en-US" altLang="ko-KR" sz="1800" dirty="0"/>
              <a:t>, </a:t>
            </a:r>
            <a:r>
              <a:rPr lang="ko-KR" altLang="en-US" sz="1800" dirty="0"/>
              <a:t>상태 보고 및 애플리케이션 레벨로 제한된 프로세서 제어</a:t>
            </a:r>
          </a:p>
          <a:p>
            <a:pPr>
              <a:lnSpc>
                <a:spcPct val="140000"/>
              </a:lnSpc>
              <a:buSzPct val="80000"/>
            </a:pPr>
            <a:r>
              <a:rPr lang="en-US" altLang="ko-KR" sz="2400" dirty="0"/>
              <a:t>EIP</a:t>
            </a:r>
          </a:p>
          <a:p>
            <a:pPr lvl="1">
              <a:lnSpc>
                <a:spcPct val="140000"/>
              </a:lnSpc>
              <a:buSzPct val="80000"/>
            </a:pPr>
            <a:r>
              <a:rPr lang="ko-KR" altLang="en-US" sz="1800" dirty="0"/>
              <a:t>다음에 실행될 명령어를 가리킨다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21872"/>
            <a:ext cx="7772400" cy="742950"/>
          </a:xfrm>
        </p:spPr>
        <p:txBody>
          <a:bodyPr/>
          <a:lstStyle/>
          <a:p>
            <a:r>
              <a:rPr lang="ko-KR" altLang="en-US" sz="3600" dirty="0"/>
              <a:t>범용 레지스터의 특별한 사용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752600"/>
            <a:ext cx="8711293" cy="4999264"/>
          </a:xfrm>
        </p:spPr>
        <p:txBody>
          <a:bodyPr/>
          <a:lstStyle/>
          <a:p>
            <a:pPr marL="360363" indent="-360363" algn="just">
              <a:lnSpc>
                <a:spcPct val="120000"/>
              </a:lnSpc>
              <a:buSzPct val="80000"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EAX :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연산 항과 결과에 대한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누산기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360363" indent="-360363" algn="just">
              <a:lnSpc>
                <a:spcPct val="120000"/>
              </a:lnSpc>
              <a:buSzPct val="80000"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EBX : DS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세그먼트의 데이터에 대한 포인터 </a:t>
            </a:r>
          </a:p>
          <a:p>
            <a:pPr marL="360363" indent="-360363" algn="just">
              <a:lnSpc>
                <a:spcPct val="120000"/>
              </a:lnSpc>
              <a:buSzPct val="80000"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ECX :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문자열과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반복문에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 대한 계수기 </a:t>
            </a:r>
          </a:p>
          <a:p>
            <a:pPr marL="360363" indent="-360363" algn="just">
              <a:lnSpc>
                <a:spcPct val="120000"/>
              </a:lnSpc>
              <a:buSzPct val="80000"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EDX :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입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출력에 대한 포인터 </a:t>
            </a:r>
          </a:p>
          <a:p>
            <a:pPr marL="360363" indent="-360363" algn="just">
              <a:lnSpc>
                <a:spcPct val="120000"/>
              </a:lnSpc>
              <a:buSzPct val="80000"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ESI :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문자열 연산에 대한 출발 항</a:t>
            </a: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 marL="808038" lvl="1" indent="-360363" algn="just">
              <a:lnSpc>
                <a:spcPct val="120000"/>
              </a:lnSpc>
              <a:buSzPct val="80000"/>
            </a:pP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또는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DS 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레지스터가 가리키고 있는 세그먼트의 데이터에 대한 포인터 </a:t>
            </a:r>
          </a:p>
          <a:p>
            <a:pPr marL="360363" indent="-360363" algn="just">
              <a:lnSpc>
                <a:spcPct val="120000"/>
              </a:lnSpc>
              <a:buSzPct val="80000"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EDI :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문자열 연산에 대한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목적항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 또는 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ES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레지스터가 가리키고 있는 세그먼트의 데이터에 대한 포인터 </a:t>
            </a:r>
          </a:p>
          <a:p>
            <a:pPr marL="360363" indent="-360363" algn="just">
              <a:lnSpc>
                <a:spcPct val="120000"/>
              </a:lnSpc>
              <a:buSzPct val="80000"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ESP :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스택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 포인터 </a:t>
            </a:r>
          </a:p>
          <a:p>
            <a:pPr marL="360363" indent="-360363" algn="just">
              <a:lnSpc>
                <a:spcPct val="120000"/>
              </a:lnSpc>
              <a:buSzPct val="80000"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EBP :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스택에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 있는 데이터에 대한 포인터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범용 레지스터 이름</a:t>
            </a:r>
          </a:p>
        </p:txBody>
      </p:sp>
      <p:grpSp>
        <p:nvGrpSpPr>
          <p:cNvPr id="198661" name="Group 5"/>
          <p:cNvGrpSpPr>
            <a:grpSpLocks/>
          </p:cNvGrpSpPr>
          <p:nvPr/>
        </p:nvGrpSpPr>
        <p:grpSpPr bwMode="auto">
          <a:xfrm>
            <a:off x="304800" y="1781175"/>
            <a:ext cx="8445500" cy="4470400"/>
            <a:chOff x="192" y="672"/>
            <a:chExt cx="5320" cy="2816"/>
          </a:xfrm>
        </p:grpSpPr>
        <p:sp>
          <p:nvSpPr>
            <p:cNvPr id="198662" name="Rectangle 6"/>
            <p:cNvSpPr>
              <a:spLocks noChangeArrowheads="1"/>
            </p:cNvSpPr>
            <p:nvPr/>
          </p:nvSpPr>
          <p:spPr bwMode="auto">
            <a:xfrm>
              <a:off x="2400" y="3162"/>
              <a:ext cx="1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</a:t>
              </a:r>
            </a:p>
          </p:txBody>
        </p:sp>
        <p:sp>
          <p:nvSpPr>
            <p:cNvPr id="198663" name="Rectangle 7"/>
            <p:cNvSpPr>
              <a:spLocks noChangeArrowheads="1"/>
            </p:cNvSpPr>
            <p:nvPr/>
          </p:nvSpPr>
          <p:spPr bwMode="auto">
            <a:xfrm>
              <a:off x="336" y="3162"/>
              <a:ext cx="20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endParaRPr lang="ko-KR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8664" name="Rectangle 8"/>
            <p:cNvSpPr>
              <a:spLocks noChangeArrowheads="1"/>
            </p:cNvSpPr>
            <p:nvPr/>
          </p:nvSpPr>
          <p:spPr bwMode="auto">
            <a:xfrm>
              <a:off x="2400" y="2836"/>
              <a:ext cx="1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DI</a:t>
              </a:r>
            </a:p>
          </p:txBody>
        </p:sp>
        <p:sp>
          <p:nvSpPr>
            <p:cNvPr id="198665" name="Rectangle 9"/>
            <p:cNvSpPr>
              <a:spLocks noChangeArrowheads="1"/>
            </p:cNvSpPr>
            <p:nvPr/>
          </p:nvSpPr>
          <p:spPr bwMode="auto">
            <a:xfrm>
              <a:off x="336" y="2836"/>
              <a:ext cx="20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endParaRPr lang="ko-KR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2400" y="2510"/>
              <a:ext cx="1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SI</a:t>
              </a:r>
            </a:p>
          </p:txBody>
        </p:sp>
        <p:sp>
          <p:nvSpPr>
            <p:cNvPr id="198667" name="Rectangle 11"/>
            <p:cNvSpPr>
              <a:spLocks noChangeArrowheads="1"/>
            </p:cNvSpPr>
            <p:nvPr/>
          </p:nvSpPr>
          <p:spPr bwMode="auto">
            <a:xfrm>
              <a:off x="336" y="2510"/>
              <a:ext cx="20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endParaRPr lang="ko-KR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2400" y="2184"/>
              <a:ext cx="1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BP</a:t>
              </a:r>
            </a:p>
          </p:txBody>
        </p:sp>
        <p:sp>
          <p:nvSpPr>
            <p:cNvPr id="198669" name="Rectangle 13"/>
            <p:cNvSpPr>
              <a:spLocks noChangeArrowheads="1"/>
            </p:cNvSpPr>
            <p:nvPr/>
          </p:nvSpPr>
          <p:spPr bwMode="auto">
            <a:xfrm>
              <a:off x="336" y="2184"/>
              <a:ext cx="20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endParaRPr lang="ko-KR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8670" name="Rectangle 14"/>
            <p:cNvSpPr>
              <a:spLocks noChangeArrowheads="1"/>
            </p:cNvSpPr>
            <p:nvPr/>
          </p:nvSpPr>
          <p:spPr bwMode="auto">
            <a:xfrm>
              <a:off x="3264" y="1858"/>
              <a:ext cx="91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DL</a:t>
              </a:r>
            </a:p>
          </p:txBody>
        </p:sp>
        <p:sp>
          <p:nvSpPr>
            <p:cNvPr id="198671" name="Rectangle 15"/>
            <p:cNvSpPr>
              <a:spLocks noChangeArrowheads="1"/>
            </p:cNvSpPr>
            <p:nvPr/>
          </p:nvSpPr>
          <p:spPr bwMode="auto">
            <a:xfrm>
              <a:off x="2400" y="1858"/>
              <a:ext cx="8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DH</a:t>
              </a:r>
            </a:p>
          </p:txBody>
        </p:sp>
        <p:sp>
          <p:nvSpPr>
            <p:cNvPr id="198672" name="Rectangle 16"/>
            <p:cNvSpPr>
              <a:spLocks noChangeArrowheads="1"/>
            </p:cNvSpPr>
            <p:nvPr/>
          </p:nvSpPr>
          <p:spPr bwMode="auto">
            <a:xfrm>
              <a:off x="336" y="1858"/>
              <a:ext cx="20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endParaRPr lang="ko-KR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8673" name="Rectangle 17"/>
            <p:cNvSpPr>
              <a:spLocks noChangeArrowheads="1"/>
            </p:cNvSpPr>
            <p:nvPr/>
          </p:nvSpPr>
          <p:spPr bwMode="auto">
            <a:xfrm>
              <a:off x="3264" y="1532"/>
              <a:ext cx="91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</a:t>
              </a:r>
            </a:p>
          </p:txBody>
        </p:sp>
        <p:sp>
          <p:nvSpPr>
            <p:cNvPr id="198674" name="Rectangle 18"/>
            <p:cNvSpPr>
              <a:spLocks noChangeArrowheads="1"/>
            </p:cNvSpPr>
            <p:nvPr/>
          </p:nvSpPr>
          <p:spPr bwMode="auto">
            <a:xfrm>
              <a:off x="2400" y="1532"/>
              <a:ext cx="8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</a:t>
              </a:r>
            </a:p>
          </p:txBody>
        </p:sp>
        <p:sp>
          <p:nvSpPr>
            <p:cNvPr id="198675" name="Rectangle 19"/>
            <p:cNvSpPr>
              <a:spLocks noChangeArrowheads="1"/>
            </p:cNvSpPr>
            <p:nvPr/>
          </p:nvSpPr>
          <p:spPr bwMode="auto">
            <a:xfrm>
              <a:off x="336" y="1532"/>
              <a:ext cx="20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endParaRPr lang="ko-KR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8676" name="Rectangle 20"/>
            <p:cNvSpPr>
              <a:spLocks noChangeArrowheads="1"/>
            </p:cNvSpPr>
            <p:nvPr/>
          </p:nvSpPr>
          <p:spPr bwMode="auto">
            <a:xfrm>
              <a:off x="3264" y="1206"/>
              <a:ext cx="91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BL</a:t>
              </a:r>
            </a:p>
          </p:txBody>
        </p:sp>
        <p:sp>
          <p:nvSpPr>
            <p:cNvPr id="198677" name="Rectangle 21"/>
            <p:cNvSpPr>
              <a:spLocks noChangeArrowheads="1"/>
            </p:cNvSpPr>
            <p:nvPr/>
          </p:nvSpPr>
          <p:spPr bwMode="auto">
            <a:xfrm>
              <a:off x="2400" y="1206"/>
              <a:ext cx="8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BH</a:t>
              </a:r>
            </a:p>
          </p:txBody>
        </p:sp>
        <p:sp>
          <p:nvSpPr>
            <p:cNvPr id="198678" name="Rectangle 22"/>
            <p:cNvSpPr>
              <a:spLocks noChangeArrowheads="1"/>
            </p:cNvSpPr>
            <p:nvPr/>
          </p:nvSpPr>
          <p:spPr bwMode="auto">
            <a:xfrm>
              <a:off x="336" y="1206"/>
              <a:ext cx="20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endParaRPr lang="ko-KR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8679" name="Rectangle 23"/>
            <p:cNvSpPr>
              <a:spLocks noChangeArrowheads="1"/>
            </p:cNvSpPr>
            <p:nvPr/>
          </p:nvSpPr>
          <p:spPr bwMode="auto">
            <a:xfrm>
              <a:off x="3264" y="880"/>
              <a:ext cx="91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AL</a:t>
              </a:r>
            </a:p>
          </p:txBody>
        </p:sp>
        <p:sp>
          <p:nvSpPr>
            <p:cNvPr id="198680" name="Rectangle 24"/>
            <p:cNvSpPr>
              <a:spLocks noChangeArrowheads="1"/>
            </p:cNvSpPr>
            <p:nvPr/>
          </p:nvSpPr>
          <p:spPr bwMode="auto">
            <a:xfrm>
              <a:off x="2400" y="880"/>
              <a:ext cx="8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r>
                <a:rPr lang="en-US" altLang="ko-KR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AH</a:t>
              </a:r>
            </a:p>
          </p:txBody>
        </p:sp>
        <p:sp>
          <p:nvSpPr>
            <p:cNvPr id="198681" name="Rectangle 25"/>
            <p:cNvSpPr>
              <a:spLocks noChangeArrowheads="1"/>
            </p:cNvSpPr>
            <p:nvPr/>
          </p:nvSpPr>
          <p:spPr bwMode="auto">
            <a:xfrm>
              <a:off x="336" y="880"/>
              <a:ext cx="20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7000"/>
                <a:buFont typeface="Monotype Sorts" pitchFamily="2" charset="2"/>
                <a:buNone/>
              </a:pPr>
              <a:endParaRPr lang="ko-KR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8682" name="Line 26"/>
            <p:cNvSpPr>
              <a:spLocks noChangeShapeType="1"/>
            </p:cNvSpPr>
            <p:nvPr/>
          </p:nvSpPr>
          <p:spPr bwMode="auto">
            <a:xfrm>
              <a:off x="336" y="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3" name="Line 27"/>
            <p:cNvSpPr>
              <a:spLocks noChangeShapeType="1"/>
            </p:cNvSpPr>
            <p:nvPr/>
          </p:nvSpPr>
          <p:spPr bwMode="auto">
            <a:xfrm>
              <a:off x="336" y="1206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4" name="Line 28"/>
            <p:cNvSpPr>
              <a:spLocks noChangeShapeType="1"/>
            </p:cNvSpPr>
            <p:nvPr/>
          </p:nvSpPr>
          <p:spPr bwMode="auto">
            <a:xfrm>
              <a:off x="336" y="153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5" name="Line 29"/>
            <p:cNvSpPr>
              <a:spLocks noChangeShapeType="1"/>
            </p:cNvSpPr>
            <p:nvPr/>
          </p:nvSpPr>
          <p:spPr bwMode="auto">
            <a:xfrm>
              <a:off x="336" y="1858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6" name="Line 30"/>
            <p:cNvSpPr>
              <a:spLocks noChangeShapeType="1"/>
            </p:cNvSpPr>
            <p:nvPr/>
          </p:nvSpPr>
          <p:spPr bwMode="auto">
            <a:xfrm>
              <a:off x="336" y="2184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7" name="Line 31"/>
            <p:cNvSpPr>
              <a:spLocks noChangeShapeType="1"/>
            </p:cNvSpPr>
            <p:nvPr/>
          </p:nvSpPr>
          <p:spPr bwMode="auto">
            <a:xfrm>
              <a:off x="336" y="2510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8" name="Line 32"/>
            <p:cNvSpPr>
              <a:spLocks noChangeShapeType="1"/>
            </p:cNvSpPr>
            <p:nvPr/>
          </p:nvSpPr>
          <p:spPr bwMode="auto">
            <a:xfrm>
              <a:off x="336" y="2836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9" name="Line 33"/>
            <p:cNvSpPr>
              <a:spLocks noChangeShapeType="1"/>
            </p:cNvSpPr>
            <p:nvPr/>
          </p:nvSpPr>
          <p:spPr bwMode="auto">
            <a:xfrm>
              <a:off x="336" y="316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90" name="Line 34"/>
            <p:cNvSpPr>
              <a:spLocks noChangeShapeType="1"/>
            </p:cNvSpPr>
            <p:nvPr/>
          </p:nvSpPr>
          <p:spPr bwMode="auto">
            <a:xfrm>
              <a:off x="336" y="3488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91" name="Line 35"/>
            <p:cNvSpPr>
              <a:spLocks noChangeShapeType="1"/>
            </p:cNvSpPr>
            <p:nvPr/>
          </p:nvSpPr>
          <p:spPr bwMode="auto">
            <a:xfrm>
              <a:off x="336" y="880"/>
              <a:ext cx="0" cy="26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92" name="Line 36"/>
            <p:cNvSpPr>
              <a:spLocks noChangeShapeType="1"/>
            </p:cNvSpPr>
            <p:nvPr/>
          </p:nvSpPr>
          <p:spPr bwMode="auto">
            <a:xfrm>
              <a:off x="2400" y="880"/>
              <a:ext cx="0" cy="26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93" name="Line 37"/>
            <p:cNvSpPr>
              <a:spLocks noChangeShapeType="1"/>
            </p:cNvSpPr>
            <p:nvPr/>
          </p:nvSpPr>
          <p:spPr bwMode="auto">
            <a:xfrm>
              <a:off x="3264" y="880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94" name="Line 38"/>
            <p:cNvSpPr>
              <a:spLocks noChangeShapeType="1"/>
            </p:cNvSpPr>
            <p:nvPr/>
          </p:nvSpPr>
          <p:spPr bwMode="auto">
            <a:xfrm>
              <a:off x="4176" y="880"/>
              <a:ext cx="0" cy="26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95" name="Text Box 39"/>
            <p:cNvSpPr txBox="1">
              <a:spLocks noChangeArrowheads="1"/>
            </p:cNvSpPr>
            <p:nvPr/>
          </p:nvSpPr>
          <p:spPr bwMode="auto">
            <a:xfrm>
              <a:off x="192" y="6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31</a:t>
              </a:r>
            </a:p>
          </p:txBody>
        </p:sp>
        <p:sp>
          <p:nvSpPr>
            <p:cNvPr id="198696" name="Text Box 40"/>
            <p:cNvSpPr txBox="1">
              <a:spLocks noChangeArrowheads="1"/>
            </p:cNvSpPr>
            <p:nvPr/>
          </p:nvSpPr>
          <p:spPr bwMode="auto">
            <a:xfrm>
              <a:off x="2184" y="68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16</a:t>
              </a:r>
            </a:p>
          </p:txBody>
        </p:sp>
        <p:sp>
          <p:nvSpPr>
            <p:cNvPr id="198697" name="Text Box 41"/>
            <p:cNvSpPr txBox="1">
              <a:spLocks noChangeArrowheads="1"/>
            </p:cNvSpPr>
            <p:nvPr/>
          </p:nvSpPr>
          <p:spPr bwMode="auto">
            <a:xfrm>
              <a:off x="2376" y="68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15</a:t>
              </a:r>
            </a:p>
          </p:txBody>
        </p:sp>
        <p:sp>
          <p:nvSpPr>
            <p:cNvPr id="198698" name="Text Box 42"/>
            <p:cNvSpPr txBox="1">
              <a:spLocks noChangeArrowheads="1"/>
            </p:cNvSpPr>
            <p:nvPr/>
          </p:nvSpPr>
          <p:spPr bwMode="auto">
            <a:xfrm>
              <a:off x="3072" y="68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8</a:t>
              </a:r>
            </a:p>
          </p:txBody>
        </p:sp>
        <p:sp>
          <p:nvSpPr>
            <p:cNvPr id="198699" name="Text Box 43"/>
            <p:cNvSpPr txBox="1">
              <a:spLocks noChangeArrowheads="1"/>
            </p:cNvSpPr>
            <p:nvPr/>
          </p:nvSpPr>
          <p:spPr bwMode="auto">
            <a:xfrm>
              <a:off x="3216" y="67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7</a:t>
              </a:r>
            </a:p>
          </p:txBody>
        </p:sp>
        <p:sp>
          <p:nvSpPr>
            <p:cNvPr id="198700" name="Text Box 44"/>
            <p:cNvSpPr txBox="1">
              <a:spLocks noChangeArrowheads="1"/>
            </p:cNvSpPr>
            <p:nvPr/>
          </p:nvSpPr>
          <p:spPr bwMode="auto">
            <a:xfrm>
              <a:off x="4032" y="68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0</a:t>
              </a:r>
            </a:p>
          </p:txBody>
        </p:sp>
        <p:sp>
          <p:nvSpPr>
            <p:cNvPr id="198701" name="Text Box 45"/>
            <p:cNvSpPr txBox="1">
              <a:spLocks noChangeArrowheads="1"/>
            </p:cNvSpPr>
            <p:nvPr/>
          </p:nvSpPr>
          <p:spPr bwMode="auto">
            <a:xfrm>
              <a:off x="4416" y="68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lang="en-US" altLang="ko-KR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16-bit</a:t>
              </a:r>
            </a:p>
          </p:txBody>
        </p:sp>
        <p:sp>
          <p:nvSpPr>
            <p:cNvPr id="198702" name="Text Box 46"/>
            <p:cNvSpPr txBox="1">
              <a:spLocks noChangeArrowheads="1"/>
            </p:cNvSpPr>
            <p:nvPr/>
          </p:nvSpPr>
          <p:spPr bwMode="auto">
            <a:xfrm>
              <a:off x="4928" y="69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lang="en-US" altLang="ko-KR" sz="16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32-bit</a:t>
              </a:r>
            </a:p>
          </p:txBody>
        </p:sp>
        <p:sp>
          <p:nvSpPr>
            <p:cNvPr id="198703" name="Text Box 47"/>
            <p:cNvSpPr txBox="1">
              <a:spLocks noChangeArrowheads="1"/>
            </p:cNvSpPr>
            <p:nvPr/>
          </p:nvSpPr>
          <p:spPr bwMode="auto">
            <a:xfrm>
              <a:off x="4464" y="9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AX</a:t>
              </a:r>
            </a:p>
          </p:txBody>
        </p:sp>
        <p:sp>
          <p:nvSpPr>
            <p:cNvPr id="198704" name="Text Box 48"/>
            <p:cNvSpPr txBox="1">
              <a:spLocks noChangeArrowheads="1"/>
            </p:cNvSpPr>
            <p:nvPr/>
          </p:nvSpPr>
          <p:spPr bwMode="auto">
            <a:xfrm>
              <a:off x="4464" y="123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BX</a:t>
              </a:r>
            </a:p>
          </p:txBody>
        </p:sp>
        <p:sp>
          <p:nvSpPr>
            <p:cNvPr id="198705" name="Text Box 49"/>
            <p:cNvSpPr txBox="1">
              <a:spLocks noChangeArrowheads="1"/>
            </p:cNvSpPr>
            <p:nvPr/>
          </p:nvSpPr>
          <p:spPr bwMode="auto">
            <a:xfrm>
              <a:off x="4464" y="153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CX</a:t>
              </a:r>
            </a:p>
          </p:txBody>
        </p:sp>
        <p:sp>
          <p:nvSpPr>
            <p:cNvPr id="198706" name="Text Box 50"/>
            <p:cNvSpPr txBox="1">
              <a:spLocks noChangeArrowheads="1"/>
            </p:cNvSpPr>
            <p:nvPr/>
          </p:nvSpPr>
          <p:spPr bwMode="auto">
            <a:xfrm>
              <a:off x="4464" y="18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DX</a:t>
              </a:r>
            </a:p>
          </p:txBody>
        </p:sp>
        <p:sp>
          <p:nvSpPr>
            <p:cNvPr id="198707" name="Text Box 51"/>
            <p:cNvSpPr txBox="1">
              <a:spLocks noChangeArrowheads="1"/>
            </p:cNvSpPr>
            <p:nvPr/>
          </p:nvSpPr>
          <p:spPr bwMode="auto">
            <a:xfrm>
              <a:off x="4976" y="90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EAX</a:t>
              </a:r>
            </a:p>
          </p:txBody>
        </p:sp>
        <p:sp>
          <p:nvSpPr>
            <p:cNvPr id="198708" name="Text Box 52"/>
            <p:cNvSpPr txBox="1">
              <a:spLocks noChangeArrowheads="1"/>
            </p:cNvSpPr>
            <p:nvPr/>
          </p:nvSpPr>
          <p:spPr bwMode="auto">
            <a:xfrm>
              <a:off x="4952" y="1224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EBX</a:t>
              </a:r>
            </a:p>
          </p:txBody>
        </p:sp>
        <p:sp>
          <p:nvSpPr>
            <p:cNvPr id="198709" name="Text Box 53"/>
            <p:cNvSpPr txBox="1">
              <a:spLocks noChangeArrowheads="1"/>
            </p:cNvSpPr>
            <p:nvPr/>
          </p:nvSpPr>
          <p:spPr bwMode="auto">
            <a:xfrm>
              <a:off x="4960" y="154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ECX</a:t>
              </a:r>
            </a:p>
          </p:txBody>
        </p:sp>
        <p:sp>
          <p:nvSpPr>
            <p:cNvPr id="198710" name="Text Box 54"/>
            <p:cNvSpPr txBox="1">
              <a:spLocks noChangeArrowheads="1"/>
            </p:cNvSpPr>
            <p:nvPr/>
          </p:nvSpPr>
          <p:spPr bwMode="auto">
            <a:xfrm>
              <a:off x="4936" y="18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EDX</a:t>
              </a:r>
            </a:p>
          </p:txBody>
        </p:sp>
        <p:sp>
          <p:nvSpPr>
            <p:cNvPr id="198711" name="Text Box 55"/>
            <p:cNvSpPr txBox="1">
              <a:spLocks noChangeArrowheads="1"/>
            </p:cNvSpPr>
            <p:nvPr/>
          </p:nvSpPr>
          <p:spPr bwMode="auto">
            <a:xfrm>
              <a:off x="4936" y="2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EBP</a:t>
              </a:r>
            </a:p>
          </p:txBody>
        </p:sp>
        <p:sp>
          <p:nvSpPr>
            <p:cNvPr id="198712" name="Text Box 56"/>
            <p:cNvSpPr txBox="1">
              <a:spLocks noChangeArrowheads="1"/>
            </p:cNvSpPr>
            <p:nvPr/>
          </p:nvSpPr>
          <p:spPr bwMode="auto">
            <a:xfrm>
              <a:off x="4960" y="25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ESI</a:t>
              </a:r>
            </a:p>
          </p:txBody>
        </p:sp>
        <p:sp>
          <p:nvSpPr>
            <p:cNvPr id="198713" name="Text Box 57"/>
            <p:cNvSpPr txBox="1">
              <a:spLocks noChangeArrowheads="1"/>
            </p:cNvSpPr>
            <p:nvPr/>
          </p:nvSpPr>
          <p:spPr bwMode="auto">
            <a:xfrm>
              <a:off x="4968" y="285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EDI</a:t>
              </a:r>
            </a:p>
          </p:txBody>
        </p:sp>
        <p:sp>
          <p:nvSpPr>
            <p:cNvPr id="198714" name="Text Box 58"/>
            <p:cNvSpPr txBox="1">
              <a:spLocks noChangeArrowheads="1"/>
            </p:cNvSpPr>
            <p:nvPr/>
          </p:nvSpPr>
          <p:spPr bwMode="auto">
            <a:xfrm>
              <a:off x="4976" y="32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ESP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세그먼트 레지스터</a:t>
            </a:r>
          </a:p>
        </p:txBody>
      </p:sp>
      <p:grpSp>
        <p:nvGrpSpPr>
          <p:cNvPr id="199685" name="Group 5"/>
          <p:cNvGrpSpPr>
            <a:grpSpLocks/>
          </p:cNvGrpSpPr>
          <p:nvPr/>
        </p:nvGrpSpPr>
        <p:grpSpPr bwMode="auto">
          <a:xfrm>
            <a:off x="1820863" y="1712913"/>
            <a:ext cx="5616575" cy="5040312"/>
            <a:chOff x="930" y="482"/>
            <a:chExt cx="3538" cy="3175"/>
          </a:xfrm>
        </p:grpSpPr>
        <p:sp>
          <p:nvSpPr>
            <p:cNvPr id="199686" name="Text Box 6"/>
            <p:cNvSpPr txBox="1">
              <a:spLocks noChangeArrowheads="1"/>
            </p:cNvSpPr>
            <p:nvPr/>
          </p:nvSpPr>
          <p:spPr bwMode="auto">
            <a:xfrm>
              <a:off x="2155" y="1244"/>
              <a:ext cx="318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lnSpc>
                  <a:spcPts val="2300"/>
                </a:lnSpc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CS</a:t>
              </a:r>
            </a:p>
            <a:p>
              <a:pPr algn="l" eaLnBrk="1" latinLnBrk="1" hangingPunct="1">
                <a:lnSpc>
                  <a:spcPts val="2300"/>
                </a:lnSpc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DS</a:t>
              </a:r>
            </a:p>
            <a:p>
              <a:pPr algn="l" eaLnBrk="1" latinLnBrk="1" hangingPunct="1">
                <a:lnSpc>
                  <a:spcPts val="2300"/>
                </a:lnSpc>
              </a:pPr>
              <a:r>
                <a:rPr lang="en-US" altLang="ko-KR" sz="18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SS</a:t>
              </a:r>
            </a:p>
            <a:p>
              <a:pPr algn="l" eaLnBrk="1" latinLnBrk="1" hangingPunct="1">
                <a:lnSpc>
                  <a:spcPts val="2300"/>
                </a:lnSpc>
              </a:pPr>
              <a:r>
                <a:rPr lang="en-US" altLang="ko-KR" sz="1800" b="0">
                  <a:solidFill>
                    <a:schemeClr val="accent2"/>
                  </a:solidFill>
                  <a:effectLst/>
                  <a:latin typeface="굴림" pitchFamily="50" charset="-127"/>
                  <a:ea typeface="굴림" pitchFamily="50" charset="-127"/>
                </a:rPr>
                <a:t>ES</a:t>
              </a:r>
            </a:p>
            <a:p>
              <a:pPr algn="l" eaLnBrk="1" latinLnBrk="1" hangingPunct="1">
                <a:lnSpc>
                  <a:spcPts val="2300"/>
                </a:lnSpc>
              </a:pPr>
              <a:r>
                <a:rPr lang="en-US" altLang="ko-KR" sz="1800" b="0">
                  <a:solidFill>
                    <a:schemeClr val="accent2"/>
                  </a:solidFill>
                  <a:effectLst/>
                  <a:latin typeface="굴림" pitchFamily="50" charset="-127"/>
                  <a:ea typeface="굴림" pitchFamily="50" charset="-127"/>
                </a:rPr>
                <a:t>FS</a:t>
              </a:r>
            </a:p>
            <a:p>
              <a:pPr algn="l" eaLnBrk="1" latinLnBrk="1" hangingPunct="1">
                <a:lnSpc>
                  <a:spcPts val="2300"/>
                </a:lnSpc>
              </a:pPr>
              <a:r>
                <a:rPr lang="en-US" altLang="ko-KR" sz="1800" b="0">
                  <a:solidFill>
                    <a:schemeClr val="accent2"/>
                  </a:solidFill>
                  <a:effectLst/>
                  <a:latin typeface="굴림" pitchFamily="50" charset="-127"/>
                  <a:ea typeface="굴림" pitchFamily="50" charset="-127"/>
                </a:rPr>
                <a:t>GS</a:t>
              </a:r>
            </a:p>
          </p:txBody>
        </p:sp>
        <p:sp>
          <p:nvSpPr>
            <p:cNvPr id="199687" name="Rectangle 7"/>
            <p:cNvSpPr>
              <a:spLocks noChangeArrowheads="1"/>
            </p:cNvSpPr>
            <p:nvPr/>
          </p:nvSpPr>
          <p:spPr bwMode="auto">
            <a:xfrm>
              <a:off x="930" y="1298"/>
              <a:ext cx="1224" cy="10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688" name="Line 8"/>
            <p:cNvSpPr>
              <a:spLocks noChangeShapeType="1"/>
            </p:cNvSpPr>
            <p:nvPr/>
          </p:nvSpPr>
          <p:spPr bwMode="auto">
            <a:xfrm>
              <a:off x="930" y="1480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689" name="Line 9"/>
            <p:cNvSpPr>
              <a:spLocks noChangeShapeType="1"/>
            </p:cNvSpPr>
            <p:nvPr/>
          </p:nvSpPr>
          <p:spPr bwMode="auto">
            <a:xfrm>
              <a:off x="930" y="1661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690" name="Line 10"/>
            <p:cNvSpPr>
              <a:spLocks noChangeShapeType="1"/>
            </p:cNvSpPr>
            <p:nvPr/>
          </p:nvSpPr>
          <p:spPr bwMode="auto">
            <a:xfrm>
              <a:off x="930" y="1843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691" name="Line 11"/>
            <p:cNvSpPr>
              <a:spLocks noChangeShapeType="1"/>
            </p:cNvSpPr>
            <p:nvPr/>
          </p:nvSpPr>
          <p:spPr bwMode="auto">
            <a:xfrm>
              <a:off x="930" y="202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692" name="Line 12"/>
            <p:cNvSpPr>
              <a:spLocks noChangeShapeType="1"/>
            </p:cNvSpPr>
            <p:nvPr/>
          </p:nvSpPr>
          <p:spPr bwMode="auto">
            <a:xfrm>
              <a:off x="930" y="2205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693" name="Rectangle 13"/>
            <p:cNvSpPr>
              <a:spLocks noChangeArrowheads="1"/>
            </p:cNvSpPr>
            <p:nvPr/>
          </p:nvSpPr>
          <p:spPr bwMode="auto">
            <a:xfrm>
              <a:off x="3334" y="482"/>
              <a:ext cx="635" cy="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코드</a:t>
              </a:r>
            </a:p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세그먼트</a:t>
              </a: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en-US" altLang="ko-KR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9694" name="Rectangle 14"/>
            <p:cNvSpPr>
              <a:spLocks noChangeArrowheads="1"/>
            </p:cNvSpPr>
            <p:nvPr/>
          </p:nvSpPr>
          <p:spPr bwMode="auto">
            <a:xfrm>
              <a:off x="3560" y="799"/>
              <a:ext cx="635" cy="9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데이터</a:t>
              </a:r>
            </a:p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세그먼트</a:t>
              </a: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en-US" altLang="ko-KR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9695" name="Rectangle 15"/>
            <p:cNvSpPr>
              <a:spLocks noChangeArrowheads="1"/>
            </p:cNvSpPr>
            <p:nvPr/>
          </p:nvSpPr>
          <p:spPr bwMode="auto">
            <a:xfrm>
              <a:off x="3787" y="1117"/>
              <a:ext cx="635" cy="8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스택 </a:t>
              </a:r>
            </a:p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세그먼트</a:t>
              </a: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en-US" altLang="ko-KR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9696" name="Rectangle 16"/>
            <p:cNvSpPr>
              <a:spLocks noChangeArrowheads="1"/>
            </p:cNvSpPr>
            <p:nvPr/>
          </p:nvSpPr>
          <p:spPr bwMode="auto">
            <a:xfrm>
              <a:off x="3380" y="2205"/>
              <a:ext cx="635" cy="8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데이터</a:t>
              </a:r>
            </a:p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세그먼트</a:t>
              </a: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en-US" altLang="ko-KR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9697" name="Rectangle 17"/>
            <p:cNvSpPr>
              <a:spLocks noChangeArrowheads="1"/>
            </p:cNvSpPr>
            <p:nvPr/>
          </p:nvSpPr>
          <p:spPr bwMode="auto">
            <a:xfrm>
              <a:off x="3606" y="2568"/>
              <a:ext cx="635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데이터</a:t>
              </a:r>
            </a:p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세그먼트</a:t>
              </a:r>
            </a:p>
            <a:p>
              <a:pPr eaLnBrk="1" latinLnBrk="1" hangingPunct="1"/>
              <a:endParaRPr lang="ko-KR" altLang="en-US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eaLnBrk="1" latinLnBrk="1" hangingPunct="1"/>
              <a:endParaRPr lang="en-US" altLang="ko-KR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9698" name="Rectangle 18"/>
            <p:cNvSpPr>
              <a:spLocks noChangeArrowheads="1"/>
            </p:cNvSpPr>
            <p:nvPr/>
          </p:nvSpPr>
          <p:spPr bwMode="auto">
            <a:xfrm>
              <a:off x="3833" y="3021"/>
              <a:ext cx="635" cy="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데이터</a:t>
              </a:r>
            </a:p>
            <a:p>
              <a:pPr eaLnBrk="1" latinLnBrk="1" hangingPunct="1"/>
              <a:r>
                <a:rPr lang="ko-KR" altLang="en-US" sz="1400" b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세그먼트</a:t>
              </a:r>
            </a:p>
            <a:p>
              <a:pPr eaLnBrk="1" latinLnBrk="1" hangingPunct="1"/>
              <a:endParaRPr lang="en-US" altLang="ko-KR" sz="1400" b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9699" name="Freeform 19"/>
            <p:cNvSpPr>
              <a:spLocks/>
            </p:cNvSpPr>
            <p:nvPr/>
          </p:nvSpPr>
          <p:spPr bwMode="auto">
            <a:xfrm>
              <a:off x="2426" y="1162"/>
              <a:ext cx="862" cy="227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635" y="227"/>
                </a:cxn>
                <a:cxn ang="0">
                  <a:pos x="635" y="0"/>
                </a:cxn>
                <a:cxn ang="0">
                  <a:pos x="862" y="0"/>
                </a:cxn>
              </a:cxnLst>
              <a:rect l="0" t="0" r="r" b="b"/>
              <a:pathLst>
                <a:path w="862" h="227">
                  <a:moveTo>
                    <a:pt x="0" y="227"/>
                  </a:moveTo>
                  <a:lnTo>
                    <a:pt x="635" y="227"/>
                  </a:lnTo>
                  <a:lnTo>
                    <a:pt x="635" y="0"/>
                  </a:lnTo>
                  <a:lnTo>
                    <a:pt x="86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700" name="Freeform 20"/>
            <p:cNvSpPr>
              <a:spLocks/>
            </p:cNvSpPr>
            <p:nvPr/>
          </p:nvSpPr>
          <p:spPr bwMode="auto">
            <a:xfrm>
              <a:off x="2426" y="1570"/>
              <a:ext cx="1089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8" y="0"/>
                </a:cxn>
                <a:cxn ang="0">
                  <a:pos x="908" y="136"/>
                </a:cxn>
                <a:cxn ang="0">
                  <a:pos x="908" y="182"/>
                </a:cxn>
                <a:cxn ang="0">
                  <a:pos x="1089" y="182"/>
                </a:cxn>
              </a:cxnLst>
              <a:rect l="0" t="0" r="r" b="b"/>
              <a:pathLst>
                <a:path w="1089" h="182">
                  <a:moveTo>
                    <a:pt x="0" y="0"/>
                  </a:moveTo>
                  <a:lnTo>
                    <a:pt x="908" y="0"/>
                  </a:lnTo>
                  <a:lnTo>
                    <a:pt x="908" y="136"/>
                  </a:lnTo>
                  <a:lnTo>
                    <a:pt x="908" y="182"/>
                  </a:lnTo>
                  <a:lnTo>
                    <a:pt x="1089" y="1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701" name="Freeform 21"/>
            <p:cNvSpPr>
              <a:spLocks/>
            </p:cNvSpPr>
            <p:nvPr/>
          </p:nvSpPr>
          <p:spPr bwMode="auto">
            <a:xfrm>
              <a:off x="2426" y="1752"/>
              <a:ext cx="1316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2" y="0"/>
                </a:cxn>
                <a:cxn ang="0">
                  <a:pos x="772" y="227"/>
                </a:cxn>
                <a:cxn ang="0">
                  <a:pos x="1316" y="227"/>
                </a:cxn>
              </a:cxnLst>
              <a:rect l="0" t="0" r="r" b="b"/>
              <a:pathLst>
                <a:path w="1316" h="227">
                  <a:moveTo>
                    <a:pt x="0" y="0"/>
                  </a:moveTo>
                  <a:lnTo>
                    <a:pt x="772" y="0"/>
                  </a:lnTo>
                  <a:lnTo>
                    <a:pt x="772" y="227"/>
                  </a:lnTo>
                  <a:lnTo>
                    <a:pt x="1316" y="2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702" name="Freeform 22"/>
            <p:cNvSpPr>
              <a:spLocks/>
            </p:cNvSpPr>
            <p:nvPr/>
          </p:nvSpPr>
          <p:spPr bwMode="auto">
            <a:xfrm>
              <a:off x="2426" y="1933"/>
              <a:ext cx="908" cy="1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0" y="0"/>
                </a:cxn>
                <a:cxn ang="0">
                  <a:pos x="590" y="1134"/>
                </a:cxn>
                <a:cxn ang="0">
                  <a:pos x="908" y="1134"/>
                </a:cxn>
              </a:cxnLst>
              <a:rect l="0" t="0" r="r" b="b"/>
              <a:pathLst>
                <a:path w="908" h="1134">
                  <a:moveTo>
                    <a:pt x="0" y="0"/>
                  </a:moveTo>
                  <a:lnTo>
                    <a:pt x="590" y="0"/>
                  </a:lnTo>
                  <a:lnTo>
                    <a:pt x="590" y="1134"/>
                  </a:lnTo>
                  <a:lnTo>
                    <a:pt x="908" y="113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703" name="Freeform 23"/>
            <p:cNvSpPr>
              <a:spLocks/>
            </p:cNvSpPr>
            <p:nvPr/>
          </p:nvSpPr>
          <p:spPr bwMode="auto">
            <a:xfrm>
              <a:off x="2426" y="2115"/>
              <a:ext cx="1134" cy="11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0"/>
                </a:cxn>
                <a:cxn ang="0">
                  <a:pos x="363" y="1179"/>
                </a:cxn>
                <a:cxn ang="0">
                  <a:pos x="1088" y="1179"/>
                </a:cxn>
              </a:cxnLst>
              <a:rect l="0" t="0" r="r" b="b"/>
              <a:pathLst>
                <a:path w="1088" h="1179">
                  <a:moveTo>
                    <a:pt x="0" y="0"/>
                  </a:moveTo>
                  <a:lnTo>
                    <a:pt x="363" y="0"/>
                  </a:lnTo>
                  <a:lnTo>
                    <a:pt x="363" y="1179"/>
                  </a:lnTo>
                  <a:lnTo>
                    <a:pt x="1088" y="117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704" name="Freeform 24"/>
            <p:cNvSpPr>
              <a:spLocks/>
            </p:cNvSpPr>
            <p:nvPr/>
          </p:nvSpPr>
          <p:spPr bwMode="auto">
            <a:xfrm>
              <a:off x="2426" y="2296"/>
              <a:ext cx="1361" cy="13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0"/>
                </a:cxn>
                <a:cxn ang="0">
                  <a:pos x="182" y="1361"/>
                </a:cxn>
                <a:cxn ang="0">
                  <a:pos x="1361" y="1361"/>
                </a:cxn>
              </a:cxnLst>
              <a:rect l="0" t="0" r="r" b="b"/>
              <a:pathLst>
                <a:path w="1361" h="1361">
                  <a:moveTo>
                    <a:pt x="0" y="0"/>
                  </a:moveTo>
                  <a:lnTo>
                    <a:pt x="182" y="0"/>
                  </a:lnTo>
                  <a:lnTo>
                    <a:pt x="182" y="1361"/>
                  </a:lnTo>
                  <a:lnTo>
                    <a:pt x="1361" y="136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ystem">
  <a:themeElements>
    <a:clrScheme name="">
      <a:dk1>
        <a:srgbClr val="000000"/>
      </a:dk1>
      <a:lt1>
        <a:srgbClr val="E3E3E3"/>
      </a:lt1>
      <a:dk2>
        <a:srgbClr val="305343"/>
      </a:dk2>
      <a:lt2>
        <a:srgbClr val="FAFD00"/>
      </a:lt2>
      <a:accent1>
        <a:srgbClr val="037C03"/>
      </a:accent1>
      <a:accent2>
        <a:srgbClr val="FF5008"/>
      </a:accent2>
      <a:accent3>
        <a:srgbClr val="ADB3B0"/>
      </a:accent3>
      <a:accent4>
        <a:srgbClr val="C2C2C2"/>
      </a:accent4>
      <a:accent5>
        <a:srgbClr val="AABFAA"/>
      </a:accent5>
      <a:accent6>
        <a:srgbClr val="E74806"/>
      </a:accent6>
      <a:hlink>
        <a:srgbClr val="EF9100"/>
      </a:hlink>
      <a:folHlink>
        <a:srgbClr val="E4E4E4"/>
      </a:folHlink>
    </a:clrScheme>
    <a:fontScheme name="System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체" pitchFamily="49" charset="-127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체" pitchFamily="49" charset="-127"/>
            <a:ea typeface="굴림체" pitchFamily="49" charset="-127"/>
          </a:defRPr>
        </a:defPPr>
      </a:lstStyle>
    </a:lnDef>
  </a:objectDefaults>
  <a:extraClrSchemeLst>
    <a:extraClrScheme>
      <a:clrScheme name="Syste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yste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Pages>74</Pages>
  <Words>3814</Words>
  <Application>Microsoft Office PowerPoint</Application>
  <PresentationFormat>화면 슬라이드 쇼(4:3)</PresentationFormat>
  <Paragraphs>850</Paragraphs>
  <Slides>36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HY견고딕</vt:lpstr>
      <vt:lpstr>Monotype Sorts</vt:lpstr>
      <vt:lpstr>굴림</vt:lpstr>
      <vt:lpstr>굴림체</vt:lpstr>
      <vt:lpstr>돋움</vt:lpstr>
      <vt:lpstr>명조</vt:lpstr>
      <vt:lpstr>바탕체</vt:lpstr>
      <vt:lpstr>Arial</vt:lpstr>
      <vt:lpstr>Times New Roman</vt:lpstr>
      <vt:lpstr>System</vt:lpstr>
      <vt:lpstr>제 3장. 인텔 프로세서의 내부 구조</vt:lpstr>
      <vt:lpstr>학습 내용</vt:lpstr>
      <vt:lpstr>수퍼 스칼라 구조</vt:lpstr>
      <vt:lpstr>펜티엄 프로세스</vt:lpstr>
      <vt:lpstr>32 비트 프로세스의 기본 실행 환경</vt:lpstr>
      <vt:lpstr>기본 프로그램 실행 레지스터(16개)</vt:lpstr>
      <vt:lpstr>범용 레지스터의 특별한 사용</vt:lpstr>
      <vt:lpstr>범용 레지스터 이름</vt:lpstr>
      <vt:lpstr>세그먼트 레지스터</vt:lpstr>
      <vt:lpstr>PowerPoint 프레젠테이션</vt:lpstr>
      <vt:lpstr>8086 프로세서 구조</vt:lpstr>
      <vt:lpstr>명령어의 형태</vt:lpstr>
      <vt:lpstr>명령어의 구성 예</vt:lpstr>
      <vt:lpstr>명령어의 구성 예</vt:lpstr>
      <vt:lpstr>명령어의 구성 예</vt:lpstr>
      <vt:lpstr>8086 명령어의 형태</vt:lpstr>
      <vt:lpstr>8086 명령어의 형태</vt:lpstr>
      <vt:lpstr>기억 장치의 모델</vt:lpstr>
      <vt:lpstr>기억 장치의 실제 구성</vt:lpstr>
      <vt:lpstr>주소 지정에 의한 액세스 효율</vt:lpstr>
      <vt:lpstr>데이터 기록시 일반적인 규칙</vt:lpstr>
      <vt:lpstr>기억 장치에서 단어 배열</vt:lpstr>
      <vt:lpstr>8086 프로세서 구조</vt:lpstr>
      <vt:lpstr>레지스터의 종류</vt:lpstr>
      <vt:lpstr>데이터 레지스터</vt:lpstr>
      <vt:lpstr>포인터와 인덱스 레지스터</vt:lpstr>
      <vt:lpstr>세그먼트 레지스터</vt:lpstr>
      <vt:lpstr>플래그 레지스터의 구성</vt:lpstr>
      <vt:lpstr>세그먼트 레지스터와 물리 주소</vt:lpstr>
      <vt:lpstr>메모리 공간에서 세그먼트 영역</vt:lpstr>
      <vt:lpstr>논리 주소와 물리 주소의 관계</vt:lpstr>
      <vt:lpstr>8086 프로세서 구조</vt:lpstr>
      <vt:lpstr>명령어 포인터의 동작</vt:lpstr>
      <vt:lpstr>레지스터의 특성</vt:lpstr>
      <vt:lpstr>데이터의 표현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강의자료</dc:title>
  <dc:subject/>
  <dc:creator>Hwang Eui Seok</dc:creator>
  <cp:keywords/>
  <dc:description/>
  <cp:lastModifiedBy>USER</cp:lastModifiedBy>
  <cp:revision>77</cp:revision>
  <cp:lastPrinted>1996-02-23T14:34:02Z</cp:lastPrinted>
  <dcterms:created xsi:type="dcterms:W3CDTF">1996-02-24T09:49:16Z</dcterms:created>
  <dcterms:modified xsi:type="dcterms:W3CDTF">2024-02-21T02:16:38Z</dcterms:modified>
</cp:coreProperties>
</file>