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0" r:id="rId4"/>
    <p:sldId id="258" r:id="rId5"/>
    <p:sldId id="259" r:id="rId6"/>
    <p:sldId id="261" r:id="rId7"/>
    <p:sldId id="269" r:id="rId8"/>
    <p:sldId id="263" r:id="rId9"/>
    <p:sldId id="264" r:id="rId10"/>
    <p:sldId id="265" r:id="rId11"/>
    <p:sldId id="266" r:id="rId12"/>
    <p:sldId id="262"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hir, Hibo K" initials="DHK" lastIdx="1" clrIdx="0">
    <p:extLst>
      <p:ext uri="{19B8F6BF-5375-455C-9EA6-DF929625EA0E}">
        <p15:presenceInfo xmlns:p15="http://schemas.microsoft.com/office/powerpoint/2012/main" userId="S::lm7024an@go.minnstate.edu::96864268-a17f-42e0-bee1-02172e5edd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0"/>
    <p:restoredTop sz="96260"/>
  </p:normalViewPr>
  <p:slideViewPr>
    <p:cSldViewPr snapToGrid="0" snapToObjects="1">
      <p:cViewPr varScale="1">
        <p:scale>
          <a:sx n="101" d="100"/>
          <a:sy n="101" d="100"/>
        </p:scale>
        <p:origin x="150" y="648"/>
      </p:cViewPr>
      <p:guideLst/>
    </p:cSldViewPr>
  </p:slideViewPr>
  <p:notesTextViewPr>
    <p:cViewPr>
      <p:scale>
        <a:sx n="1" d="1"/>
        <a:sy n="1" d="1"/>
      </p:scale>
      <p:origin x="0" y="0"/>
    </p:cViewPr>
  </p:notesTextViewPr>
  <p:sorterViewPr>
    <p:cViewPr>
      <p:scale>
        <a:sx n="100" d="100"/>
        <a:sy n="100" d="100"/>
      </p:scale>
      <p:origin x="0" y="-4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2" Type="http://schemas.openxmlformats.org/officeDocument/2006/relationships/hyperlink" Target="http://hdr.undp.org/en/content/human-development-report-office-statistical-data-api" TargetMode="External"/><Relationship Id="rId1" Type="http://schemas.openxmlformats.org/officeDocument/2006/relationships/hyperlink" Target="https://www.kaggle.com/mathurinache/world-happiness-report"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2" Type="http://schemas.openxmlformats.org/officeDocument/2006/relationships/hyperlink" Target="http://hdr.undp.org/en/content/human-development-report-office-statistical-data-api" TargetMode="External"/><Relationship Id="rId1" Type="http://schemas.openxmlformats.org/officeDocument/2006/relationships/hyperlink" Target="https://www.kaggle.com/mathurinache/world-happiness-report"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D82B1-7C86-410A-8C2A-26E349F4FE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341B3-B11F-4565-968A-2F4441BEE6C9}">
      <dgm:prSet/>
      <dgm:spPr/>
      <dgm:t>
        <a:bodyPr/>
        <a:lstStyle/>
        <a:p>
          <a:pPr>
            <a:lnSpc>
              <a:spcPct val="100000"/>
            </a:lnSpc>
          </a:pPr>
          <a:r>
            <a:rPr lang="en-US" dirty="0"/>
            <a:t>The core message of our group is to analyze and visualize the survey done on Happiness Score data for the past three years and to understand how the key factors are related to the Happiness Score of 156 countries.</a:t>
          </a:r>
        </a:p>
      </dgm:t>
    </dgm:pt>
    <dgm:pt modelId="{CA8ED765-C183-4E1E-9F44-E4B6BA01C454}" type="parTrans" cxnId="{89DFF732-E8A9-4308-B2C2-96F3E78EA027}">
      <dgm:prSet/>
      <dgm:spPr/>
      <dgm:t>
        <a:bodyPr/>
        <a:lstStyle/>
        <a:p>
          <a:endParaRPr lang="en-US"/>
        </a:p>
      </dgm:t>
    </dgm:pt>
    <dgm:pt modelId="{DA64C4B9-BBE7-4582-AC4D-7C23813FD694}" type="sibTrans" cxnId="{89DFF732-E8A9-4308-B2C2-96F3E78EA027}">
      <dgm:prSet/>
      <dgm:spPr/>
      <dgm:t>
        <a:bodyPr/>
        <a:lstStyle/>
        <a:p>
          <a:endParaRPr lang="en-US"/>
        </a:p>
      </dgm:t>
    </dgm:pt>
    <dgm:pt modelId="{E2D56F44-5F94-41BD-AB6D-7C7F4156D26C}">
      <dgm:prSet/>
      <dgm:spPr/>
      <dgm:t>
        <a:bodyPr/>
        <a:lstStyle/>
        <a:p>
          <a:pPr>
            <a:lnSpc>
              <a:spcPct val="100000"/>
            </a:lnSpc>
          </a:pPr>
          <a:r>
            <a:rPr lang="en-US" dirty="0"/>
            <a:t>And to understand if there is any relationship between  Happiness Score and Human Development Index (HDI) of these countries.</a:t>
          </a:r>
        </a:p>
      </dgm:t>
    </dgm:pt>
    <dgm:pt modelId="{63805741-11C3-4AD0-95F5-6DA8D5E021ED}" type="parTrans" cxnId="{F980ED71-C4EB-4875-B35D-84D71C22CEDE}">
      <dgm:prSet/>
      <dgm:spPr/>
      <dgm:t>
        <a:bodyPr/>
        <a:lstStyle/>
        <a:p>
          <a:endParaRPr lang="en-US"/>
        </a:p>
      </dgm:t>
    </dgm:pt>
    <dgm:pt modelId="{2F4FA57E-1827-4FDB-918D-0AC3FC352949}" type="sibTrans" cxnId="{F980ED71-C4EB-4875-B35D-84D71C22CEDE}">
      <dgm:prSet/>
      <dgm:spPr/>
      <dgm:t>
        <a:bodyPr/>
        <a:lstStyle/>
        <a:p>
          <a:endParaRPr lang="en-US"/>
        </a:p>
      </dgm:t>
    </dgm:pt>
    <dgm:pt modelId="{9FB60E0B-B097-48B5-AC6B-622A813F8CE6}" type="pres">
      <dgm:prSet presAssocID="{E98D82B1-7C86-410A-8C2A-26E349F4FE1D}" presName="root" presStyleCnt="0">
        <dgm:presLayoutVars>
          <dgm:dir/>
          <dgm:resizeHandles val="exact"/>
        </dgm:presLayoutVars>
      </dgm:prSet>
      <dgm:spPr/>
    </dgm:pt>
    <dgm:pt modelId="{082B51AF-7EA0-476B-BCEB-5C68BFC7CA9F}" type="pres">
      <dgm:prSet presAssocID="{218341B3-B11F-4565-968A-2F4441BEE6C9}" presName="compNode" presStyleCnt="0"/>
      <dgm:spPr/>
    </dgm:pt>
    <dgm:pt modelId="{66D20DD7-1529-4086-8088-94472BC53663}" type="pres">
      <dgm:prSet presAssocID="{218341B3-B11F-4565-968A-2F4441BEE6C9}" presName="bgRect" presStyleLbl="bgShp" presStyleIdx="0" presStyleCnt="2"/>
      <dgm:spPr/>
    </dgm:pt>
    <dgm:pt modelId="{4B98F5A2-C33E-43CF-82A1-AAFD20E8398C}" type="pres">
      <dgm:prSet presAssocID="{218341B3-B11F-4565-968A-2F4441BEE6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5B54DB6-8B7C-424A-BF32-5CCC45804F78}" type="pres">
      <dgm:prSet presAssocID="{218341B3-B11F-4565-968A-2F4441BEE6C9}" presName="spaceRect" presStyleCnt="0"/>
      <dgm:spPr/>
    </dgm:pt>
    <dgm:pt modelId="{80D9FC23-34E3-4DA6-8721-31278228C2A0}" type="pres">
      <dgm:prSet presAssocID="{218341B3-B11F-4565-968A-2F4441BEE6C9}" presName="parTx" presStyleLbl="revTx" presStyleIdx="0" presStyleCnt="2">
        <dgm:presLayoutVars>
          <dgm:chMax val="0"/>
          <dgm:chPref val="0"/>
        </dgm:presLayoutVars>
      </dgm:prSet>
      <dgm:spPr/>
    </dgm:pt>
    <dgm:pt modelId="{50C221BD-9A01-47A6-94D1-C0CFB0F2E5FF}" type="pres">
      <dgm:prSet presAssocID="{DA64C4B9-BBE7-4582-AC4D-7C23813FD694}" presName="sibTrans" presStyleCnt="0"/>
      <dgm:spPr/>
    </dgm:pt>
    <dgm:pt modelId="{5B537B79-045B-4A62-A3D5-5B4198006490}" type="pres">
      <dgm:prSet presAssocID="{E2D56F44-5F94-41BD-AB6D-7C7F4156D26C}" presName="compNode" presStyleCnt="0"/>
      <dgm:spPr/>
    </dgm:pt>
    <dgm:pt modelId="{AA2D9306-DC22-4D0E-9DD3-E433F717D122}" type="pres">
      <dgm:prSet presAssocID="{E2D56F44-5F94-41BD-AB6D-7C7F4156D26C}" presName="bgRect" presStyleLbl="bgShp" presStyleIdx="1" presStyleCnt="2"/>
      <dgm:spPr/>
    </dgm:pt>
    <dgm:pt modelId="{C7567A50-4A79-4DA3-9C59-92D9205880B1}" type="pres">
      <dgm:prSet presAssocID="{E2D56F44-5F94-41BD-AB6D-7C7F4156D2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4871614-2EBC-4368-A70E-5622D9C6528C}" type="pres">
      <dgm:prSet presAssocID="{E2D56F44-5F94-41BD-AB6D-7C7F4156D26C}" presName="spaceRect" presStyleCnt="0"/>
      <dgm:spPr/>
    </dgm:pt>
    <dgm:pt modelId="{73936551-B332-48F7-B5BF-25552C9F7DA6}" type="pres">
      <dgm:prSet presAssocID="{E2D56F44-5F94-41BD-AB6D-7C7F4156D26C}" presName="parTx" presStyleLbl="revTx" presStyleIdx="1" presStyleCnt="2">
        <dgm:presLayoutVars>
          <dgm:chMax val="0"/>
          <dgm:chPref val="0"/>
        </dgm:presLayoutVars>
      </dgm:prSet>
      <dgm:spPr/>
    </dgm:pt>
  </dgm:ptLst>
  <dgm:cxnLst>
    <dgm:cxn modelId="{40012B1A-996C-8F4F-82C7-154F7A48959E}" type="presOf" srcId="{218341B3-B11F-4565-968A-2F4441BEE6C9}" destId="{80D9FC23-34E3-4DA6-8721-31278228C2A0}" srcOrd="0" destOrd="0" presId="urn:microsoft.com/office/officeart/2018/2/layout/IconVerticalSolidList"/>
    <dgm:cxn modelId="{89DFF732-E8A9-4308-B2C2-96F3E78EA027}" srcId="{E98D82B1-7C86-410A-8C2A-26E349F4FE1D}" destId="{218341B3-B11F-4565-968A-2F4441BEE6C9}" srcOrd="0" destOrd="0" parTransId="{CA8ED765-C183-4E1E-9F44-E4B6BA01C454}" sibTransId="{DA64C4B9-BBE7-4582-AC4D-7C23813FD694}"/>
    <dgm:cxn modelId="{F9BA8743-B0F8-A942-9807-43B3FBE7A8EA}" type="presOf" srcId="{E2D56F44-5F94-41BD-AB6D-7C7F4156D26C}" destId="{73936551-B332-48F7-B5BF-25552C9F7DA6}" srcOrd="0" destOrd="0" presId="urn:microsoft.com/office/officeart/2018/2/layout/IconVerticalSolidList"/>
    <dgm:cxn modelId="{F980ED71-C4EB-4875-B35D-84D71C22CEDE}" srcId="{E98D82B1-7C86-410A-8C2A-26E349F4FE1D}" destId="{E2D56F44-5F94-41BD-AB6D-7C7F4156D26C}" srcOrd="1" destOrd="0" parTransId="{63805741-11C3-4AD0-95F5-6DA8D5E021ED}" sibTransId="{2F4FA57E-1827-4FDB-918D-0AC3FC352949}"/>
    <dgm:cxn modelId="{E29853D3-6528-6548-A570-173159D500D4}" type="presOf" srcId="{E98D82B1-7C86-410A-8C2A-26E349F4FE1D}" destId="{9FB60E0B-B097-48B5-AC6B-622A813F8CE6}" srcOrd="0" destOrd="0" presId="urn:microsoft.com/office/officeart/2018/2/layout/IconVerticalSolidList"/>
    <dgm:cxn modelId="{A51EC6F1-B038-A24E-9B30-ACA15067F3F2}" type="presParOf" srcId="{9FB60E0B-B097-48B5-AC6B-622A813F8CE6}" destId="{082B51AF-7EA0-476B-BCEB-5C68BFC7CA9F}" srcOrd="0" destOrd="0" presId="urn:microsoft.com/office/officeart/2018/2/layout/IconVerticalSolidList"/>
    <dgm:cxn modelId="{13FBBB69-C402-0D4A-95F3-981CAD938B37}" type="presParOf" srcId="{082B51AF-7EA0-476B-BCEB-5C68BFC7CA9F}" destId="{66D20DD7-1529-4086-8088-94472BC53663}" srcOrd="0" destOrd="0" presId="urn:microsoft.com/office/officeart/2018/2/layout/IconVerticalSolidList"/>
    <dgm:cxn modelId="{D9FA92E5-B2B3-F64E-B95D-84FACF125FB1}" type="presParOf" srcId="{082B51AF-7EA0-476B-BCEB-5C68BFC7CA9F}" destId="{4B98F5A2-C33E-43CF-82A1-AAFD20E8398C}" srcOrd="1" destOrd="0" presId="urn:microsoft.com/office/officeart/2018/2/layout/IconVerticalSolidList"/>
    <dgm:cxn modelId="{D619CD58-C726-0B4A-95D4-A9E72746E0BD}" type="presParOf" srcId="{082B51AF-7EA0-476B-BCEB-5C68BFC7CA9F}" destId="{95B54DB6-8B7C-424A-BF32-5CCC45804F78}" srcOrd="2" destOrd="0" presId="urn:microsoft.com/office/officeart/2018/2/layout/IconVerticalSolidList"/>
    <dgm:cxn modelId="{61ECE36C-AECB-4C44-840D-68F742FC18A8}" type="presParOf" srcId="{082B51AF-7EA0-476B-BCEB-5C68BFC7CA9F}" destId="{80D9FC23-34E3-4DA6-8721-31278228C2A0}" srcOrd="3" destOrd="0" presId="urn:microsoft.com/office/officeart/2018/2/layout/IconVerticalSolidList"/>
    <dgm:cxn modelId="{170F95EF-D478-2C44-A37C-579A24E29490}" type="presParOf" srcId="{9FB60E0B-B097-48B5-AC6B-622A813F8CE6}" destId="{50C221BD-9A01-47A6-94D1-C0CFB0F2E5FF}" srcOrd="1" destOrd="0" presId="urn:microsoft.com/office/officeart/2018/2/layout/IconVerticalSolidList"/>
    <dgm:cxn modelId="{D5732634-2927-EC44-A9A4-7E0B467FD334}" type="presParOf" srcId="{9FB60E0B-B097-48B5-AC6B-622A813F8CE6}" destId="{5B537B79-045B-4A62-A3D5-5B4198006490}" srcOrd="2" destOrd="0" presId="urn:microsoft.com/office/officeart/2018/2/layout/IconVerticalSolidList"/>
    <dgm:cxn modelId="{A986FF67-03C6-9546-A540-B79FA890AD21}" type="presParOf" srcId="{5B537B79-045B-4A62-A3D5-5B4198006490}" destId="{AA2D9306-DC22-4D0E-9DD3-E433F717D122}" srcOrd="0" destOrd="0" presId="urn:microsoft.com/office/officeart/2018/2/layout/IconVerticalSolidList"/>
    <dgm:cxn modelId="{1D188B8D-5230-914F-BEAC-BA58253B565D}" type="presParOf" srcId="{5B537B79-045B-4A62-A3D5-5B4198006490}" destId="{C7567A50-4A79-4DA3-9C59-92D9205880B1}" srcOrd="1" destOrd="0" presId="urn:microsoft.com/office/officeart/2018/2/layout/IconVerticalSolidList"/>
    <dgm:cxn modelId="{CDC113DF-247B-6B49-A5AF-6116987FDF88}" type="presParOf" srcId="{5B537B79-045B-4A62-A3D5-5B4198006490}" destId="{B4871614-2EBC-4368-A70E-5622D9C6528C}" srcOrd="2" destOrd="0" presId="urn:microsoft.com/office/officeart/2018/2/layout/IconVerticalSolidList"/>
    <dgm:cxn modelId="{BBB9FD68-5B75-9346-BDF7-861FD1C1464F}" type="presParOf" srcId="{5B537B79-045B-4A62-A3D5-5B4198006490}" destId="{73936551-B332-48F7-B5BF-25552C9F7DA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B22FF-BACF-44F7-A812-9480779BF7B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227607E9-A1D0-4313-93AF-FEA66C49354C}">
      <dgm:prSet/>
      <dgm:spPr/>
      <dgm:t>
        <a:bodyPr/>
        <a:lstStyle/>
        <a:p>
          <a:pPr>
            <a:defRPr cap="all"/>
          </a:pPr>
          <a:r>
            <a:rPr lang="en-US" b="0" i="0" dirty="0"/>
            <a:t>Happiness Score data source - Kaggle [</a:t>
          </a:r>
          <a:r>
            <a:rPr lang="en-US" b="1" i="0" dirty="0">
              <a:solidFill>
                <a:srgbClr val="0070C0"/>
              </a:solidFill>
              <a:hlinkClick xmlns:r="http://schemas.openxmlformats.org/officeDocument/2006/relationships" r:id="rId1">
                <a:extLst>
                  <a:ext uri="{A12FA001-AC4F-418D-AE19-62706E023703}">
                    <ahyp:hlinkClr xmlns:ahyp="http://schemas.microsoft.com/office/drawing/2018/hyperlinkcolor" val="tx"/>
                  </a:ext>
                </a:extLst>
              </a:hlinkClick>
            </a:rPr>
            <a:t>https://www.kaggle.com/mathurinache/world-happiness-report</a:t>
          </a:r>
          <a:r>
            <a:rPr lang="en-US" b="1" i="0" dirty="0"/>
            <a:t>]</a:t>
          </a:r>
          <a:endParaRPr lang="en-US" dirty="0"/>
        </a:p>
      </dgm:t>
    </dgm:pt>
    <dgm:pt modelId="{ACA170A7-1739-4EE9-B399-B9E8DB3C7339}" type="parTrans" cxnId="{62377B01-0EDC-4C80-9440-0A086BBD41EA}">
      <dgm:prSet/>
      <dgm:spPr/>
      <dgm:t>
        <a:bodyPr/>
        <a:lstStyle/>
        <a:p>
          <a:endParaRPr lang="en-US"/>
        </a:p>
      </dgm:t>
    </dgm:pt>
    <dgm:pt modelId="{DF3A1A2E-66CF-49CE-BB73-AF874A4151BA}" type="sibTrans" cxnId="{62377B01-0EDC-4C80-9440-0A086BBD41EA}">
      <dgm:prSet/>
      <dgm:spPr/>
      <dgm:t>
        <a:bodyPr/>
        <a:lstStyle/>
        <a:p>
          <a:endParaRPr lang="en-US"/>
        </a:p>
      </dgm:t>
    </dgm:pt>
    <dgm:pt modelId="{4C82117E-7B7E-4424-9812-8A171FB3B157}">
      <dgm:prSet/>
      <dgm:spPr/>
      <dgm:t>
        <a:bodyPr/>
        <a:lstStyle/>
        <a:p>
          <a:pPr>
            <a:defRPr cap="all"/>
          </a:pPr>
          <a:r>
            <a:rPr lang="en-US" b="0" i="0" dirty="0"/>
            <a:t>HDI data source - human development resource api </a:t>
          </a:r>
          <a:r>
            <a:rPr lang="en-US" b="1" i="0" dirty="0"/>
            <a:t>[</a:t>
          </a:r>
          <a:r>
            <a:rPr lang="en-US" b="1" i="0" dirty="0">
              <a:solidFill>
                <a:srgbClr val="0070C0"/>
              </a:solidFill>
              <a:hlinkClick xmlns:r="http://schemas.openxmlformats.org/officeDocument/2006/relationships" r:id="rId2">
                <a:extLst>
                  <a:ext uri="{A12FA001-AC4F-418D-AE19-62706E023703}">
                    <ahyp:hlinkClr xmlns:ahyp="http://schemas.microsoft.com/office/drawing/2018/hyperlinkcolor" val="tx"/>
                  </a:ext>
                </a:extLst>
              </a:hlinkClick>
            </a:rPr>
            <a:t>http://hdr.undp.org/en/content/human-development-report-office-statistical-data-api</a:t>
          </a:r>
          <a:r>
            <a:rPr lang="en-US" b="0" i="0" dirty="0"/>
            <a:t>]</a:t>
          </a:r>
          <a:endParaRPr lang="en-US" dirty="0"/>
        </a:p>
      </dgm:t>
    </dgm:pt>
    <dgm:pt modelId="{8F460B51-6DA1-4F12-93E8-6F74BA7BDF04}" type="parTrans" cxnId="{A02FF021-042E-4A28-BDC6-701722384A79}">
      <dgm:prSet/>
      <dgm:spPr/>
      <dgm:t>
        <a:bodyPr/>
        <a:lstStyle/>
        <a:p>
          <a:endParaRPr lang="en-US"/>
        </a:p>
      </dgm:t>
    </dgm:pt>
    <dgm:pt modelId="{71F03C11-AA73-46A1-9FB5-84254E5281FA}" type="sibTrans" cxnId="{A02FF021-042E-4A28-BDC6-701722384A79}">
      <dgm:prSet/>
      <dgm:spPr/>
      <dgm:t>
        <a:bodyPr/>
        <a:lstStyle/>
        <a:p>
          <a:endParaRPr lang="en-US"/>
        </a:p>
      </dgm:t>
    </dgm:pt>
    <dgm:pt modelId="{19F9C7A8-3CC5-AA4C-B46A-3B5E508928EE}" type="pres">
      <dgm:prSet presAssocID="{38EB22FF-BACF-44F7-A812-9480779BF7B7}" presName="outerComposite" presStyleCnt="0">
        <dgm:presLayoutVars>
          <dgm:chMax val="5"/>
          <dgm:dir/>
          <dgm:resizeHandles val="exact"/>
        </dgm:presLayoutVars>
      </dgm:prSet>
      <dgm:spPr/>
    </dgm:pt>
    <dgm:pt modelId="{6654EB3D-6D47-8F40-A30A-B51A1EC838E9}" type="pres">
      <dgm:prSet presAssocID="{38EB22FF-BACF-44F7-A812-9480779BF7B7}" presName="dummyMaxCanvas" presStyleCnt="0">
        <dgm:presLayoutVars/>
      </dgm:prSet>
      <dgm:spPr/>
    </dgm:pt>
    <dgm:pt modelId="{81AAA316-1043-3E45-8306-C7ABEDF675FA}" type="pres">
      <dgm:prSet presAssocID="{38EB22FF-BACF-44F7-A812-9480779BF7B7}" presName="TwoNodes_1" presStyleLbl="node1" presStyleIdx="0" presStyleCnt="2">
        <dgm:presLayoutVars>
          <dgm:bulletEnabled val="1"/>
        </dgm:presLayoutVars>
      </dgm:prSet>
      <dgm:spPr/>
    </dgm:pt>
    <dgm:pt modelId="{238DAA74-8AA9-C642-9123-969DCE42D510}" type="pres">
      <dgm:prSet presAssocID="{38EB22FF-BACF-44F7-A812-9480779BF7B7}" presName="TwoNodes_2" presStyleLbl="node1" presStyleIdx="1" presStyleCnt="2">
        <dgm:presLayoutVars>
          <dgm:bulletEnabled val="1"/>
        </dgm:presLayoutVars>
      </dgm:prSet>
      <dgm:spPr/>
    </dgm:pt>
    <dgm:pt modelId="{83A24B64-9645-E64F-B059-A0DC3BF35CF6}" type="pres">
      <dgm:prSet presAssocID="{38EB22FF-BACF-44F7-A812-9480779BF7B7}" presName="TwoConn_1-2" presStyleLbl="fgAccFollowNode1" presStyleIdx="0" presStyleCnt="1">
        <dgm:presLayoutVars>
          <dgm:bulletEnabled val="1"/>
        </dgm:presLayoutVars>
      </dgm:prSet>
      <dgm:spPr/>
    </dgm:pt>
    <dgm:pt modelId="{D83F5B21-CF2B-7845-8FB9-71A00F516460}" type="pres">
      <dgm:prSet presAssocID="{38EB22FF-BACF-44F7-A812-9480779BF7B7}" presName="TwoNodes_1_text" presStyleLbl="node1" presStyleIdx="1" presStyleCnt="2">
        <dgm:presLayoutVars>
          <dgm:bulletEnabled val="1"/>
        </dgm:presLayoutVars>
      </dgm:prSet>
      <dgm:spPr/>
    </dgm:pt>
    <dgm:pt modelId="{4DA384FC-3E51-ED4B-BB2D-9589C9E62CFD}" type="pres">
      <dgm:prSet presAssocID="{38EB22FF-BACF-44F7-A812-9480779BF7B7}" presName="TwoNodes_2_text" presStyleLbl="node1" presStyleIdx="1" presStyleCnt="2">
        <dgm:presLayoutVars>
          <dgm:bulletEnabled val="1"/>
        </dgm:presLayoutVars>
      </dgm:prSet>
      <dgm:spPr/>
    </dgm:pt>
  </dgm:ptLst>
  <dgm:cxnLst>
    <dgm:cxn modelId="{62377B01-0EDC-4C80-9440-0A086BBD41EA}" srcId="{38EB22FF-BACF-44F7-A812-9480779BF7B7}" destId="{227607E9-A1D0-4313-93AF-FEA66C49354C}" srcOrd="0" destOrd="0" parTransId="{ACA170A7-1739-4EE9-B399-B9E8DB3C7339}" sibTransId="{DF3A1A2E-66CF-49CE-BB73-AF874A4151BA}"/>
    <dgm:cxn modelId="{46AD8713-08AE-2247-B458-C3130F607433}" type="presOf" srcId="{DF3A1A2E-66CF-49CE-BB73-AF874A4151BA}" destId="{83A24B64-9645-E64F-B059-A0DC3BF35CF6}" srcOrd="0" destOrd="0" presId="urn:microsoft.com/office/officeart/2005/8/layout/vProcess5"/>
    <dgm:cxn modelId="{A02FF021-042E-4A28-BDC6-701722384A79}" srcId="{38EB22FF-BACF-44F7-A812-9480779BF7B7}" destId="{4C82117E-7B7E-4424-9812-8A171FB3B157}" srcOrd="1" destOrd="0" parTransId="{8F460B51-6DA1-4F12-93E8-6F74BA7BDF04}" sibTransId="{71F03C11-AA73-46A1-9FB5-84254E5281FA}"/>
    <dgm:cxn modelId="{FEA37B47-8BE2-994C-A481-F15557FF4A15}" type="presOf" srcId="{227607E9-A1D0-4313-93AF-FEA66C49354C}" destId="{D83F5B21-CF2B-7845-8FB9-71A00F516460}" srcOrd="1" destOrd="0" presId="urn:microsoft.com/office/officeart/2005/8/layout/vProcess5"/>
    <dgm:cxn modelId="{68332798-719E-554D-88E0-F77D7CA877E5}" type="presOf" srcId="{38EB22FF-BACF-44F7-A812-9480779BF7B7}" destId="{19F9C7A8-3CC5-AA4C-B46A-3B5E508928EE}" srcOrd="0" destOrd="0" presId="urn:microsoft.com/office/officeart/2005/8/layout/vProcess5"/>
    <dgm:cxn modelId="{7068BBDA-56C0-EF43-9854-7939828A1F74}" type="presOf" srcId="{227607E9-A1D0-4313-93AF-FEA66C49354C}" destId="{81AAA316-1043-3E45-8306-C7ABEDF675FA}" srcOrd="0" destOrd="0" presId="urn:microsoft.com/office/officeart/2005/8/layout/vProcess5"/>
    <dgm:cxn modelId="{59512CDE-56A8-2E47-A5EB-614F255CB962}" type="presOf" srcId="{4C82117E-7B7E-4424-9812-8A171FB3B157}" destId="{4DA384FC-3E51-ED4B-BB2D-9589C9E62CFD}" srcOrd="1" destOrd="0" presId="urn:microsoft.com/office/officeart/2005/8/layout/vProcess5"/>
    <dgm:cxn modelId="{AA9E83E2-5300-6E40-A928-C4A82716B6D6}" type="presOf" srcId="{4C82117E-7B7E-4424-9812-8A171FB3B157}" destId="{238DAA74-8AA9-C642-9123-969DCE42D510}" srcOrd="0" destOrd="0" presId="urn:microsoft.com/office/officeart/2005/8/layout/vProcess5"/>
    <dgm:cxn modelId="{979F05B1-3EC1-794E-9034-BBE55FB391C4}" type="presParOf" srcId="{19F9C7A8-3CC5-AA4C-B46A-3B5E508928EE}" destId="{6654EB3D-6D47-8F40-A30A-B51A1EC838E9}" srcOrd="0" destOrd="0" presId="urn:microsoft.com/office/officeart/2005/8/layout/vProcess5"/>
    <dgm:cxn modelId="{471DB511-A5ED-C84A-BA3B-32CF9C4399E6}" type="presParOf" srcId="{19F9C7A8-3CC5-AA4C-B46A-3B5E508928EE}" destId="{81AAA316-1043-3E45-8306-C7ABEDF675FA}" srcOrd="1" destOrd="0" presId="urn:microsoft.com/office/officeart/2005/8/layout/vProcess5"/>
    <dgm:cxn modelId="{E666CFDF-B94E-7D4D-8F92-EE7C617A981C}" type="presParOf" srcId="{19F9C7A8-3CC5-AA4C-B46A-3B5E508928EE}" destId="{238DAA74-8AA9-C642-9123-969DCE42D510}" srcOrd="2" destOrd="0" presId="urn:microsoft.com/office/officeart/2005/8/layout/vProcess5"/>
    <dgm:cxn modelId="{DDCEF4A1-DCF5-E649-A1B5-F45DE934F1EE}" type="presParOf" srcId="{19F9C7A8-3CC5-AA4C-B46A-3B5E508928EE}" destId="{83A24B64-9645-E64F-B059-A0DC3BF35CF6}" srcOrd="3" destOrd="0" presId="urn:microsoft.com/office/officeart/2005/8/layout/vProcess5"/>
    <dgm:cxn modelId="{407EE589-5701-4E4B-8FDD-E8D9C7C45AAB}" type="presParOf" srcId="{19F9C7A8-3CC5-AA4C-B46A-3B5E508928EE}" destId="{D83F5B21-CF2B-7845-8FB9-71A00F516460}" srcOrd="4" destOrd="0" presId="urn:microsoft.com/office/officeart/2005/8/layout/vProcess5"/>
    <dgm:cxn modelId="{7F2FF4D1-7CA5-3745-9D21-C035B1F58C20}" type="presParOf" srcId="{19F9C7A8-3CC5-AA4C-B46A-3B5E508928EE}" destId="{4DA384FC-3E51-ED4B-BB2D-9589C9E62CF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20DD7-1529-4086-8088-94472BC53663}">
      <dsp:nvSpPr>
        <dsp:cNvPr id="0" name=""/>
        <dsp:cNvSpPr/>
      </dsp:nvSpPr>
      <dsp:spPr>
        <a:xfrm>
          <a:off x="0" y="852586"/>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8F5A2-C33E-43CF-82A1-AAFD20E8398C}">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9FC23-34E3-4DA6-8721-31278228C2A0}">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666750">
            <a:lnSpc>
              <a:spcPct val="100000"/>
            </a:lnSpc>
            <a:spcBef>
              <a:spcPct val="0"/>
            </a:spcBef>
            <a:spcAft>
              <a:spcPct val="35000"/>
            </a:spcAft>
            <a:buNone/>
          </a:pPr>
          <a:r>
            <a:rPr lang="en-US" sz="1500" kern="1200" dirty="0"/>
            <a:t>The core message of our group is to analyze and visualize the survey done on Happiness Score data for the past three years and to understand how the key factors are related to the Happiness Score of 156 countries.</a:t>
          </a:r>
        </a:p>
      </dsp:txBody>
      <dsp:txXfrm>
        <a:off x="1817977" y="852586"/>
        <a:ext cx="4573297" cy="1574006"/>
      </dsp:txXfrm>
    </dsp:sp>
    <dsp:sp modelId="{AA2D9306-DC22-4D0E-9DD3-E433F717D122}">
      <dsp:nvSpPr>
        <dsp:cNvPr id="0" name=""/>
        <dsp:cNvSpPr/>
      </dsp:nvSpPr>
      <dsp:spPr>
        <a:xfrm>
          <a:off x="0" y="2820094"/>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67A50-4A79-4DA3-9C59-92D9205880B1}">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936551-B332-48F7-B5BF-25552C9F7DA6}">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666750">
            <a:lnSpc>
              <a:spcPct val="100000"/>
            </a:lnSpc>
            <a:spcBef>
              <a:spcPct val="0"/>
            </a:spcBef>
            <a:spcAft>
              <a:spcPct val="35000"/>
            </a:spcAft>
            <a:buNone/>
          </a:pPr>
          <a:r>
            <a:rPr lang="en-US" sz="1500" kern="1200" dirty="0"/>
            <a:t>And to understand if there is any relationship between  Happiness Score and Human Development Index (HDI) of these countries.</a:t>
          </a:r>
        </a:p>
      </dsp:txBody>
      <dsp:txXfrm>
        <a:off x="1817977" y="2820094"/>
        <a:ext cx="4573297" cy="1574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AA316-1043-3E45-8306-C7ABEDF675FA}">
      <dsp:nvSpPr>
        <dsp:cNvPr id="0" name=""/>
        <dsp:cNvSpPr/>
      </dsp:nvSpPr>
      <dsp:spPr>
        <a:xfrm>
          <a:off x="0" y="0"/>
          <a:ext cx="8181575" cy="1540207"/>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b="0" i="0" kern="1200" dirty="0"/>
            <a:t>Happiness Score data source - Kaggle [</a:t>
          </a:r>
          <a:r>
            <a:rPr lang="en-US" sz="1800" b="1" i="0" kern="1200" dirty="0">
              <a:solidFill>
                <a:srgbClr val="0070C0"/>
              </a:solidFill>
              <a:hlinkClick xmlns:r="http://schemas.openxmlformats.org/officeDocument/2006/relationships" r:id="rId1">
                <a:extLst>
                  <a:ext uri="{A12FA001-AC4F-418D-AE19-62706E023703}">
                    <ahyp:hlinkClr xmlns:ahyp="http://schemas.microsoft.com/office/drawing/2018/hyperlinkcolor" val="tx"/>
                  </a:ext>
                </a:extLst>
              </a:hlinkClick>
            </a:rPr>
            <a:t>https://www.kaggle.com/mathurinache/world-happiness-report</a:t>
          </a:r>
          <a:r>
            <a:rPr lang="en-US" sz="1800" b="1" i="0" kern="1200" dirty="0"/>
            <a:t>]</a:t>
          </a:r>
          <a:endParaRPr lang="en-US" sz="1800" kern="1200" dirty="0"/>
        </a:p>
      </dsp:txBody>
      <dsp:txXfrm>
        <a:off x="45111" y="45111"/>
        <a:ext cx="6589651" cy="1449985"/>
      </dsp:txXfrm>
    </dsp:sp>
    <dsp:sp modelId="{238DAA74-8AA9-C642-9123-969DCE42D510}">
      <dsp:nvSpPr>
        <dsp:cNvPr id="0" name=""/>
        <dsp:cNvSpPr/>
      </dsp:nvSpPr>
      <dsp:spPr>
        <a:xfrm>
          <a:off x="1443807" y="1882475"/>
          <a:ext cx="8181575" cy="1540207"/>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b="0" i="0" kern="1200" dirty="0"/>
            <a:t>HDI data source - human development resource api </a:t>
          </a:r>
          <a:r>
            <a:rPr lang="en-US" sz="1800" b="1" i="0" kern="1200" dirty="0"/>
            <a:t>[</a:t>
          </a:r>
          <a:r>
            <a:rPr lang="en-US" sz="1800" b="1" i="0" kern="1200" dirty="0">
              <a:solidFill>
                <a:srgbClr val="0070C0"/>
              </a:solidFill>
              <a:hlinkClick xmlns:r="http://schemas.openxmlformats.org/officeDocument/2006/relationships" r:id="rId2">
                <a:extLst>
                  <a:ext uri="{A12FA001-AC4F-418D-AE19-62706E023703}">
                    <ahyp:hlinkClr xmlns:ahyp="http://schemas.microsoft.com/office/drawing/2018/hyperlinkcolor" val="tx"/>
                  </a:ext>
                </a:extLst>
              </a:hlinkClick>
            </a:rPr>
            <a:t>http://hdr.undp.org/en/content/human-development-report-office-statistical-data-api</a:t>
          </a:r>
          <a:r>
            <a:rPr lang="en-US" sz="1800" b="0" i="0" kern="1200" dirty="0"/>
            <a:t>]</a:t>
          </a:r>
          <a:endParaRPr lang="en-US" sz="1800" kern="1200" dirty="0"/>
        </a:p>
      </dsp:txBody>
      <dsp:txXfrm>
        <a:off x="1488918" y="1927586"/>
        <a:ext cx="5646411" cy="1449985"/>
      </dsp:txXfrm>
    </dsp:sp>
    <dsp:sp modelId="{83A24B64-9645-E64F-B059-A0DC3BF35CF6}">
      <dsp:nvSpPr>
        <dsp:cNvPr id="0" name=""/>
        <dsp:cNvSpPr/>
      </dsp:nvSpPr>
      <dsp:spPr>
        <a:xfrm>
          <a:off x="7180440" y="1210774"/>
          <a:ext cx="1001134" cy="1001134"/>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05695" y="1210774"/>
        <a:ext cx="550624" cy="7533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FAEAE-5CBA-114A-A633-294713125780}"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5FD36-82C3-3C40-9D5A-775BB1A284FD}" type="slidenum">
              <a:rPr lang="en-US" smtClean="0"/>
              <a:t>‹#›</a:t>
            </a:fld>
            <a:endParaRPr lang="en-US"/>
          </a:p>
        </p:txBody>
      </p:sp>
    </p:spTree>
    <p:extLst>
      <p:ext uri="{BB962C8B-B14F-4D97-AF65-F5344CB8AC3E}">
        <p14:creationId xmlns:p14="http://schemas.microsoft.com/office/powerpoint/2010/main" val="83906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is HDI?     </a:t>
            </a: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Human Development Index</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HDI</a:t>
            </a:r>
            <a:r>
              <a:rPr lang="en-US" sz="1200" b="0" i="0" kern="1200" dirty="0">
                <a:solidFill>
                  <a:schemeClr val="tx1"/>
                </a:solidFill>
                <a:effectLst/>
                <a:latin typeface="+mn-lt"/>
                <a:ea typeface="+mn-ea"/>
                <a:cs typeface="+mn-cs"/>
              </a:rPr>
              <a:t>) is a summary measure of average achievement in key dimensions of human development: a long and healthy life, being knowledgeable and have a decent standard of living</a:t>
            </a:r>
            <a:endParaRPr lang="en-US" dirty="0"/>
          </a:p>
        </p:txBody>
      </p:sp>
      <p:sp>
        <p:nvSpPr>
          <p:cNvPr id="4" name="Slide Number Placeholder 3"/>
          <p:cNvSpPr>
            <a:spLocks noGrp="1"/>
          </p:cNvSpPr>
          <p:nvPr>
            <p:ph type="sldNum" sz="quarter" idx="5"/>
          </p:nvPr>
        </p:nvSpPr>
        <p:spPr/>
        <p:txBody>
          <a:bodyPr/>
          <a:lstStyle/>
          <a:p>
            <a:fld id="{7565FD36-82C3-3C40-9D5A-775BB1A284FD}" type="slidenum">
              <a:rPr lang="en-US" smtClean="0"/>
              <a:t>3</a:t>
            </a:fld>
            <a:endParaRPr lang="en-US"/>
          </a:p>
        </p:txBody>
      </p:sp>
    </p:spTree>
    <p:extLst>
      <p:ext uri="{BB962C8B-B14F-4D97-AF65-F5344CB8AC3E}">
        <p14:creationId xmlns:p14="http://schemas.microsoft.com/office/powerpoint/2010/main" val="3044256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98D1239-E90C-AF40-9796-E1C252B708FF}"/>
              </a:ext>
            </a:extLst>
          </p:cNvPr>
          <p:cNvSpPr>
            <a:spLocks noGrp="1"/>
          </p:cNvSpPr>
          <p:nvPr>
            <p:ph type="ctrTitle"/>
          </p:nvPr>
        </p:nvSpPr>
        <p:spPr>
          <a:xfrm>
            <a:off x="6744929" y="1241266"/>
            <a:ext cx="4798142" cy="3153753"/>
          </a:xfrm>
        </p:spPr>
        <p:txBody>
          <a:bodyPr>
            <a:normAutofit/>
          </a:bodyPr>
          <a:lstStyle/>
          <a:p>
            <a:r>
              <a:rPr lang="en-US">
                <a:solidFill>
                  <a:srgbClr val="EBEBEB"/>
                </a:solidFill>
              </a:rPr>
              <a:t>World Happiness Report</a:t>
            </a:r>
          </a:p>
        </p:txBody>
      </p:sp>
      <p:sp>
        <p:nvSpPr>
          <p:cNvPr id="3" name="Subtitle 2">
            <a:extLst>
              <a:ext uri="{FF2B5EF4-FFF2-40B4-BE49-F238E27FC236}">
                <a16:creationId xmlns:a16="http://schemas.microsoft.com/office/drawing/2014/main" id="{FBB6FBF4-B1A2-4348-867E-B81D5DB36D18}"/>
              </a:ext>
            </a:extLst>
          </p:cNvPr>
          <p:cNvSpPr>
            <a:spLocks noGrp="1"/>
          </p:cNvSpPr>
          <p:nvPr>
            <p:ph type="subTitle" idx="1"/>
          </p:nvPr>
        </p:nvSpPr>
        <p:spPr>
          <a:xfrm>
            <a:off x="6744929" y="4591665"/>
            <a:ext cx="4798142" cy="1622322"/>
          </a:xfrm>
        </p:spPr>
        <p:txBody>
          <a:bodyPr>
            <a:normAutofit/>
          </a:bodyPr>
          <a:lstStyle/>
          <a:p>
            <a:r>
              <a:rPr lang="en-US" dirty="0"/>
              <a:t>By Group # 4 [</a:t>
            </a:r>
            <a:r>
              <a:rPr lang="en-US" b="1" dirty="0"/>
              <a:t>phanit tameerug, Savita Hirilall, Tejal Kotkar, Hibo Dahir]</a:t>
            </a:r>
          </a:p>
          <a:p>
            <a:br>
              <a:rPr lang="en-US" dirty="0"/>
            </a:br>
            <a:endParaRPr lang="en-US" dirty="0"/>
          </a:p>
          <a:p>
            <a:endParaRPr lang="en-US" dirty="0"/>
          </a:p>
        </p:txBody>
      </p:sp>
      <p:sp>
        <p:nvSpPr>
          <p:cNvPr id="12" name="Rectangle 11">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Earth Globe Americas">
            <a:extLst>
              <a:ext uri="{FF2B5EF4-FFF2-40B4-BE49-F238E27FC236}">
                <a16:creationId xmlns:a16="http://schemas.microsoft.com/office/drawing/2014/main" id="{B4C3C042-CA78-44AE-B74D-588A3A9808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668823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473221C4-B3CF-1F44-909F-1BBBD38A0F35}"/>
              </a:ext>
            </a:extLst>
          </p:cNvPr>
          <p:cNvPicPr>
            <a:picLocks noChangeAspect="1"/>
          </p:cNvPicPr>
          <p:nvPr/>
        </p:nvPicPr>
        <p:blipFill rotWithShape="1">
          <a:blip r:embed="rId2"/>
          <a:srcRect t="8206" r="1" b="4201"/>
          <a:stretch/>
        </p:blipFill>
        <p:spPr>
          <a:xfrm>
            <a:off x="477085" y="466162"/>
            <a:ext cx="11237832"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C689379-CE90-2D4C-9DB7-A813D0AACC1F}"/>
              </a:ext>
            </a:extLst>
          </p:cNvPr>
          <p:cNvSpPr>
            <a:spLocks noGrp="1"/>
          </p:cNvSpPr>
          <p:nvPr>
            <p:ph type="title"/>
          </p:nvPr>
        </p:nvSpPr>
        <p:spPr>
          <a:xfrm>
            <a:off x="493410" y="3888846"/>
            <a:ext cx="5824564" cy="2065793"/>
          </a:xfrm>
        </p:spPr>
        <p:txBody>
          <a:bodyPr>
            <a:normAutofit/>
          </a:bodyPr>
          <a:lstStyle/>
          <a:p>
            <a:br>
              <a:rPr lang="en-US" dirty="0">
                <a:solidFill>
                  <a:schemeClr val="tx1"/>
                </a:solidFill>
              </a:rPr>
            </a:b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C7E03673-E771-8F47-8789-39389E4B3F08}"/>
              </a:ext>
            </a:extLst>
          </p:cNvPr>
          <p:cNvSpPr>
            <a:spLocks noGrp="1"/>
          </p:cNvSpPr>
          <p:nvPr>
            <p:ph idx="1"/>
          </p:nvPr>
        </p:nvSpPr>
        <p:spPr>
          <a:xfrm>
            <a:off x="6334298" y="4045953"/>
            <a:ext cx="4904510" cy="1881897"/>
          </a:xfrm>
        </p:spPr>
        <p:txBody>
          <a:bodyPr anchor="ctr">
            <a:normAutofit/>
          </a:bodyPr>
          <a:lstStyle/>
          <a:p>
            <a:pPr marL="0" indent="0">
              <a:buNone/>
            </a:pPr>
            <a:r>
              <a:rPr lang="en-US" dirty="0">
                <a:solidFill>
                  <a:schemeClr val="tx1"/>
                </a:solidFill>
                <a:cs typeface="Times New Roman" panose="02020603050405020304" pitchFamily="18" charset="0"/>
              </a:rPr>
              <a:t>North America is consistently the happiest region over last 3 years.</a:t>
            </a:r>
          </a:p>
          <a:p>
            <a:endParaRPr lang="en-US" dirty="0">
              <a:solidFill>
                <a:schemeClr val="tx1"/>
              </a:solidFill>
            </a:endParaRPr>
          </a:p>
        </p:txBody>
      </p:sp>
      <p:sp>
        <p:nvSpPr>
          <p:cNvPr id="4" name="TextBox 3">
            <a:extLst>
              <a:ext uri="{FF2B5EF4-FFF2-40B4-BE49-F238E27FC236}">
                <a16:creationId xmlns:a16="http://schemas.microsoft.com/office/drawing/2014/main" id="{B4203214-CAA2-524E-AD0C-323021AEE4C0}"/>
              </a:ext>
            </a:extLst>
          </p:cNvPr>
          <p:cNvSpPr txBox="1"/>
          <p:nvPr/>
        </p:nvSpPr>
        <p:spPr>
          <a:xfrm>
            <a:off x="1288473" y="4239491"/>
            <a:ext cx="3965171" cy="1200329"/>
          </a:xfrm>
          <a:prstGeom prst="rect">
            <a:avLst/>
          </a:prstGeom>
          <a:noFill/>
        </p:spPr>
        <p:txBody>
          <a:bodyPr wrap="square" rtlCol="0">
            <a:spAutoFit/>
          </a:bodyPr>
          <a:lstStyle/>
          <a:p>
            <a:r>
              <a:rPr lang="en-US" sz="2400" dirty="0">
                <a:latin typeface="+mj-lt"/>
                <a:cs typeface="Times New Roman" panose="02020603050405020304" pitchFamily="18" charset="0"/>
              </a:rPr>
              <a:t>Which is the most and the least Happy Region in the dataset?</a:t>
            </a:r>
            <a:endParaRPr lang="en-US" sz="2400" dirty="0">
              <a:latin typeface="+mj-lt"/>
            </a:endParaRPr>
          </a:p>
        </p:txBody>
      </p:sp>
    </p:spTree>
    <p:extLst>
      <p:ext uri="{BB962C8B-B14F-4D97-AF65-F5344CB8AC3E}">
        <p14:creationId xmlns:p14="http://schemas.microsoft.com/office/powerpoint/2010/main" val="34658542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EAFCDBC4-4B1B-411C-B98F-3BEA15E37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6" name="Rectangle 105">
              <a:extLst>
                <a:ext uri="{FF2B5EF4-FFF2-40B4-BE49-F238E27FC236}">
                  <a16:creationId xmlns:a16="http://schemas.microsoft.com/office/drawing/2014/main" id="{9F0CD04C-4A8C-4FE0-B8DE-2DC2ECE55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Freeform 5">
              <a:extLst>
                <a:ext uri="{FF2B5EF4-FFF2-40B4-BE49-F238E27FC236}">
                  <a16:creationId xmlns:a16="http://schemas.microsoft.com/office/drawing/2014/main" id="{F0FBB6E0-3B9D-4C56-B391-B43BF8D59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9" name="Rectangle 108">
            <a:extLst>
              <a:ext uri="{FF2B5EF4-FFF2-40B4-BE49-F238E27FC236}">
                <a16:creationId xmlns:a16="http://schemas.microsoft.com/office/drawing/2014/main" id="{6A1F9196-C052-4485-9213-4FA306850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81C787B-A8D7-C54A-B018-C7895B2C98C1}"/>
              </a:ext>
            </a:extLst>
          </p:cNvPr>
          <p:cNvSpPr>
            <a:spLocks noGrp="1"/>
          </p:cNvSpPr>
          <p:nvPr>
            <p:ph type="title"/>
          </p:nvPr>
        </p:nvSpPr>
        <p:spPr>
          <a:xfrm>
            <a:off x="6651241" y="1194381"/>
            <a:ext cx="4529666" cy="1415816"/>
          </a:xfrm>
        </p:spPr>
        <p:txBody>
          <a:bodyPr vert="horz" lIns="91440" tIns="45720" rIns="91440" bIns="45720" rtlCol="0" anchor="b">
            <a:normAutofit/>
          </a:bodyPr>
          <a:lstStyle/>
          <a:p>
            <a:pPr lvl="1">
              <a:lnSpc>
                <a:spcPct val="90000"/>
              </a:lnSpc>
            </a:pPr>
            <a:r>
              <a:rPr lang="en-US" sz="2300" dirty="0">
                <a:solidFill>
                  <a:schemeClr val="bg1"/>
                </a:solidFill>
                <a:latin typeface="+mj-lt"/>
                <a:cs typeface="Times New Roman" panose="02020603050405020304" pitchFamily="18" charset="0"/>
              </a:rPr>
              <a:t>Are there any outliers in terms of happiness score across region over the years?</a:t>
            </a:r>
          </a:p>
        </p:txBody>
      </p:sp>
      <p:sp>
        <p:nvSpPr>
          <p:cNvPr id="35" name="Content Placeholder 34">
            <a:extLst>
              <a:ext uri="{FF2B5EF4-FFF2-40B4-BE49-F238E27FC236}">
                <a16:creationId xmlns:a16="http://schemas.microsoft.com/office/drawing/2014/main" id="{F6493A09-15CE-4497-BDC8-703C9E2937EB}"/>
              </a:ext>
            </a:extLst>
          </p:cNvPr>
          <p:cNvSpPr>
            <a:spLocks noGrp="1"/>
          </p:cNvSpPr>
          <p:nvPr>
            <p:ph idx="1"/>
          </p:nvPr>
        </p:nvSpPr>
        <p:spPr>
          <a:xfrm>
            <a:off x="6651241" y="3117273"/>
            <a:ext cx="4529666" cy="1330036"/>
          </a:xfrm>
        </p:spPr>
        <p:txBody>
          <a:bodyPr vert="horz" lIns="91440" tIns="45720" rIns="91440" bIns="45720" rtlCol="0" anchor="t">
            <a:normAutofit/>
          </a:bodyPr>
          <a:lstStyle/>
          <a:p>
            <a:pPr marL="0" indent="0">
              <a:buNone/>
            </a:pPr>
            <a:r>
              <a:rPr lang="en-US" cap="all" dirty="0">
                <a:solidFill>
                  <a:schemeClr val="accent1">
                    <a:lumMod val="60000"/>
                    <a:lumOff val="40000"/>
                  </a:schemeClr>
                </a:solidFill>
              </a:rPr>
              <a:t>Commonwealth &amp; Europe region had no outliers over last 3 years</a:t>
            </a:r>
          </a:p>
        </p:txBody>
      </p:sp>
      <p:pic>
        <p:nvPicPr>
          <p:cNvPr id="5" name="Content Placeholder 4" descr="Chart, box and whisker chart&#10;&#10;Description automatically generated">
            <a:extLst>
              <a:ext uri="{FF2B5EF4-FFF2-40B4-BE49-F238E27FC236}">
                <a16:creationId xmlns:a16="http://schemas.microsoft.com/office/drawing/2014/main" id="{534F67FF-486A-F741-9EE1-8A46DE1E5C53}"/>
              </a:ext>
            </a:extLst>
          </p:cNvPr>
          <p:cNvPicPr>
            <a:picLocks noChangeAspect="1"/>
          </p:cNvPicPr>
          <p:nvPr/>
        </p:nvPicPr>
        <p:blipFill rotWithShape="1">
          <a:blip r:embed="rId3"/>
          <a:srcRect r="1419" b="-1"/>
          <a:stretch/>
        </p:blipFill>
        <p:spPr>
          <a:xfrm>
            <a:off x="1109764" y="1116180"/>
            <a:ext cx="4986235" cy="2693409"/>
          </a:xfrm>
          <a:prstGeom prst="roundRect">
            <a:avLst>
              <a:gd name="adj" fmla="val 1858"/>
            </a:avLst>
          </a:prstGeom>
          <a:effectLst>
            <a:outerShdw blurRad="50800" dist="50800" dir="5400000" algn="tl" rotWithShape="0">
              <a:srgbClr val="000000">
                <a:alpha val="43000"/>
              </a:srgbClr>
            </a:outerShdw>
          </a:effectLst>
        </p:spPr>
      </p:pic>
      <p:pic>
        <p:nvPicPr>
          <p:cNvPr id="9" name="Picture 8" descr="Chart, box and whisker chart&#10;&#10;Description automatically generated">
            <a:extLst>
              <a:ext uri="{FF2B5EF4-FFF2-40B4-BE49-F238E27FC236}">
                <a16:creationId xmlns:a16="http://schemas.microsoft.com/office/drawing/2014/main" id="{6659B2A1-B018-C945-95F9-E7BD6FB876FF}"/>
              </a:ext>
            </a:extLst>
          </p:cNvPr>
          <p:cNvPicPr>
            <a:picLocks noChangeAspect="1"/>
          </p:cNvPicPr>
          <p:nvPr/>
        </p:nvPicPr>
        <p:blipFill rotWithShape="1">
          <a:blip r:embed="rId4"/>
          <a:srcRect l="4356" r="23134" b="-2"/>
          <a:stretch/>
        </p:blipFill>
        <p:spPr>
          <a:xfrm>
            <a:off x="1109764" y="3972391"/>
            <a:ext cx="2409362" cy="1769429"/>
          </a:xfrm>
          <a:prstGeom prst="roundRect">
            <a:avLst>
              <a:gd name="adj" fmla="val 1858"/>
            </a:avLst>
          </a:prstGeom>
          <a:effectLst>
            <a:outerShdw blurRad="50800" dist="50800" dir="5400000" algn="tl" rotWithShape="0">
              <a:srgbClr val="000000">
                <a:alpha val="43000"/>
              </a:srgbClr>
            </a:outerShdw>
          </a:effectLst>
        </p:spPr>
      </p:pic>
      <p:pic>
        <p:nvPicPr>
          <p:cNvPr id="7" name="Picture 6" descr="Chart, box and whisker chart&#10;&#10;Description automatically generated">
            <a:extLst>
              <a:ext uri="{FF2B5EF4-FFF2-40B4-BE49-F238E27FC236}">
                <a16:creationId xmlns:a16="http://schemas.microsoft.com/office/drawing/2014/main" id="{DA90D4AF-BF8C-CE4E-AC21-CF7D65E79627}"/>
              </a:ext>
            </a:extLst>
          </p:cNvPr>
          <p:cNvPicPr>
            <a:picLocks noChangeAspect="1"/>
          </p:cNvPicPr>
          <p:nvPr/>
        </p:nvPicPr>
        <p:blipFill rotWithShape="1">
          <a:blip r:embed="rId5"/>
          <a:srcRect l="4520" r="22970" b="-2"/>
          <a:stretch/>
        </p:blipFill>
        <p:spPr>
          <a:xfrm>
            <a:off x="3685052" y="3972391"/>
            <a:ext cx="2409359" cy="176942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4089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07DA-6DE1-D048-9E87-728D0E791A12}"/>
              </a:ext>
              <a:ext uri="{C183D7F6-B498-43B3-948B-1728B52AA6E4}">
                <adec:decorative xmlns:adec="http://schemas.microsoft.com/office/drawing/2017/decorative" val="1"/>
              </a:ext>
            </a:extLst>
          </p:cNvPr>
          <p:cNvSpPr>
            <a:spLocks noGrp="1"/>
          </p:cNvSpPr>
          <p:nvPr>
            <p:ph type="title"/>
          </p:nvPr>
        </p:nvSpPr>
        <p:spPr>
          <a:xfrm>
            <a:off x="1154954" y="973668"/>
            <a:ext cx="8761413" cy="706964"/>
          </a:xfrm>
        </p:spPr>
        <p:txBody>
          <a:bodyPr>
            <a:noAutofit/>
          </a:bodyPr>
          <a:lstStyle/>
          <a:p>
            <a:pPr>
              <a:lnSpc>
                <a:spcPct val="90000"/>
              </a:lnSpc>
            </a:pPr>
            <a:r>
              <a:rPr lang="en-US" sz="2300" dirty="0"/>
              <a:t>Which country experiences a significant increase or decrease in happiness? 	</a:t>
            </a:r>
            <a:r>
              <a:rPr lang="en-US" sz="2300" dirty="0">
                <a:latin typeface="Times New Roman" panose="02020603050405020304" pitchFamily="18" charset="0"/>
                <a:cs typeface="Times New Roman" panose="02020603050405020304" pitchFamily="18" charset="0"/>
              </a:rPr>
              <a:t>		</a:t>
            </a:r>
            <a:br>
              <a:rPr lang="en-US" sz="2300" dirty="0">
                <a:latin typeface="Times New Roman" panose="02020603050405020304" pitchFamily="18" charset="0"/>
                <a:cs typeface="Times New Roman" panose="02020603050405020304" pitchFamily="18" charset="0"/>
              </a:rPr>
            </a:br>
            <a:endParaRPr lang="en-US" sz="2300" dirty="0"/>
          </a:p>
        </p:txBody>
      </p:sp>
      <p:sp>
        <p:nvSpPr>
          <p:cNvPr id="7" name="Content Placeholder 6">
            <a:extLst>
              <a:ext uri="{FF2B5EF4-FFF2-40B4-BE49-F238E27FC236}">
                <a16:creationId xmlns:a16="http://schemas.microsoft.com/office/drawing/2014/main" id="{E36ED731-B8A3-764C-A2E0-B7ABD1F4CE38}"/>
              </a:ext>
            </a:extLst>
          </p:cNvPr>
          <p:cNvSpPr>
            <a:spLocks noGrp="1"/>
          </p:cNvSpPr>
          <p:nvPr>
            <p:ph idx="1"/>
          </p:nvPr>
        </p:nvSpPr>
        <p:spPr>
          <a:xfrm>
            <a:off x="1154955" y="2603500"/>
            <a:ext cx="3481054" cy="3416300"/>
          </a:xfrm>
        </p:spPr>
        <p:txBody>
          <a:bodyPr anchor="ctr">
            <a:normAutofit/>
          </a:bodyPr>
          <a:lstStyle/>
          <a:p>
            <a:r>
              <a:rPr lang="en-US" sz="1600" dirty="0"/>
              <a:t>The country that experienced a significant increase in happiness is Benin, Africa. There is a moderate increase after calculating the delta is 1.075.</a:t>
            </a:r>
          </a:p>
          <a:p>
            <a:r>
              <a:rPr lang="en-US" sz="1600" dirty="0"/>
              <a:t>Afghanistan has experienced a significant decline over </a:t>
            </a:r>
            <a:br>
              <a:rPr lang="en-US" sz="1600" dirty="0"/>
            </a:br>
            <a:r>
              <a:rPr lang="en-US" sz="1600" dirty="0"/>
              <a:t>the years further some, </a:t>
            </a:r>
            <a:br>
              <a:rPr lang="en-US" sz="1600" dirty="0"/>
            </a:br>
            <a:r>
              <a:rPr lang="en-US" sz="1600" dirty="0"/>
              <a:t>after calculating the delta is</a:t>
            </a:r>
            <a:br>
              <a:rPr lang="en-US" sz="1600" dirty="0"/>
            </a:br>
            <a:r>
              <a:rPr lang="en-US" sz="1600" dirty="0"/>
              <a:t> -1.0651.</a:t>
            </a:r>
          </a:p>
          <a:p>
            <a:endParaRPr lang="en-US" sz="1600" dirty="0"/>
          </a:p>
        </p:txBody>
      </p:sp>
      <p:pic>
        <p:nvPicPr>
          <p:cNvPr id="29" name="Picture 28" descr="A picture containing line chart&#10;&#10;Description automatically generated">
            <a:extLst>
              <a:ext uri="{FF2B5EF4-FFF2-40B4-BE49-F238E27FC236}">
                <a16:creationId xmlns:a16="http://schemas.microsoft.com/office/drawing/2014/main" id="{A09E6772-DEC2-F841-8B0F-99CF065D16C6}"/>
              </a:ext>
            </a:extLst>
          </p:cNvPr>
          <p:cNvPicPr>
            <a:picLocks noChangeAspect="1"/>
          </p:cNvPicPr>
          <p:nvPr/>
        </p:nvPicPr>
        <p:blipFill rotWithShape="1">
          <a:blip r:embed="rId2"/>
          <a:srcRect b="397"/>
          <a:stretch/>
        </p:blipFill>
        <p:spPr>
          <a:xfrm>
            <a:off x="4984956" y="2603500"/>
            <a:ext cx="6158802" cy="341629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1031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E49F78-667E-A947-B4D1-FB7D6D12082E}"/>
              </a:ext>
            </a:extLst>
          </p:cNvPr>
          <p:cNvSpPr>
            <a:spLocks noGrp="1"/>
          </p:cNvSpPr>
          <p:nvPr>
            <p:ph type="title"/>
          </p:nvPr>
        </p:nvSpPr>
        <p:spPr>
          <a:xfrm>
            <a:off x="639098" y="629265"/>
            <a:ext cx="5132438" cy="1622322"/>
          </a:xfrm>
        </p:spPr>
        <p:txBody>
          <a:bodyPr>
            <a:normAutofit/>
          </a:bodyPr>
          <a:lstStyle/>
          <a:p>
            <a:pPr>
              <a:lnSpc>
                <a:spcPct val="90000"/>
              </a:lnSpc>
            </a:pPr>
            <a:r>
              <a:rPr lang="en-US" sz="2300" dirty="0">
                <a:solidFill>
                  <a:schemeClr val="tx1"/>
                </a:solidFill>
              </a:rPr>
              <a:t>What is the trend of happiness score in USA, over three years?</a:t>
            </a:r>
            <a:br>
              <a:rPr lang="en-US" sz="2300" dirty="0">
                <a:solidFill>
                  <a:schemeClr val="tx1"/>
                </a:solidFill>
              </a:rPr>
            </a:br>
            <a:endParaRPr lang="en-US" sz="2300" dirty="0">
              <a:solidFill>
                <a:schemeClr val="tx1"/>
              </a:solidFill>
            </a:endParaRPr>
          </a:p>
        </p:txBody>
      </p:sp>
      <p:sp>
        <p:nvSpPr>
          <p:cNvPr id="20" name="Rectangle 19">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54B7946-63ED-C54D-A5B2-7A8DBFE8624C}"/>
              </a:ext>
            </a:extLst>
          </p:cNvPr>
          <p:cNvSpPr>
            <a:spLocks noGrp="1"/>
          </p:cNvSpPr>
          <p:nvPr>
            <p:ph idx="1"/>
          </p:nvPr>
        </p:nvSpPr>
        <p:spPr>
          <a:xfrm>
            <a:off x="639098" y="2418735"/>
            <a:ext cx="5132439" cy="3811742"/>
          </a:xfrm>
        </p:spPr>
        <p:txBody>
          <a:bodyPr anchor="ctr">
            <a:normAutofit/>
          </a:bodyPr>
          <a:lstStyle/>
          <a:p>
            <a:r>
              <a:rPr lang="en-US" dirty="0">
                <a:solidFill>
                  <a:schemeClr val="tx1"/>
                </a:solidFill>
              </a:rPr>
              <a:t>The happiness score in US from year 2018 to 2019 has shown increasing trend.</a:t>
            </a:r>
          </a:p>
          <a:p>
            <a:r>
              <a:rPr lang="en-US" dirty="0">
                <a:solidFill>
                  <a:schemeClr val="tx1"/>
                </a:solidFill>
              </a:rPr>
              <a:t>Rate of happiness from 2019 to 2020 is far higher than the rate from 2018 to 2019</a:t>
            </a:r>
          </a:p>
          <a:p>
            <a:endParaRPr lang="en-US" dirty="0">
              <a:solidFill>
                <a:schemeClr val="tx1"/>
              </a:solidFill>
            </a:endParaRPr>
          </a:p>
        </p:txBody>
      </p:sp>
      <p:pic>
        <p:nvPicPr>
          <p:cNvPr id="7" name="Picture 6" descr="Chart, pie chart&#10;&#10;Description automatically generated">
            <a:extLst>
              <a:ext uri="{FF2B5EF4-FFF2-40B4-BE49-F238E27FC236}">
                <a16:creationId xmlns:a16="http://schemas.microsoft.com/office/drawing/2014/main" id="{04FA5F9D-E0C8-7F44-A389-E8249776D96A}"/>
              </a:ext>
            </a:extLst>
          </p:cNvPr>
          <p:cNvPicPr>
            <a:picLocks noChangeAspect="1"/>
          </p:cNvPicPr>
          <p:nvPr/>
        </p:nvPicPr>
        <p:blipFill>
          <a:blip r:embed="rId2"/>
          <a:stretch>
            <a:fillRect/>
          </a:stretch>
        </p:blipFill>
        <p:spPr>
          <a:xfrm>
            <a:off x="7096398" y="645107"/>
            <a:ext cx="4065582" cy="2710388"/>
          </a:xfrm>
          <a:prstGeom prst="rect">
            <a:avLst/>
          </a:prstGeom>
        </p:spPr>
      </p:pic>
      <p:pic>
        <p:nvPicPr>
          <p:cNvPr id="5" name="Picture 4" descr="Chart, line chart&#10;&#10;Description automatically generated">
            <a:extLst>
              <a:ext uri="{FF2B5EF4-FFF2-40B4-BE49-F238E27FC236}">
                <a16:creationId xmlns:a16="http://schemas.microsoft.com/office/drawing/2014/main" id="{B3EE428B-7026-0449-8F05-5694208E790B}"/>
              </a:ext>
            </a:extLst>
          </p:cNvPr>
          <p:cNvPicPr>
            <a:picLocks noChangeAspect="1"/>
          </p:cNvPicPr>
          <p:nvPr/>
        </p:nvPicPr>
        <p:blipFill>
          <a:blip r:embed="rId3"/>
          <a:stretch>
            <a:fillRect/>
          </a:stretch>
        </p:blipFill>
        <p:spPr>
          <a:xfrm>
            <a:off x="7094471" y="3520086"/>
            <a:ext cx="4065583" cy="2710389"/>
          </a:xfrm>
          <a:prstGeom prst="rect">
            <a:avLst/>
          </a:prstGeom>
        </p:spPr>
      </p:pic>
    </p:spTree>
    <p:extLst>
      <p:ext uri="{BB962C8B-B14F-4D97-AF65-F5344CB8AC3E}">
        <p14:creationId xmlns:p14="http://schemas.microsoft.com/office/powerpoint/2010/main" val="57335004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9" name="Freeform: Shape 2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00693A5-7352-044D-B6AE-3EF17E5C97B1}"/>
              </a:ext>
            </a:extLst>
          </p:cNvPr>
          <p:cNvSpPr>
            <a:spLocks noGrp="1"/>
          </p:cNvSpPr>
          <p:nvPr>
            <p:ph type="title"/>
          </p:nvPr>
        </p:nvSpPr>
        <p:spPr>
          <a:xfrm>
            <a:off x="1154955" y="973668"/>
            <a:ext cx="2942210" cy="1020232"/>
          </a:xfrm>
        </p:spPr>
        <p:txBody>
          <a:bodyPr>
            <a:normAutofit fontScale="90000"/>
          </a:bodyPr>
          <a:lstStyle/>
          <a:p>
            <a:pPr lvl="1">
              <a:lnSpc>
                <a:spcPct val="90000"/>
              </a:lnSpc>
            </a:pPr>
            <a:r>
              <a:rPr lang="en-US" sz="2400" dirty="0">
                <a:latin typeface="Times New Roman" panose="02020603050405020304" pitchFamily="18" charset="0"/>
                <a:cs typeface="Times New Roman" panose="02020603050405020304" pitchFamily="18" charset="0"/>
              </a:rPr>
              <a:t>Is there any relationship between Happiness score to HDI?</a:t>
            </a:r>
          </a:p>
        </p:txBody>
      </p:sp>
      <p:pic>
        <p:nvPicPr>
          <p:cNvPr id="11" name="Picture 10" descr="Chart, scatter chart&#10;&#10;Description automatically generated">
            <a:extLst>
              <a:ext uri="{FF2B5EF4-FFF2-40B4-BE49-F238E27FC236}">
                <a16:creationId xmlns:a16="http://schemas.microsoft.com/office/drawing/2014/main" id="{543711E9-F0EC-7F4C-AA19-78F2EB33A166}"/>
              </a:ext>
            </a:extLst>
          </p:cNvPr>
          <p:cNvPicPr>
            <a:picLocks noChangeAspect="1"/>
          </p:cNvPicPr>
          <p:nvPr/>
        </p:nvPicPr>
        <p:blipFill>
          <a:blip r:embed="rId2"/>
          <a:stretch>
            <a:fillRect/>
          </a:stretch>
        </p:blipFill>
        <p:spPr>
          <a:xfrm>
            <a:off x="5194607" y="1298489"/>
            <a:ext cx="6391533" cy="4261022"/>
          </a:xfrm>
          <a:prstGeom prst="rect">
            <a:avLst/>
          </a:prstGeom>
        </p:spPr>
      </p:pic>
      <p:sp>
        <p:nvSpPr>
          <p:cNvPr id="33"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58044BA3-C3EA-D641-B431-E83D66E87DA1}"/>
              </a:ext>
            </a:extLst>
          </p:cNvPr>
          <p:cNvSpPr>
            <a:spLocks noGrp="1"/>
          </p:cNvSpPr>
          <p:nvPr>
            <p:ph idx="1"/>
          </p:nvPr>
        </p:nvSpPr>
        <p:spPr>
          <a:xfrm>
            <a:off x="1154955" y="2120900"/>
            <a:ext cx="3133726" cy="3898900"/>
          </a:xfrm>
        </p:spPr>
        <p:txBody>
          <a:bodyPr>
            <a:noAutofit/>
          </a:bodyPr>
          <a:lstStyle/>
          <a:p>
            <a:pPr>
              <a:lnSpc>
                <a:spcPct val="90000"/>
              </a:lnSpc>
            </a:pPr>
            <a:r>
              <a:rPr lang="en-US" dirty="0">
                <a:solidFill>
                  <a:srgbClr val="FFFFFF"/>
                </a:solidFill>
              </a:rPr>
              <a:t>As per the R-value in the given graph, the Happiness score and HDI have a positive correlation.</a:t>
            </a:r>
          </a:p>
          <a:p>
            <a:pPr>
              <a:lnSpc>
                <a:spcPct val="90000"/>
              </a:lnSpc>
            </a:pPr>
            <a:r>
              <a:rPr lang="en-US" dirty="0">
                <a:solidFill>
                  <a:srgbClr val="FFFFFF"/>
                </a:solidFill>
              </a:rPr>
              <a:t>The r-squared is: 0.70</a:t>
            </a:r>
          </a:p>
          <a:p>
            <a:pPr>
              <a:lnSpc>
                <a:spcPct val="90000"/>
              </a:lnSpc>
            </a:pPr>
            <a:r>
              <a:rPr lang="en-US" b="1" dirty="0">
                <a:solidFill>
                  <a:srgbClr val="FFFFFF"/>
                </a:solidFill>
              </a:rPr>
              <a:t>Note</a:t>
            </a:r>
            <a:r>
              <a:rPr lang="en-US" dirty="0">
                <a:solidFill>
                  <a:srgbClr val="FFFFFF"/>
                </a:solidFill>
              </a:rPr>
              <a:t>: HDI Score is available only for year 2018. Website is not updated for year 2019 and 2020.</a:t>
            </a:r>
          </a:p>
          <a:p>
            <a:pPr>
              <a:lnSpc>
                <a:spcPct val="90000"/>
              </a:lnSpc>
            </a:pPr>
            <a:endParaRPr lang="en-US" dirty="0">
              <a:solidFill>
                <a:srgbClr val="FFFFFF"/>
              </a:solidFill>
            </a:endParaRPr>
          </a:p>
          <a:p>
            <a:pPr>
              <a:lnSpc>
                <a:spcPct val="90000"/>
              </a:lnSpc>
            </a:pPr>
            <a:endParaRPr lang="en-US" dirty="0">
              <a:solidFill>
                <a:srgbClr val="FFFFFF"/>
              </a:solidFill>
            </a:endParaRPr>
          </a:p>
        </p:txBody>
      </p:sp>
      <p:sp>
        <p:nvSpPr>
          <p:cNvPr id="3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75296184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802F61-A459-48A4-A0B4-05DAA216CC9C}"/>
              </a:ext>
            </a:extLst>
          </p:cNvPr>
          <p:cNvPicPr>
            <a:picLocks noChangeAspect="1"/>
          </p:cNvPicPr>
          <p:nvPr/>
        </p:nvPicPr>
        <p:blipFill rotWithShape="1">
          <a:blip r:embed="rId2"/>
          <a:srcRect t="19165" r="-1" b="14950"/>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1" name="Freeform: Shape 1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 name="Title 3">
            <a:extLst>
              <a:ext uri="{FF2B5EF4-FFF2-40B4-BE49-F238E27FC236}">
                <a16:creationId xmlns:a16="http://schemas.microsoft.com/office/drawing/2014/main" id="{55A29B8F-DB4D-0A43-AD44-3FF4CCDECA50}"/>
              </a:ext>
            </a:extLst>
          </p:cNvPr>
          <p:cNvSpPr>
            <a:spLocks noGrp="1"/>
          </p:cNvSpPr>
          <p:nvPr>
            <p:ph type="ctrTitle"/>
          </p:nvPr>
        </p:nvSpPr>
        <p:spPr>
          <a:xfrm>
            <a:off x="892199" y="4854346"/>
            <a:ext cx="10407602" cy="868026"/>
          </a:xfrm>
        </p:spPr>
        <p:txBody>
          <a:bodyPr>
            <a:normAutofit/>
          </a:bodyPr>
          <a:lstStyle/>
          <a:p>
            <a:pPr algn="ctr"/>
            <a:r>
              <a:rPr lang="en-US" sz="4400" dirty="0">
                <a:solidFill>
                  <a:srgbClr val="EBEBEB"/>
                </a:solidFill>
              </a:rPr>
              <a:t>Q&amp;A</a:t>
            </a:r>
          </a:p>
        </p:txBody>
      </p:sp>
      <p:sp>
        <p:nvSpPr>
          <p:cNvPr id="5" name="Subtitle 4">
            <a:extLst>
              <a:ext uri="{FF2B5EF4-FFF2-40B4-BE49-F238E27FC236}">
                <a16:creationId xmlns:a16="http://schemas.microsoft.com/office/drawing/2014/main" id="{F3A7600A-9FDC-0549-B0C5-084F1EF9A98D}"/>
              </a:ext>
            </a:extLst>
          </p:cNvPr>
          <p:cNvSpPr>
            <a:spLocks noGrp="1"/>
          </p:cNvSpPr>
          <p:nvPr>
            <p:ph type="subTitle" idx="1"/>
          </p:nvPr>
        </p:nvSpPr>
        <p:spPr>
          <a:xfrm flipV="1">
            <a:off x="11714914" y="6276974"/>
            <a:ext cx="45719" cy="66675"/>
          </a:xfrm>
        </p:spPr>
        <p:txBody>
          <a:bodyPr>
            <a:normAutofit fontScale="25000" lnSpcReduction="20000"/>
          </a:bodyPr>
          <a:lstStyle/>
          <a:p>
            <a:pPr algn="ctr"/>
            <a:endParaRPr lang="en-US" dirty="0">
              <a:solidFill>
                <a:schemeClr val="tx2">
                  <a:lumMod val="40000"/>
                  <a:lumOff val="60000"/>
                </a:schemeClr>
              </a:solidFill>
            </a:endParaRPr>
          </a:p>
        </p:txBody>
      </p:sp>
      <p:sp>
        <p:nvSpPr>
          <p:cNvPr id="1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2278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3"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75"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D23D323-CF95-E646-AE2C-E016F74951E3}"/>
              </a:ext>
            </a:extLst>
          </p:cNvPr>
          <p:cNvSpPr>
            <a:spLocks noGrp="1"/>
          </p:cNvSpPr>
          <p:nvPr>
            <p:ph type="title"/>
          </p:nvPr>
        </p:nvSpPr>
        <p:spPr>
          <a:xfrm>
            <a:off x="639098" y="629265"/>
            <a:ext cx="6072776" cy="1622322"/>
          </a:xfrm>
        </p:spPr>
        <p:txBody>
          <a:bodyPr>
            <a:normAutofit/>
          </a:bodyPr>
          <a:lstStyle/>
          <a:p>
            <a:r>
              <a:rPr lang="en-US">
                <a:solidFill>
                  <a:srgbClr val="EBEBEB"/>
                </a:solidFill>
              </a:rPr>
              <a:t>What is the World Happiness Report?</a:t>
            </a:r>
          </a:p>
        </p:txBody>
      </p:sp>
      <p:sp>
        <p:nvSpPr>
          <p:cNvPr id="77" name="Freeform: Shape 76">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1026" name="Picture 2" descr="What is World Happiness Index ?. The World happiness is the global… | by  Denil Gabani | Analytics Vidhya | Medium">
            <a:extLst>
              <a:ext uri="{FF2B5EF4-FFF2-40B4-BE49-F238E27FC236}">
                <a16:creationId xmlns:a16="http://schemas.microsoft.com/office/drawing/2014/main" id="{000B498E-63B7-F945-B2DE-D190451675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8226" y="1926893"/>
            <a:ext cx="4125317" cy="3021794"/>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BF8167E-59B7-824D-BE46-D18A43EC6DDE}"/>
              </a:ext>
            </a:extLst>
          </p:cNvPr>
          <p:cNvSpPr>
            <a:spLocks noGrp="1"/>
          </p:cNvSpPr>
          <p:nvPr>
            <p:ph idx="1"/>
          </p:nvPr>
        </p:nvSpPr>
        <p:spPr>
          <a:xfrm>
            <a:off x="639098" y="2418735"/>
            <a:ext cx="6072776" cy="3811740"/>
          </a:xfrm>
        </p:spPr>
        <p:txBody>
          <a:bodyPr anchor="ctr">
            <a:normAutofit/>
          </a:bodyPr>
          <a:lstStyle/>
          <a:p>
            <a:r>
              <a:rPr lang="en-US" dirty="0">
                <a:solidFill>
                  <a:srgbClr val="FFFFFF"/>
                </a:solidFill>
              </a:rPr>
              <a:t>The world happiness report is based on the state of global happiness that ranks 156 countries by how their citizens see themselves.</a:t>
            </a:r>
          </a:p>
          <a:p>
            <a:endParaRPr lang="en-US" dirty="0">
              <a:solidFill>
                <a:srgbClr val="FFFFFF"/>
              </a:solidFill>
            </a:endParaRPr>
          </a:p>
        </p:txBody>
      </p:sp>
    </p:spTree>
    <p:extLst>
      <p:ext uri="{BB962C8B-B14F-4D97-AF65-F5344CB8AC3E}">
        <p14:creationId xmlns:p14="http://schemas.microsoft.com/office/powerpoint/2010/main" val="31815602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8" name="Rectangle 67">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Oval 68">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Oval 69">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0" name="Rectangle 7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4"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5263EA3-61A1-5547-9E7F-069498298F80}"/>
              </a:ext>
            </a:extLst>
          </p:cNvPr>
          <p:cNvSpPr>
            <a:spLocks noGrp="1"/>
          </p:cNvSpPr>
          <p:nvPr>
            <p:ph type="title"/>
          </p:nvPr>
        </p:nvSpPr>
        <p:spPr>
          <a:xfrm>
            <a:off x="1154955" y="973667"/>
            <a:ext cx="2942210" cy="4833745"/>
          </a:xfrm>
        </p:spPr>
        <p:txBody>
          <a:bodyPr>
            <a:normAutofit/>
          </a:bodyPr>
          <a:lstStyle/>
          <a:p>
            <a:r>
              <a:rPr lang="en-US">
                <a:solidFill>
                  <a:srgbClr val="EBEBEB"/>
                </a:solidFill>
                <a:latin typeface="Times New Roman" panose="02020603050405020304" pitchFamily="18" charset="0"/>
                <a:cs typeface="Times New Roman" panose="02020603050405020304" pitchFamily="18" charset="0"/>
              </a:rPr>
              <a:t>						Hypothesis</a:t>
            </a:r>
          </a:p>
        </p:txBody>
      </p:sp>
      <p:sp>
        <p:nvSpPr>
          <p:cNvPr id="76" name="Rectangle 75">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2" name="Content Placeholder 2">
            <a:extLst>
              <a:ext uri="{FF2B5EF4-FFF2-40B4-BE49-F238E27FC236}">
                <a16:creationId xmlns:a16="http://schemas.microsoft.com/office/drawing/2014/main" id="{AE773CA2-8A55-45EB-ADEB-549E4D10CF92}"/>
              </a:ext>
            </a:extLst>
          </p:cNvPr>
          <p:cNvGraphicFramePr>
            <a:graphicFrameLocks noGrp="1"/>
          </p:cNvGraphicFramePr>
          <p:nvPr>
            <p:ph idx="1"/>
            <p:extLst>
              <p:ext uri="{D42A27DB-BD31-4B8C-83A1-F6EECF244321}">
                <p14:modId xmlns:p14="http://schemas.microsoft.com/office/powerpoint/2010/main" val="246816318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649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3" name="Group 14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7" name="Rectangle 14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64" name="Rectangle 14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6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2104C2C-E6EC-C644-94D9-B4CD206EC51B}"/>
              </a:ext>
            </a:extLst>
          </p:cNvPr>
          <p:cNvSpPr>
            <a:spLocks noGrp="1"/>
          </p:cNvSpPr>
          <p:nvPr>
            <p:ph type="title"/>
          </p:nvPr>
        </p:nvSpPr>
        <p:spPr>
          <a:xfrm>
            <a:off x="649976" y="3739568"/>
            <a:ext cx="10893094" cy="1915940"/>
          </a:xfrm>
        </p:spPr>
        <p:txBody>
          <a:bodyPr vert="horz" lIns="91440" tIns="45720" rIns="91440" bIns="45720" rtlCol="0" anchor="b">
            <a:normAutofit/>
          </a:bodyPr>
          <a:lstStyle/>
          <a:p>
            <a:pPr algn="ctr">
              <a:lnSpc>
                <a:spcPct val="90000"/>
              </a:lnSpc>
            </a:pPr>
            <a:r>
              <a:rPr lang="en-US" sz="6600" b="0" i="0" kern="1200" dirty="0">
                <a:solidFill>
                  <a:srgbClr val="EBEBEB"/>
                </a:solidFill>
                <a:latin typeface="+mj-lt"/>
                <a:ea typeface="+mj-ea"/>
                <a:cs typeface="+mj-cs"/>
              </a:rPr>
              <a:t>Questions &amp; Motivation </a:t>
            </a:r>
            <a:r>
              <a:rPr lang="en-US" sz="6600" dirty="0">
                <a:solidFill>
                  <a:srgbClr val="EBEBEB"/>
                </a:solidFill>
              </a:rPr>
              <a:t>T</a:t>
            </a:r>
            <a:r>
              <a:rPr lang="en-US" sz="6600" b="0" i="0" kern="1200" dirty="0">
                <a:solidFill>
                  <a:srgbClr val="EBEBEB"/>
                </a:solidFill>
                <a:latin typeface="+mj-lt"/>
                <a:ea typeface="+mj-ea"/>
                <a:cs typeface="+mj-cs"/>
              </a:rPr>
              <a:t>o Answer Them.</a:t>
            </a:r>
          </a:p>
        </p:txBody>
      </p:sp>
      <p:pic>
        <p:nvPicPr>
          <p:cNvPr id="2050" name="Picture 2" descr="Difference between a review paper and a research? - Mokslinės Leidybos  Deimantas - Diamond Scientific Publishing">
            <a:extLst>
              <a:ext uri="{FF2B5EF4-FFF2-40B4-BE49-F238E27FC236}">
                <a16:creationId xmlns:a16="http://schemas.microsoft.com/office/drawing/2014/main" id="{B6ED38C4-F34A-F24E-ABBD-AF84D09111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91" r="11353"/>
          <a:stretch/>
        </p:blipFill>
        <p:spPr bwMode="auto">
          <a:xfrm>
            <a:off x="3853685" y="934065"/>
            <a:ext cx="4474797" cy="251705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54" name="Rectangle 153">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09954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5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0"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1" name="Freeform: Shape 6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6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1628E99-A432-EC4E-9C0F-F21FBE46D87D}"/>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The questions we found interesting and motivation to answer them</a:t>
            </a:r>
            <a:endParaRPr lang="en-US" sz="3200" dirty="0">
              <a:solidFill>
                <a:srgbClr val="EBEBEB"/>
              </a:solidFill>
            </a:endParaRPr>
          </a:p>
        </p:txBody>
      </p:sp>
      <p:sp>
        <p:nvSpPr>
          <p:cNvPr id="3" name="Content Placeholder 2">
            <a:extLst>
              <a:ext uri="{FF2B5EF4-FFF2-40B4-BE49-F238E27FC236}">
                <a16:creationId xmlns:a16="http://schemas.microsoft.com/office/drawing/2014/main" id="{A08A3EEC-6441-204A-9FE6-A9B15F7AB575}"/>
              </a:ext>
            </a:extLst>
          </p:cNvPr>
          <p:cNvSpPr>
            <a:spLocks noGrp="1"/>
          </p:cNvSpPr>
          <p:nvPr>
            <p:ph idx="1"/>
          </p:nvPr>
        </p:nvSpPr>
        <p:spPr>
          <a:xfrm>
            <a:off x="5290077" y="437513"/>
            <a:ext cx="5502614" cy="5954325"/>
          </a:xfrm>
        </p:spPr>
        <p:txBody>
          <a:bodyPr anchor="ctr">
            <a:normAutofit/>
          </a:bodyPr>
          <a:lstStyle/>
          <a:p>
            <a:pPr>
              <a:lnSpc>
                <a:spcPct val="90000"/>
              </a:lnSpc>
            </a:pPr>
            <a:r>
              <a:rPr lang="en-US" sz="1400" dirty="0">
                <a:latin typeface="Times New Roman" panose="02020603050405020304" pitchFamily="18" charset="0"/>
                <a:cs typeface="Times New Roman" panose="02020603050405020304" pitchFamily="18" charset="0"/>
              </a:rPr>
              <a:t>The data we observed was fascinating and we wanted to know how these demographic factors are related to the well being of people living in the world. </a:t>
            </a:r>
          </a:p>
          <a:p>
            <a:pPr>
              <a:lnSpc>
                <a:spcPct val="90000"/>
              </a:lnSpc>
            </a:pPr>
            <a:r>
              <a:rPr lang="en-US" sz="1400" dirty="0">
                <a:latin typeface="Times New Roman" panose="02020603050405020304" pitchFamily="18" charset="0"/>
                <a:cs typeface="Times New Roman" panose="02020603050405020304" pitchFamily="18" charset="0"/>
              </a:rPr>
              <a:t>We were curious to know if any country experienced a significant increase or decrease in their happiness score.</a:t>
            </a:r>
          </a:p>
          <a:p>
            <a:pPr>
              <a:lnSpc>
                <a:spcPct val="90000"/>
              </a:lnSpc>
            </a:pPr>
            <a:r>
              <a:rPr lang="en-US" sz="1400" dirty="0">
                <a:latin typeface="Times New Roman" panose="02020603050405020304" pitchFamily="18" charset="0"/>
                <a:cs typeface="Times New Roman" panose="02020603050405020304" pitchFamily="18" charset="0"/>
              </a:rPr>
              <a:t>Comparing the USA's happiness score over the past three years.</a:t>
            </a:r>
          </a:p>
          <a:p>
            <a:pPr marL="0" indent="0">
              <a:lnSpc>
                <a:spcPct val="90000"/>
              </a:lnSpc>
              <a:buNone/>
            </a:pPr>
            <a:endParaRPr lang="en-US" sz="1400" dirty="0">
              <a:latin typeface="Times New Roman" panose="02020603050405020304" pitchFamily="18" charset="0"/>
              <a:cs typeface="Times New Roman" panose="02020603050405020304" pitchFamily="18" charset="0"/>
            </a:endParaRPr>
          </a:p>
          <a:p>
            <a:pPr>
              <a:lnSpc>
                <a:spcPct val="90000"/>
              </a:lnSpc>
            </a:pPr>
            <a:r>
              <a:rPr lang="en-US" sz="1400" b="1" dirty="0">
                <a:latin typeface="Times New Roman" panose="02020603050405020304" pitchFamily="18" charset="0"/>
                <a:cs typeface="Times New Roman" panose="02020603050405020304" pitchFamily="18" charset="0"/>
              </a:rPr>
              <a:t>Compelling questions found for this analysis:</a:t>
            </a:r>
          </a:p>
          <a:p>
            <a:pPr lvl="1">
              <a:lnSpc>
                <a:spcPct val="90000"/>
              </a:lnSpc>
              <a:buFont typeface="Wingdings" pitchFamily="2" charset="2"/>
              <a:buChar char="Ø"/>
            </a:pPr>
            <a:r>
              <a:rPr lang="en-US" sz="1400" dirty="0">
                <a:latin typeface="Times New Roman" panose="02020603050405020304" pitchFamily="18" charset="0"/>
                <a:cs typeface="Times New Roman" panose="02020603050405020304" pitchFamily="18" charset="0"/>
              </a:rPr>
              <a:t>How does happiness score depend on different demographic factors i.e. GDP/ Economy, Health &amp; Corruption?</a:t>
            </a:r>
          </a:p>
          <a:p>
            <a:pPr lvl="1">
              <a:lnSpc>
                <a:spcPct val="90000"/>
              </a:lnSpc>
              <a:buFont typeface="Wingdings" pitchFamily="2" charset="2"/>
              <a:buChar char="Ø"/>
            </a:pPr>
            <a:r>
              <a:rPr lang="en-US" sz="1400" dirty="0">
                <a:latin typeface="Times New Roman" panose="02020603050405020304" pitchFamily="18" charset="0"/>
                <a:cs typeface="Times New Roman" panose="02020603050405020304" pitchFamily="18" charset="0"/>
              </a:rPr>
              <a:t>What are the similar facts for the top and bottom 5 countries?</a:t>
            </a:r>
          </a:p>
          <a:p>
            <a:pPr lvl="1">
              <a:lnSpc>
                <a:spcPct val="90000"/>
              </a:lnSpc>
              <a:buFont typeface="Wingdings" pitchFamily="2" charset="2"/>
              <a:buChar char="Ø"/>
            </a:pPr>
            <a:r>
              <a:rPr lang="en-US" sz="1400" dirty="0">
                <a:latin typeface="Times New Roman" panose="02020603050405020304" pitchFamily="18" charset="0"/>
                <a:cs typeface="Times New Roman" panose="02020603050405020304" pitchFamily="18" charset="0"/>
              </a:rPr>
              <a:t>Which is the most and the least Happy Region in the dataset? Are there any outliers in terms of happiness score across region over the years?</a:t>
            </a:r>
          </a:p>
          <a:p>
            <a:pPr lvl="1">
              <a:lnSpc>
                <a:spcPct val="90000"/>
              </a:lnSpc>
              <a:buFont typeface="Wingdings" pitchFamily="2" charset="2"/>
              <a:buChar char="Ø"/>
            </a:pPr>
            <a:r>
              <a:rPr lang="en-US" sz="1400" dirty="0">
                <a:latin typeface="Times New Roman" panose="02020603050405020304" pitchFamily="18" charset="0"/>
                <a:cs typeface="Times New Roman" panose="02020603050405020304" pitchFamily="18" charset="0"/>
              </a:rPr>
              <a:t>Which country experiences a significant increase or decrease in their happiness score?</a:t>
            </a:r>
          </a:p>
          <a:p>
            <a:pPr lvl="1">
              <a:lnSpc>
                <a:spcPct val="90000"/>
              </a:lnSpc>
              <a:buFont typeface="Wingdings" pitchFamily="2" charset="2"/>
              <a:buChar char="Ø"/>
            </a:pPr>
            <a:r>
              <a:rPr lang="en-US" sz="1400" dirty="0">
                <a:latin typeface="Times New Roman" panose="02020603050405020304" pitchFamily="18" charset="0"/>
                <a:cs typeface="Times New Roman" panose="02020603050405020304" pitchFamily="18" charset="0"/>
              </a:rPr>
              <a:t>What is the trend of happiness score for USA, over three years?</a:t>
            </a:r>
          </a:p>
          <a:p>
            <a:pPr lvl="1">
              <a:lnSpc>
                <a:spcPct val="90000"/>
              </a:lnSpc>
              <a:buFont typeface="Wingdings" pitchFamily="2" charset="2"/>
              <a:buChar char="Ø"/>
            </a:pPr>
            <a:r>
              <a:rPr lang="en-US" sz="1400" dirty="0">
                <a:latin typeface="Times New Roman" panose="02020603050405020304" pitchFamily="18" charset="0"/>
                <a:cs typeface="Times New Roman" panose="02020603050405020304" pitchFamily="18" charset="0"/>
              </a:rPr>
              <a:t>Is there any relationship between Happiness score to HDI?</a:t>
            </a:r>
          </a:p>
          <a:p>
            <a:pPr>
              <a:lnSpc>
                <a:spcPct val="9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48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3AC5F23-FED0-2E48-96D2-8168D8DEA709}"/>
              </a:ext>
            </a:extLst>
          </p:cNvPr>
          <p:cNvSpPr>
            <a:spLocks noGrp="1"/>
          </p:cNvSpPr>
          <p:nvPr>
            <p:ph type="title"/>
          </p:nvPr>
        </p:nvSpPr>
        <p:spPr>
          <a:xfrm>
            <a:off x="1154954" y="973668"/>
            <a:ext cx="8761413" cy="706964"/>
          </a:xfrm>
        </p:spPr>
        <p:txBody>
          <a:bodyPr>
            <a:normAutofit/>
          </a:bodyPr>
          <a:lstStyle/>
          <a:p>
            <a:r>
              <a:rPr lang="en-US">
                <a:solidFill>
                  <a:srgbClr val="FFFFFF"/>
                </a:solidFill>
              </a:rPr>
              <a:t>How did we find the data?</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24F1C5E-94D7-42A8-A9E5-3B6D9A7BDC24}"/>
              </a:ext>
            </a:extLst>
          </p:cNvPr>
          <p:cNvGraphicFramePr>
            <a:graphicFrameLocks noGrp="1"/>
          </p:cNvGraphicFramePr>
          <p:nvPr>
            <p:ph idx="1"/>
            <p:extLst>
              <p:ext uri="{D42A27DB-BD31-4B8C-83A1-F6EECF244321}">
                <p14:modId xmlns:p14="http://schemas.microsoft.com/office/powerpoint/2010/main" val="352736840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4893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C2C73FB8-C251-3B48-91AE-D08BCDCB0A0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Data Clean Up Process</a:t>
            </a:r>
          </a:p>
        </p:txBody>
      </p:sp>
      <p:sp>
        <p:nvSpPr>
          <p:cNvPr id="3" name="Content Placeholder 2">
            <a:extLst>
              <a:ext uri="{FF2B5EF4-FFF2-40B4-BE49-F238E27FC236}">
                <a16:creationId xmlns:a16="http://schemas.microsoft.com/office/drawing/2014/main" id="{2335F1D8-65D6-9942-AED0-09DF9F202BA0}"/>
              </a:ext>
            </a:extLst>
          </p:cNvPr>
          <p:cNvSpPr>
            <a:spLocks noGrp="1"/>
          </p:cNvSpPr>
          <p:nvPr>
            <p:ph idx="1"/>
          </p:nvPr>
        </p:nvSpPr>
        <p:spPr>
          <a:xfrm>
            <a:off x="5290077" y="437513"/>
            <a:ext cx="5502614" cy="5954325"/>
          </a:xfrm>
        </p:spPr>
        <p:txBody>
          <a:bodyPr anchor="ctr">
            <a:normAutofit/>
          </a:bodyPr>
          <a:lstStyle/>
          <a:p>
            <a:r>
              <a:rPr lang="en-US" sz="2000" dirty="0"/>
              <a:t>Collected data for last three years i.e. 2018, 2019 and 2020.</a:t>
            </a:r>
          </a:p>
          <a:p>
            <a:r>
              <a:rPr lang="en-US" sz="2000" dirty="0"/>
              <a:t>Read csv file for each year and created data frames with only required columns i.e. Country, Region, Happiness Score, GDP per Capita, Healthy life expectancy and Perceptions of corruptions.</a:t>
            </a:r>
          </a:p>
          <a:p>
            <a:r>
              <a:rPr lang="en-US" sz="2000" dirty="0"/>
              <a:t>Renamed columns to make them uniform across all years</a:t>
            </a:r>
          </a:p>
          <a:p>
            <a:r>
              <a:rPr lang="en-US" sz="2000" dirty="0"/>
              <a:t>Merged all three data frames together with inner join.</a:t>
            </a:r>
          </a:p>
          <a:p>
            <a:r>
              <a:rPr lang="en-US" sz="2000" dirty="0"/>
              <a:t>Checked for missing values and dropped rows with missing values</a:t>
            </a:r>
          </a:p>
          <a:p>
            <a:r>
              <a:rPr lang="en-US" sz="2000" dirty="0"/>
              <a:t>Renamed sub-regions to concise into region</a:t>
            </a:r>
          </a:p>
          <a:p>
            <a:pPr marL="0" indent="0">
              <a:buNone/>
            </a:pPr>
            <a:endParaRPr lang="en-US" sz="2000" dirty="0"/>
          </a:p>
        </p:txBody>
      </p:sp>
    </p:spTree>
    <p:extLst>
      <p:ext uri="{BB962C8B-B14F-4D97-AF65-F5344CB8AC3E}">
        <p14:creationId xmlns:p14="http://schemas.microsoft.com/office/powerpoint/2010/main" val="323643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E530-9A5C-BD4B-AFDB-C1511FEFD697}"/>
              </a:ext>
            </a:extLst>
          </p:cNvPr>
          <p:cNvSpPr>
            <a:spLocks noGrp="1"/>
          </p:cNvSpPr>
          <p:nvPr>
            <p:ph type="title"/>
          </p:nvPr>
        </p:nvSpPr>
        <p:spPr>
          <a:xfrm>
            <a:off x="1154954" y="973668"/>
            <a:ext cx="8761413" cy="706964"/>
          </a:xfrm>
        </p:spPr>
        <p:txBody>
          <a:bodyPr>
            <a:normAutofit/>
          </a:bodyPr>
          <a:lstStyle/>
          <a:p>
            <a:pPr lvl="1">
              <a:lnSpc>
                <a:spcPct val="90000"/>
              </a:lnSpc>
            </a:pPr>
            <a:r>
              <a:rPr lang="en-US" sz="2000" dirty="0">
                <a:solidFill>
                  <a:schemeClr val="bg1"/>
                </a:solidFill>
                <a:latin typeface="+mj-lt"/>
                <a:cs typeface="Times New Roman" panose="02020603050405020304" pitchFamily="18" charset="0"/>
              </a:rPr>
              <a:t>How does happiness score depend on different demographic factors i.e. GDP/ Economy, Health &amp; Corruption?</a:t>
            </a:r>
          </a:p>
        </p:txBody>
      </p:sp>
      <p:sp>
        <p:nvSpPr>
          <p:cNvPr id="3" name="Content Placeholder 2">
            <a:extLst>
              <a:ext uri="{FF2B5EF4-FFF2-40B4-BE49-F238E27FC236}">
                <a16:creationId xmlns:a16="http://schemas.microsoft.com/office/drawing/2014/main" id="{2E22C5F6-A81A-194A-96CA-92A3260D99D2}"/>
              </a:ext>
            </a:extLst>
          </p:cNvPr>
          <p:cNvSpPr>
            <a:spLocks noGrp="1"/>
          </p:cNvSpPr>
          <p:nvPr>
            <p:ph idx="1"/>
          </p:nvPr>
        </p:nvSpPr>
        <p:spPr>
          <a:xfrm>
            <a:off x="423435" y="2601382"/>
            <a:ext cx="2990325" cy="3416300"/>
          </a:xfrm>
        </p:spPr>
        <p:txBody>
          <a:bodyPr anchor="ctr">
            <a:normAutofit/>
          </a:bodyPr>
          <a:lstStyle/>
          <a:p>
            <a:r>
              <a:rPr lang="en-US" sz="1600" dirty="0"/>
              <a:t>Happiness Score is strongly related to GDP &amp; Health.</a:t>
            </a:r>
          </a:p>
          <a:p>
            <a:r>
              <a:rPr lang="en-US" sz="1600" dirty="0"/>
              <a:t>Happiness Score has a weak correlation to Corruption.</a:t>
            </a:r>
          </a:p>
          <a:p>
            <a:endParaRPr lang="en-US" sz="1600" dirty="0"/>
          </a:p>
        </p:txBody>
      </p:sp>
      <p:pic>
        <p:nvPicPr>
          <p:cNvPr id="23" name="Picture 22" descr="Chart, scatter chart&#10;&#10;Description automatically generated">
            <a:extLst>
              <a:ext uri="{FF2B5EF4-FFF2-40B4-BE49-F238E27FC236}">
                <a16:creationId xmlns:a16="http://schemas.microsoft.com/office/drawing/2014/main" id="{52A7A045-1B01-634A-8BBA-F361BE99DE0B}"/>
              </a:ext>
            </a:extLst>
          </p:cNvPr>
          <p:cNvPicPr>
            <a:picLocks noChangeAspect="1"/>
          </p:cNvPicPr>
          <p:nvPr/>
        </p:nvPicPr>
        <p:blipFill>
          <a:blip r:embed="rId2"/>
          <a:stretch>
            <a:fillRect/>
          </a:stretch>
        </p:blipFill>
        <p:spPr>
          <a:xfrm>
            <a:off x="3249662" y="2437342"/>
            <a:ext cx="4571998" cy="1828799"/>
          </a:xfrm>
          <a:prstGeom prst="roundRect">
            <a:avLst>
              <a:gd name="adj" fmla="val 1858"/>
            </a:avLst>
          </a:prstGeom>
          <a:effectLst/>
        </p:spPr>
      </p:pic>
      <p:pic>
        <p:nvPicPr>
          <p:cNvPr id="7" name="Picture 6" descr="Chart, scatter chart&#10;&#10;Description automatically generated">
            <a:extLst>
              <a:ext uri="{FF2B5EF4-FFF2-40B4-BE49-F238E27FC236}">
                <a16:creationId xmlns:a16="http://schemas.microsoft.com/office/drawing/2014/main" id="{2A011753-3232-8346-82C8-50358EDF4EEE}"/>
              </a:ext>
            </a:extLst>
          </p:cNvPr>
          <p:cNvPicPr>
            <a:picLocks noChangeAspect="1"/>
          </p:cNvPicPr>
          <p:nvPr/>
        </p:nvPicPr>
        <p:blipFill>
          <a:blip r:embed="rId3"/>
          <a:stretch>
            <a:fillRect/>
          </a:stretch>
        </p:blipFill>
        <p:spPr>
          <a:xfrm>
            <a:off x="7325359" y="2437341"/>
            <a:ext cx="4572000" cy="1828800"/>
          </a:xfrm>
          <a:prstGeom prst="roundRect">
            <a:avLst>
              <a:gd name="adj" fmla="val 1858"/>
            </a:avLst>
          </a:prstGeom>
          <a:effectLst/>
        </p:spPr>
      </p:pic>
      <p:pic>
        <p:nvPicPr>
          <p:cNvPr id="5" name="Picture 4" descr="Chart, scatter chart&#10;&#10;Description automatically generated">
            <a:extLst>
              <a:ext uri="{FF2B5EF4-FFF2-40B4-BE49-F238E27FC236}">
                <a16:creationId xmlns:a16="http://schemas.microsoft.com/office/drawing/2014/main" id="{3FA6FD5F-B2ED-154A-9C55-6722A4C7FD27}"/>
              </a:ext>
            </a:extLst>
          </p:cNvPr>
          <p:cNvPicPr>
            <a:picLocks noChangeAspect="1"/>
          </p:cNvPicPr>
          <p:nvPr/>
        </p:nvPicPr>
        <p:blipFill rotWithShape="1">
          <a:blip r:embed="rId4"/>
          <a:srcRect l="11068" r="8614" b="1"/>
          <a:stretch/>
        </p:blipFill>
        <p:spPr>
          <a:xfrm>
            <a:off x="5415280" y="4545722"/>
            <a:ext cx="4114800" cy="1975518"/>
          </a:xfrm>
          <a:prstGeom prst="roundRect">
            <a:avLst>
              <a:gd name="adj" fmla="val 1858"/>
            </a:avLst>
          </a:prstGeom>
          <a:effectLst/>
        </p:spPr>
      </p:pic>
    </p:spTree>
    <p:extLst>
      <p:ext uri="{BB962C8B-B14F-4D97-AF65-F5344CB8AC3E}">
        <p14:creationId xmlns:p14="http://schemas.microsoft.com/office/powerpoint/2010/main" val="13238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Shape 30">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3"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5"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48080D0-3188-F54D-B73B-339C9F383C63}"/>
              </a:ext>
            </a:extLst>
          </p:cNvPr>
          <p:cNvSpPr>
            <a:spLocks noGrp="1"/>
          </p:cNvSpPr>
          <p:nvPr>
            <p:ph type="title"/>
          </p:nvPr>
        </p:nvSpPr>
        <p:spPr>
          <a:xfrm>
            <a:off x="727236" y="779880"/>
            <a:ext cx="5132438" cy="1406729"/>
          </a:xfrm>
        </p:spPr>
        <p:txBody>
          <a:bodyPr>
            <a:normAutofit/>
          </a:bodyPr>
          <a:lstStyle/>
          <a:p>
            <a:pPr>
              <a:lnSpc>
                <a:spcPct val="90000"/>
              </a:lnSpc>
            </a:pPr>
            <a:r>
              <a:rPr lang="en-US" sz="2500" dirty="0">
                <a:solidFill>
                  <a:schemeClr val="tx1"/>
                </a:solidFill>
              </a:rPr>
              <a:t> </a:t>
            </a:r>
            <a:r>
              <a:rPr lang="en-US" sz="2800" dirty="0">
                <a:solidFill>
                  <a:schemeClr val="tx1"/>
                </a:solidFill>
                <a:latin typeface="Times New Roman" panose="02020603050405020304" pitchFamily="18" charset="0"/>
                <a:cs typeface="Times New Roman" panose="02020603050405020304" pitchFamily="18" charset="0"/>
              </a:rPr>
              <a:t>What are the similar facts for the top and bottom 5 countries?</a:t>
            </a:r>
            <a:endParaRPr lang="en-US" sz="2500" dirty="0">
              <a:solidFill>
                <a:schemeClr val="tx1"/>
              </a:solidFill>
            </a:endParaRPr>
          </a:p>
        </p:txBody>
      </p:sp>
      <p:sp>
        <p:nvSpPr>
          <p:cNvPr id="37" name="Rectangle 36">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6B2F9D9-D9D7-1E42-9E1F-8C2DDE6D1550}"/>
              </a:ext>
            </a:extLst>
          </p:cNvPr>
          <p:cNvSpPr>
            <a:spLocks noGrp="1"/>
          </p:cNvSpPr>
          <p:nvPr>
            <p:ph idx="1"/>
          </p:nvPr>
        </p:nvSpPr>
        <p:spPr>
          <a:xfrm>
            <a:off x="639098" y="2418735"/>
            <a:ext cx="5132439" cy="3811742"/>
          </a:xfrm>
        </p:spPr>
        <p:txBody>
          <a:bodyPr anchor="ctr">
            <a:normAutofit/>
          </a:bodyPr>
          <a:lstStyle/>
          <a:p>
            <a:r>
              <a:rPr lang="en-US" dirty="0">
                <a:solidFill>
                  <a:schemeClr val="tx1"/>
                </a:solidFill>
              </a:rPr>
              <a:t>Finland has consistently topped being the happiest country in last 3 years</a:t>
            </a:r>
          </a:p>
          <a:p>
            <a:r>
              <a:rPr lang="en-US" dirty="0">
                <a:solidFill>
                  <a:schemeClr val="tx1"/>
                </a:solidFill>
              </a:rPr>
              <a:t>Bottom 5 countries over last 3 years are mostly from Africa Region</a:t>
            </a:r>
          </a:p>
          <a:p>
            <a:r>
              <a:rPr lang="en-US" dirty="0">
                <a:solidFill>
                  <a:schemeClr val="tx1"/>
                </a:solidFill>
              </a:rPr>
              <a:t>All top 5 countries over last 3 years are from Europe region</a:t>
            </a:r>
          </a:p>
          <a:p>
            <a:endParaRPr lang="en-US" dirty="0">
              <a:solidFill>
                <a:schemeClr val="tx1"/>
              </a:solidFill>
            </a:endParaRPr>
          </a:p>
          <a:p>
            <a:pPr marL="0" indent="0">
              <a:buNone/>
            </a:pPr>
            <a:endParaRPr lang="en-US" dirty="0">
              <a:solidFill>
                <a:schemeClr val="tx1"/>
              </a:solidFill>
            </a:endParaRPr>
          </a:p>
        </p:txBody>
      </p:sp>
      <p:pic>
        <p:nvPicPr>
          <p:cNvPr id="5" name="Picture 4" descr="Chart, bar chart&#10;&#10;Description automatically generated">
            <a:extLst>
              <a:ext uri="{FF2B5EF4-FFF2-40B4-BE49-F238E27FC236}">
                <a16:creationId xmlns:a16="http://schemas.microsoft.com/office/drawing/2014/main" id="{67D96F64-E339-9F46-90D4-492D16B7F948}"/>
              </a:ext>
            </a:extLst>
          </p:cNvPr>
          <p:cNvPicPr>
            <a:picLocks noChangeAspect="1"/>
          </p:cNvPicPr>
          <p:nvPr/>
        </p:nvPicPr>
        <p:blipFill>
          <a:blip r:embed="rId2"/>
          <a:stretch>
            <a:fillRect/>
          </a:stretch>
        </p:blipFill>
        <p:spPr>
          <a:xfrm>
            <a:off x="6714836" y="629265"/>
            <a:ext cx="4918220" cy="2665459"/>
          </a:xfrm>
          <a:prstGeom prst="rect">
            <a:avLst/>
          </a:prstGeom>
        </p:spPr>
      </p:pic>
      <p:pic>
        <p:nvPicPr>
          <p:cNvPr id="7" name="Picture 6" descr="Chart, bar chart&#10;&#10;Bottom countries over the years.&#10;">
            <a:extLst>
              <a:ext uri="{FF2B5EF4-FFF2-40B4-BE49-F238E27FC236}">
                <a16:creationId xmlns:a16="http://schemas.microsoft.com/office/drawing/2014/main" id="{E3B9AE99-1EF8-A148-AD53-5C784BE8F07F}"/>
              </a:ext>
            </a:extLst>
          </p:cNvPr>
          <p:cNvPicPr>
            <a:picLocks noChangeAspect="1"/>
          </p:cNvPicPr>
          <p:nvPr/>
        </p:nvPicPr>
        <p:blipFill>
          <a:blip r:embed="rId3"/>
          <a:stretch>
            <a:fillRect/>
          </a:stretch>
        </p:blipFill>
        <p:spPr>
          <a:xfrm>
            <a:off x="6804349" y="3883559"/>
            <a:ext cx="4828707" cy="2260165"/>
          </a:xfrm>
          <a:prstGeom prst="rect">
            <a:avLst/>
          </a:prstGeom>
        </p:spPr>
      </p:pic>
    </p:spTree>
    <p:extLst>
      <p:ext uri="{BB962C8B-B14F-4D97-AF65-F5344CB8AC3E}">
        <p14:creationId xmlns:p14="http://schemas.microsoft.com/office/powerpoint/2010/main" val="14459963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796</Words>
  <Application>Microsoft Office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 Boardroom</vt:lpstr>
      <vt:lpstr>World Happiness Report</vt:lpstr>
      <vt:lpstr>What is the World Happiness Report?</vt:lpstr>
      <vt:lpstr>      Hypothesis</vt:lpstr>
      <vt:lpstr>Questions &amp; Motivation To Answer Them.</vt:lpstr>
      <vt:lpstr>The questions we found interesting and motivation to answer them</vt:lpstr>
      <vt:lpstr>How did we find the data?</vt:lpstr>
      <vt:lpstr>Data Clean Up Process</vt:lpstr>
      <vt:lpstr>How does happiness score depend on different demographic factors i.e. GDP/ Economy, Health &amp; Corruption?</vt:lpstr>
      <vt:lpstr> What are the similar facts for the top and bottom 5 countries?</vt:lpstr>
      <vt:lpstr>  </vt:lpstr>
      <vt:lpstr>Are there any outliers in terms of happiness score across region over the years?</vt:lpstr>
      <vt:lpstr>Which country experiences a significant increase or decrease in happiness?     </vt:lpstr>
      <vt:lpstr>What is the trend of happiness score in USA, over three years? </vt:lpstr>
      <vt:lpstr>Is there any relationship between Happiness score to HDI?</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Report</dc:title>
  <dc:creator>Dahir, Hibo K</dc:creator>
  <cp:lastModifiedBy>subhashkotkar@outlook.com</cp:lastModifiedBy>
  <cp:revision>8</cp:revision>
  <dcterms:created xsi:type="dcterms:W3CDTF">2020-11-06T20:50:28Z</dcterms:created>
  <dcterms:modified xsi:type="dcterms:W3CDTF">2020-11-06T22:44:21Z</dcterms:modified>
</cp:coreProperties>
</file>