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94692" autoAdjust="0"/>
  </p:normalViewPr>
  <p:slideViewPr>
    <p:cSldViewPr snapToGrid="0" snapToObjects="1">
      <p:cViewPr>
        <p:scale>
          <a:sx n="125" d="100"/>
          <a:sy n="125" d="100"/>
        </p:scale>
        <p:origin x="732" y="-1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1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9DB7-D376-4836-B4B0-2862852633A0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A9588-9255-4FAE-8638-E2D9BC4F0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78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7349D-F7DC-4045-9C32-83BCA77BF466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742B-0E51-4F6D-A50A-39EC2C86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742B-0E51-4F6D-A50A-39EC2C867A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6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9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5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1" y="576424"/>
            <a:ext cx="1750889" cy="91751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6" y="576424"/>
            <a:ext cx="5151165" cy="91751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9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9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6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2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2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2"/>
            <a:ext cx="3451027" cy="68694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9"/>
            <a:ext cx="7003554" cy="2092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4" y="2654060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4" y="3954773"/>
            <a:ext cx="3435167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60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3"/>
            <a:ext cx="3452084" cy="5816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5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6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9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2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8191-BF67-4163-BB2A-5F5D360AF38D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2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FA68-E1D3-4A20-B0E9-2A16241DC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4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1987" rtl="0" eaLnBrk="1" latinLnBrk="1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1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1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1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53170"/>
              </p:ext>
            </p:extLst>
          </p:nvPr>
        </p:nvGraphicFramePr>
        <p:xfrm>
          <a:off x="617856" y="767087"/>
          <a:ext cx="6913879" cy="1001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황야의 무법자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2023.04.11 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 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04.26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팀원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미라클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ko-KR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김대균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), 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김강민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나홍기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김은영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7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구성도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목적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812165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마우스와 키보드를 동시에 사용한 아케이드 </a:t>
                      </a:r>
                      <a:r>
                        <a:rPr lang="ko-KR" altLang="en-US" sz="12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건슈팅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게임 만들기 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63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 </a:t>
                      </a:r>
                      <a:endParaRPr lang="en-US" altLang="ko-KR" sz="12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시놉시스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황야의 무법자는 한 서부 총잡이가 모험을 </a:t>
                      </a:r>
                      <a:r>
                        <a:rPr lang="ko-KR" altLang="en-US" sz="12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떠나는면서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altLang="ko-KR" sz="12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정체불명의 </a:t>
                      </a:r>
                      <a:r>
                        <a:rPr lang="ko-KR" altLang="en-US" sz="12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괴생명체와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괴한</a:t>
                      </a:r>
                      <a:r>
                        <a:rPr lang="ko-KR" altLang="en-US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들에게서 </a:t>
                      </a:r>
                      <a:r>
                        <a:rPr lang="ko-KR" altLang="en-US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습격받기</a:t>
                      </a: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시작한다. </a:t>
                      </a:r>
                      <a:endParaRPr lang="en-US" altLang="ko-KR" sz="12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endParaRPr lang="en-US" altLang="ko-KR" sz="12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키보드 </a:t>
                      </a:r>
                      <a:r>
                        <a:rPr lang="en-US" altLang="ko-KR" sz="12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up&amp;down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 마우스</a:t>
                      </a:r>
                      <a:r>
                        <a:rPr lang="en-US" altLang="ko-KR" sz="12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button&amp;motion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</a:t>
                      </a:r>
                      <a:r>
                        <a:rPr lang="ko-KR" altLang="en-US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총알을 쏘기도 하며</a:t>
                      </a:r>
                      <a:r>
                        <a:rPr lang="en-US" altLang="ko-KR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회피를 할 수 있으며</a:t>
                      </a:r>
                      <a:r>
                        <a:rPr lang="en-US" altLang="ko-KR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벡터를 이용해 정확도를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높혀</a:t>
                      </a:r>
                      <a:r>
                        <a:rPr lang="en-US" altLang="ko-KR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고전 게임의 향수를 느낄 수 있는 고전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건슈팅</a:t>
                      </a:r>
                      <a:r>
                        <a:rPr lang="ko-KR" altLang="en-US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게임이다</a:t>
                      </a:r>
                      <a:r>
                        <a:rPr lang="en-US" altLang="ko-KR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독특한 사운드와 아케이드식의 이펙트 이미지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절경이 아름다운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배경이미지</a:t>
                      </a:r>
                      <a:r>
                        <a:rPr lang="ko-KR" altLang="en-US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등이 강조할 만한 특징이다</a:t>
                      </a:r>
                      <a:r>
                        <a:rPr lang="en-US" altLang="ko-KR" sz="12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3203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데이터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배경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음악 : 공포 영화 배경음악 같은 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것</a:t>
                      </a:r>
                      <a:endParaRPr lang="en-US" altLang="ko-KR" sz="11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배경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 </a:t>
                      </a:r>
                      <a:r>
                        <a:rPr lang="en-US" altLang="ko-KR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r>
                        <a:rPr lang="en-US" altLang="ko-KR" sz="11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폭포</a:t>
                      </a:r>
                      <a:endParaRPr lang="en-US" altLang="ko-KR" sz="11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 사격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음악/이미지 : 총소리/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탄환</a:t>
                      </a:r>
                      <a:r>
                        <a:rPr lang="en-US" altLang="ko-KR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폭음</a:t>
                      </a:r>
                      <a:endParaRPr lang="ko-KR" altLang="en-US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적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 : 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괴한 </a:t>
                      </a:r>
                      <a:r>
                        <a:rPr lang="en-US" altLang="ko-KR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외계인</a:t>
                      </a:r>
                      <a:endParaRPr lang="en-US" altLang="ko-KR" sz="11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주인공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 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11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성인</a:t>
                      </a:r>
                      <a:endParaRPr lang="ko-KR" altLang="en-US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lvl="1" indent="-171450" latinLnBrk="1">
                        <a:buFontTx/>
                        <a:buChar char="-"/>
                      </a:pP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타격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음악/이미지 : 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비명소리</a:t>
                      </a:r>
                      <a:endParaRPr lang="en-US" altLang="ko-KR" sz="1100" kern="12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  게임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난이도 : </a:t>
                      </a:r>
                      <a:r>
                        <a:rPr lang="ko-KR" altLang="en-US" sz="11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Easy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Har</a:t>
                      </a:r>
                      <a:r>
                        <a:rPr lang="en-US" altLang="ko-KR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적 </a:t>
                      </a:r>
                      <a:r>
                        <a:rPr lang="ko-KR" altLang="en-US" sz="11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리스폰</a:t>
                      </a:r>
                      <a:r>
                        <a:rPr lang="ko-KR" altLang="en-US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속도,</a:t>
                      </a:r>
                      <a:r>
                        <a:rPr lang="ko-KR" altLang="en-US" sz="110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적 </a:t>
                      </a:r>
                      <a:r>
                        <a:rPr lang="ko-KR" altLang="en-US" sz="110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총알</a:t>
                      </a:r>
                      <a:r>
                        <a:rPr lang="ko-KR" altLang="en-US" sz="11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빠르기</a:t>
                      </a:r>
                      <a:r>
                        <a:rPr lang="en-US" altLang="ko-KR" sz="11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03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  진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  향</a:t>
                      </a: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200" kern="12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조화로운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음악과</a:t>
                      </a:r>
                      <a:r>
                        <a:rPr lang="en-US" altLang="ko-KR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이미지</a:t>
                      </a: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완성도 높은 슈팅 게임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T="45719" marB="45719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94462" y="2600961"/>
            <a:ext cx="1061719" cy="28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구성도</a:t>
            </a:r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>
            <a:off x="1547497" y="3119121"/>
            <a:ext cx="1242059" cy="33654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ctr">
            <a:noAutofit/>
          </a:bodyPr>
          <a:lstStyle/>
          <a:p>
            <a:pPr algn="ctr"/>
            <a:r>
              <a:rPr lang="ko-KR" altLang="en-US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김대균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팀장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(PM)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개발자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084196" y="3119121"/>
            <a:ext cx="1242059" cy="33654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ctr">
            <a:noAutofit/>
          </a:bodyPr>
          <a:lstStyle/>
          <a:p>
            <a:pPr algn="ctr"/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김강민 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(TA/AA)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개발자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4629154" y="3124201"/>
            <a:ext cx="1237615" cy="33654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ctr">
            <a:noAutofit/>
          </a:bodyPr>
          <a:lstStyle/>
          <a:p>
            <a:pPr algn="ctr"/>
            <a:r>
              <a:rPr lang="ko-KR" altLang="en-US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나홍기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(DA/AA)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개발자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6169660" y="3119121"/>
            <a:ext cx="1253490" cy="33654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ctr">
            <a:noAutofit/>
          </a:bodyPr>
          <a:lstStyle/>
          <a:p>
            <a:pPr algn="ctr"/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김은영 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(TA/AA)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개발자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>
            <a:off x="3171198" y="1873893"/>
            <a:ext cx="234315" cy="2258059"/>
          </a:xfrm>
          <a:prstGeom prst="bentConnector3">
            <a:avLst/>
          </a:prstGeom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2"/>
            <a:endCxn id="13" idx="0"/>
          </p:cNvCxnSpPr>
          <p:nvPr/>
        </p:nvCxnSpPr>
        <p:spPr>
          <a:xfrm rot="16200000" flipH="1">
            <a:off x="5495299" y="1815466"/>
            <a:ext cx="234315" cy="2374900"/>
          </a:xfrm>
          <a:prstGeom prst="bentConnector3">
            <a:avLst>
              <a:gd name="adj1" fmla="val 49731"/>
            </a:avLst>
          </a:prstGeom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11" idx="0"/>
          </p:cNvCxnSpPr>
          <p:nvPr/>
        </p:nvCxnSpPr>
        <p:spPr>
          <a:xfrm rot="5400000">
            <a:off x="3948439" y="2642878"/>
            <a:ext cx="234315" cy="720089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9" idx="2"/>
            <a:endCxn id="12" idx="0"/>
          </p:cNvCxnSpPr>
          <p:nvPr/>
        </p:nvCxnSpPr>
        <p:spPr>
          <a:xfrm rot="16200000" flipH="1">
            <a:off x="4718690" y="2592073"/>
            <a:ext cx="239396" cy="826135"/>
          </a:xfrm>
          <a:prstGeom prst="bentConnector3">
            <a:avLst>
              <a:gd name="adj1" fmla="val 49750"/>
            </a:avLst>
          </a:prstGeom>
          <a:ln w="635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>
            <a:spLocks/>
          </p:cNvSpPr>
          <p:nvPr/>
        </p:nvSpPr>
        <p:spPr>
          <a:xfrm>
            <a:off x="1539876" y="3552196"/>
            <a:ext cx="1242059" cy="191960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t">
            <a:noAutofit/>
          </a:bodyPr>
          <a:lstStyle/>
          <a:p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레벨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ko-KR" sz="100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스코어</a:t>
            </a: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이미지 수집 및 가공</a:t>
            </a:r>
          </a:p>
          <a:p>
            <a:r>
              <a:rPr lang="ko-KR" altLang="en-US" sz="100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필살기</a:t>
            </a:r>
            <a:r>
              <a:rPr lang="en-US" altLang="ko-KR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스킬 함수 작성</a:t>
            </a: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UI 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작업</a:t>
            </a: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발표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3082292" y="3552196"/>
            <a:ext cx="1242059" cy="191960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t">
            <a:noAutofit/>
          </a:bodyPr>
          <a:lstStyle/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이미지 수집 및 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가공</a:t>
            </a: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</a:t>
            </a:r>
            <a:r>
              <a:rPr lang="en-US" altLang="ko-KR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input (mouse </a:t>
            </a:r>
            <a:r>
              <a:rPr lang="en-US" altLang="ko-KR" sz="100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button&amp;mostion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조작 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설정</a:t>
            </a: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 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작업</a:t>
            </a:r>
            <a:endParaRPr lang="en-US" altLang="ko-KR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보고서 작성</a:t>
            </a: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4629154" y="3552196"/>
            <a:ext cx="1237615" cy="191960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t">
            <a:noAutofit/>
          </a:bodyPr>
          <a:lstStyle/>
          <a:p>
            <a:r>
              <a:rPr lang="en-US" altLang="ko-KR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난이도 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조절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shoot speed, enemy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함수 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작성</a:t>
            </a: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적 디자인</a:t>
            </a:r>
            <a:r>
              <a:rPr lang="en-US" altLang="ko-KR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작업</a:t>
            </a: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 이미지 </a:t>
            </a:r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수집 및 가공</a:t>
            </a:r>
          </a:p>
          <a:p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음향 데이터 수집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6169660" y="3552196"/>
            <a:ext cx="1253490" cy="191960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lumMod val="95000"/>
                <a:lumOff val="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19" rIns="91440" bIns="45719" numCol="1" anchor="t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리소스 가공</a:t>
            </a: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이미지 수집</a:t>
            </a:r>
            <a:endParaRPr lang="ko-KR" altLang="en-US" sz="100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00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음향 데이터 수집</a:t>
            </a:r>
          </a:p>
          <a:p>
            <a:pPr marL="171450" indent="-171450">
              <a:buFontTx/>
              <a:buChar char="-"/>
            </a:pPr>
            <a:r>
              <a:rPr lang="en-US" altLang="ko-KR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움직임 </a:t>
            </a: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433"/>
              </p:ext>
            </p:extLst>
          </p:nvPr>
        </p:nvGraphicFramePr>
        <p:xfrm>
          <a:off x="402428" y="5595582"/>
          <a:ext cx="7334249" cy="508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650">
                  <a:extLst>
                    <a:ext uri="{9D8B030D-6E8A-4147-A177-3AD203B41FA5}">
                      <a16:colId xmlns:a16="http://schemas.microsoft.com/office/drawing/2014/main" val="3723994630"/>
                    </a:ext>
                  </a:extLst>
                </a:gridCol>
                <a:gridCol w="5399599">
                  <a:extLst>
                    <a:ext uri="{9D8B030D-6E8A-4147-A177-3AD203B41FA5}">
                      <a16:colId xmlns:a16="http://schemas.microsoft.com/office/drawing/2014/main" val="2580349914"/>
                    </a:ext>
                  </a:extLst>
                </a:gridCol>
              </a:tblGrid>
              <a:tr h="42962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62900"/>
                  </a:ext>
                </a:extLst>
              </a:tr>
              <a:tr h="38511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황야의 무법자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45155"/>
                  </a:ext>
                </a:extLst>
              </a:tr>
              <a:tr h="4275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화면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48655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37509"/>
              </p:ext>
            </p:extLst>
          </p:nvPr>
        </p:nvGraphicFramePr>
        <p:xfrm>
          <a:off x="380999" y="214314"/>
          <a:ext cx="7334249" cy="521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650">
                  <a:extLst>
                    <a:ext uri="{9D8B030D-6E8A-4147-A177-3AD203B41FA5}">
                      <a16:colId xmlns:a16="http://schemas.microsoft.com/office/drawing/2014/main" val="3723994630"/>
                    </a:ext>
                  </a:extLst>
                </a:gridCol>
                <a:gridCol w="5399599">
                  <a:extLst>
                    <a:ext uri="{9D8B030D-6E8A-4147-A177-3AD203B41FA5}">
                      <a16:colId xmlns:a16="http://schemas.microsoft.com/office/drawing/2014/main" val="2580349914"/>
                    </a:ext>
                  </a:extLst>
                </a:gridCol>
              </a:tblGrid>
              <a:tr h="440183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62900"/>
                  </a:ext>
                </a:extLst>
              </a:tr>
              <a:tr h="394580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황야의 무법자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45155"/>
                  </a:ext>
                </a:extLst>
              </a:tr>
              <a:tr h="4380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메인화면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48655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96" y="1137980"/>
            <a:ext cx="5276850" cy="42119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457" y="6496334"/>
            <a:ext cx="5225489" cy="41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03031"/>
              </p:ext>
            </p:extLst>
          </p:nvPr>
        </p:nvGraphicFramePr>
        <p:xfrm>
          <a:off x="402428" y="5595582"/>
          <a:ext cx="7334249" cy="508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650">
                  <a:extLst>
                    <a:ext uri="{9D8B030D-6E8A-4147-A177-3AD203B41FA5}">
                      <a16:colId xmlns:a16="http://schemas.microsoft.com/office/drawing/2014/main" val="3723994630"/>
                    </a:ext>
                  </a:extLst>
                </a:gridCol>
                <a:gridCol w="5399599">
                  <a:extLst>
                    <a:ext uri="{9D8B030D-6E8A-4147-A177-3AD203B41FA5}">
                      <a16:colId xmlns:a16="http://schemas.microsoft.com/office/drawing/2014/main" val="2580349914"/>
                    </a:ext>
                  </a:extLst>
                </a:gridCol>
              </a:tblGrid>
              <a:tr h="42962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62900"/>
                  </a:ext>
                </a:extLst>
              </a:tr>
              <a:tr h="38511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황야의 무법자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45155"/>
                  </a:ext>
                </a:extLst>
              </a:tr>
              <a:tr h="4275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화면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48655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10721"/>
              </p:ext>
            </p:extLst>
          </p:nvPr>
        </p:nvGraphicFramePr>
        <p:xfrm>
          <a:off x="402428" y="152400"/>
          <a:ext cx="7334249" cy="508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650">
                  <a:extLst>
                    <a:ext uri="{9D8B030D-6E8A-4147-A177-3AD203B41FA5}">
                      <a16:colId xmlns:a16="http://schemas.microsoft.com/office/drawing/2014/main" val="3723994630"/>
                    </a:ext>
                  </a:extLst>
                </a:gridCol>
                <a:gridCol w="5399599">
                  <a:extLst>
                    <a:ext uri="{9D8B030D-6E8A-4147-A177-3AD203B41FA5}">
                      <a16:colId xmlns:a16="http://schemas.microsoft.com/office/drawing/2014/main" val="2580349914"/>
                    </a:ext>
                  </a:extLst>
                </a:gridCol>
              </a:tblGrid>
              <a:tr h="42962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62900"/>
                  </a:ext>
                </a:extLst>
              </a:tr>
              <a:tr h="38511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황야의 무법자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45155"/>
                  </a:ext>
                </a:extLst>
              </a:tr>
              <a:tr h="4275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화면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48655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06" y="1032656"/>
            <a:ext cx="5232621" cy="4112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405" y="6489699"/>
            <a:ext cx="5232621" cy="411365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503761" y="7902054"/>
            <a:ext cx="1160060" cy="8734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25337" y="2661313"/>
            <a:ext cx="3138985" cy="227917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02428" y="5595582"/>
          <a:ext cx="7334249" cy="508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650">
                  <a:extLst>
                    <a:ext uri="{9D8B030D-6E8A-4147-A177-3AD203B41FA5}">
                      <a16:colId xmlns:a16="http://schemas.microsoft.com/office/drawing/2014/main" val="3723994630"/>
                    </a:ext>
                  </a:extLst>
                </a:gridCol>
                <a:gridCol w="5399599">
                  <a:extLst>
                    <a:ext uri="{9D8B030D-6E8A-4147-A177-3AD203B41FA5}">
                      <a16:colId xmlns:a16="http://schemas.microsoft.com/office/drawing/2014/main" val="2580349914"/>
                    </a:ext>
                  </a:extLst>
                </a:gridCol>
              </a:tblGrid>
              <a:tr h="42962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62900"/>
                  </a:ext>
                </a:extLst>
              </a:tr>
              <a:tr h="38511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황야의 무법자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45155"/>
                  </a:ext>
                </a:extLst>
              </a:tr>
              <a:tr h="4275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화면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48655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02428" y="152400"/>
          <a:ext cx="7334249" cy="508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650">
                  <a:extLst>
                    <a:ext uri="{9D8B030D-6E8A-4147-A177-3AD203B41FA5}">
                      <a16:colId xmlns:a16="http://schemas.microsoft.com/office/drawing/2014/main" val="3723994630"/>
                    </a:ext>
                  </a:extLst>
                </a:gridCol>
                <a:gridCol w="5399599">
                  <a:extLst>
                    <a:ext uri="{9D8B030D-6E8A-4147-A177-3AD203B41FA5}">
                      <a16:colId xmlns:a16="http://schemas.microsoft.com/office/drawing/2014/main" val="2580349914"/>
                    </a:ext>
                  </a:extLst>
                </a:gridCol>
              </a:tblGrid>
              <a:tr h="42962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</a:t>
                      </a:r>
                      <a:r>
                        <a:rPr lang="en-US" altLang="ko-KR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62900"/>
                  </a:ext>
                </a:extLst>
              </a:tr>
              <a:tr h="385118">
                <a:tc gridSpan="2">
                  <a:txBody>
                    <a:bodyPr/>
                    <a:lstStyle/>
                    <a:p>
                      <a:pPr marL="0" marR="0" lvl="1" indent="0" algn="ctr" defTabSz="811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황야의 무법자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45155"/>
                  </a:ext>
                </a:extLst>
              </a:tr>
              <a:tr h="4275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화면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48655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1013179"/>
            <a:ext cx="2900362" cy="20094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19" y="3022612"/>
            <a:ext cx="3151925" cy="21764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34" y="6421560"/>
            <a:ext cx="3050939" cy="21008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19" y="8522415"/>
            <a:ext cx="3070354" cy="21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Pages>1</Pages>
  <Words>288</Words>
  <Characters>0</Characters>
  <Application>Microsoft Office PowerPoint</Application>
  <DocSecurity>0</DocSecurity>
  <PresentationFormat>B4(ISO) 용지(250x353mm)</PresentationFormat>
  <Lines>0</Lines>
  <Paragraphs>75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기획서</dc:title>
  <dc:creator>kwjeon31</dc:creator>
  <cp:lastModifiedBy>505-20</cp:lastModifiedBy>
  <cp:revision>58</cp:revision>
  <dcterms:modified xsi:type="dcterms:W3CDTF">2023-04-26T01:58:37Z</dcterms:modified>
  <cp:version>9.104.123.46490</cp:version>
</cp:coreProperties>
</file>