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77" r:id="rId8"/>
    <p:sldId id="264" r:id="rId9"/>
    <p:sldId id="265" r:id="rId10"/>
    <p:sldId id="276" r:id="rId11"/>
    <p:sldId id="266" r:id="rId12"/>
    <p:sldId id="267" r:id="rId13"/>
    <p:sldId id="269" r:id="rId14"/>
    <p:sldId id="268" r:id="rId15"/>
    <p:sldId id="272" r:id="rId16"/>
    <p:sldId id="278" r:id="rId17"/>
    <p:sldId id="273" r:id="rId18"/>
    <p:sldId id="274" r:id="rId19"/>
    <p:sldId id="271" r:id="rId20"/>
    <p:sldId id="275" r:id="rId2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68" autoAdjust="0"/>
    <p:restoredTop sz="94660"/>
  </p:normalViewPr>
  <p:slideViewPr>
    <p:cSldViewPr snapToGrid="0">
      <p:cViewPr varScale="1">
        <p:scale>
          <a:sx n="78" d="100"/>
          <a:sy n="78" d="100"/>
        </p:scale>
        <p:origin x="2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5E8312A-7219-50DF-8EBE-5C7DC54BE8F1}"/>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0F57D5F8-A238-8693-4ED5-2AA3DF7587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5BAF4BD7-F509-B643-F660-75D9898BA318}"/>
              </a:ext>
            </a:extLst>
          </p:cNvPr>
          <p:cNvSpPr>
            <a:spLocks noGrp="1"/>
          </p:cNvSpPr>
          <p:nvPr>
            <p:ph type="dt" sz="half" idx="10"/>
          </p:nvPr>
        </p:nvSpPr>
        <p:spPr/>
        <p:txBody>
          <a:bodyPr/>
          <a:lstStyle/>
          <a:p>
            <a:fld id="{CAE39813-AAB6-46D0-A55C-99D47FD89722}" type="datetimeFigureOut">
              <a:rPr lang="ko-KR" altLang="en-US" smtClean="0"/>
              <a:t>2024-01-15</a:t>
            </a:fld>
            <a:endParaRPr lang="ko-KR" altLang="en-US"/>
          </a:p>
        </p:txBody>
      </p:sp>
      <p:sp>
        <p:nvSpPr>
          <p:cNvPr id="5" name="바닥글 개체 틀 4">
            <a:extLst>
              <a:ext uri="{FF2B5EF4-FFF2-40B4-BE49-F238E27FC236}">
                <a16:creationId xmlns:a16="http://schemas.microsoft.com/office/drawing/2014/main" id="{F57EAB0A-4BA8-0622-1E9E-2A8C96AF348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31014A9-8FE5-370D-E4A9-9A309F69E670}"/>
              </a:ext>
            </a:extLst>
          </p:cNvPr>
          <p:cNvSpPr>
            <a:spLocks noGrp="1"/>
          </p:cNvSpPr>
          <p:nvPr>
            <p:ph type="sldNum" sz="quarter" idx="12"/>
          </p:nvPr>
        </p:nvSpPr>
        <p:spPr/>
        <p:txBody>
          <a:bodyPr/>
          <a:lstStyle/>
          <a:p>
            <a:fld id="{F4F58DCE-2AAE-4D34-B0DE-6D9C5080893D}" type="slidenum">
              <a:rPr lang="ko-KR" altLang="en-US" smtClean="0"/>
              <a:t>‹#›</a:t>
            </a:fld>
            <a:endParaRPr lang="ko-KR" altLang="en-US"/>
          </a:p>
        </p:txBody>
      </p:sp>
    </p:spTree>
    <p:extLst>
      <p:ext uri="{BB962C8B-B14F-4D97-AF65-F5344CB8AC3E}">
        <p14:creationId xmlns:p14="http://schemas.microsoft.com/office/powerpoint/2010/main" val="1744659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EEB882-7B07-E3F8-C2F8-271D9DBD3D92}"/>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435A3439-4D9E-99D4-955D-A2F0D9EC5B5D}"/>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2BAC198-E503-5C90-23DB-7EF6D5749B7B}"/>
              </a:ext>
            </a:extLst>
          </p:cNvPr>
          <p:cNvSpPr>
            <a:spLocks noGrp="1"/>
          </p:cNvSpPr>
          <p:nvPr>
            <p:ph type="dt" sz="half" idx="10"/>
          </p:nvPr>
        </p:nvSpPr>
        <p:spPr/>
        <p:txBody>
          <a:bodyPr/>
          <a:lstStyle/>
          <a:p>
            <a:fld id="{CAE39813-AAB6-46D0-A55C-99D47FD89722}" type="datetimeFigureOut">
              <a:rPr lang="ko-KR" altLang="en-US" smtClean="0"/>
              <a:t>2024-01-15</a:t>
            </a:fld>
            <a:endParaRPr lang="ko-KR" altLang="en-US"/>
          </a:p>
        </p:txBody>
      </p:sp>
      <p:sp>
        <p:nvSpPr>
          <p:cNvPr id="5" name="바닥글 개체 틀 4">
            <a:extLst>
              <a:ext uri="{FF2B5EF4-FFF2-40B4-BE49-F238E27FC236}">
                <a16:creationId xmlns:a16="http://schemas.microsoft.com/office/drawing/2014/main" id="{7A3A1A04-97D9-7EB6-FC3E-FE12C02EDA6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090A270-FCF9-FE2B-AD49-ED8D48683742}"/>
              </a:ext>
            </a:extLst>
          </p:cNvPr>
          <p:cNvSpPr>
            <a:spLocks noGrp="1"/>
          </p:cNvSpPr>
          <p:nvPr>
            <p:ph type="sldNum" sz="quarter" idx="12"/>
          </p:nvPr>
        </p:nvSpPr>
        <p:spPr/>
        <p:txBody>
          <a:bodyPr/>
          <a:lstStyle/>
          <a:p>
            <a:fld id="{F4F58DCE-2AAE-4D34-B0DE-6D9C5080893D}" type="slidenum">
              <a:rPr lang="ko-KR" altLang="en-US" smtClean="0"/>
              <a:t>‹#›</a:t>
            </a:fld>
            <a:endParaRPr lang="ko-KR" altLang="en-US"/>
          </a:p>
        </p:txBody>
      </p:sp>
    </p:spTree>
    <p:extLst>
      <p:ext uri="{BB962C8B-B14F-4D97-AF65-F5344CB8AC3E}">
        <p14:creationId xmlns:p14="http://schemas.microsoft.com/office/powerpoint/2010/main" val="3065381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EC46BC8A-F64B-2F14-D668-704EE9AB4F7D}"/>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F6D6625C-5E9C-427D-C228-4D0BF295E7A3}"/>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DECFDA7-9218-FC5D-035D-856B7AB859FB}"/>
              </a:ext>
            </a:extLst>
          </p:cNvPr>
          <p:cNvSpPr>
            <a:spLocks noGrp="1"/>
          </p:cNvSpPr>
          <p:nvPr>
            <p:ph type="dt" sz="half" idx="10"/>
          </p:nvPr>
        </p:nvSpPr>
        <p:spPr/>
        <p:txBody>
          <a:bodyPr/>
          <a:lstStyle/>
          <a:p>
            <a:fld id="{CAE39813-AAB6-46D0-A55C-99D47FD89722}" type="datetimeFigureOut">
              <a:rPr lang="ko-KR" altLang="en-US" smtClean="0"/>
              <a:t>2024-01-15</a:t>
            </a:fld>
            <a:endParaRPr lang="ko-KR" altLang="en-US"/>
          </a:p>
        </p:txBody>
      </p:sp>
      <p:sp>
        <p:nvSpPr>
          <p:cNvPr id="5" name="바닥글 개체 틀 4">
            <a:extLst>
              <a:ext uri="{FF2B5EF4-FFF2-40B4-BE49-F238E27FC236}">
                <a16:creationId xmlns:a16="http://schemas.microsoft.com/office/drawing/2014/main" id="{75C206DE-6744-8ED3-3EDE-E24436A484F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95165A8-780F-FA08-11F1-DC5A0671CA2D}"/>
              </a:ext>
            </a:extLst>
          </p:cNvPr>
          <p:cNvSpPr>
            <a:spLocks noGrp="1"/>
          </p:cNvSpPr>
          <p:nvPr>
            <p:ph type="sldNum" sz="quarter" idx="12"/>
          </p:nvPr>
        </p:nvSpPr>
        <p:spPr/>
        <p:txBody>
          <a:bodyPr/>
          <a:lstStyle/>
          <a:p>
            <a:fld id="{F4F58DCE-2AAE-4D34-B0DE-6D9C5080893D}" type="slidenum">
              <a:rPr lang="ko-KR" altLang="en-US" smtClean="0"/>
              <a:t>‹#›</a:t>
            </a:fld>
            <a:endParaRPr lang="ko-KR" altLang="en-US"/>
          </a:p>
        </p:txBody>
      </p:sp>
    </p:spTree>
    <p:extLst>
      <p:ext uri="{BB962C8B-B14F-4D97-AF65-F5344CB8AC3E}">
        <p14:creationId xmlns:p14="http://schemas.microsoft.com/office/powerpoint/2010/main" val="2363250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0950A6C-AF9B-B669-F3E8-2BB365C4A9B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02D83005-D575-CF74-E67A-F5F76296153C}"/>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37A8E63-A72B-4121-5CA3-102C329E5831}"/>
              </a:ext>
            </a:extLst>
          </p:cNvPr>
          <p:cNvSpPr>
            <a:spLocks noGrp="1"/>
          </p:cNvSpPr>
          <p:nvPr>
            <p:ph type="dt" sz="half" idx="10"/>
          </p:nvPr>
        </p:nvSpPr>
        <p:spPr/>
        <p:txBody>
          <a:bodyPr/>
          <a:lstStyle/>
          <a:p>
            <a:fld id="{CAE39813-AAB6-46D0-A55C-99D47FD89722}" type="datetimeFigureOut">
              <a:rPr lang="ko-KR" altLang="en-US" smtClean="0"/>
              <a:t>2024-01-15</a:t>
            </a:fld>
            <a:endParaRPr lang="ko-KR" altLang="en-US"/>
          </a:p>
        </p:txBody>
      </p:sp>
      <p:sp>
        <p:nvSpPr>
          <p:cNvPr id="5" name="바닥글 개체 틀 4">
            <a:extLst>
              <a:ext uri="{FF2B5EF4-FFF2-40B4-BE49-F238E27FC236}">
                <a16:creationId xmlns:a16="http://schemas.microsoft.com/office/drawing/2014/main" id="{BDCBFF3F-4981-EB9B-D533-15D810AAE10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ED2795D-543E-1A64-9256-87179995D327}"/>
              </a:ext>
            </a:extLst>
          </p:cNvPr>
          <p:cNvSpPr>
            <a:spLocks noGrp="1"/>
          </p:cNvSpPr>
          <p:nvPr>
            <p:ph type="sldNum" sz="quarter" idx="12"/>
          </p:nvPr>
        </p:nvSpPr>
        <p:spPr/>
        <p:txBody>
          <a:bodyPr/>
          <a:lstStyle/>
          <a:p>
            <a:fld id="{F4F58DCE-2AAE-4D34-B0DE-6D9C5080893D}" type="slidenum">
              <a:rPr lang="ko-KR" altLang="en-US" smtClean="0"/>
              <a:t>‹#›</a:t>
            </a:fld>
            <a:endParaRPr lang="ko-KR" altLang="en-US"/>
          </a:p>
        </p:txBody>
      </p:sp>
    </p:spTree>
    <p:extLst>
      <p:ext uri="{BB962C8B-B14F-4D97-AF65-F5344CB8AC3E}">
        <p14:creationId xmlns:p14="http://schemas.microsoft.com/office/powerpoint/2010/main" val="3509908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0273870-2BE5-7A37-04CE-A91AA0E2B31A}"/>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F9C1BC98-643E-705D-2DB1-ACD90B786D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1578ABBF-2915-2FA5-7A1D-FA47D9944FBA}"/>
              </a:ext>
            </a:extLst>
          </p:cNvPr>
          <p:cNvSpPr>
            <a:spLocks noGrp="1"/>
          </p:cNvSpPr>
          <p:nvPr>
            <p:ph type="dt" sz="half" idx="10"/>
          </p:nvPr>
        </p:nvSpPr>
        <p:spPr/>
        <p:txBody>
          <a:bodyPr/>
          <a:lstStyle/>
          <a:p>
            <a:fld id="{CAE39813-AAB6-46D0-A55C-99D47FD89722}" type="datetimeFigureOut">
              <a:rPr lang="ko-KR" altLang="en-US" smtClean="0"/>
              <a:t>2024-01-15</a:t>
            </a:fld>
            <a:endParaRPr lang="ko-KR" altLang="en-US"/>
          </a:p>
        </p:txBody>
      </p:sp>
      <p:sp>
        <p:nvSpPr>
          <p:cNvPr id="5" name="바닥글 개체 틀 4">
            <a:extLst>
              <a:ext uri="{FF2B5EF4-FFF2-40B4-BE49-F238E27FC236}">
                <a16:creationId xmlns:a16="http://schemas.microsoft.com/office/drawing/2014/main" id="{B9608E3F-6A1C-B8F5-87A8-F152E0AE9F3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560CB34-C55B-0D9A-2383-50882F1BEB6F}"/>
              </a:ext>
            </a:extLst>
          </p:cNvPr>
          <p:cNvSpPr>
            <a:spLocks noGrp="1"/>
          </p:cNvSpPr>
          <p:nvPr>
            <p:ph type="sldNum" sz="quarter" idx="12"/>
          </p:nvPr>
        </p:nvSpPr>
        <p:spPr/>
        <p:txBody>
          <a:bodyPr/>
          <a:lstStyle/>
          <a:p>
            <a:fld id="{F4F58DCE-2AAE-4D34-B0DE-6D9C5080893D}" type="slidenum">
              <a:rPr lang="ko-KR" altLang="en-US" smtClean="0"/>
              <a:t>‹#›</a:t>
            </a:fld>
            <a:endParaRPr lang="ko-KR" altLang="en-US"/>
          </a:p>
        </p:txBody>
      </p:sp>
    </p:spTree>
    <p:extLst>
      <p:ext uri="{BB962C8B-B14F-4D97-AF65-F5344CB8AC3E}">
        <p14:creationId xmlns:p14="http://schemas.microsoft.com/office/powerpoint/2010/main" val="134669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67D8567-D591-3646-2A46-9098FFA868EE}"/>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D4947FB-23B2-EDE7-D6F1-17D93C7B8BB1}"/>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D8889F47-4224-19FA-9250-99907E2C21F2}"/>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504FF3D2-878F-57F7-FEEA-8723014DC5EF}"/>
              </a:ext>
            </a:extLst>
          </p:cNvPr>
          <p:cNvSpPr>
            <a:spLocks noGrp="1"/>
          </p:cNvSpPr>
          <p:nvPr>
            <p:ph type="dt" sz="half" idx="10"/>
          </p:nvPr>
        </p:nvSpPr>
        <p:spPr/>
        <p:txBody>
          <a:bodyPr/>
          <a:lstStyle/>
          <a:p>
            <a:fld id="{CAE39813-AAB6-46D0-A55C-99D47FD89722}" type="datetimeFigureOut">
              <a:rPr lang="ko-KR" altLang="en-US" smtClean="0"/>
              <a:t>2024-01-15</a:t>
            </a:fld>
            <a:endParaRPr lang="ko-KR" altLang="en-US"/>
          </a:p>
        </p:txBody>
      </p:sp>
      <p:sp>
        <p:nvSpPr>
          <p:cNvPr id="6" name="바닥글 개체 틀 5">
            <a:extLst>
              <a:ext uri="{FF2B5EF4-FFF2-40B4-BE49-F238E27FC236}">
                <a16:creationId xmlns:a16="http://schemas.microsoft.com/office/drawing/2014/main" id="{F183B63C-4B18-BC00-A280-B217A1CC10CB}"/>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C070076-097E-D703-2C40-7859792C9CC7}"/>
              </a:ext>
            </a:extLst>
          </p:cNvPr>
          <p:cNvSpPr>
            <a:spLocks noGrp="1"/>
          </p:cNvSpPr>
          <p:nvPr>
            <p:ph type="sldNum" sz="quarter" idx="12"/>
          </p:nvPr>
        </p:nvSpPr>
        <p:spPr/>
        <p:txBody>
          <a:bodyPr/>
          <a:lstStyle/>
          <a:p>
            <a:fld id="{F4F58DCE-2AAE-4D34-B0DE-6D9C5080893D}" type="slidenum">
              <a:rPr lang="ko-KR" altLang="en-US" smtClean="0"/>
              <a:t>‹#›</a:t>
            </a:fld>
            <a:endParaRPr lang="ko-KR" altLang="en-US"/>
          </a:p>
        </p:txBody>
      </p:sp>
    </p:spTree>
    <p:extLst>
      <p:ext uri="{BB962C8B-B14F-4D97-AF65-F5344CB8AC3E}">
        <p14:creationId xmlns:p14="http://schemas.microsoft.com/office/powerpoint/2010/main" val="2871163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47FC5F1-36C0-5FEB-6D69-7EEB0534DBA2}"/>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E8900077-45D7-90CD-679B-A8DB6866F4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39730288-2E17-7B29-471F-BC944F53DA96}"/>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3D877810-88EC-B40E-92F0-5CE435B766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29135407-D9F5-E9EA-86F0-BED6812A7F68}"/>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92FC466E-995B-E94A-36FF-51C232A40AE3}"/>
              </a:ext>
            </a:extLst>
          </p:cNvPr>
          <p:cNvSpPr>
            <a:spLocks noGrp="1"/>
          </p:cNvSpPr>
          <p:nvPr>
            <p:ph type="dt" sz="half" idx="10"/>
          </p:nvPr>
        </p:nvSpPr>
        <p:spPr/>
        <p:txBody>
          <a:bodyPr/>
          <a:lstStyle/>
          <a:p>
            <a:fld id="{CAE39813-AAB6-46D0-A55C-99D47FD89722}" type="datetimeFigureOut">
              <a:rPr lang="ko-KR" altLang="en-US" smtClean="0"/>
              <a:t>2024-01-15</a:t>
            </a:fld>
            <a:endParaRPr lang="ko-KR" altLang="en-US"/>
          </a:p>
        </p:txBody>
      </p:sp>
      <p:sp>
        <p:nvSpPr>
          <p:cNvPr id="8" name="바닥글 개체 틀 7">
            <a:extLst>
              <a:ext uri="{FF2B5EF4-FFF2-40B4-BE49-F238E27FC236}">
                <a16:creationId xmlns:a16="http://schemas.microsoft.com/office/drawing/2014/main" id="{21ECF7D7-7AE6-F20B-0B8D-EA1644095353}"/>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BD13BAAC-8320-4943-5DFC-F4F35E558928}"/>
              </a:ext>
            </a:extLst>
          </p:cNvPr>
          <p:cNvSpPr>
            <a:spLocks noGrp="1"/>
          </p:cNvSpPr>
          <p:nvPr>
            <p:ph type="sldNum" sz="quarter" idx="12"/>
          </p:nvPr>
        </p:nvSpPr>
        <p:spPr/>
        <p:txBody>
          <a:bodyPr/>
          <a:lstStyle/>
          <a:p>
            <a:fld id="{F4F58DCE-2AAE-4D34-B0DE-6D9C5080893D}" type="slidenum">
              <a:rPr lang="ko-KR" altLang="en-US" smtClean="0"/>
              <a:t>‹#›</a:t>
            </a:fld>
            <a:endParaRPr lang="ko-KR" altLang="en-US"/>
          </a:p>
        </p:txBody>
      </p:sp>
    </p:spTree>
    <p:extLst>
      <p:ext uri="{BB962C8B-B14F-4D97-AF65-F5344CB8AC3E}">
        <p14:creationId xmlns:p14="http://schemas.microsoft.com/office/powerpoint/2010/main" val="1391006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57BC006-5C3F-FD69-E135-010E9FFBA808}"/>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41B2033A-27B1-27AA-5E2D-FAC4CB219EA3}"/>
              </a:ext>
            </a:extLst>
          </p:cNvPr>
          <p:cNvSpPr>
            <a:spLocks noGrp="1"/>
          </p:cNvSpPr>
          <p:nvPr>
            <p:ph type="dt" sz="half" idx="10"/>
          </p:nvPr>
        </p:nvSpPr>
        <p:spPr/>
        <p:txBody>
          <a:bodyPr/>
          <a:lstStyle/>
          <a:p>
            <a:fld id="{CAE39813-AAB6-46D0-A55C-99D47FD89722}" type="datetimeFigureOut">
              <a:rPr lang="ko-KR" altLang="en-US" smtClean="0"/>
              <a:t>2024-01-15</a:t>
            </a:fld>
            <a:endParaRPr lang="ko-KR" altLang="en-US"/>
          </a:p>
        </p:txBody>
      </p:sp>
      <p:sp>
        <p:nvSpPr>
          <p:cNvPr id="4" name="바닥글 개체 틀 3">
            <a:extLst>
              <a:ext uri="{FF2B5EF4-FFF2-40B4-BE49-F238E27FC236}">
                <a16:creationId xmlns:a16="http://schemas.microsoft.com/office/drawing/2014/main" id="{94BAE6A2-9350-5657-BBA8-912177086B10}"/>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D93D6797-70D3-1BB8-EFA8-57EFA97B86C1}"/>
              </a:ext>
            </a:extLst>
          </p:cNvPr>
          <p:cNvSpPr>
            <a:spLocks noGrp="1"/>
          </p:cNvSpPr>
          <p:nvPr>
            <p:ph type="sldNum" sz="quarter" idx="12"/>
          </p:nvPr>
        </p:nvSpPr>
        <p:spPr/>
        <p:txBody>
          <a:bodyPr/>
          <a:lstStyle/>
          <a:p>
            <a:fld id="{F4F58DCE-2AAE-4D34-B0DE-6D9C5080893D}" type="slidenum">
              <a:rPr lang="ko-KR" altLang="en-US" smtClean="0"/>
              <a:t>‹#›</a:t>
            </a:fld>
            <a:endParaRPr lang="ko-KR" altLang="en-US"/>
          </a:p>
        </p:txBody>
      </p:sp>
    </p:spTree>
    <p:extLst>
      <p:ext uri="{BB962C8B-B14F-4D97-AF65-F5344CB8AC3E}">
        <p14:creationId xmlns:p14="http://schemas.microsoft.com/office/powerpoint/2010/main" val="4162969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D4591E6-5297-B78A-D41F-1431CE7D56CD}"/>
              </a:ext>
            </a:extLst>
          </p:cNvPr>
          <p:cNvSpPr>
            <a:spLocks noGrp="1"/>
          </p:cNvSpPr>
          <p:nvPr>
            <p:ph type="dt" sz="half" idx="10"/>
          </p:nvPr>
        </p:nvSpPr>
        <p:spPr/>
        <p:txBody>
          <a:bodyPr/>
          <a:lstStyle/>
          <a:p>
            <a:fld id="{CAE39813-AAB6-46D0-A55C-99D47FD89722}" type="datetimeFigureOut">
              <a:rPr lang="ko-KR" altLang="en-US" smtClean="0"/>
              <a:t>2024-01-15</a:t>
            </a:fld>
            <a:endParaRPr lang="ko-KR" altLang="en-US"/>
          </a:p>
        </p:txBody>
      </p:sp>
      <p:sp>
        <p:nvSpPr>
          <p:cNvPr id="3" name="바닥글 개체 틀 2">
            <a:extLst>
              <a:ext uri="{FF2B5EF4-FFF2-40B4-BE49-F238E27FC236}">
                <a16:creationId xmlns:a16="http://schemas.microsoft.com/office/drawing/2014/main" id="{A66ADE7C-3FE6-8D67-0E33-240E5E5DD357}"/>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DC788083-1F90-6DC8-F5A4-A32B9D98C85C}"/>
              </a:ext>
            </a:extLst>
          </p:cNvPr>
          <p:cNvSpPr>
            <a:spLocks noGrp="1"/>
          </p:cNvSpPr>
          <p:nvPr>
            <p:ph type="sldNum" sz="quarter" idx="12"/>
          </p:nvPr>
        </p:nvSpPr>
        <p:spPr/>
        <p:txBody>
          <a:bodyPr/>
          <a:lstStyle/>
          <a:p>
            <a:fld id="{F4F58DCE-2AAE-4D34-B0DE-6D9C5080893D}" type="slidenum">
              <a:rPr lang="ko-KR" altLang="en-US" smtClean="0"/>
              <a:t>‹#›</a:t>
            </a:fld>
            <a:endParaRPr lang="ko-KR" altLang="en-US"/>
          </a:p>
        </p:txBody>
      </p:sp>
    </p:spTree>
    <p:extLst>
      <p:ext uri="{BB962C8B-B14F-4D97-AF65-F5344CB8AC3E}">
        <p14:creationId xmlns:p14="http://schemas.microsoft.com/office/powerpoint/2010/main" val="3767609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629187E-F459-7577-8A56-AC4FBCB166FD}"/>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0DAE0BD2-C115-7FEC-D28F-F28B5A5650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D8B884E9-E487-1D7D-7E8C-CE49DDED60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E19EF5A3-26E1-C989-5587-661C23BAF361}"/>
              </a:ext>
            </a:extLst>
          </p:cNvPr>
          <p:cNvSpPr>
            <a:spLocks noGrp="1"/>
          </p:cNvSpPr>
          <p:nvPr>
            <p:ph type="dt" sz="half" idx="10"/>
          </p:nvPr>
        </p:nvSpPr>
        <p:spPr/>
        <p:txBody>
          <a:bodyPr/>
          <a:lstStyle/>
          <a:p>
            <a:fld id="{CAE39813-AAB6-46D0-A55C-99D47FD89722}" type="datetimeFigureOut">
              <a:rPr lang="ko-KR" altLang="en-US" smtClean="0"/>
              <a:t>2024-01-15</a:t>
            </a:fld>
            <a:endParaRPr lang="ko-KR" altLang="en-US"/>
          </a:p>
        </p:txBody>
      </p:sp>
      <p:sp>
        <p:nvSpPr>
          <p:cNvPr id="6" name="바닥글 개체 틀 5">
            <a:extLst>
              <a:ext uri="{FF2B5EF4-FFF2-40B4-BE49-F238E27FC236}">
                <a16:creationId xmlns:a16="http://schemas.microsoft.com/office/drawing/2014/main" id="{3272E66A-2397-3D78-0063-A0196E37D6E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933FD07-BF1A-F602-FB85-258FB52090A0}"/>
              </a:ext>
            </a:extLst>
          </p:cNvPr>
          <p:cNvSpPr>
            <a:spLocks noGrp="1"/>
          </p:cNvSpPr>
          <p:nvPr>
            <p:ph type="sldNum" sz="quarter" idx="12"/>
          </p:nvPr>
        </p:nvSpPr>
        <p:spPr/>
        <p:txBody>
          <a:bodyPr/>
          <a:lstStyle/>
          <a:p>
            <a:fld id="{F4F58DCE-2AAE-4D34-B0DE-6D9C5080893D}" type="slidenum">
              <a:rPr lang="ko-KR" altLang="en-US" smtClean="0"/>
              <a:t>‹#›</a:t>
            </a:fld>
            <a:endParaRPr lang="ko-KR" altLang="en-US"/>
          </a:p>
        </p:txBody>
      </p:sp>
    </p:spTree>
    <p:extLst>
      <p:ext uri="{BB962C8B-B14F-4D97-AF65-F5344CB8AC3E}">
        <p14:creationId xmlns:p14="http://schemas.microsoft.com/office/powerpoint/2010/main" val="1463462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D44873A-FC44-223C-6138-D66B65B2105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F406512E-E157-EBF6-BEED-ACD59DAC7C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33C46C6C-05E7-89DE-1563-0F5D6F64A9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16296AA2-DCF1-5EC3-1FAE-0ECFC41BD637}"/>
              </a:ext>
            </a:extLst>
          </p:cNvPr>
          <p:cNvSpPr>
            <a:spLocks noGrp="1"/>
          </p:cNvSpPr>
          <p:nvPr>
            <p:ph type="dt" sz="half" idx="10"/>
          </p:nvPr>
        </p:nvSpPr>
        <p:spPr/>
        <p:txBody>
          <a:bodyPr/>
          <a:lstStyle/>
          <a:p>
            <a:fld id="{CAE39813-AAB6-46D0-A55C-99D47FD89722}" type="datetimeFigureOut">
              <a:rPr lang="ko-KR" altLang="en-US" smtClean="0"/>
              <a:t>2024-01-15</a:t>
            </a:fld>
            <a:endParaRPr lang="ko-KR" altLang="en-US"/>
          </a:p>
        </p:txBody>
      </p:sp>
      <p:sp>
        <p:nvSpPr>
          <p:cNvPr id="6" name="바닥글 개체 틀 5">
            <a:extLst>
              <a:ext uri="{FF2B5EF4-FFF2-40B4-BE49-F238E27FC236}">
                <a16:creationId xmlns:a16="http://schemas.microsoft.com/office/drawing/2014/main" id="{D88BD6C2-9320-0389-7FB7-D13B7501594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70EE0A6-4399-80A3-6EB2-CEBE4F496832}"/>
              </a:ext>
            </a:extLst>
          </p:cNvPr>
          <p:cNvSpPr>
            <a:spLocks noGrp="1"/>
          </p:cNvSpPr>
          <p:nvPr>
            <p:ph type="sldNum" sz="quarter" idx="12"/>
          </p:nvPr>
        </p:nvSpPr>
        <p:spPr/>
        <p:txBody>
          <a:bodyPr/>
          <a:lstStyle/>
          <a:p>
            <a:fld id="{F4F58DCE-2AAE-4D34-B0DE-6D9C5080893D}" type="slidenum">
              <a:rPr lang="ko-KR" altLang="en-US" smtClean="0"/>
              <a:t>‹#›</a:t>
            </a:fld>
            <a:endParaRPr lang="ko-KR" altLang="en-US"/>
          </a:p>
        </p:txBody>
      </p:sp>
    </p:spTree>
    <p:extLst>
      <p:ext uri="{BB962C8B-B14F-4D97-AF65-F5344CB8AC3E}">
        <p14:creationId xmlns:p14="http://schemas.microsoft.com/office/powerpoint/2010/main" val="29732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30D2B98F-AB7C-B1D7-5FB1-81B2A882FD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7202FB56-E554-8FF3-FCE1-12742007B7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593721F-8F07-19C1-EF5F-C19B73B687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E39813-AAB6-46D0-A55C-99D47FD89722}" type="datetimeFigureOut">
              <a:rPr lang="ko-KR" altLang="en-US" smtClean="0"/>
              <a:t>2024-01-15</a:t>
            </a:fld>
            <a:endParaRPr lang="ko-KR" altLang="en-US"/>
          </a:p>
        </p:txBody>
      </p:sp>
      <p:sp>
        <p:nvSpPr>
          <p:cNvPr id="5" name="바닥글 개체 틀 4">
            <a:extLst>
              <a:ext uri="{FF2B5EF4-FFF2-40B4-BE49-F238E27FC236}">
                <a16:creationId xmlns:a16="http://schemas.microsoft.com/office/drawing/2014/main" id="{C4AB468D-3FEB-84AC-93FB-35CCD6A243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80409267-AA82-E5F3-EEAE-229D40F4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F58DCE-2AAE-4D34-B0DE-6D9C5080893D}" type="slidenum">
              <a:rPr lang="ko-KR" altLang="en-US" smtClean="0"/>
              <a:t>‹#›</a:t>
            </a:fld>
            <a:endParaRPr lang="ko-KR" altLang="en-US"/>
          </a:p>
        </p:txBody>
      </p:sp>
    </p:spTree>
    <p:extLst>
      <p:ext uri="{BB962C8B-B14F-4D97-AF65-F5344CB8AC3E}">
        <p14:creationId xmlns:p14="http://schemas.microsoft.com/office/powerpoint/2010/main" val="2017963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hoya012.github.io/blog/Improved-Regularization-of-Convolutional-Neural-Networks-with-Cutout-Review/"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AF8DD5B-D0C4-460C-EB09-C25FB98D9769}"/>
              </a:ext>
            </a:extLst>
          </p:cNvPr>
          <p:cNvSpPr>
            <a:spLocks noGrp="1"/>
          </p:cNvSpPr>
          <p:nvPr>
            <p:ph type="ctrTitle"/>
          </p:nvPr>
        </p:nvSpPr>
        <p:spPr/>
        <p:txBody>
          <a:bodyPr/>
          <a:lstStyle/>
          <a:p>
            <a:r>
              <a:rPr lang="en-US" altLang="ko-KR" dirty="0"/>
              <a:t>Augmentation</a:t>
            </a:r>
            <a:r>
              <a:rPr lang="ko-KR" altLang="en-US" dirty="0"/>
              <a:t> 요약</a:t>
            </a:r>
          </a:p>
        </p:txBody>
      </p:sp>
      <p:sp>
        <p:nvSpPr>
          <p:cNvPr id="3" name="부제목 2">
            <a:extLst>
              <a:ext uri="{FF2B5EF4-FFF2-40B4-BE49-F238E27FC236}">
                <a16:creationId xmlns:a16="http://schemas.microsoft.com/office/drawing/2014/main" id="{25C337F1-A396-95D2-1B8D-76D969EB7BA7}"/>
              </a:ext>
            </a:extLst>
          </p:cNvPr>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1031198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2598FD-1B13-99F3-777B-648AADC53E2E}"/>
              </a:ext>
            </a:extLst>
          </p:cNvPr>
          <p:cNvSpPr>
            <a:spLocks noGrp="1"/>
          </p:cNvSpPr>
          <p:nvPr>
            <p:ph type="title"/>
          </p:nvPr>
        </p:nvSpPr>
        <p:spPr/>
        <p:txBody>
          <a:bodyPr/>
          <a:lstStyle/>
          <a:p>
            <a:r>
              <a:rPr lang="en-US" altLang="ko-KR" dirty="0"/>
              <a:t>Experiment settings</a:t>
            </a:r>
            <a:endParaRPr lang="ko-KR" altLang="en-US" dirty="0"/>
          </a:p>
        </p:txBody>
      </p:sp>
      <p:pic>
        <p:nvPicPr>
          <p:cNvPr id="5" name="내용 개체 틀 4">
            <a:extLst>
              <a:ext uri="{FF2B5EF4-FFF2-40B4-BE49-F238E27FC236}">
                <a16:creationId xmlns:a16="http://schemas.microsoft.com/office/drawing/2014/main" id="{D6091015-4B04-980F-DA73-3D9A49692BD9}"/>
              </a:ext>
            </a:extLst>
          </p:cNvPr>
          <p:cNvPicPr>
            <a:picLocks noGrp="1" noChangeAspect="1"/>
          </p:cNvPicPr>
          <p:nvPr>
            <p:ph idx="1"/>
          </p:nvPr>
        </p:nvPicPr>
        <p:blipFill>
          <a:blip r:embed="rId2"/>
          <a:stretch>
            <a:fillRect/>
          </a:stretch>
        </p:blipFill>
        <p:spPr>
          <a:xfrm>
            <a:off x="5305425" y="1833434"/>
            <a:ext cx="6048375" cy="4276725"/>
          </a:xfrm>
        </p:spPr>
      </p:pic>
      <p:sp>
        <p:nvSpPr>
          <p:cNvPr id="7" name="TextBox 6">
            <a:extLst>
              <a:ext uri="{FF2B5EF4-FFF2-40B4-BE49-F238E27FC236}">
                <a16:creationId xmlns:a16="http://schemas.microsoft.com/office/drawing/2014/main" id="{84BDA0F8-467B-B88C-9BCE-BE111C919698}"/>
              </a:ext>
            </a:extLst>
          </p:cNvPr>
          <p:cNvSpPr txBox="1"/>
          <p:nvPr/>
        </p:nvSpPr>
        <p:spPr>
          <a:xfrm>
            <a:off x="609600" y="2388842"/>
            <a:ext cx="4139381" cy="1754326"/>
          </a:xfrm>
          <a:prstGeom prst="rect">
            <a:avLst/>
          </a:prstGeom>
          <a:noFill/>
        </p:spPr>
        <p:txBody>
          <a:bodyPr wrap="square">
            <a:spAutoFit/>
          </a:bodyPr>
          <a:lstStyle/>
          <a:p>
            <a:r>
              <a:rPr lang="en-US" altLang="ko-KR" dirty="0"/>
              <a:t>Note that some popular regularization techniques (e.g., weight decay, batch normalization and dropout) and various data augmentations (e.g., flipping, padding and cropping) are employed.</a:t>
            </a:r>
            <a:endParaRPr lang="ko-KR" altLang="en-US" dirty="0"/>
          </a:p>
        </p:txBody>
      </p:sp>
    </p:spTree>
    <p:extLst>
      <p:ext uri="{BB962C8B-B14F-4D97-AF65-F5344CB8AC3E}">
        <p14:creationId xmlns:p14="http://schemas.microsoft.com/office/powerpoint/2010/main" val="2635932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EC27987-6EE5-5483-3D6C-5369374894A4}"/>
              </a:ext>
            </a:extLst>
          </p:cNvPr>
          <p:cNvSpPr>
            <a:spLocks noGrp="1"/>
          </p:cNvSpPr>
          <p:nvPr>
            <p:ph type="title"/>
          </p:nvPr>
        </p:nvSpPr>
        <p:spPr/>
        <p:txBody>
          <a:bodyPr/>
          <a:lstStyle/>
          <a:p>
            <a:r>
              <a:rPr lang="en-US" altLang="ko-KR" dirty="0" err="1"/>
              <a:t>RandomErasing:classification</a:t>
            </a:r>
            <a:r>
              <a:rPr lang="en-US" altLang="ko-KR" dirty="0"/>
              <a:t> results</a:t>
            </a:r>
            <a:endParaRPr lang="ko-KR" altLang="en-US" dirty="0"/>
          </a:p>
        </p:txBody>
      </p:sp>
      <p:pic>
        <p:nvPicPr>
          <p:cNvPr id="5" name="내용 개체 틀 4">
            <a:extLst>
              <a:ext uri="{FF2B5EF4-FFF2-40B4-BE49-F238E27FC236}">
                <a16:creationId xmlns:a16="http://schemas.microsoft.com/office/drawing/2014/main" id="{14743C57-99D7-5C4C-6581-98134ED110C0}"/>
              </a:ext>
            </a:extLst>
          </p:cNvPr>
          <p:cNvPicPr>
            <a:picLocks noGrp="1" noChangeAspect="1"/>
          </p:cNvPicPr>
          <p:nvPr>
            <p:ph idx="1"/>
          </p:nvPr>
        </p:nvPicPr>
        <p:blipFill>
          <a:blip r:embed="rId2"/>
          <a:stretch>
            <a:fillRect/>
          </a:stretch>
        </p:blipFill>
        <p:spPr>
          <a:xfrm>
            <a:off x="929241" y="1860698"/>
            <a:ext cx="10505958" cy="3568903"/>
          </a:xfrm>
        </p:spPr>
      </p:pic>
    </p:spTree>
    <p:extLst>
      <p:ext uri="{BB962C8B-B14F-4D97-AF65-F5344CB8AC3E}">
        <p14:creationId xmlns:p14="http://schemas.microsoft.com/office/powerpoint/2010/main" val="2083844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67E7D6-EF02-7025-F463-EC9491D691E9}"/>
              </a:ext>
            </a:extLst>
          </p:cNvPr>
          <p:cNvSpPr>
            <a:spLocks noGrp="1"/>
          </p:cNvSpPr>
          <p:nvPr>
            <p:ph type="title"/>
          </p:nvPr>
        </p:nvSpPr>
        <p:spPr/>
        <p:txBody>
          <a:bodyPr/>
          <a:lstStyle/>
          <a:p>
            <a:r>
              <a:rPr lang="en-US" altLang="ko-KR" dirty="0" err="1"/>
              <a:t>RandomErasing</a:t>
            </a:r>
            <a:r>
              <a:rPr lang="en-US" altLang="ko-KR" dirty="0"/>
              <a:t>: classification results</a:t>
            </a:r>
            <a:endParaRPr lang="ko-KR" altLang="en-US" dirty="0"/>
          </a:p>
        </p:txBody>
      </p:sp>
      <p:pic>
        <p:nvPicPr>
          <p:cNvPr id="5" name="내용 개체 틀 4">
            <a:extLst>
              <a:ext uri="{FF2B5EF4-FFF2-40B4-BE49-F238E27FC236}">
                <a16:creationId xmlns:a16="http://schemas.microsoft.com/office/drawing/2014/main" id="{75BDF889-C386-DD95-CE98-96BFEA4FE584}"/>
              </a:ext>
            </a:extLst>
          </p:cNvPr>
          <p:cNvPicPr>
            <a:picLocks noGrp="1" noChangeAspect="1"/>
          </p:cNvPicPr>
          <p:nvPr>
            <p:ph idx="1"/>
          </p:nvPr>
        </p:nvPicPr>
        <p:blipFill>
          <a:blip r:embed="rId2"/>
          <a:stretch>
            <a:fillRect/>
          </a:stretch>
        </p:blipFill>
        <p:spPr>
          <a:xfrm>
            <a:off x="838200" y="1690688"/>
            <a:ext cx="10515600" cy="1315471"/>
          </a:xfrm>
        </p:spPr>
      </p:pic>
      <p:pic>
        <p:nvPicPr>
          <p:cNvPr id="7" name="그림 6">
            <a:extLst>
              <a:ext uri="{FF2B5EF4-FFF2-40B4-BE49-F238E27FC236}">
                <a16:creationId xmlns:a16="http://schemas.microsoft.com/office/drawing/2014/main" id="{8D8D03F2-CF9E-BE29-64CC-4B9060B24BB4}"/>
              </a:ext>
            </a:extLst>
          </p:cNvPr>
          <p:cNvPicPr>
            <a:picLocks noChangeAspect="1"/>
          </p:cNvPicPr>
          <p:nvPr/>
        </p:nvPicPr>
        <p:blipFill>
          <a:blip r:embed="rId3"/>
          <a:stretch>
            <a:fillRect/>
          </a:stretch>
        </p:blipFill>
        <p:spPr>
          <a:xfrm>
            <a:off x="657446" y="3429000"/>
            <a:ext cx="10877107" cy="2893832"/>
          </a:xfrm>
          <a:prstGeom prst="rect">
            <a:avLst/>
          </a:prstGeom>
        </p:spPr>
      </p:pic>
    </p:spTree>
    <p:extLst>
      <p:ext uri="{BB962C8B-B14F-4D97-AF65-F5344CB8AC3E}">
        <p14:creationId xmlns:p14="http://schemas.microsoft.com/office/powerpoint/2010/main" val="3824398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E2027B7-9A95-E07E-2EC7-F1ED60A696BC}"/>
              </a:ext>
            </a:extLst>
          </p:cNvPr>
          <p:cNvSpPr>
            <a:spLocks noGrp="1"/>
          </p:cNvSpPr>
          <p:nvPr>
            <p:ph type="title"/>
          </p:nvPr>
        </p:nvSpPr>
        <p:spPr/>
        <p:txBody>
          <a:bodyPr/>
          <a:lstStyle/>
          <a:p>
            <a:r>
              <a:rPr lang="en-US" altLang="ko-KR" dirty="0" err="1"/>
              <a:t>RandomErasing</a:t>
            </a:r>
            <a:r>
              <a:rPr lang="en-US" altLang="ko-KR" dirty="0"/>
              <a:t>: classification results</a:t>
            </a:r>
            <a:endParaRPr lang="ko-KR" altLang="en-US" dirty="0"/>
          </a:p>
        </p:txBody>
      </p:sp>
      <p:pic>
        <p:nvPicPr>
          <p:cNvPr id="5" name="내용 개체 틀 4">
            <a:extLst>
              <a:ext uri="{FF2B5EF4-FFF2-40B4-BE49-F238E27FC236}">
                <a16:creationId xmlns:a16="http://schemas.microsoft.com/office/drawing/2014/main" id="{C68052CC-0B5E-2443-DE02-DA504DD3FE20}"/>
              </a:ext>
            </a:extLst>
          </p:cNvPr>
          <p:cNvPicPr>
            <a:picLocks noGrp="1" noChangeAspect="1"/>
          </p:cNvPicPr>
          <p:nvPr>
            <p:ph idx="1"/>
          </p:nvPr>
        </p:nvPicPr>
        <p:blipFill>
          <a:blip r:embed="rId2"/>
          <a:stretch>
            <a:fillRect/>
          </a:stretch>
        </p:blipFill>
        <p:spPr>
          <a:xfrm>
            <a:off x="3156150" y="1825625"/>
            <a:ext cx="5879700" cy="4351338"/>
          </a:xfrm>
        </p:spPr>
      </p:pic>
    </p:spTree>
    <p:extLst>
      <p:ext uri="{BB962C8B-B14F-4D97-AF65-F5344CB8AC3E}">
        <p14:creationId xmlns:p14="http://schemas.microsoft.com/office/powerpoint/2010/main" val="3297037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F267F07-4DB4-26E2-EE1B-129963538C0D}"/>
              </a:ext>
            </a:extLst>
          </p:cNvPr>
          <p:cNvSpPr>
            <a:spLocks noGrp="1"/>
          </p:cNvSpPr>
          <p:nvPr>
            <p:ph type="title"/>
          </p:nvPr>
        </p:nvSpPr>
        <p:spPr/>
        <p:txBody>
          <a:bodyPr/>
          <a:lstStyle/>
          <a:p>
            <a:r>
              <a:rPr lang="en-US" altLang="ko-KR" dirty="0" err="1"/>
              <a:t>RandomErasing:classification</a:t>
            </a:r>
            <a:r>
              <a:rPr lang="en-US" altLang="ko-KR" dirty="0"/>
              <a:t> results</a:t>
            </a:r>
            <a:endParaRPr lang="ko-KR" altLang="en-US" dirty="0"/>
          </a:p>
        </p:txBody>
      </p:sp>
      <p:pic>
        <p:nvPicPr>
          <p:cNvPr id="5" name="내용 개체 틀 4">
            <a:extLst>
              <a:ext uri="{FF2B5EF4-FFF2-40B4-BE49-F238E27FC236}">
                <a16:creationId xmlns:a16="http://schemas.microsoft.com/office/drawing/2014/main" id="{1E8DA475-E226-F1C7-0753-85DA2061C652}"/>
              </a:ext>
            </a:extLst>
          </p:cNvPr>
          <p:cNvPicPr>
            <a:picLocks noGrp="1" noChangeAspect="1"/>
          </p:cNvPicPr>
          <p:nvPr>
            <p:ph idx="1"/>
          </p:nvPr>
        </p:nvPicPr>
        <p:blipFill>
          <a:blip r:embed="rId2"/>
          <a:stretch>
            <a:fillRect/>
          </a:stretch>
        </p:blipFill>
        <p:spPr>
          <a:xfrm>
            <a:off x="838200" y="1836537"/>
            <a:ext cx="10515600" cy="3457643"/>
          </a:xfrm>
        </p:spPr>
      </p:pic>
    </p:spTree>
    <p:extLst>
      <p:ext uri="{BB962C8B-B14F-4D97-AF65-F5344CB8AC3E}">
        <p14:creationId xmlns:p14="http://schemas.microsoft.com/office/powerpoint/2010/main" val="2498222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D096F1-0465-CE7F-DEE3-0A721EC7D60D}"/>
              </a:ext>
            </a:extLst>
          </p:cNvPr>
          <p:cNvSpPr>
            <a:spLocks noGrp="1"/>
          </p:cNvSpPr>
          <p:nvPr>
            <p:ph type="title"/>
          </p:nvPr>
        </p:nvSpPr>
        <p:spPr/>
        <p:txBody>
          <a:bodyPr/>
          <a:lstStyle/>
          <a:p>
            <a:r>
              <a:rPr lang="en-US" altLang="ko-KR" dirty="0" err="1"/>
              <a:t>GridMask</a:t>
            </a:r>
            <a:endParaRPr lang="ko-KR" altLang="en-US" dirty="0"/>
          </a:p>
        </p:txBody>
      </p:sp>
      <p:pic>
        <p:nvPicPr>
          <p:cNvPr id="5" name="내용 개체 틀 4">
            <a:extLst>
              <a:ext uri="{FF2B5EF4-FFF2-40B4-BE49-F238E27FC236}">
                <a16:creationId xmlns:a16="http://schemas.microsoft.com/office/drawing/2014/main" id="{714C0C6E-2C7D-6419-3508-4A2CEA17F46D}"/>
              </a:ext>
            </a:extLst>
          </p:cNvPr>
          <p:cNvPicPr>
            <a:picLocks noGrp="1" noChangeAspect="1"/>
          </p:cNvPicPr>
          <p:nvPr>
            <p:ph idx="1"/>
          </p:nvPr>
        </p:nvPicPr>
        <p:blipFill>
          <a:blip r:embed="rId2"/>
          <a:stretch>
            <a:fillRect/>
          </a:stretch>
        </p:blipFill>
        <p:spPr>
          <a:xfrm>
            <a:off x="6096000" y="1027906"/>
            <a:ext cx="4833169" cy="4984455"/>
          </a:xfrm>
        </p:spPr>
      </p:pic>
      <p:pic>
        <p:nvPicPr>
          <p:cNvPr id="7" name="그림 6">
            <a:extLst>
              <a:ext uri="{FF2B5EF4-FFF2-40B4-BE49-F238E27FC236}">
                <a16:creationId xmlns:a16="http://schemas.microsoft.com/office/drawing/2014/main" id="{5D9F1D26-0E3E-E05D-BFD3-C47EAA9534E1}"/>
              </a:ext>
            </a:extLst>
          </p:cNvPr>
          <p:cNvPicPr>
            <a:picLocks noChangeAspect="1"/>
          </p:cNvPicPr>
          <p:nvPr/>
        </p:nvPicPr>
        <p:blipFill>
          <a:blip r:embed="rId3"/>
          <a:stretch>
            <a:fillRect/>
          </a:stretch>
        </p:blipFill>
        <p:spPr>
          <a:xfrm>
            <a:off x="990600" y="1241674"/>
            <a:ext cx="5105400" cy="2609850"/>
          </a:xfrm>
          <a:prstGeom prst="rect">
            <a:avLst/>
          </a:prstGeom>
        </p:spPr>
      </p:pic>
      <p:pic>
        <p:nvPicPr>
          <p:cNvPr id="9" name="그림 8">
            <a:extLst>
              <a:ext uri="{FF2B5EF4-FFF2-40B4-BE49-F238E27FC236}">
                <a16:creationId xmlns:a16="http://schemas.microsoft.com/office/drawing/2014/main" id="{34BCCB56-9726-47E3-E9DB-B68C432A585E}"/>
              </a:ext>
            </a:extLst>
          </p:cNvPr>
          <p:cNvPicPr>
            <a:picLocks noChangeAspect="1"/>
          </p:cNvPicPr>
          <p:nvPr/>
        </p:nvPicPr>
        <p:blipFill>
          <a:blip r:embed="rId4"/>
          <a:stretch>
            <a:fillRect/>
          </a:stretch>
        </p:blipFill>
        <p:spPr>
          <a:xfrm>
            <a:off x="1028700" y="3802547"/>
            <a:ext cx="5029200" cy="1304925"/>
          </a:xfrm>
          <a:prstGeom prst="rect">
            <a:avLst/>
          </a:prstGeom>
        </p:spPr>
      </p:pic>
      <p:pic>
        <p:nvPicPr>
          <p:cNvPr id="11" name="그림 10">
            <a:extLst>
              <a:ext uri="{FF2B5EF4-FFF2-40B4-BE49-F238E27FC236}">
                <a16:creationId xmlns:a16="http://schemas.microsoft.com/office/drawing/2014/main" id="{15FA584D-BEC0-45A0-7DD7-3AF306B0DF69}"/>
              </a:ext>
            </a:extLst>
          </p:cNvPr>
          <p:cNvPicPr>
            <a:picLocks noChangeAspect="1"/>
          </p:cNvPicPr>
          <p:nvPr/>
        </p:nvPicPr>
        <p:blipFill>
          <a:blip r:embed="rId5"/>
          <a:stretch>
            <a:fillRect/>
          </a:stretch>
        </p:blipFill>
        <p:spPr>
          <a:xfrm>
            <a:off x="2498930" y="5173840"/>
            <a:ext cx="2609850" cy="419100"/>
          </a:xfrm>
          <a:prstGeom prst="rect">
            <a:avLst/>
          </a:prstGeom>
        </p:spPr>
      </p:pic>
      <p:sp>
        <p:nvSpPr>
          <p:cNvPr id="12" name="TextBox 11">
            <a:extLst>
              <a:ext uri="{FF2B5EF4-FFF2-40B4-BE49-F238E27FC236}">
                <a16:creationId xmlns:a16="http://schemas.microsoft.com/office/drawing/2014/main" id="{407DF7EE-7F2E-54BB-6B1D-700EE90BC1AF}"/>
              </a:ext>
            </a:extLst>
          </p:cNvPr>
          <p:cNvSpPr txBox="1"/>
          <p:nvPr/>
        </p:nvSpPr>
        <p:spPr>
          <a:xfrm>
            <a:off x="262245" y="5173840"/>
            <a:ext cx="2498930" cy="369332"/>
          </a:xfrm>
          <a:prstGeom prst="rect">
            <a:avLst/>
          </a:prstGeom>
          <a:noFill/>
        </p:spPr>
        <p:txBody>
          <a:bodyPr wrap="square" rtlCol="0">
            <a:spAutoFit/>
          </a:bodyPr>
          <a:lstStyle/>
          <a:p>
            <a:r>
              <a:rPr lang="ko-KR" altLang="en-US" dirty="0"/>
              <a:t>논문에서 고정된 수식</a:t>
            </a:r>
          </a:p>
        </p:txBody>
      </p:sp>
    </p:spTree>
    <p:extLst>
      <p:ext uri="{BB962C8B-B14F-4D97-AF65-F5344CB8AC3E}">
        <p14:creationId xmlns:p14="http://schemas.microsoft.com/office/powerpoint/2010/main" val="1193291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2598FD-1B13-99F3-777B-648AADC53E2E}"/>
              </a:ext>
            </a:extLst>
          </p:cNvPr>
          <p:cNvSpPr>
            <a:spLocks noGrp="1"/>
          </p:cNvSpPr>
          <p:nvPr>
            <p:ph type="title"/>
          </p:nvPr>
        </p:nvSpPr>
        <p:spPr/>
        <p:txBody>
          <a:bodyPr/>
          <a:lstStyle/>
          <a:p>
            <a:r>
              <a:rPr lang="en-US" altLang="ko-KR" dirty="0"/>
              <a:t>Experiment settings</a:t>
            </a:r>
            <a:endParaRPr lang="ko-KR" altLang="en-US" dirty="0"/>
          </a:p>
        </p:txBody>
      </p:sp>
      <p:sp>
        <p:nvSpPr>
          <p:cNvPr id="4" name="TextBox 3">
            <a:extLst>
              <a:ext uri="{FF2B5EF4-FFF2-40B4-BE49-F238E27FC236}">
                <a16:creationId xmlns:a16="http://schemas.microsoft.com/office/drawing/2014/main" id="{75D6D40D-1123-A57D-8877-DACA8C23F4FE}"/>
              </a:ext>
            </a:extLst>
          </p:cNvPr>
          <p:cNvSpPr txBox="1"/>
          <p:nvPr/>
        </p:nvSpPr>
        <p:spPr>
          <a:xfrm>
            <a:off x="838199" y="1566831"/>
            <a:ext cx="10763865" cy="1754326"/>
          </a:xfrm>
          <a:prstGeom prst="rect">
            <a:avLst/>
          </a:prstGeom>
          <a:noFill/>
        </p:spPr>
        <p:txBody>
          <a:bodyPr wrap="square">
            <a:spAutoFit/>
          </a:bodyPr>
          <a:lstStyle/>
          <a:p>
            <a:r>
              <a:rPr lang="en-US" altLang="ko-KR" dirty="0"/>
              <a:t>We experiment with a wide range of differently sized models, from ResNet50 to ResNet152. We train them with our augmentation on ImageNet from scratch for 300 epochs. The learning rate is set to 0.1, decayed by 10-fold at epochs 100, 200, 265. We train all our models on 8 GPUs, using </a:t>
            </a:r>
            <a:r>
              <a:rPr lang="en-US" altLang="ko-KR" dirty="0" err="1"/>
              <a:t>batchsize</a:t>
            </a:r>
            <a:r>
              <a:rPr lang="en-US" altLang="ko-KR" dirty="0"/>
              <a:t> 256 (32 per GPU). For the baseline augmentation, we follow the common practice. We first randomly crop a patch from the original image and then resize the patch to the target size (224 × 224). Finally, the patch is horizontally flipped with a probability of 0.5.</a:t>
            </a:r>
            <a:endParaRPr lang="ko-KR" altLang="en-US" dirty="0"/>
          </a:p>
        </p:txBody>
      </p:sp>
      <p:sp>
        <p:nvSpPr>
          <p:cNvPr id="6" name="TextBox 5">
            <a:extLst>
              <a:ext uri="{FF2B5EF4-FFF2-40B4-BE49-F238E27FC236}">
                <a16:creationId xmlns:a16="http://schemas.microsoft.com/office/drawing/2014/main" id="{D4F701D0-04C1-CE73-734B-7471CDBEFD28}"/>
              </a:ext>
            </a:extLst>
          </p:cNvPr>
          <p:cNvSpPr txBox="1"/>
          <p:nvPr/>
        </p:nvSpPr>
        <p:spPr>
          <a:xfrm>
            <a:off x="838199" y="3813841"/>
            <a:ext cx="10626214" cy="923330"/>
          </a:xfrm>
          <a:prstGeom prst="rect">
            <a:avLst/>
          </a:prstGeom>
          <a:noFill/>
        </p:spPr>
        <p:txBody>
          <a:bodyPr wrap="square">
            <a:spAutoFit/>
          </a:bodyPr>
          <a:lstStyle/>
          <a:p>
            <a:r>
              <a:rPr lang="en-US" altLang="ko-KR" dirty="0"/>
              <a:t>we only use </a:t>
            </a:r>
            <a:r>
              <a:rPr lang="en-US" altLang="ko-KR" dirty="0" err="1"/>
              <a:t>GridMask</a:t>
            </a:r>
            <a:r>
              <a:rPr lang="en-US" altLang="ko-KR" dirty="0"/>
              <a:t> along with the baseline augmentation. We choose r = 0.6, and we linearly increase the probability of </a:t>
            </a:r>
            <a:r>
              <a:rPr lang="en-US" altLang="ko-KR" dirty="0" err="1"/>
              <a:t>GridMask</a:t>
            </a:r>
            <a:r>
              <a:rPr lang="en-US" altLang="ko-KR" dirty="0"/>
              <a:t> from 0 to 0.8 with the increasing of training epochs until the 240th epoch, and then keep it until 300 epochs</a:t>
            </a:r>
            <a:endParaRPr lang="ko-KR" altLang="en-US" dirty="0"/>
          </a:p>
        </p:txBody>
      </p:sp>
    </p:spTree>
    <p:extLst>
      <p:ext uri="{BB962C8B-B14F-4D97-AF65-F5344CB8AC3E}">
        <p14:creationId xmlns:p14="http://schemas.microsoft.com/office/powerpoint/2010/main" val="179020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7BD26A9-E963-976D-1C0D-611E7F228878}"/>
              </a:ext>
            </a:extLst>
          </p:cNvPr>
          <p:cNvSpPr>
            <a:spLocks noGrp="1"/>
          </p:cNvSpPr>
          <p:nvPr>
            <p:ph type="title"/>
          </p:nvPr>
        </p:nvSpPr>
        <p:spPr/>
        <p:txBody>
          <a:bodyPr/>
          <a:lstStyle/>
          <a:p>
            <a:r>
              <a:rPr lang="en-US" altLang="ko-KR" dirty="0" err="1"/>
              <a:t>GridMask</a:t>
            </a:r>
            <a:r>
              <a:rPr lang="en-US" altLang="ko-KR" dirty="0"/>
              <a:t>: classification results</a:t>
            </a:r>
            <a:endParaRPr lang="ko-KR" altLang="en-US" dirty="0"/>
          </a:p>
        </p:txBody>
      </p:sp>
      <p:pic>
        <p:nvPicPr>
          <p:cNvPr id="5" name="내용 개체 틀 4">
            <a:extLst>
              <a:ext uri="{FF2B5EF4-FFF2-40B4-BE49-F238E27FC236}">
                <a16:creationId xmlns:a16="http://schemas.microsoft.com/office/drawing/2014/main" id="{50DC4AE6-26B7-8708-D34B-DA5A31DDF280}"/>
              </a:ext>
            </a:extLst>
          </p:cNvPr>
          <p:cNvPicPr>
            <a:picLocks noGrp="1" noChangeAspect="1"/>
          </p:cNvPicPr>
          <p:nvPr>
            <p:ph idx="1"/>
          </p:nvPr>
        </p:nvPicPr>
        <p:blipFill>
          <a:blip r:embed="rId2"/>
          <a:stretch>
            <a:fillRect/>
          </a:stretch>
        </p:blipFill>
        <p:spPr>
          <a:xfrm>
            <a:off x="6302478" y="1690688"/>
            <a:ext cx="5124450" cy="3343275"/>
          </a:xfrm>
        </p:spPr>
      </p:pic>
      <p:sp>
        <p:nvSpPr>
          <p:cNvPr id="7" name="TextBox 6">
            <a:extLst>
              <a:ext uri="{FF2B5EF4-FFF2-40B4-BE49-F238E27FC236}">
                <a16:creationId xmlns:a16="http://schemas.microsoft.com/office/drawing/2014/main" id="{547C2E6B-095C-7809-D29E-B37208AB3909}"/>
              </a:ext>
            </a:extLst>
          </p:cNvPr>
          <p:cNvSpPr txBox="1"/>
          <p:nvPr/>
        </p:nvSpPr>
        <p:spPr>
          <a:xfrm>
            <a:off x="471948" y="1690688"/>
            <a:ext cx="6096000" cy="646331"/>
          </a:xfrm>
          <a:prstGeom prst="rect">
            <a:avLst/>
          </a:prstGeom>
          <a:noFill/>
        </p:spPr>
        <p:txBody>
          <a:bodyPr wrap="square">
            <a:spAutoFit/>
          </a:bodyPr>
          <a:lstStyle/>
          <a:p>
            <a:r>
              <a:rPr lang="en-US" altLang="ko-KR" dirty="0"/>
              <a:t>We train them with our augmentation on ImageNet from scratch for 300 epochs.</a:t>
            </a:r>
            <a:endParaRPr lang="ko-KR" altLang="en-US" dirty="0"/>
          </a:p>
        </p:txBody>
      </p:sp>
      <p:sp>
        <p:nvSpPr>
          <p:cNvPr id="9" name="TextBox 8">
            <a:extLst>
              <a:ext uri="{FF2B5EF4-FFF2-40B4-BE49-F238E27FC236}">
                <a16:creationId xmlns:a16="http://schemas.microsoft.com/office/drawing/2014/main" id="{F12E838C-3205-D93F-BCC8-E5473D523017}"/>
              </a:ext>
            </a:extLst>
          </p:cNvPr>
          <p:cNvSpPr txBox="1"/>
          <p:nvPr/>
        </p:nvSpPr>
        <p:spPr>
          <a:xfrm>
            <a:off x="522339" y="2646919"/>
            <a:ext cx="6096000" cy="2308324"/>
          </a:xfrm>
          <a:prstGeom prst="rect">
            <a:avLst/>
          </a:prstGeom>
          <a:noFill/>
        </p:spPr>
        <p:txBody>
          <a:bodyPr wrap="square">
            <a:spAutoFit/>
          </a:bodyPr>
          <a:lstStyle/>
          <a:p>
            <a:r>
              <a:rPr lang="en-US" altLang="ko-KR" dirty="0"/>
              <a:t>The baseline augmentation including randomly deforming the brightness, contrast, saturation, and hue of the input image. And then the image is randomly scaled into a certain range. After that, a horizontal flip operation is randomly applied to the scaled image.</a:t>
            </a:r>
          </a:p>
          <a:p>
            <a:endParaRPr lang="en-US" altLang="ko-KR" dirty="0"/>
          </a:p>
          <a:p>
            <a:r>
              <a:rPr lang="en-US" altLang="ko-KR" dirty="0"/>
              <a:t>Finally, the image is normalized to around zero. Our </a:t>
            </a:r>
            <a:r>
              <a:rPr lang="en-US" altLang="ko-KR" dirty="0" err="1"/>
              <a:t>GridMask</a:t>
            </a:r>
            <a:r>
              <a:rPr lang="en-US" altLang="ko-KR" dirty="0"/>
              <a:t> is used after the baseline augmentation. </a:t>
            </a:r>
            <a:endParaRPr lang="ko-KR" altLang="en-US" dirty="0"/>
          </a:p>
        </p:txBody>
      </p:sp>
    </p:spTree>
    <p:extLst>
      <p:ext uri="{BB962C8B-B14F-4D97-AF65-F5344CB8AC3E}">
        <p14:creationId xmlns:p14="http://schemas.microsoft.com/office/powerpoint/2010/main" val="668297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C3D60D-01E9-3FEB-054D-0FB19BE350B8}"/>
              </a:ext>
            </a:extLst>
          </p:cNvPr>
          <p:cNvSpPr>
            <a:spLocks noGrp="1"/>
          </p:cNvSpPr>
          <p:nvPr>
            <p:ph type="title"/>
          </p:nvPr>
        </p:nvSpPr>
        <p:spPr/>
        <p:txBody>
          <a:bodyPr/>
          <a:lstStyle/>
          <a:p>
            <a:r>
              <a:rPr lang="en-US" altLang="ko-KR" dirty="0" err="1"/>
              <a:t>GridMask</a:t>
            </a:r>
            <a:r>
              <a:rPr lang="en-US" altLang="ko-KR" dirty="0"/>
              <a:t>: detection results</a:t>
            </a:r>
            <a:endParaRPr lang="ko-KR" altLang="en-US" dirty="0"/>
          </a:p>
        </p:txBody>
      </p:sp>
      <p:pic>
        <p:nvPicPr>
          <p:cNvPr id="5" name="내용 개체 틀 4">
            <a:extLst>
              <a:ext uri="{FF2B5EF4-FFF2-40B4-BE49-F238E27FC236}">
                <a16:creationId xmlns:a16="http://schemas.microsoft.com/office/drawing/2014/main" id="{86D8AAE1-DFFD-07DD-B44A-37AA2B0F8705}"/>
              </a:ext>
            </a:extLst>
          </p:cNvPr>
          <p:cNvPicPr>
            <a:picLocks noGrp="1" noChangeAspect="1"/>
          </p:cNvPicPr>
          <p:nvPr>
            <p:ph idx="1"/>
          </p:nvPr>
        </p:nvPicPr>
        <p:blipFill>
          <a:blip r:embed="rId2"/>
          <a:stretch>
            <a:fillRect/>
          </a:stretch>
        </p:blipFill>
        <p:spPr>
          <a:xfrm>
            <a:off x="5931155" y="2253763"/>
            <a:ext cx="5324475" cy="3514725"/>
          </a:xfrm>
        </p:spPr>
      </p:pic>
      <p:sp>
        <p:nvSpPr>
          <p:cNvPr id="7" name="TextBox 6">
            <a:extLst>
              <a:ext uri="{FF2B5EF4-FFF2-40B4-BE49-F238E27FC236}">
                <a16:creationId xmlns:a16="http://schemas.microsoft.com/office/drawing/2014/main" id="{9EC74F74-4EAE-7281-77DC-82DE054A910C}"/>
              </a:ext>
            </a:extLst>
          </p:cNvPr>
          <p:cNvSpPr txBox="1"/>
          <p:nvPr/>
        </p:nvSpPr>
        <p:spPr>
          <a:xfrm>
            <a:off x="157316" y="4915796"/>
            <a:ext cx="6096000" cy="646331"/>
          </a:xfrm>
          <a:prstGeom prst="rect">
            <a:avLst/>
          </a:prstGeom>
          <a:noFill/>
        </p:spPr>
        <p:txBody>
          <a:bodyPr wrap="square">
            <a:spAutoFit/>
          </a:bodyPr>
          <a:lstStyle/>
          <a:p>
            <a:r>
              <a:rPr lang="en-US" altLang="ko-KR" dirty="0"/>
              <a:t>In the task of COCO2017 object detection, we improve the baseline by 1.8%</a:t>
            </a:r>
            <a:endParaRPr lang="ko-KR" altLang="en-US" dirty="0"/>
          </a:p>
        </p:txBody>
      </p:sp>
      <p:sp>
        <p:nvSpPr>
          <p:cNvPr id="8" name="TextBox 7">
            <a:extLst>
              <a:ext uri="{FF2B5EF4-FFF2-40B4-BE49-F238E27FC236}">
                <a16:creationId xmlns:a16="http://schemas.microsoft.com/office/drawing/2014/main" id="{2A09ACE4-14DF-1195-DE07-D0DC4D7E2E0E}"/>
              </a:ext>
            </a:extLst>
          </p:cNvPr>
          <p:cNvSpPr txBox="1"/>
          <p:nvPr/>
        </p:nvSpPr>
        <p:spPr>
          <a:xfrm>
            <a:off x="157316" y="2401112"/>
            <a:ext cx="6096000" cy="2585323"/>
          </a:xfrm>
          <a:prstGeom prst="rect">
            <a:avLst/>
          </a:prstGeom>
          <a:noFill/>
        </p:spPr>
        <p:txBody>
          <a:bodyPr wrap="square">
            <a:spAutoFit/>
          </a:bodyPr>
          <a:lstStyle/>
          <a:p>
            <a:endParaRPr lang="en-US" altLang="ko-KR" dirty="0"/>
          </a:p>
          <a:p>
            <a:r>
              <a:rPr lang="en-US" altLang="ko-KR" dirty="0"/>
              <a:t>Finally, the image is normalized to around zero. Our </a:t>
            </a:r>
            <a:r>
              <a:rPr lang="en-US" altLang="ko-KR" dirty="0" err="1"/>
              <a:t>GridMask</a:t>
            </a:r>
            <a:r>
              <a:rPr lang="en-US" altLang="ko-KR" dirty="0"/>
              <a:t> is used after the baseline augmentation(</a:t>
            </a:r>
            <a:r>
              <a:rPr lang="en-US" altLang="ko-KR" dirty="0" err="1"/>
              <a:t>Cutout,Has,Autoaugmentation</a:t>
            </a:r>
            <a:r>
              <a:rPr lang="en-US" altLang="ko-KR" dirty="0"/>
              <a:t>). </a:t>
            </a:r>
          </a:p>
          <a:p>
            <a:endParaRPr lang="en-US" altLang="ko-KR" dirty="0"/>
          </a:p>
          <a:p>
            <a:r>
              <a:rPr lang="en-US" altLang="ko-KR" dirty="0"/>
              <a:t>R=0.5</a:t>
            </a:r>
          </a:p>
          <a:p>
            <a:r>
              <a:rPr lang="en-US" altLang="ko-KR" dirty="0"/>
              <a:t>A natural variation is to break the structure and randomly drop a block in every unit with a certain probability of </a:t>
            </a:r>
            <a:r>
              <a:rPr lang="en-US" altLang="ko-KR" dirty="0" err="1"/>
              <a:t>pu</a:t>
            </a:r>
            <a:r>
              <a:rPr lang="en-US" altLang="ko-KR" dirty="0"/>
              <a:t>.</a:t>
            </a:r>
            <a:endParaRPr lang="ko-KR" altLang="en-US" dirty="0"/>
          </a:p>
        </p:txBody>
      </p:sp>
    </p:spTree>
    <p:extLst>
      <p:ext uri="{BB962C8B-B14F-4D97-AF65-F5344CB8AC3E}">
        <p14:creationId xmlns:p14="http://schemas.microsoft.com/office/powerpoint/2010/main" val="2000951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C0B097-6680-2644-9967-E778710E8D3F}"/>
              </a:ext>
            </a:extLst>
          </p:cNvPr>
          <p:cNvSpPr>
            <a:spLocks noGrp="1"/>
          </p:cNvSpPr>
          <p:nvPr>
            <p:ph type="title"/>
          </p:nvPr>
        </p:nvSpPr>
        <p:spPr/>
        <p:txBody>
          <a:bodyPr/>
          <a:lstStyle/>
          <a:p>
            <a:r>
              <a:rPr lang="en-US" altLang="ko-KR" dirty="0"/>
              <a:t>Conclusion</a:t>
            </a:r>
            <a:endParaRPr lang="ko-KR" altLang="en-US" dirty="0"/>
          </a:p>
        </p:txBody>
      </p:sp>
      <p:pic>
        <p:nvPicPr>
          <p:cNvPr id="5" name="내용 개체 틀 4">
            <a:extLst>
              <a:ext uri="{FF2B5EF4-FFF2-40B4-BE49-F238E27FC236}">
                <a16:creationId xmlns:a16="http://schemas.microsoft.com/office/drawing/2014/main" id="{6A1DA3CD-16C9-635B-0E77-DF6F9EC3A490}"/>
              </a:ext>
            </a:extLst>
          </p:cNvPr>
          <p:cNvPicPr>
            <a:picLocks noGrp="1" noChangeAspect="1"/>
          </p:cNvPicPr>
          <p:nvPr>
            <p:ph idx="1"/>
          </p:nvPr>
        </p:nvPicPr>
        <p:blipFill>
          <a:blip r:embed="rId2"/>
          <a:stretch>
            <a:fillRect/>
          </a:stretch>
        </p:blipFill>
        <p:spPr>
          <a:xfrm>
            <a:off x="193809" y="2205674"/>
            <a:ext cx="11804382" cy="3188237"/>
          </a:xfrm>
        </p:spPr>
      </p:pic>
    </p:spTree>
    <p:extLst>
      <p:ext uri="{BB962C8B-B14F-4D97-AF65-F5344CB8AC3E}">
        <p14:creationId xmlns:p14="http://schemas.microsoft.com/office/powerpoint/2010/main" val="1006492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5ADD78B-60DF-D361-EDA5-D809FAD12AED}"/>
              </a:ext>
            </a:extLst>
          </p:cNvPr>
          <p:cNvSpPr>
            <a:spLocks noGrp="1"/>
          </p:cNvSpPr>
          <p:nvPr>
            <p:ph type="title"/>
          </p:nvPr>
        </p:nvSpPr>
        <p:spPr/>
        <p:txBody>
          <a:bodyPr/>
          <a:lstStyle/>
          <a:p>
            <a:r>
              <a:rPr lang="en-US" altLang="ko-KR" dirty="0"/>
              <a:t>Augmentation</a:t>
            </a:r>
            <a:endParaRPr lang="ko-KR" altLang="en-US" dirty="0"/>
          </a:p>
        </p:txBody>
      </p:sp>
      <p:sp>
        <p:nvSpPr>
          <p:cNvPr id="3" name="내용 개체 틀 2">
            <a:extLst>
              <a:ext uri="{FF2B5EF4-FFF2-40B4-BE49-F238E27FC236}">
                <a16:creationId xmlns:a16="http://schemas.microsoft.com/office/drawing/2014/main" id="{947474FF-6A58-246C-D563-6346DE7E061E}"/>
              </a:ext>
            </a:extLst>
          </p:cNvPr>
          <p:cNvSpPr>
            <a:spLocks noGrp="1"/>
          </p:cNvSpPr>
          <p:nvPr>
            <p:ph idx="1"/>
          </p:nvPr>
        </p:nvSpPr>
        <p:spPr/>
        <p:txBody>
          <a:bodyPr/>
          <a:lstStyle/>
          <a:p>
            <a:r>
              <a:rPr lang="en-US" altLang="ko-KR" dirty="0"/>
              <a:t>Hide-and-Seek</a:t>
            </a:r>
          </a:p>
          <a:p>
            <a:r>
              <a:rPr lang="en-US" altLang="ko-KR" dirty="0"/>
              <a:t>Cutout</a:t>
            </a:r>
          </a:p>
          <a:p>
            <a:r>
              <a:rPr lang="en-US" altLang="ko-KR" dirty="0" err="1"/>
              <a:t>RandomErasing</a:t>
            </a:r>
            <a:endParaRPr lang="en-US" altLang="ko-KR" dirty="0"/>
          </a:p>
          <a:p>
            <a:r>
              <a:rPr lang="en-US" altLang="ko-KR" dirty="0" err="1"/>
              <a:t>GridMask</a:t>
            </a:r>
            <a:endParaRPr lang="en-US" altLang="ko-KR" dirty="0"/>
          </a:p>
          <a:p>
            <a:endParaRPr lang="ko-KR" altLang="en-US" dirty="0"/>
          </a:p>
        </p:txBody>
      </p:sp>
    </p:spTree>
    <p:extLst>
      <p:ext uri="{BB962C8B-B14F-4D97-AF65-F5344CB8AC3E}">
        <p14:creationId xmlns:p14="http://schemas.microsoft.com/office/powerpoint/2010/main" val="1757660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D5FB930-A4CF-BD1E-88CB-FD9D4615C914}"/>
              </a:ext>
            </a:extLst>
          </p:cNvPr>
          <p:cNvSpPr>
            <a:spLocks noGrp="1"/>
          </p:cNvSpPr>
          <p:nvPr>
            <p:ph type="title"/>
          </p:nvPr>
        </p:nvSpPr>
        <p:spPr/>
        <p:txBody>
          <a:bodyPr/>
          <a:lstStyle/>
          <a:p>
            <a:r>
              <a:rPr lang="en-US" altLang="ko-KR" dirty="0"/>
              <a:t>Conclusion</a:t>
            </a:r>
            <a:endParaRPr lang="ko-KR" altLang="en-US" dirty="0"/>
          </a:p>
        </p:txBody>
      </p:sp>
      <p:pic>
        <p:nvPicPr>
          <p:cNvPr id="5" name="내용 개체 틀 4">
            <a:extLst>
              <a:ext uri="{FF2B5EF4-FFF2-40B4-BE49-F238E27FC236}">
                <a16:creationId xmlns:a16="http://schemas.microsoft.com/office/drawing/2014/main" id="{12AA398F-D420-1E4D-513B-4BAA4C1F978B}"/>
              </a:ext>
            </a:extLst>
          </p:cNvPr>
          <p:cNvPicPr>
            <a:picLocks noGrp="1" noChangeAspect="1"/>
          </p:cNvPicPr>
          <p:nvPr>
            <p:ph idx="1"/>
          </p:nvPr>
        </p:nvPicPr>
        <p:blipFill>
          <a:blip r:embed="rId2"/>
          <a:stretch>
            <a:fillRect/>
          </a:stretch>
        </p:blipFill>
        <p:spPr>
          <a:xfrm>
            <a:off x="350917" y="1796756"/>
            <a:ext cx="11490166" cy="3677444"/>
          </a:xfrm>
        </p:spPr>
      </p:pic>
    </p:spTree>
    <p:extLst>
      <p:ext uri="{BB962C8B-B14F-4D97-AF65-F5344CB8AC3E}">
        <p14:creationId xmlns:p14="http://schemas.microsoft.com/office/powerpoint/2010/main" val="3038455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4105C3-F5E5-6C57-54E6-A1353E21456B}"/>
              </a:ext>
            </a:extLst>
          </p:cNvPr>
          <p:cNvSpPr>
            <a:spLocks noGrp="1"/>
          </p:cNvSpPr>
          <p:nvPr>
            <p:ph type="title"/>
          </p:nvPr>
        </p:nvSpPr>
        <p:spPr/>
        <p:txBody>
          <a:bodyPr/>
          <a:lstStyle/>
          <a:p>
            <a:r>
              <a:rPr lang="en-US" altLang="ko-KR" dirty="0"/>
              <a:t>Hide-and-Seek</a:t>
            </a:r>
            <a:endParaRPr lang="ko-KR" altLang="en-US" dirty="0"/>
          </a:p>
        </p:txBody>
      </p:sp>
      <p:sp>
        <p:nvSpPr>
          <p:cNvPr id="3" name="내용 개체 틀 2">
            <a:extLst>
              <a:ext uri="{FF2B5EF4-FFF2-40B4-BE49-F238E27FC236}">
                <a16:creationId xmlns:a16="http://schemas.microsoft.com/office/drawing/2014/main" id="{F456253D-4C2C-2B5C-0239-58DC9DD3890F}"/>
              </a:ext>
            </a:extLst>
          </p:cNvPr>
          <p:cNvSpPr>
            <a:spLocks noGrp="1"/>
          </p:cNvSpPr>
          <p:nvPr>
            <p:ph idx="1"/>
          </p:nvPr>
        </p:nvSpPr>
        <p:spPr/>
        <p:txBody>
          <a:bodyPr>
            <a:normAutofit lnSpcReduction="10000"/>
          </a:bodyPr>
          <a:lstStyle/>
          <a:p>
            <a:pPr algn="just" latinLnBrk="1">
              <a:lnSpc>
                <a:spcPct val="107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Blocks part of the image with the objective of obscuring the most significant area through many iterations of a random process</a:t>
            </a:r>
            <a:r>
              <a:rPr lang="en-US" altLang="ko-KR" sz="1800" kern="100" dirty="0">
                <a:latin typeface="맑은 고딕" panose="020B0503020000020004" pitchFamily="50" charset="-127"/>
                <a:ea typeface="맑은 고딕" panose="020B0503020000020004" pitchFamily="50" charset="-127"/>
                <a:cs typeface="Times New Roman" panose="02020603050405020304" pitchFamily="18" charset="0"/>
              </a:rPr>
              <a:t> :</a:t>
            </a:r>
          </a:p>
          <a:p>
            <a:pPr marL="0" indent="0" algn="just" latinLnBrk="1">
              <a:lnSpc>
                <a:spcPct val="107000"/>
              </a:lnSpc>
              <a:spcAft>
                <a:spcPts val="800"/>
              </a:spcAft>
              <a:buNone/>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랜덤 프로세스의 반복을 통해서 중요한 영역을 가릴 목적으로 </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image</a:t>
            </a:r>
            <a:r>
              <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의 부분을 차단</a:t>
            </a:r>
            <a:endPar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0" indent="0" algn="just" latinLnBrk="1">
              <a:lnSpc>
                <a:spcPct val="107000"/>
              </a:lnSpc>
              <a:spcAft>
                <a:spcPts val="800"/>
              </a:spcAft>
              <a:buNone/>
            </a:pPr>
            <a:r>
              <a:rPr lang="ko-KR" altLang="en-US" sz="1800" kern="100" dirty="0">
                <a:effectLst/>
                <a:latin typeface="맑은 고딕" panose="020B0503020000020004" pitchFamily="50" charset="-127"/>
                <a:ea typeface="맑은 고딕" panose="020B0503020000020004" pitchFamily="50" charset="-127"/>
                <a:cs typeface="Times New Roman" panose="02020603050405020304" pitchFamily="18" charset="0"/>
              </a:rPr>
              <a:t>이미지를 </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s x s patches</a:t>
            </a:r>
            <a:r>
              <a:rPr lang="ko-KR" altLang="en-US" sz="1800" kern="100" dirty="0">
                <a:effectLst/>
                <a:latin typeface="맑은 고딕" panose="020B0503020000020004" pitchFamily="50" charset="-127"/>
                <a:ea typeface="맑은 고딕" panose="020B0503020000020004" pitchFamily="50" charset="-127"/>
                <a:cs typeface="Times New Roman" panose="02020603050405020304" pitchFamily="18" charset="0"/>
              </a:rPr>
              <a:t>로 나눈 후 랜덤하게 </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block</a:t>
            </a:r>
          </a:p>
          <a:p>
            <a:pPr marL="0" indent="0" algn="just" latinLnBrk="1">
              <a:lnSpc>
                <a:spcPct val="107000"/>
              </a:lnSpc>
              <a:spcAft>
                <a:spcPts val="800"/>
              </a:spcAft>
              <a:buNone/>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(WXH)/(SXS) </a:t>
            </a:r>
            <a:r>
              <a:rPr lang="ko-KR" altLang="en-US" sz="1800" kern="100" dirty="0">
                <a:effectLst/>
                <a:latin typeface="맑은 고딕" panose="020B0503020000020004" pitchFamily="50" charset="-127"/>
                <a:ea typeface="맑은 고딕" panose="020B0503020000020004" pitchFamily="50" charset="-127"/>
                <a:cs typeface="Times New Roman" panose="02020603050405020304" pitchFamily="18" charset="0"/>
              </a:rPr>
              <a:t>개의 </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patches</a:t>
            </a:r>
          </a:p>
          <a:p>
            <a:pPr marL="0" indent="0" algn="just" latinLnBrk="1">
              <a:lnSpc>
                <a:spcPct val="107000"/>
              </a:lnSpc>
              <a:spcAft>
                <a:spcPts val="800"/>
              </a:spcAft>
              <a:buNone/>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Ex)224X224X3 56X56X3-&gt;16</a:t>
            </a:r>
            <a:r>
              <a:rPr lang="ko-KR" altLang="en-US" sz="1800" kern="100" dirty="0">
                <a:effectLst/>
                <a:latin typeface="맑은 고딕" panose="020B0503020000020004" pitchFamily="50" charset="-127"/>
                <a:ea typeface="맑은 고딕" panose="020B0503020000020004" pitchFamily="50" charset="-127"/>
                <a:cs typeface="Times New Roman" panose="02020603050405020304" pitchFamily="18" charset="0"/>
              </a:rPr>
              <a:t>개의 </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patches</a:t>
            </a:r>
          </a:p>
          <a:p>
            <a:pPr marL="0" indent="0" algn="just" latinLnBrk="1">
              <a:lnSpc>
                <a:spcPct val="107000"/>
              </a:lnSpc>
              <a:spcAft>
                <a:spcPts val="800"/>
              </a:spcAft>
              <a:buNone/>
            </a:pPr>
            <a:endPar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0" indent="0" algn="just" latinLnBrk="1">
              <a:lnSpc>
                <a:spcPct val="107000"/>
              </a:lnSpc>
              <a:spcAft>
                <a:spcPts val="800"/>
              </a:spcAft>
              <a:buNone/>
            </a:pPr>
            <a:r>
              <a:rPr lang="ko-KR" altLang="en-US" sz="1800" kern="100" dirty="0">
                <a:latin typeface="맑은 고딕" panose="020B0503020000020004" pitchFamily="50" charset="-127"/>
                <a:ea typeface="맑은 고딕" panose="020B0503020000020004" pitchFamily="50" charset="-127"/>
                <a:cs typeface="Times New Roman" panose="02020603050405020304" pitchFamily="18" charset="0"/>
              </a:rPr>
              <a:t>단점</a:t>
            </a:r>
            <a:r>
              <a:rPr lang="en-US" altLang="ko-KR" sz="1800" kern="100" dirty="0">
                <a:latin typeface="맑은 고딕" panose="020B0503020000020004" pitchFamily="50" charset="-127"/>
                <a:ea typeface="맑은 고딕" panose="020B0503020000020004" pitchFamily="50" charset="-127"/>
                <a:cs typeface="Times New Roman" panose="02020603050405020304" pitchFamily="18" charset="0"/>
              </a:rPr>
              <a:t>: </a:t>
            </a:r>
            <a:r>
              <a:rPr lang="ko-KR" altLang="en-US" sz="1800" kern="100" dirty="0">
                <a:latin typeface="맑은 고딕" panose="020B0503020000020004" pitchFamily="50" charset="-127"/>
                <a:ea typeface="맑은 고딕" panose="020B0503020000020004" pitchFamily="50" charset="-127"/>
                <a:cs typeface="Times New Roman" panose="02020603050405020304" pitchFamily="18" charset="0"/>
              </a:rPr>
              <a:t>동일한 사이즈로 실행되는 것이라 동일한 </a:t>
            </a:r>
            <a:r>
              <a:rPr lang="en-US" altLang="ko-KR" sz="1800" kern="100" dirty="0">
                <a:latin typeface="맑은 고딕" panose="020B0503020000020004" pitchFamily="50" charset="-127"/>
                <a:ea typeface="맑은 고딕" panose="020B0503020000020004" pitchFamily="50" charset="-127"/>
                <a:cs typeface="Times New Roman" panose="02020603050405020304" pitchFamily="18" charset="0"/>
              </a:rPr>
              <a:t>level</a:t>
            </a:r>
            <a:r>
              <a:rPr lang="ko-KR" altLang="en-US" sz="1800" kern="100" dirty="0">
                <a:latin typeface="맑은 고딕" panose="020B0503020000020004" pitchFamily="50" charset="-127"/>
                <a:ea typeface="맑은 고딕" panose="020B0503020000020004" pitchFamily="50" charset="-127"/>
                <a:cs typeface="Times New Roman" panose="02020603050405020304" pitchFamily="18" charset="0"/>
              </a:rPr>
              <a:t>의 </a:t>
            </a:r>
            <a:endParaRPr lang="en-US" altLang="ko-KR" sz="1800" kern="100" dirty="0">
              <a:latin typeface="맑은 고딕" panose="020B0503020000020004" pitchFamily="50" charset="-127"/>
              <a:ea typeface="맑은 고딕" panose="020B0503020000020004" pitchFamily="50" charset="-127"/>
              <a:cs typeface="Times New Roman" panose="02020603050405020304" pitchFamily="18" charset="0"/>
            </a:endParaRPr>
          </a:p>
          <a:p>
            <a:pPr marL="0" indent="0" algn="just" latinLnBrk="1">
              <a:lnSpc>
                <a:spcPct val="107000"/>
              </a:lnSpc>
              <a:spcAft>
                <a:spcPts val="800"/>
              </a:spcAft>
              <a:buNone/>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Occlusion</a:t>
            </a:r>
            <a:r>
              <a:rPr lang="ko-KR" altLang="en-US" sz="1800" kern="100" dirty="0">
                <a:effectLst/>
                <a:latin typeface="맑은 고딕" panose="020B0503020000020004" pitchFamily="50" charset="-127"/>
                <a:ea typeface="맑은 고딕" panose="020B0503020000020004" pitchFamily="50" charset="-127"/>
                <a:cs typeface="Times New Roman" panose="02020603050405020304" pitchFamily="18" charset="0"/>
              </a:rPr>
              <a:t>만 발생</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lang="ko-KR" altLang="en-US" b="1" dirty="0"/>
          </a:p>
        </p:txBody>
      </p:sp>
      <p:pic>
        <p:nvPicPr>
          <p:cNvPr id="5" name="그림 4">
            <a:extLst>
              <a:ext uri="{FF2B5EF4-FFF2-40B4-BE49-F238E27FC236}">
                <a16:creationId xmlns:a16="http://schemas.microsoft.com/office/drawing/2014/main" id="{1387D488-65DD-9302-8DAE-E320549E8ADA}"/>
              </a:ext>
            </a:extLst>
          </p:cNvPr>
          <p:cNvPicPr>
            <a:picLocks noChangeAspect="1"/>
          </p:cNvPicPr>
          <p:nvPr/>
        </p:nvPicPr>
        <p:blipFill>
          <a:blip r:embed="rId2"/>
          <a:stretch>
            <a:fillRect/>
          </a:stretch>
        </p:blipFill>
        <p:spPr>
          <a:xfrm>
            <a:off x="6724650" y="3044825"/>
            <a:ext cx="4629150" cy="3267075"/>
          </a:xfrm>
          <a:prstGeom prst="rect">
            <a:avLst/>
          </a:prstGeom>
        </p:spPr>
      </p:pic>
    </p:spTree>
    <p:extLst>
      <p:ext uri="{BB962C8B-B14F-4D97-AF65-F5344CB8AC3E}">
        <p14:creationId xmlns:p14="http://schemas.microsoft.com/office/powerpoint/2010/main" val="3436005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253D2FF-E3BC-0C64-86BE-4AC92FD75AF3}"/>
              </a:ext>
            </a:extLst>
          </p:cNvPr>
          <p:cNvSpPr>
            <a:spLocks noGrp="1"/>
          </p:cNvSpPr>
          <p:nvPr>
            <p:ph type="title"/>
          </p:nvPr>
        </p:nvSpPr>
        <p:spPr/>
        <p:txBody>
          <a:bodyPr>
            <a:normAutofit/>
          </a:bodyPr>
          <a:lstStyle/>
          <a:p>
            <a:r>
              <a:rPr lang="en-US" altLang="ko-KR" sz="4000" dirty="0"/>
              <a:t>Hide-and-Seek : object localization results</a:t>
            </a:r>
            <a:endParaRPr lang="ko-KR" altLang="en-US" sz="4000" dirty="0"/>
          </a:p>
        </p:txBody>
      </p:sp>
      <p:pic>
        <p:nvPicPr>
          <p:cNvPr id="5" name="내용 개체 틀 4">
            <a:extLst>
              <a:ext uri="{FF2B5EF4-FFF2-40B4-BE49-F238E27FC236}">
                <a16:creationId xmlns:a16="http://schemas.microsoft.com/office/drawing/2014/main" id="{2578A0E1-C84B-2392-AD89-D31D1195D45B}"/>
              </a:ext>
            </a:extLst>
          </p:cNvPr>
          <p:cNvPicPr>
            <a:picLocks noGrp="1" noChangeAspect="1"/>
          </p:cNvPicPr>
          <p:nvPr>
            <p:ph idx="1"/>
          </p:nvPr>
        </p:nvPicPr>
        <p:blipFill>
          <a:blip r:embed="rId2"/>
          <a:stretch>
            <a:fillRect/>
          </a:stretch>
        </p:blipFill>
        <p:spPr>
          <a:xfrm>
            <a:off x="6295105" y="2310120"/>
            <a:ext cx="5348068" cy="3343428"/>
          </a:xfrm>
        </p:spPr>
      </p:pic>
      <p:sp>
        <p:nvSpPr>
          <p:cNvPr id="7" name="TextBox 6">
            <a:extLst>
              <a:ext uri="{FF2B5EF4-FFF2-40B4-BE49-F238E27FC236}">
                <a16:creationId xmlns:a16="http://schemas.microsoft.com/office/drawing/2014/main" id="{21C936EF-847A-A34F-374E-64D12935ED00}"/>
              </a:ext>
            </a:extLst>
          </p:cNvPr>
          <p:cNvSpPr txBox="1"/>
          <p:nvPr/>
        </p:nvSpPr>
        <p:spPr>
          <a:xfrm>
            <a:off x="447261" y="1940788"/>
            <a:ext cx="6287836" cy="4247317"/>
          </a:xfrm>
          <a:prstGeom prst="rect">
            <a:avLst/>
          </a:prstGeom>
          <a:noFill/>
        </p:spPr>
        <p:txBody>
          <a:bodyPr wrap="square">
            <a:spAutoFit/>
          </a:bodyPr>
          <a:lstStyle/>
          <a:p>
            <a:pPr algn="l"/>
            <a:r>
              <a:rPr lang="en-US" altLang="ko-KR" i="0" dirty="0">
                <a:solidFill>
                  <a:srgbClr val="333333"/>
                </a:solidFill>
                <a:effectLst/>
                <a:latin typeface="Helvetica" panose="020B0604020202020204" pitchFamily="34" charset="0"/>
              </a:rPr>
              <a:t>ILSVRC2016</a:t>
            </a:r>
            <a:r>
              <a:rPr lang="ko-KR" altLang="en-US" i="0" dirty="0">
                <a:solidFill>
                  <a:srgbClr val="333333"/>
                </a:solidFill>
                <a:effectLst/>
                <a:latin typeface="Helvetica" panose="020B0604020202020204" pitchFamily="34" charset="0"/>
              </a:rPr>
              <a:t>의 평가 방식을 이용함 </a:t>
            </a:r>
            <a:r>
              <a:rPr lang="en-US" altLang="ko-KR" dirty="0">
                <a:solidFill>
                  <a:srgbClr val="333333"/>
                </a:solidFill>
                <a:latin typeface="Helvetica" panose="020B0604020202020204" pitchFamily="34" charset="0"/>
              </a:rPr>
              <a:t>validation</a:t>
            </a:r>
            <a:r>
              <a:rPr lang="ko-KR" altLang="en-US" dirty="0">
                <a:solidFill>
                  <a:srgbClr val="333333"/>
                </a:solidFill>
                <a:latin typeface="Helvetica" panose="020B0604020202020204" pitchFamily="34" charset="0"/>
              </a:rPr>
              <a:t> </a:t>
            </a:r>
            <a:r>
              <a:rPr lang="en-US" altLang="ko-KR" dirty="0">
                <a:solidFill>
                  <a:srgbClr val="333333"/>
                </a:solidFill>
                <a:latin typeface="Helvetica" panose="020B0604020202020204" pitchFamily="34" charset="0"/>
              </a:rPr>
              <a:t>data</a:t>
            </a:r>
            <a:r>
              <a:rPr lang="ko-KR" altLang="en-US" dirty="0">
                <a:solidFill>
                  <a:srgbClr val="333333"/>
                </a:solidFill>
                <a:latin typeface="Helvetica" panose="020B0604020202020204" pitchFamily="34" charset="0"/>
              </a:rPr>
              <a:t>만 공개됨</a:t>
            </a:r>
            <a:endParaRPr lang="en-US" altLang="ko-KR" i="0" dirty="0">
              <a:solidFill>
                <a:srgbClr val="333333"/>
              </a:solidFill>
              <a:effectLst/>
              <a:latin typeface="Helvetica" panose="020B0604020202020204" pitchFamily="34" charset="0"/>
            </a:endParaRPr>
          </a:p>
          <a:p>
            <a:pPr algn="l"/>
            <a:endParaRPr lang="en-US" altLang="ko-KR" dirty="0">
              <a:solidFill>
                <a:srgbClr val="333333"/>
              </a:solidFill>
              <a:latin typeface="Helvetica" panose="020B0604020202020204" pitchFamily="34" charset="0"/>
            </a:endParaRPr>
          </a:p>
          <a:p>
            <a:pPr algn="l"/>
            <a:r>
              <a:rPr lang="en-US" altLang="ko-KR" dirty="0"/>
              <a:t>Top-1 Loc</a:t>
            </a:r>
            <a:r>
              <a:rPr lang="en-US" altLang="ko-KR" dirty="0">
                <a:solidFill>
                  <a:srgbClr val="333333"/>
                </a:solidFill>
                <a:latin typeface="Helvetica" panose="020B0604020202020204" pitchFamily="34" charset="0"/>
              </a:rPr>
              <a:t>: </a:t>
            </a:r>
            <a:r>
              <a:rPr lang="en-US" altLang="ko-KR" dirty="0"/>
              <a:t>fraction of images for </a:t>
            </a:r>
            <a:r>
              <a:rPr lang="en-US" altLang="ko-KR" dirty="0">
                <a:solidFill>
                  <a:srgbClr val="FF0000"/>
                </a:solidFill>
              </a:rPr>
              <a:t>which the predicted class with the highest probability</a:t>
            </a:r>
            <a:r>
              <a:rPr lang="en-US" altLang="ko-KR" dirty="0"/>
              <a:t> is the same as the ground-truth class and the predicted bounding box for that class has more than 50% </a:t>
            </a:r>
            <a:r>
              <a:rPr lang="en-US" altLang="ko-KR" dirty="0" err="1"/>
              <a:t>IoU</a:t>
            </a:r>
            <a:r>
              <a:rPr lang="en-US" altLang="ko-KR" dirty="0"/>
              <a:t> with the ground-truth box</a:t>
            </a:r>
          </a:p>
          <a:p>
            <a:pPr algn="l"/>
            <a:endParaRPr lang="en-US" altLang="ko-KR" i="0" dirty="0">
              <a:solidFill>
                <a:srgbClr val="333333"/>
              </a:solidFill>
              <a:effectLst/>
              <a:latin typeface="Helvetica" panose="020B0604020202020204" pitchFamily="34" charset="0"/>
            </a:endParaRPr>
          </a:p>
          <a:p>
            <a:pPr algn="l"/>
            <a:r>
              <a:rPr lang="en-US" altLang="ko-KR" dirty="0"/>
              <a:t>GT-known Loc</a:t>
            </a:r>
            <a:r>
              <a:rPr lang="en-US" altLang="ko-KR" dirty="0">
                <a:solidFill>
                  <a:srgbClr val="333333"/>
                </a:solidFill>
                <a:latin typeface="Helvetica" panose="020B0604020202020204" pitchFamily="34" charset="0"/>
              </a:rPr>
              <a:t>: </a:t>
            </a:r>
            <a:r>
              <a:rPr lang="en-US" altLang="ko-KR" dirty="0"/>
              <a:t>fraction of images for which </a:t>
            </a:r>
            <a:r>
              <a:rPr lang="en-US" altLang="ko-KR" dirty="0">
                <a:solidFill>
                  <a:srgbClr val="FF0000"/>
                </a:solidFill>
              </a:rPr>
              <a:t>the predicted bounding box for the ground-truth class </a:t>
            </a:r>
            <a:r>
              <a:rPr lang="en-US" altLang="ko-KR" dirty="0"/>
              <a:t>has more than 50% </a:t>
            </a:r>
            <a:r>
              <a:rPr lang="en-US" altLang="ko-KR" dirty="0" err="1"/>
              <a:t>IoU</a:t>
            </a:r>
            <a:r>
              <a:rPr lang="en-US" altLang="ko-KR" dirty="0"/>
              <a:t> with the ground-truth box.</a:t>
            </a:r>
          </a:p>
          <a:p>
            <a:pPr algn="l"/>
            <a:endParaRPr lang="en-US" altLang="ko-KR" i="0" dirty="0">
              <a:solidFill>
                <a:srgbClr val="333333"/>
              </a:solidFill>
              <a:effectLst/>
              <a:latin typeface="Helvetica" panose="020B0604020202020204" pitchFamily="34" charset="0"/>
            </a:endParaRPr>
          </a:p>
          <a:p>
            <a:pPr algn="l"/>
            <a:r>
              <a:rPr lang="en-US" altLang="ko-KR" dirty="0"/>
              <a:t>patch sizes N = {16, 32, 44, 56}</a:t>
            </a:r>
          </a:p>
          <a:p>
            <a:pPr algn="l"/>
            <a:endParaRPr lang="en-US" altLang="ko-KR" i="0" dirty="0">
              <a:solidFill>
                <a:srgbClr val="333333"/>
              </a:solidFill>
              <a:effectLst/>
              <a:latin typeface="Helvetica" panose="020B0604020202020204" pitchFamily="34" charset="0"/>
            </a:endParaRPr>
          </a:p>
          <a:p>
            <a:pPr algn="l"/>
            <a:r>
              <a:rPr lang="en-US" altLang="ko-KR" dirty="0">
                <a:solidFill>
                  <a:srgbClr val="333333"/>
                </a:solidFill>
                <a:latin typeface="Helvetica" panose="020B0604020202020204" pitchFamily="34" charset="0"/>
              </a:rPr>
              <a:t>=&gt;patch sized </a:t>
            </a:r>
            <a:r>
              <a:rPr lang="ko-KR" altLang="en-US" dirty="0">
                <a:solidFill>
                  <a:srgbClr val="333333"/>
                </a:solidFill>
                <a:latin typeface="Helvetica" panose="020B0604020202020204" pitchFamily="34" charset="0"/>
              </a:rPr>
              <a:t>가 </a:t>
            </a:r>
            <a:r>
              <a:rPr lang="en-US" altLang="ko-KR" dirty="0">
                <a:solidFill>
                  <a:srgbClr val="333333"/>
                </a:solidFill>
                <a:latin typeface="Helvetica" panose="020B0604020202020204" pitchFamily="34" charset="0"/>
              </a:rPr>
              <a:t>32</a:t>
            </a:r>
            <a:r>
              <a:rPr lang="ko-KR" altLang="en-US" dirty="0">
                <a:solidFill>
                  <a:srgbClr val="333333"/>
                </a:solidFill>
                <a:latin typeface="Helvetica" panose="020B0604020202020204" pitchFamily="34" charset="0"/>
              </a:rPr>
              <a:t>일</a:t>
            </a:r>
            <a:r>
              <a:rPr lang="en-US" altLang="ko-KR" dirty="0">
                <a:solidFill>
                  <a:srgbClr val="333333"/>
                </a:solidFill>
                <a:latin typeface="Helvetica" panose="020B0604020202020204" pitchFamily="34" charset="0"/>
              </a:rPr>
              <a:t> </a:t>
            </a:r>
            <a:r>
              <a:rPr lang="ko-KR" altLang="en-US" dirty="0">
                <a:solidFill>
                  <a:srgbClr val="333333"/>
                </a:solidFill>
                <a:latin typeface="Helvetica" panose="020B0604020202020204" pitchFamily="34" charset="0"/>
              </a:rPr>
              <a:t>때 결과가 제일 좋음</a:t>
            </a:r>
            <a:endParaRPr lang="en-US" altLang="ko-KR" i="0" dirty="0">
              <a:solidFill>
                <a:srgbClr val="333333"/>
              </a:solidFill>
              <a:effectLst/>
              <a:latin typeface="Helvetica" panose="020B0604020202020204" pitchFamily="34" charset="0"/>
            </a:endParaRPr>
          </a:p>
        </p:txBody>
      </p:sp>
    </p:spTree>
    <p:extLst>
      <p:ext uri="{BB962C8B-B14F-4D97-AF65-F5344CB8AC3E}">
        <p14:creationId xmlns:p14="http://schemas.microsoft.com/office/powerpoint/2010/main" val="2979810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B135F94-0F6F-98C6-B1AE-C0C86F973482}"/>
              </a:ext>
            </a:extLst>
          </p:cNvPr>
          <p:cNvSpPr>
            <a:spLocks noGrp="1"/>
          </p:cNvSpPr>
          <p:nvPr>
            <p:ph type="title"/>
          </p:nvPr>
        </p:nvSpPr>
        <p:spPr/>
        <p:txBody>
          <a:bodyPr>
            <a:normAutofit/>
          </a:bodyPr>
          <a:lstStyle/>
          <a:p>
            <a:r>
              <a:rPr lang="en-US" altLang="ko-KR" sz="4000" dirty="0"/>
              <a:t>Hide-and-Seek :image classification results</a:t>
            </a:r>
            <a:endParaRPr lang="ko-KR" altLang="en-US" sz="4000" dirty="0"/>
          </a:p>
        </p:txBody>
      </p:sp>
      <p:sp>
        <p:nvSpPr>
          <p:cNvPr id="10" name="내용 개체 틀 9">
            <a:extLst>
              <a:ext uri="{FF2B5EF4-FFF2-40B4-BE49-F238E27FC236}">
                <a16:creationId xmlns:a16="http://schemas.microsoft.com/office/drawing/2014/main" id="{86774DF4-0D15-A391-F52D-708C6134B3F2}"/>
              </a:ext>
            </a:extLst>
          </p:cNvPr>
          <p:cNvSpPr>
            <a:spLocks noGrp="1"/>
          </p:cNvSpPr>
          <p:nvPr>
            <p:ph idx="1"/>
          </p:nvPr>
        </p:nvSpPr>
        <p:spPr/>
        <p:txBody>
          <a:bodyPr>
            <a:normAutofit/>
          </a:bodyPr>
          <a:lstStyle/>
          <a:p>
            <a:r>
              <a:rPr lang="en-US" altLang="ko-KR" sz="1800" dirty="0"/>
              <a:t>CIFAR-10, CIFAR-100 </a:t>
            </a:r>
            <a:r>
              <a:rPr lang="ko-KR" altLang="en-US" sz="1800" dirty="0"/>
              <a:t>사용</a:t>
            </a:r>
            <a:endParaRPr lang="en-US" altLang="ko-KR" sz="1800" dirty="0"/>
          </a:p>
          <a:p>
            <a:endParaRPr lang="en-US" altLang="ko-KR" sz="1800" dirty="0"/>
          </a:p>
          <a:p>
            <a:endParaRPr lang="en-US" altLang="ko-KR" sz="1800" dirty="0"/>
          </a:p>
          <a:p>
            <a:endParaRPr lang="en-US" altLang="ko-KR" sz="1800" dirty="0"/>
          </a:p>
          <a:p>
            <a:endParaRPr lang="en-US" altLang="ko-KR" sz="1800" dirty="0"/>
          </a:p>
          <a:p>
            <a:r>
              <a:rPr lang="en-US" altLang="ko-KR" sz="1800" dirty="0"/>
              <a:t>CIFAR, the patch size is set to be 8(image</a:t>
            </a:r>
            <a:r>
              <a:rPr lang="ko-KR" altLang="en-US" sz="1800" dirty="0"/>
              <a:t>가 </a:t>
            </a:r>
            <a:r>
              <a:rPr lang="en-US" altLang="ko-KR" sz="1800" dirty="0"/>
              <a:t>32X32</a:t>
            </a:r>
            <a:r>
              <a:rPr lang="ko-KR" altLang="en-US" sz="1800" dirty="0"/>
              <a:t>라서</a:t>
            </a:r>
            <a:r>
              <a:rPr lang="en-US" altLang="ko-KR" sz="1800" dirty="0"/>
              <a:t>)</a:t>
            </a:r>
          </a:p>
          <a:p>
            <a:r>
              <a:rPr lang="en-US" altLang="ko-KR" sz="1800" dirty="0"/>
              <a:t>ImageNet the patch size is chosen randomly from 16, 32, 44, and 56.</a:t>
            </a:r>
          </a:p>
        </p:txBody>
      </p:sp>
      <p:pic>
        <p:nvPicPr>
          <p:cNvPr id="12" name="그림 11">
            <a:extLst>
              <a:ext uri="{FF2B5EF4-FFF2-40B4-BE49-F238E27FC236}">
                <a16:creationId xmlns:a16="http://schemas.microsoft.com/office/drawing/2014/main" id="{C7329C43-B0E8-3E38-CC50-EC541448C480}"/>
              </a:ext>
            </a:extLst>
          </p:cNvPr>
          <p:cNvPicPr>
            <a:picLocks noChangeAspect="1"/>
          </p:cNvPicPr>
          <p:nvPr/>
        </p:nvPicPr>
        <p:blipFill>
          <a:blip r:embed="rId2"/>
          <a:stretch>
            <a:fillRect/>
          </a:stretch>
        </p:blipFill>
        <p:spPr>
          <a:xfrm>
            <a:off x="5469628" y="1825625"/>
            <a:ext cx="5705475" cy="1857375"/>
          </a:xfrm>
          <a:prstGeom prst="rect">
            <a:avLst/>
          </a:prstGeom>
        </p:spPr>
      </p:pic>
    </p:spTree>
    <p:extLst>
      <p:ext uri="{BB962C8B-B14F-4D97-AF65-F5344CB8AC3E}">
        <p14:creationId xmlns:p14="http://schemas.microsoft.com/office/powerpoint/2010/main" val="2692418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A843A6B-D478-2F0C-2527-F0D2A92A5D98}"/>
              </a:ext>
            </a:extLst>
          </p:cNvPr>
          <p:cNvSpPr>
            <a:spLocks noGrp="1"/>
          </p:cNvSpPr>
          <p:nvPr>
            <p:ph type="title"/>
          </p:nvPr>
        </p:nvSpPr>
        <p:spPr/>
        <p:txBody>
          <a:bodyPr/>
          <a:lstStyle/>
          <a:p>
            <a:r>
              <a:rPr lang="en-US" altLang="ko-KR" dirty="0"/>
              <a:t>Cutout</a:t>
            </a:r>
            <a:endParaRPr lang="ko-KR" altLang="en-US" dirty="0"/>
          </a:p>
        </p:txBody>
      </p:sp>
      <p:sp>
        <p:nvSpPr>
          <p:cNvPr id="3" name="내용 개체 틀 2">
            <a:extLst>
              <a:ext uri="{FF2B5EF4-FFF2-40B4-BE49-F238E27FC236}">
                <a16:creationId xmlns:a16="http://schemas.microsoft.com/office/drawing/2014/main" id="{ED1F88E3-B39B-6FFB-469E-62D05579AEE0}"/>
              </a:ext>
            </a:extLst>
          </p:cNvPr>
          <p:cNvSpPr>
            <a:spLocks noGrp="1"/>
          </p:cNvSpPr>
          <p:nvPr>
            <p:ph idx="1"/>
          </p:nvPr>
        </p:nvSpPr>
        <p:spPr/>
        <p:txBody>
          <a:bodyPr>
            <a:normAutofit/>
          </a:bodyPr>
          <a:lstStyle/>
          <a:p>
            <a:r>
              <a:rPr lang="en-US" altLang="ko-KR" sz="1800" dirty="0"/>
              <a:t>Occlusion</a:t>
            </a:r>
            <a:r>
              <a:rPr lang="ko-KR" altLang="en-US" sz="1800" dirty="0"/>
              <a:t>을 모방하는 발견 메커니즘으로 중요한 영역을 랜덤하게 </a:t>
            </a:r>
            <a:r>
              <a:rPr lang="en-US" altLang="ko-KR" sz="1800" dirty="0"/>
              <a:t>masking</a:t>
            </a:r>
          </a:p>
          <a:p>
            <a:endParaRPr lang="en-US" altLang="ko-KR" sz="1800" dirty="0"/>
          </a:p>
          <a:p>
            <a:r>
              <a:rPr lang="en-US" altLang="ko-KR" sz="1800" dirty="0">
                <a:hlinkClick r:id="rId2"/>
              </a:rPr>
              <a:t>https://hoya012.github.io/blog/Improved-Regularization-of-Convolutional-Neural-Networks-with-Cutout-Review/</a:t>
            </a:r>
            <a:endParaRPr lang="en-US" altLang="ko-KR" sz="1800" dirty="0"/>
          </a:p>
          <a:p>
            <a:endParaRPr lang="en-US" altLang="ko-KR" sz="1800" dirty="0"/>
          </a:p>
          <a:p>
            <a:endParaRPr lang="en-US" altLang="ko-KR" sz="1800" dirty="0"/>
          </a:p>
          <a:p>
            <a:r>
              <a:rPr lang="en-US" altLang="ko-KR" sz="1800" dirty="0"/>
              <a:t>CIFAR-10, CIFAR-100, </a:t>
            </a:r>
            <a:r>
              <a:rPr lang="en-US" altLang="ko-KR" sz="1800" dirty="0" err="1"/>
              <a:t>SVHN,and</a:t>
            </a:r>
            <a:r>
              <a:rPr lang="en-US" altLang="ko-KR" sz="1800" dirty="0"/>
              <a:t> STL-10 dataset</a:t>
            </a:r>
          </a:p>
          <a:p>
            <a:r>
              <a:rPr lang="ko-KR" altLang="en-US" sz="1800" dirty="0"/>
              <a:t>데이터셋 종류로 보아 </a:t>
            </a:r>
            <a:r>
              <a:rPr lang="en-US" altLang="ko-KR" sz="1800" dirty="0"/>
              <a:t>classification test</a:t>
            </a:r>
          </a:p>
          <a:p>
            <a:endParaRPr lang="en-US" altLang="ko-KR" sz="1800" dirty="0"/>
          </a:p>
          <a:p>
            <a:pPr marL="0" indent="0">
              <a:buNone/>
            </a:pPr>
            <a:endParaRPr lang="ko-KR" altLang="en-US" sz="1800" dirty="0"/>
          </a:p>
        </p:txBody>
      </p:sp>
      <p:pic>
        <p:nvPicPr>
          <p:cNvPr id="5" name="그림 4">
            <a:extLst>
              <a:ext uri="{FF2B5EF4-FFF2-40B4-BE49-F238E27FC236}">
                <a16:creationId xmlns:a16="http://schemas.microsoft.com/office/drawing/2014/main" id="{FF8D4FEF-4B8B-F7D0-50A4-62D627B1455F}"/>
              </a:ext>
            </a:extLst>
          </p:cNvPr>
          <p:cNvPicPr>
            <a:picLocks noChangeAspect="1"/>
          </p:cNvPicPr>
          <p:nvPr/>
        </p:nvPicPr>
        <p:blipFill>
          <a:blip r:embed="rId3"/>
          <a:stretch>
            <a:fillRect/>
          </a:stretch>
        </p:blipFill>
        <p:spPr>
          <a:xfrm>
            <a:off x="6446869" y="2306396"/>
            <a:ext cx="4642714" cy="3389796"/>
          </a:xfrm>
          <a:prstGeom prst="rect">
            <a:avLst/>
          </a:prstGeom>
        </p:spPr>
      </p:pic>
    </p:spTree>
    <p:extLst>
      <p:ext uri="{BB962C8B-B14F-4D97-AF65-F5344CB8AC3E}">
        <p14:creationId xmlns:p14="http://schemas.microsoft.com/office/powerpoint/2010/main" val="104161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2598FD-1B13-99F3-777B-648AADC53E2E}"/>
              </a:ext>
            </a:extLst>
          </p:cNvPr>
          <p:cNvSpPr>
            <a:spLocks noGrp="1"/>
          </p:cNvSpPr>
          <p:nvPr>
            <p:ph type="title"/>
          </p:nvPr>
        </p:nvSpPr>
        <p:spPr/>
        <p:txBody>
          <a:bodyPr/>
          <a:lstStyle/>
          <a:p>
            <a:r>
              <a:rPr lang="en-US" altLang="ko-KR" dirty="0"/>
              <a:t>Experiment settings</a:t>
            </a:r>
            <a:endParaRPr lang="ko-KR" altLang="en-US" dirty="0"/>
          </a:p>
        </p:txBody>
      </p:sp>
      <p:sp>
        <p:nvSpPr>
          <p:cNvPr id="8" name="TextBox 7">
            <a:extLst>
              <a:ext uri="{FF2B5EF4-FFF2-40B4-BE49-F238E27FC236}">
                <a16:creationId xmlns:a16="http://schemas.microsoft.com/office/drawing/2014/main" id="{FC9C6C79-22C0-3087-79C7-06648AA51422}"/>
              </a:ext>
            </a:extLst>
          </p:cNvPr>
          <p:cNvSpPr txBox="1"/>
          <p:nvPr/>
        </p:nvSpPr>
        <p:spPr>
          <a:xfrm>
            <a:off x="838199" y="1480121"/>
            <a:ext cx="10940845" cy="923330"/>
          </a:xfrm>
          <a:prstGeom prst="rect">
            <a:avLst/>
          </a:prstGeom>
          <a:noFill/>
        </p:spPr>
        <p:txBody>
          <a:bodyPr wrap="square">
            <a:spAutoFit/>
          </a:bodyPr>
          <a:lstStyle/>
          <a:p>
            <a:r>
              <a:rPr lang="en-US" altLang="ko-KR" dirty="0"/>
              <a:t>we compare the average magnitude of feature activations in a ResNet18 when trained with and without cutout on CIFAR10. The models were trained with data augmentation using the same settings as defined in Section 4.1, achieving scores of 3.89% and 4.94% test error respectively.</a:t>
            </a:r>
            <a:endParaRPr lang="ko-KR" altLang="en-US" dirty="0"/>
          </a:p>
        </p:txBody>
      </p:sp>
      <p:sp>
        <p:nvSpPr>
          <p:cNvPr id="10" name="TextBox 9">
            <a:extLst>
              <a:ext uri="{FF2B5EF4-FFF2-40B4-BE49-F238E27FC236}">
                <a16:creationId xmlns:a16="http://schemas.microsoft.com/office/drawing/2014/main" id="{5C150EFC-F64E-B6F8-28A7-FBE683920B1C}"/>
              </a:ext>
            </a:extLst>
          </p:cNvPr>
          <p:cNvSpPr txBox="1"/>
          <p:nvPr/>
        </p:nvSpPr>
        <p:spPr>
          <a:xfrm>
            <a:off x="766915" y="2805684"/>
            <a:ext cx="10776155" cy="923330"/>
          </a:xfrm>
          <a:prstGeom prst="rect">
            <a:avLst/>
          </a:prstGeom>
          <a:noFill/>
        </p:spPr>
        <p:txBody>
          <a:bodyPr wrap="square">
            <a:spAutoFit/>
          </a:bodyPr>
          <a:lstStyle/>
          <a:p>
            <a:r>
              <a:rPr lang="en-US" altLang="ko-KR" dirty="0"/>
              <a:t>we train models using two modern architectures: a deep residual network [5] with a depth of 18 (ResNet18), and a wide residual network [22] with a depth of 28, a widening factor of 10, and dropout with a drop probability of p = 0.3 in the convolutional layers (WRN-28-10).</a:t>
            </a:r>
            <a:endParaRPr lang="ko-KR" altLang="en-US" dirty="0"/>
          </a:p>
        </p:txBody>
      </p:sp>
      <p:sp>
        <p:nvSpPr>
          <p:cNvPr id="12" name="TextBox 11">
            <a:extLst>
              <a:ext uri="{FF2B5EF4-FFF2-40B4-BE49-F238E27FC236}">
                <a16:creationId xmlns:a16="http://schemas.microsoft.com/office/drawing/2014/main" id="{AA5867B2-8F8E-CEB8-E383-CF223C5458BE}"/>
              </a:ext>
            </a:extLst>
          </p:cNvPr>
          <p:cNvSpPr txBox="1"/>
          <p:nvPr/>
        </p:nvSpPr>
        <p:spPr>
          <a:xfrm>
            <a:off x="732501" y="3721770"/>
            <a:ext cx="10844982" cy="1754326"/>
          </a:xfrm>
          <a:prstGeom prst="rect">
            <a:avLst/>
          </a:prstGeom>
          <a:noFill/>
        </p:spPr>
        <p:txBody>
          <a:bodyPr wrap="square">
            <a:spAutoFit/>
          </a:bodyPr>
          <a:lstStyle/>
          <a:p>
            <a:r>
              <a:rPr lang="en-US" altLang="ko-KR" dirty="0"/>
              <a:t>we train for 200 epochs with batches of 128 images using SGD, Nesterov momentum of 0.9, and weight decay of 5e-4. The learning rate is initially set to 0.1, but is scheduled to decrease by a factor of 5x after each of the 60th, 120th, and 160th epochs. We also apply cutout to shake-shake regularization models [4] that currently achieve state-of-the-art performance on the CIFAR datasets, specifically a 26 2 × 96d “Shake-Shake-Image” </a:t>
            </a:r>
            <a:r>
              <a:rPr lang="en-US" altLang="ko-KR" dirty="0" err="1"/>
              <a:t>ResNet</a:t>
            </a:r>
            <a:r>
              <a:rPr lang="en-US" altLang="ko-KR" dirty="0"/>
              <a:t> for CIFAR-10 and a 29 2 × 4 × 64d “Shake-</a:t>
            </a:r>
            <a:r>
              <a:rPr lang="en-US" altLang="ko-KR" dirty="0" err="1"/>
              <a:t>EvenImage</a:t>
            </a:r>
            <a:r>
              <a:rPr lang="en-US" altLang="ko-KR" dirty="0"/>
              <a:t>” </a:t>
            </a:r>
            <a:r>
              <a:rPr lang="en-US" altLang="ko-KR" dirty="0" err="1"/>
              <a:t>ResNeXt</a:t>
            </a:r>
            <a:r>
              <a:rPr lang="en-US" altLang="ko-KR" dirty="0"/>
              <a:t> for CIFAR-100</a:t>
            </a:r>
            <a:endParaRPr lang="ko-KR" altLang="en-US" dirty="0"/>
          </a:p>
        </p:txBody>
      </p:sp>
    </p:spTree>
    <p:extLst>
      <p:ext uri="{BB962C8B-B14F-4D97-AF65-F5344CB8AC3E}">
        <p14:creationId xmlns:p14="http://schemas.microsoft.com/office/powerpoint/2010/main" val="3797503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402CC3-3512-14B8-B2C1-A4A36EF898C7}"/>
              </a:ext>
            </a:extLst>
          </p:cNvPr>
          <p:cNvSpPr>
            <a:spLocks noGrp="1"/>
          </p:cNvSpPr>
          <p:nvPr>
            <p:ph type="title"/>
          </p:nvPr>
        </p:nvSpPr>
        <p:spPr/>
        <p:txBody>
          <a:bodyPr/>
          <a:lstStyle/>
          <a:p>
            <a:r>
              <a:rPr lang="en-US" altLang="ko-KR" dirty="0"/>
              <a:t>Cutout: result</a:t>
            </a:r>
            <a:endParaRPr lang="ko-KR" altLang="en-US" dirty="0"/>
          </a:p>
        </p:txBody>
      </p:sp>
      <p:pic>
        <p:nvPicPr>
          <p:cNvPr id="5" name="내용 개체 틀 4">
            <a:extLst>
              <a:ext uri="{FF2B5EF4-FFF2-40B4-BE49-F238E27FC236}">
                <a16:creationId xmlns:a16="http://schemas.microsoft.com/office/drawing/2014/main" id="{5C6A3A74-9EA1-D10E-C187-EEFF06CCD27F}"/>
              </a:ext>
            </a:extLst>
          </p:cNvPr>
          <p:cNvPicPr>
            <a:picLocks noGrp="1" noChangeAspect="1"/>
          </p:cNvPicPr>
          <p:nvPr>
            <p:ph idx="1"/>
          </p:nvPr>
        </p:nvPicPr>
        <p:blipFill>
          <a:blip r:embed="rId2"/>
          <a:stretch>
            <a:fillRect/>
          </a:stretch>
        </p:blipFill>
        <p:spPr>
          <a:xfrm>
            <a:off x="4835985" y="1825625"/>
            <a:ext cx="6889903" cy="1898086"/>
          </a:xfrm>
        </p:spPr>
      </p:pic>
      <p:pic>
        <p:nvPicPr>
          <p:cNvPr id="7" name="그림 6">
            <a:extLst>
              <a:ext uri="{FF2B5EF4-FFF2-40B4-BE49-F238E27FC236}">
                <a16:creationId xmlns:a16="http://schemas.microsoft.com/office/drawing/2014/main" id="{8F5EC9B7-2550-C621-81D7-EEEC1E46A9AB}"/>
              </a:ext>
            </a:extLst>
          </p:cNvPr>
          <p:cNvPicPr>
            <a:picLocks noChangeAspect="1"/>
          </p:cNvPicPr>
          <p:nvPr/>
        </p:nvPicPr>
        <p:blipFill>
          <a:blip r:embed="rId3"/>
          <a:stretch>
            <a:fillRect/>
          </a:stretch>
        </p:blipFill>
        <p:spPr>
          <a:xfrm>
            <a:off x="5161498" y="3869249"/>
            <a:ext cx="6238875" cy="2162175"/>
          </a:xfrm>
          <a:prstGeom prst="rect">
            <a:avLst/>
          </a:prstGeom>
        </p:spPr>
      </p:pic>
      <p:sp>
        <p:nvSpPr>
          <p:cNvPr id="3" name="내용 개체 틀 2">
            <a:extLst>
              <a:ext uri="{FF2B5EF4-FFF2-40B4-BE49-F238E27FC236}">
                <a16:creationId xmlns:a16="http://schemas.microsoft.com/office/drawing/2014/main" id="{A49DDFB3-1170-C2F8-C049-866A9C4FCAA5}"/>
              </a:ext>
            </a:extLst>
          </p:cNvPr>
          <p:cNvSpPr txBox="1">
            <a:spLocks/>
          </p:cNvSpPr>
          <p:nvPr/>
        </p:nvSpPr>
        <p:spPr>
          <a:xfrm>
            <a:off x="466112" y="2012437"/>
            <a:ext cx="10515600" cy="4351338"/>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800" dirty="0"/>
              <a:t>Error </a:t>
            </a:r>
            <a:r>
              <a:rPr lang="ko-KR" altLang="en-US" sz="1800" dirty="0"/>
              <a:t>감소가 잘 되는 듯</a:t>
            </a:r>
            <a:endParaRPr lang="en-US" altLang="ko-KR" sz="1800" dirty="0"/>
          </a:p>
          <a:p>
            <a:pPr marL="0" indent="0">
              <a:buFont typeface="Arial" panose="020B0604020202020204" pitchFamily="34" charset="0"/>
              <a:buNone/>
            </a:pPr>
            <a:r>
              <a:rPr lang="ko-KR" altLang="en-US" sz="1800" dirty="0"/>
              <a:t>근데 </a:t>
            </a:r>
            <a:r>
              <a:rPr lang="en-US" altLang="ko-KR" sz="1800" dirty="0"/>
              <a:t>cutout</a:t>
            </a:r>
            <a:r>
              <a:rPr lang="ko-KR" altLang="en-US" sz="1800" dirty="0"/>
              <a:t>만 쓰는 것보다는</a:t>
            </a:r>
            <a:endParaRPr lang="en-US" altLang="ko-KR" sz="1800" dirty="0"/>
          </a:p>
          <a:p>
            <a:pPr marL="0" indent="0">
              <a:buFont typeface="Arial" panose="020B0604020202020204" pitchFamily="34" charset="0"/>
              <a:buNone/>
            </a:pPr>
            <a:r>
              <a:rPr lang="ko-KR" altLang="en-US" sz="1800" dirty="0"/>
              <a:t>다른 </a:t>
            </a:r>
            <a:r>
              <a:rPr lang="en-US" altLang="ko-KR" sz="1800" dirty="0"/>
              <a:t>augmentation</a:t>
            </a:r>
            <a:r>
              <a:rPr lang="ko-KR" altLang="en-US" sz="1800" dirty="0"/>
              <a:t>과 함께 쓰는 게 </a:t>
            </a:r>
            <a:endParaRPr lang="en-US" altLang="ko-KR" sz="1800" dirty="0"/>
          </a:p>
          <a:p>
            <a:pPr marL="0" indent="0">
              <a:buFont typeface="Arial" panose="020B0604020202020204" pitchFamily="34" charset="0"/>
              <a:buNone/>
            </a:pPr>
            <a:r>
              <a:rPr lang="ko-KR" altLang="en-US" sz="1800" dirty="0"/>
              <a:t>더 좋아 보임</a:t>
            </a:r>
          </a:p>
        </p:txBody>
      </p:sp>
    </p:spTree>
    <p:extLst>
      <p:ext uri="{BB962C8B-B14F-4D97-AF65-F5344CB8AC3E}">
        <p14:creationId xmlns:p14="http://schemas.microsoft.com/office/powerpoint/2010/main" val="1519435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CC12DF3-F79F-C5B4-879F-FEC0BFBC9E22}"/>
              </a:ext>
            </a:extLst>
          </p:cNvPr>
          <p:cNvSpPr>
            <a:spLocks noGrp="1"/>
          </p:cNvSpPr>
          <p:nvPr>
            <p:ph type="title"/>
          </p:nvPr>
        </p:nvSpPr>
        <p:spPr/>
        <p:txBody>
          <a:bodyPr/>
          <a:lstStyle/>
          <a:p>
            <a:r>
              <a:rPr lang="en-US" altLang="ko-KR" dirty="0" err="1"/>
              <a:t>RandomErasing</a:t>
            </a:r>
            <a:endParaRPr lang="ko-KR" altLang="en-US" dirty="0"/>
          </a:p>
        </p:txBody>
      </p:sp>
      <p:sp>
        <p:nvSpPr>
          <p:cNvPr id="3" name="내용 개체 틀 2">
            <a:extLst>
              <a:ext uri="{FF2B5EF4-FFF2-40B4-BE49-F238E27FC236}">
                <a16:creationId xmlns:a16="http://schemas.microsoft.com/office/drawing/2014/main" id="{35266757-58B3-81E8-FFEF-284FF9BAEFDE}"/>
              </a:ext>
            </a:extLst>
          </p:cNvPr>
          <p:cNvSpPr>
            <a:spLocks noGrp="1"/>
          </p:cNvSpPr>
          <p:nvPr>
            <p:ph idx="1"/>
          </p:nvPr>
        </p:nvSpPr>
        <p:spPr/>
        <p:txBody>
          <a:bodyPr>
            <a:normAutofit/>
          </a:bodyPr>
          <a:lstStyle/>
          <a:p>
            <a:r>
              <a:rPr lang="ko-KR" altLang="en-US" sz="1800" dirty="0"/>
              <a:t>이미지의 일부분을 랜덤 값이나 평균 픽셀로 바꾸는 것</a:t>
            </a:r>
            <a:endParaRPr lang="en-US" altLang="ko-KR" sz="1800" dirty="0"/>
          </a:p>
          <a:p>
            <a:r>
              <a:rPr lang="en-US" altLang="ko-KR" sz="1800" dirty="0"/>
              <a:t>Cutout </a:t>
            </a:r>
            <a:r>
              <a:rPr lang="ko-KR" altLang="en-US" sz="1800" dirty="0"/>
              <a:t>은 지운 부분을 </a:t>
            </a:r>
            <a:r>
              <a:rPr lang="en-US" altLang="ko-KR" sz="1800" dirty="0"/>
              <a:t>0</a:t>
            </a:r>
            <a:r>
              <a:rPr lang="ko-KR" altLang="en-US" sz="1800" dirty="0"/>
              <a:t>으로 셋팅하고</a:t>
            </a:r>
            <a:r>
              <a:rPr lang="en-US" altLang="ko-KR" sz="1800" dirty="0"/>
              <a:t>, Erasing </a:t>
            </a:r>
            <a:r>
              <a:rPr lang="ko-KR" altLang="en-US" sz="1800" dirty="0"/>
              <a:t>은 </a:t>
            </a:r>
            <a:r>
              <a:rPr lang="ko-KR" altLang="en-US" sz="1800" dirty="0" err="1"/>
              <a:t>랜덤값으로</a:t>
            </a:r>
            <a:r>
              <a:rPr lang="ko-KR" altLang="en-US" sz="1800" dirty="0"/>
              <a:t> </a:t>
            </a:r>
            <a:r>
              <a:rPr lang="ko-KR" altLang="en-US" sz="1800" dirty="0" err="1"/>
              <a:t>셋팅하는</a:t>
            </a:r>
            <a:r>
              <a:rPr lang="ko-KR" altLang="en-US" sz="1800" dirty="0"/>
              <a:t> 것이 차이다</a:t>
            </a:r>
            <a:r>
              <a:rPr lang="en-US" altLang="ko-KR" sz="1800" dirty="0"/>
              <a:t>.</a:t>
            </a:r>
          </a:p>
          <a:p>
            <a:pPr marL="0" indent="0">
              <a:buNone/>
            </a:pPr>
            <a:r>
              <a:rPr lang="en-US" altLang="ko-KR" sz="1800" dirty="0"/>
              <a:t>https://deepapple.tistory.com/8</a:t>
            </a:r>
          </a:p>
          <a:p>
            <a:endParaRPr lang="en-US" altLang="ko-KR" sz="1800" dirty="0"/>
          </a:p>
          <a:p>
            <a:r>
              <a:rPr lang="en-US" altLang="ko-KR" sz="1800" dirty="0"/>
              <a:t>image classification :CIFAR-10 and CIFAR-100, and a new dataset Fashion-MNIST</a:t>
            </a:r>
          </a:p>
          <a:p>
            <a:endParaRPr lang="en-US" altLang="ko-KR" sz="1800" dirty="0"/>
          </a:p>
          <a:p>
            <a:r>
              <a:rPr lang="en-US" altLang="ko-KR" sz="1800" dirty="0"/>
              <a:t>object detection: PASCAL VOC 2007 </a:t>
            </a:r>
          </a:p>
          <a:p>
            <a:pPr marL="0" indent="0">
              <a:buNone/>
            </a:pPr>
            <a:r>
              <a:rPr lang="en-US" altLang="ko-KR" sz="1800" dirty="0"/>
              <a:t>“</a:t>
            </a:r>
            <a:r>
              <a:rPr lang="en-US" altLang="ko-KR" sz="1800" dirty="0" err="1"/>
              <a:t>trainval</a:t>
            </a:r>
            <a:r>
              <a:rPr lang="en-US" altLang="ko-KR" sz="1800" dirty="0"/>
              <a:t>” set for training and “test” set for testing</a:t>
            </a:r>
          </a:p>
          <a:p>
            <a:pPr marL="0" indent="0">
              <a:buNone/>
            </a:pPr>
            <a:endParaRPr lang="en-US" altLang="ko-KR" sz="1800" dirty="0"/>
          </a:p>
          <a:p>
            <a:r>
              <a:rPr lang="en-US" altLang="ko-KR" sz="1800" dirty="0"/>
              <a:t>person re-identification (re-ID): Market-1501, </a:t>
            </a:r>
          </a:p>
          <a:p>
            <a:pPr marL="0" indent="0">
              <a:buNone/>
            </a:pPr>
            <a:r>
              <a:rPr lang="en-US" altLang="ko-KR" sz="1800" dirty="0"/>
              <a:t>   DukeMTMC-reID,CUHK03</a:t>
            </a:r>
            <a:endParaRPr lang="ko-KR" altLang="en-US" sz="1800" dirty="0"/>
          </a:p>
        </p:txBody>
      </p:sp>
      <p:pic>
        <p:nvPicPr>
          <p:cNvPr id="5" name="그림 4">
            <a:extLst>
              <a:ext uri="{FF2B5EF4-FFF2-40B4-BE49-F238E27FC236}">
                <a16:creationId xmlns:a16="http://schemas.microsoft.com/office/drawing/2014/main" id="{D36EC989-3299-D2E9-632C-71A167EF2BC3}"/>
              </a:ext>
            </a:extLst>
          </p:cNvPr>
          <p:cNvPicPr>
            <a:picLocks noChangeAspect="1"/>
          </p:cNvPicPr>
          <p:nvPr/>
        </p:nvPicPr>
        <p:blipFill>
          <a:blip r:embed="rId2"/>
          <a:stretch>
            <a:fillRect/>
          </a:stretch>
        </p:blipFill>
        <p:spPr>
          <a:xfrm>
            <a:off x="7150733" y="2999267"/>
            <a:ext cx="4724061" cy="3493608"/>
          </a:xfrm>
          <a:prstGeom prst="rect">
            <a:avLst/>
          </a:prstGeom>
        </p:spPr>
      </p:pic>
    </p:spTree>
    <p:extLst>
      <p:ext uri="{BB962C8B-B14F-4D97-AF65-F5344CB8AC3E}">
        <p14:creationId xmlns:p14="http://schemas.microsoft.com/office/powerpoint/2010/main" val="105275214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TotalTime>
  <Words>949</Words>
  <Application>Microsoft Office PowerPoint</Application>
  <PresentationFormat>와이드스크린</PresentationFormat>
  <Paragraphs>87</Paragraphs>
  <Slides>20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20</vt:i4>
      </vt:variant>
    </vt:vector>
  </HeadingPairs>
  <TitlesOfParts>
    <vt:vector size="24" baseType="lpstr">
      <vt:lpstr>맑은 고딕</vt:lpstr>
      <vt:lpstr>Arial</vt:lpstr>
      <vt:lpstr>Helvetica</vt:lpstr>
      <vt:lpstr>Office 테마</vt:lpstr>
      <vt:lpstr>Augmentation 요약</vt:lpstr>
      <vt:lpstr>Augmentation</vt:lpstr>
      <vt:lpstr>Hide-and-Seek</vt:lpstr>
      <vt:lpstr>Hide-and-Seek : object localization results</vt:lpstr>
      <vt:lpstr>Hide-and-Seek :image classification results</vt:lpstr>
      <vt:lpstr>Cutout</vt:lpstr>
      <vt:lpstr>Experiment settings</vt:lpstr>
      <vt:lpstr>Cutout: result</vt:lpstr>
      <vt:lpstr>RandomErasing</vt:lpstr>
      <vt:lpstr>Experiment settings</vt:lpstr>
      <vt:lpstr>RandomErasing:classification results</vt:lpstr>
      <vt:lpstr>RandomErasing: classification results</vt:lpstr>
      <vt:lpstr>RandomErasing: classification results</vt:lpstr>
      <vt:lpstr>RandomErasing:classification results</vt:lpstr>
      <vt:lpstr>GridMask</vt:lpstr>
      <vt:lpstr>Experiment settings</vt:lpstr>
      <vt:lpstr>GridMask: classification results</vt:lpstr>
      <vt:lpstr>GridMask: detection results</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Augmentation 요약</dc:title>
  <dc:creator>민주 현</dc:creator>
  <cp:lastModifiedBy>민주 현</cp:lastModifiedBy>
  <cp:revision>6</cp:revision>
  <dcterms:created xsi:type="dcterms:W3CDTF">2024-01-11T07:01:17Z</dcterms:created>
  <dcterms:modified xsi:type="dcterms:W3CDTF">2024-01-15T15:10:20Z</dcterms:modified>
</cp:coreProperties>
</file>