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notesMasterIdLst>
    <p:notesMasterId r:id="rId15"/>
  </p:notesMasterIdLst>
  <p:sldIdLst>
    <p:sldId id="256" r:id="rId2"/>
    <p:sldId id="257" r:id="rId3"/>
    <p:sldId id="273" r:id="rId4"/>
    <p:sldId id="272" r:id="rId5"/>
    <p:sldId id="262" r:id="rId6"/>
    <p:sldId id="263" r:id="rId7"/>
    <p:sldId id="264" r:id="rId8"/>
    <p:sldId id="265" r:id="rId9"/>
    <p:sldId id="270" r:id="rId10"/>
    <p:sldId id="258" r:id="rId11"/>
    <p:sldId id="260" r:id="rId12"/>
    <p:sldId id="271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  <a:srgbClr val="3E89CE"/>
    <a:srgbClr val="02000D"/>
    <a:srgbClr val="00FF00"/>
    <a:srgbClr val="000208"/>
    <a:srgbClr val="000510"/>
    <a:srgbClr val="000818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rednji stil 2 - Isticanj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zaglavlj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Rezervirano mjesto datum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F62E34-6323-4868-9AE9-516CAB2B7F5A}" type="datetimeFigureOut">
              <a:rPr lang="hr-HR" smtClean="0"/>
              <a:t>17.5.2021.</a:t>
            </a:fld>
            <a:endParaRPr lang="hr-HR"/>
          </a:p>
        </p:txBody>
      </p:sp>
      <p:sp>
        <p:nvSpPr>
          <p:cNvPr id="4" name="Rezervirano mjesto slike slajd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Rezervirano mjesto bilježaka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4B202-5207-46CD-9F41-FF449B02F433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6066292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hr-HR"/>
              <a:t>Kliknite da biste uredili stil podnaslova matrice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ED651A52-2E93-4B20-8E3E-A5AAA68175CB}" type="datetime1">
              <a:rPr lang="hr-HR" smtClean="0"/>
              <a:t>17.5.2021.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BFA655F0-D523-46C3-AF61-9DC8E4B3009A}" type="slidenum">
              <a:rPr lang="hr-HR" smtClean="0"/>
              <a:t>‹#›</a:t>
            </a:fld>
            <a:endParaRPr lang="hr-HR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001249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 okomit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C1000-895D-46F2-BA75-A5E3E8DAEB3D}" type="datetime1">
              <a:rPr lang="hr-HR" smtClean="0"/>
              <a:t>17.5.2021.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655F0-D523-46C3-AF61-9DC8E4B3009A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670846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Okomiti naslov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0ABEB-E649-4329-A3E1-EBFAB01267BF}" type="datetime1">
              <a:rPr lang="hr-HR" smtClean="0"/>
              <a:t>17.5.2021.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655F0-D523-46C3-AF61-9DC8E4B3009A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641647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39B0F-31F7-4FE5-BCCB-99933DE675AC}" type="datetime1">
              <a:rPr lang="hr-HR" smtClean="0"/>
              <a:t>17.5.2021.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655F0-D523-46C3-AF61-9DC8E4B3009A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317037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aglavlje sekci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F0581-25AA-4752-9F07-730B4FDCBFC0}" type="datetime1">
              <a:rPr lang="hr-HR" smtClean="0"/>
              <a:t>17.5.2021.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655F0-D523-46C3-AF61-9DC8E4B3009A}" type="slidenum">
              <a:rPr lang="hr-HR" smtClean="0"/>
              <a:t>‹#›</a:t>
            </a:fld>
            <a:endParaRPr lang="hr-HR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89773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80FD7-A63F-4E84-9146-B11C9B5C471B}" type="datetime1">
              <a:rPr lang="hr-HR" smtClean="0"/>
              <a:t>17.5.2021.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655F0-D523-46C3-AF61-9DC8E4B3009A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767675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Uspored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hr-HR"/>
              <a:t>Kliknite da biste uredili matrice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9165A-C6C5-4A7D-B8FF-F53360D298D9}" type="datetime1">
              <a:rPr lang="hr-HR" smtClean="0"/>
              <a:t>17.5.2021.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655F0-D523-46C3-AF61-9DC8E4B3009A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13691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0F01F-155D-469B-8662-9C4F3AB13A32}" type="datetime1">
              <a:rPr lang="hr-HR" smtClean="0"/>
              <a:t>17.5.2021.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655F0-D523-46C3-AF61-9DC8E4B3009A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89344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D79C2-8DB2-428E-AEF2-EDA9C4A32A1F}" type="datetime1">
              <a:rPr lang="hr-HR" smtClean="0"/>
              <a:t>17.5.2021.</a:t>
            </a:fld>
            <a:endParaRPr lang="hr-H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655F0-D523-46C3-AF61-9DC8E4B3009A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789239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držaj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5BB0F-5040-4665-823D-D39F2421E9D4}" type="datetime1">
              <a:rPr lang="hr-HR" smtClean="0"/>
              <a:t>17.5.2021.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655F0-D523-46C3-AF61-9DC8E4B3009A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079887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r-HR"/>
              <a:t>Kliknite ikonu da biste dodali  sliku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384DA-72DC-4803-BE60-CACB096B88C5}" type="datetime1">
              <a:rPr lang="hr-HR" smtClean="0"/>
              <a:t>17.5.2021.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655F0-D523-46C3-AF61-9DC8E4B3009A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454236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00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65B7343D-1EF8-485E-9BD6-2CD24C96FC31}" type="datetime1">
              <a:rPr lang="hr-HR" smtClean="0"/>
              <a:t>17.5.2021.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BFA655F0-D523-46C3-AF61-9DC8E4B3009A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120971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D7BFE073-193B-4FA7-9F01-BD66C0D83D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5686" y="1376307"/>
            <a:ext cx="10290048" cy="1823720"/>
          </a:xfrm>
        </p:spPr>
        <p:txBody>
          <a:bodyPr>
            <a:normAutofit/>
          </a:bodyPr>
          <a:lstStyle/>
          <a:p>
            <a:pPr algn="ctr"/>
            <a:r>
              <a:rPr lang="hr-HR" sz="6000" dirty="0"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Računalno potpomognuta dijagnoza srčanih oboljenja</a:t>
            </a:r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86A7CD59-5498-4FA2-9944-4BB34B21B4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81550" y="3448947"/>
            <a:ext cx="9418320" cy="1691640"/>
          </a:xfrm>
        </p:spPr>
        <p:txBody>
          <a:bodyPr>
            <a:normAutofit/>
          </a:bodyPr>
          <a:lstStyle/>
          <a:p>
            <a:pPr algn="ctr"/>
            <a:r>
              <a:rPr lang="hr-HR" sz="3000" dirty="0">
                <a:solidFill>
                  <a:srgbClr val="5B9BD5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Hana Ivandić</a:t>
            </a:r>
          </a:p>
        </p:txBody>
      </p:sp>
      <p:pic>
        <p:nvPicPr>
          <p:cNvPr id="7" name="Slika 6">
            <a:extLst>
              <a:ext uri="{FF2B5EF4-FFF2-40B4-BE49-F238E27FC236}">
                <a16:creationId xmlns:a16="http://schemas.microsoft.com/office/drawing/2014/main" id="{8CD01D28-81C2-4F22-B8E1-6779BE8232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0110" y="4094853"/>
            <a:ext cx="7061200" cy="2260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136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zervirano mjesto teksta 6">
            <a:extLst>
              <a:ext uri="{FF2B5EF4-FFF2-40B4-BE49-F238E27FC236}">
                <a16:creationId xmlns:a16="http://schemas.microsoft.com/office/drawing/2014/main" id="{A71339CD-DFC0-4D49-A787-34C9F4077B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9080" y="375920"/>
            <a:ext cx="9418320" cy="1691640"/>
          </a:xfrm>
        </p:spPr>
        <p:txBody>
          <a:bodyPr>
            <a:normAutofit/>
          </a:bodyPr>
          <a:lstStyle/>
          <a:p>
            <a:pPr algn="ctr"/>
            <a:r>
              <a:rPr lang="hr-HR" sz="35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Problemi dubokog učenja</a:t>
            </a:r>
          </a:p>
        </p:txBody>
      </p:sp>
      <p:pic>
        <p:nvPicPr>
          <p:cNvPr id="12" name="Slika 11">
            <a:extLst>
              <a:ext uri="{FF2B5EF4-FFF2-40B4-BE49-F238E27FC236}">
                <a16:creationId xmlns:a16="http://schemas.microsoft.com/office/drawing/2014/main" id="{39F7FE77-63BF-4910-B7C3-6B25E282E9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9080" y="1329538"/>
            <a:ext cx="9416714" cy="5152542"/>
          </a:xfrm>
          <a:prstGeom prst="rect">
            <a:avLst/>
          </a:prstGeom>
        </p:spPr>
      </p:pic>
      <p:sp>
        <p:nvSpPr>
          <p:cNvPr id="2" name="Rezervirano mjesto broja slajda 1">
            <a:extLst>
              <a:ext uri="{FF2B5EF4-FFF2-40B4-BE49-F238E27FC236}">
                <a16:creationId xmlns:a16="http://schemas.microsoft.com/office/drawing/2014/main" id="{C061B4C4-82AC-466A-9438-5F7BF7642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FA655F0-D523-46C3-AF61-9DC8E4B3009A}" type="slidenum">
              <a:rPr lang="hr-HR" sz="2000" smtClean="0">
                <a:solidFill>
                  <a:schemeClr val="bg1"/>
                </a:solidFill>
              </a:rPr>
              <a:t>10</a:t>
            </a:fld>
            <a:r>
              <a:rPr lang="hr-HR" sz="2000" dirty="0">
                <a:solidFill>
                  <a:schemeClr val="bg1"/>
                </a:solidFill>
              </a:rPr>
              <a:t>/13</a:t>
            </a:r>
          </a:p>
        </p:txBody>
      </p:sp>
    </p:spTree>
    <p:extLst>
      <p:ext uri="{BB962C8B-B14F-4D97-AF65-F5344CB8AC3E}">
        <p14:creationId xmlns:p14="http://schemas.microsoft.com/office/powerpoint/2010/main" val="36231164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ravokutnik 4">
            <a:extLst>
              <a:ext uri="{FF2B5EF4-FFF2-40B4-BE49-F238E27FC236}">
                <a16:creationId xmlns:a16="http://schemas.microsoft.com/office/drawing/2014/main" id="{360B5B5F-4283-47D2-B8BB-E67A29F77267}"/>
              </a:ext>
            </a:extLst>
          </p:cNvPr>
          <p:cNvSpPr/>
          <p:nvPr/>
        </p:nvSpPr>
        <p:spPr>
          <a:xfrm>
            <a:off x="741680" y="5588000"/>
            <a:ext cx="10708640" cy="762000"/>
          </a:xfrm>
          <a:prstGeom prst="rect">
            <a:avLst/>
          </a:prstGeom>
          <a:solidFill>
            <a:srgbClr val="3E89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graphicFrame>
        <p:nvGraphicFramePr>
          <p:cNvPr id="4" name="Tablica 3">
            <a:extLst>
              <a:ext uri="{FF2B5EF4-FFF2-40B4-BE49-F238E27FC236}">
                <a16:creationId xmlns:a16="http://schemas.microsoft.com/office/drawing/2014/main" id="{F760B15F-A82A-47C0-8C9F-F635541806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5655768"/>
              </p:ext>
            </p:extLst>
          </p:nvPr>
        </p:nvGraphicFramePr>
        <p:xfrm>
          <a:off x="762000" y="527627"/>
          <a:ext cx="10668000" cy="5811520"/>
        </p:xfrm>
        <a:graphic>
          <a:graphicData uri="http://schemas.openxmlformats.org/drawingml/2006/table">
            <a:tbl>
              <a:tblPr firstRow="1" firstCol="1" bandRow="1"/>
              <a:tblGrid>
                <a:gridCol w="548640">
                  <a:extLst>
                    <a:ext uri="{9D8B030D-6E8A-4147-A177-3AD203B41FA5}">
                      <a16:colId xmlns:a16="http://schemas.microsoft.com/office/drawing/2014/main" val="3636547715"/>
                    </a:ext>
                  </a:extLst>
                </a:gridCol>
                <a:gridCol w="3810000">
                  <a:extLst>
                    <a:ext uri="{9D8B030D-6E8A-4147-A177-3AD203B41FA5}">
                      <a16:colId xmlns:a16="http://schemas.microsoft.com/office/drawing/2014/main" val="2859787375"/>
                    </a:ext>
                  </a:extLst>
                </a:gridCol>
                <a:gridCol w="1244649">
                  <a:extLst>
                    <a:ext uri="{9D8B030D-6E8A-4147-A177-3AD203B41FA5}">
                      <a16:colId xmlns:a16="http://schemas.microsoft.com/office/drawing/2014/main" val="1832375141"/>
                    </a:ext>
                  </a:extLst>
                </a:gridCol>
                <a:gridCol w="1612479">
                  <a:extLst>
                    <a:ext uri="{9D8B030D-6E8A-4147-A177-3AD203B41FA5}">
                      <a16:colId xmlns:a16="http://schemas.microsoft.com/office/drawing/2014/main" val="1092935201"/>
                    </a:ext>
                  </a:extLst>
                </a:gridCol>
                <a:gridCol w="1693099">
                  <a:extLst>
                    <a:ext uri="{9D8B030D-6E8A-4147-A177-3AD203B41FA5}">
                      <a16:colId xmlns:a16="http://schemas.microsoft.com/office/drawing/2014/main" val="3729807038"/>
                    </a:ext>
                  </a:extLst>
                </a:gridCol>
                <a:gridCol w="1759133">
                  <a:extLst>
                    <a:ext uri="{9D8B030D-6E8A-4147-A177-3AD203B41FA5}">
                      <a16:colId xmlns:a16="http://schemas.microsoft.com/office/drawing/2014/main" val="402034738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931" marR="67931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E89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AUTORI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931" marR="67931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E89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GODINA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931" marR="67931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E89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METODA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931" marR="67931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E89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BROJ KLASA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931" marR="67931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E89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TOČNOST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931" marR="67931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E89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907137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20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20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931" marR="67931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hr-HR" sz="20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2000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Sannino</a:t>
                      </a:r>
                      <a:r>
                        <a:rPr lang="hr-HR" sz="20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hr-HR" sz="20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hr-HR" sz="20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hr-HR" sz="20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 Pietro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931" marR="67931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20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20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2018.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931" marR="67931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20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20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MLP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931" marR="67931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20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20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931" marR="67931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20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20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99,09%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931" marR="67931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5150854"/>
                  </a:ext>
                </a:extLst>
              </a:tr>
              <a:tr h="78232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20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20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931" marR="67931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hr-HR" sz="20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2000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Sayantan</a:t>
                      </a:r>
                      <a:r>
                        <a:rPr lang="hr-HR" sz="20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hr-HR" sz="2000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Kien</a:t>
                      </a:r>
                      <a:r>
                        <a:rPr lang="hr-HR" sz="20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i </a:t>
                      </a:r>
                      <a:r>
                        <a:rPr lang="hr-HR" sz="2000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Kadambari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931" marR="67931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20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20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2018.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931" marR="67931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20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20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DBN i SVM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931" marR="67931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20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20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931" marR="67931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20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20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99,40%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931" marR="67931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754458"/>
                  </a:ext>
                </a:extLst>
              </a:tr>
              <a:tr h="77216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20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20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931" marR="67931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20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20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Wang </a:t>
                      </a:r>
                      <a:r>
                        <a:rPr lang="hr-HR" sz="2000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et</a:t>
                      </a:r>
                      <a:r>
                        <a:rPr lang="hr-HR" sz="20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hr-HR" sz="2000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</a:t>
                      </a:r>
                      <a:r>
                        <a:rPr lang="hr-HR" sz="20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931" marR="67931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20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20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2019.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931" marR="67931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20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20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GRNN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931" marR="67931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20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20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931" marR="67931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20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20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99,80%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931" marR="67931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9634351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20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20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931" marR="67931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20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2000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Yildirim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931" marR="67931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20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20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2018.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931" marR="67931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20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20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LSTM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931" marR="67931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20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20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931" marR="67931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20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20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99,39%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931" marR="67931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502309"/>
                  </a:ext>
                </a:extLst>
              </a:tr>
              <a:tr h="78232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20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20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931" marR="67931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hr-HR" sz="20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2000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Sujadevi</a:t>
                      </a:r>
                      <a:r>
                        <a:rPr lang="hr-HR" sz="20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hr-HR" sz="2000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Soman</a:t>
                      </a:r>
                      <a:r>
                        <a:rPr lang="hr-HR" sz="20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i </a:t>
                      </a:r>
                      <a:r>
                        <a:rPr lang="hr-HR" sz="2000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Vinayakumar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931" marR="67931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20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20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2017.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931" marR="67931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20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20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LSTM, GRU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931" marR="67931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20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20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931" marR="67931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20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20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100%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931" marR="67931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796182"/>
                  </a:ext>
                </a:extLst>
              </a:tr>
              <a:tr h="81167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20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20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931" marR="67931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hr-HR" sz="20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2000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Singh</a:t>
                      </a:r>
                      <a:r>
                        <a:rPr lang="hr-HR" sz="20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hr-HR" sz="2000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Pandey</a:t>
                      </a:r>
                      <a:r>
                        <a:rPr lang="hr-HR" sz="20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hr-HR" sz="2000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Pawar</a:t>
                      </a:r>
                      <a:r>
                        <a:rPr lang="hr-HR" sz="20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i</a:t>
                      </a:r>
                      <a:r>
                        <a:rPr lang="hr-HR" sz="20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hr-HR" sz="2000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Janghel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931" marR="67931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20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20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2018.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931" marR="67931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20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RNN,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20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LSTM,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20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GRU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931" marR="67931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20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20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 (16)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931" marR="67931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20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85,40%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20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88,10%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20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82,50%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931" marR="67931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241839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20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20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931" marR="67931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hr-HR" sz="20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2000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Rashed</a:t>
                      </a:r>
                      <a:r>
                        <a:rPr lang="hr-HR" sz="20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-Al-</a:t>
                      </a:r>
                      <a:r>
                        <a:rPr lang="hr-HR" sz="2000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Mahfuz</a:t>
                      </a:r>
                      <a:r>
                        <a:rPr lang="hr-HR" sz="20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Moni, Lio </a:t>
                      </a:r>
                      <a:r>
                        <a:rPr lang="hr-HR" sz="2000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et</a:t>
                      </a:r>
                      <a:r>
                        <a:rPr lang="hr-HR" sz="20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hr-HR" sz="2000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</a:t>
                      </a:r>
                      <a:r>
                        <a:rPr lang="hr-HR" sz="20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931" marR="67931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20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20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2021.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931" marR="67931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20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20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VGG16 CNN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931" marR="67931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20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20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931" marR="67931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20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20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99,90%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931" marR="67931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7807100"/>
                  </a:ext>
                </a:extLst>
              </a:tr>
            </a:tbl>
          </a:graphicData>
        </a:graphic>
      </p:graphicFrame>
      <p:sp>
        <p:nvSpPr>
          <p:cNvPr id="2" name="Rezervirano mjesto broja slajda 1">
            <a:extLst>
              <a:ext uri="{FF2B5EF4-FFF2-40B4-BE49-F238E27FC236}">
                <a16:creationId xmlns:a16="http://schemas.microsoft.com/office/drawing/2014/main" id="{AD9BDF35-25D3-4125-91F1-E6926E782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FA655F0-D523-46C3-AF61-9DC8E4B3009A}" type="slidenum">
              <a:rPr lang="hr-HR" sz="2000" smtClean="0">
                <a:solidFill>
                  <a:schemeClr val="bg1"/>
                </a:solidFill>
              </a:rPr>
              <a:t>11</a:t>
            </a:fld>
            <a:r>
              <a:rPr lang="hr-HR" sz="2000" dirty="0">
                <a:solidFill>
                  <a:schemeClr val="bg1"/>
                </a:solidFill>
              </a:rPr>
              <a:t>/13</a:t>
            </a:r>
          </a:p>
        </p:txBody>
      </p:sp>
    </p:spTree>
    <p:extLst>
      <p:ext uri="{BB962C8B-B14F-4D97-AF65-F5344CB8AC3E}">
        <p14:creationId xmlns:p14="http://schemas.microsoft.com/office/powerpoint/2010/main" val="742911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broja slajda 1">
            <a:extLst>
              <a:ext uri="{FF2B5EF4-FFF2-40B4-BE49-F238E27FC236}">
                <a16:creationId xmlns:a16="http://schemas.microsoft.com/office/drawing/2014/main" id="{F6A13D94-C4FF-48D3-B5B5-A1E814CA5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FA655F0-D523-46C3-AF61-9DC8E4B3009A}" type="slidenum">
              <a:rPr lang="hr-HR" sz="2000" smtClean="0">
                <a:solidFill>
                  <a:schemeClr val="bg1"/>
                </a:solidFill>
              </a:rPr>
              <a:t>12</a:t>
            </a:fld>
            <a:r>
              <a:rPr lang="hr-HR" sz="2000" dirty="0">
                <a:solidFill>
                  <a:schemeClr val="bg1"/>
                </a:solidFill>
              </a:rPr>
              <a:t>/13</a:t>
            </a:r>
          </a:p>
        </p:txBody>
      </p:sp>
      <p:sp>
        <p:nvSpPr>
          <p:cNvPr id="10" name="Pravokutnik 9">
            <a:extLst>
              <a:ext uri="{FF2B5EF4-FFF2-40B4-BE49-F238E27FC236}">
                <a16:creationId xmlns:a16="http://schemas.microsoft.com/office/drawing/2014/main" id="{6DEACD48-D452-4652-82D9-14291A92B27B}"/>
              </a:ext>
            </a:extLst>
          </p:cNvPr>
          <p:cNvSpPr/>
          <p:nvPr/>
        </p:nvSpPr>
        <p:spPr>
          <a:xfrm>
            <a:off x="2024109" y="852255"/>
            <a:ext cx="8398275" cy="505800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pic>
        <p:nvPicPr>
          <p:cNvPr id="9" name="Slika 8">
            <a:extLst>
              <a:ext uri="{FF2B5EF4-FFF2-40B4-BE49-F238E27FC236}">
                <a16:creationId xmlns:a16="http://schemas.microsoft.com/office/drawing/2014/main" id="{CE82F421-88D6-4E0B-BC0D-4DD47D70D8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7238" y="1206369"/>
            <a:ext cx="7549054" cy="4445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5754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zervirano mjesto teksta 2">
            <a:extLst>
              <a:ext uri="{FF2B5EF4-FFF2-40B4-BE49-F238E27FC236}">
                <a16:creationId xmlns:a16="http://schemas.microsoft.com/office/drawing/2014/main" id="{19F2EC3A-7CAD-40D8-9655-FCD7D4A80F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78561" y="2583180"/>
            <a:ext cx="9418320" cy="1691640"/>
          </a:xfrm>
        </p:spPr>
        <p:txBody>
          <a:bodyPr>
            <a:normAutofit/>
          </a:bodyPr>
          <a:lstStyle/>
          <a:p>
            <a:pPr algn="ctr"/>
            <a:r>
              <a:rPr lang="hr-HR" sz="90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Hvala na pažnji!</a:t>
            </a:r>
            <a:endParaRPr lang="hr-HR" sz="9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" name="Rezervirano mjesto broja slajda 1">
            <a:extLst>
              <a:ext uri="{FF2B5EF4-FFF2-40B4-BE49-F238E27FC236}">
                <a16:creationId xmlns:a16="http://schemas.microsoft.com/office/drawing/2014/main" id="{F15E6928-A648-4EB5-850F-1F5584832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FA655F0-D523-46C3-AF61-9DC8E4B3009A}" type="slidenum">
              <a:rPr lang="hr-HR" sz="2000" smtClean="0">
                <a:solidFill>
                  <a:schemeClr val="bg1"/>
                </a:solidFill>
              </a:rPr>
              <a:t>13</a:t>
            </a:fld>
            <a:r>
              <a:rPr lang="hr-HR" sz="2000" dirty="0">
                <a:solidFill>
                  <a:schemeClr val="bg1"/>
                </a:solidFill>
              </a:rPr>
              <a:t>/13</a:t>
            </a:r>
          </a:p>
        </p:txBody>
      </p:sp>
    </p:spTree>
    <p:extLst>
      <p:ext uri="{BB962C8B-B14F-4D97-AF65-F5344CB8AC3E}">
        <p14:creationId xmlns:p14="http://schemas.microsoft.com/office/powerpoint/2010/main" val="4223832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zervirano mjesto teksta 6">
            <a:extLst>
              <a:ext uri="{FF2B5EF4-FFF2-40B4-BE49-F238E27FC236}">
                <a16:creationId xmlns:a16="http://schemas.microsoft.com/office/drawing/2014/main" id="{A71339CD-DFC0-4D49-A787-34C9F4077B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86840" y="436880"/>
            <a:ext cx="9418320" cy="743850"/>
          </a:xfrm>
        </p:spPr>
        <p:txBody>
          <a:bodyPr>
            <a:normAutofit/>
          </a:bodyPr>
          <a:lstStyle/>
          <a:p>
            <a:pPr algn="ctr"/>
            <a:r>
              <a:rPr lang="hr-HR" sz="40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Uvod</a:t>
            </a:r>
          </a:p>
        </p:txBody>
      </p:sp>
      <p:sp>
        <p:nvSpPr>
          <p:cNvPr id="15" name="TekstniOkvir 14">
            <a:extLst>
              <a:ext uri="{FF2B5EF4-FFF2-40B4-BE49-F238E27FC236}">
                <a16:creationId xmlns:a16="http://schemas.microsoft.com/office/drawing/2014/main" id="{12CCE96B-1A2D-4717-BF01-B1C6B0AB2780}"/>
              </a:ext>
            </a:extLst>
          </p:cNvPr>
          <p:cNvSpPr txBox="1"/>
          <p:nvPr/>
        </p:nvSpPr>
        <p:spPr>
          <a:xfrm>
            <a:off x="875067" y="1358283"/>
            <a:ext cx="9614517" cy="3959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3E89CE"/>
              </a:buClr>
              <a:buFont typeface="Arial" panose="020B0604020202020204" pitchFamily="34" charset="0"/>
              <a:buChar char="•"/>
            </a:pPr>
            <a:r>
              <a:rPr lang="hr-HR" sz="25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Vodeći uzrok smrti </a:t>
            </a:r>
          </a:p>
          <a:p>
            <a:pPr>
              <a:lnSpc>
                <a:spcPct val="150000"/>
              </a:lnSpc>
              <a:buClr>
                <a:srgbClr val="3E89CE"/>
              </a:buClr>
            </a:pPr>
            <a:r>
              <a:rPr lang="hr-HR" sz="25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   u svijetu</a:t>
            </a:r>
          </a:p>
          <a:p>
            <a:pPr marL="285750" indent="-285750">
              <a:lnSpc>
                <a:spcPct val="150000"/>
              </a:lnSpc>
              <a:buClr>
                <a:srgbClr val="3E89CE"/>
              </a:buClr>
              <a:buFont typeface="Arial" panose="020B0604020202020204" pitchFamily="34" charset="0"/>
              <a:buChar char="•"/>
            </a:pPr>
            <a:r>
              <a:rPr lang="hr-HR" sz="25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Elektrokardiogram</a:t>
            </a:r>
          </a:p>
          <a:p>
            <a:pPr marL="285750" indent="-285750">
              <a:lnSpc>
                <a:spcPct val="150000"/>
              </a:lnSpc>
              <a:buClr>
                <a:srgbClr val="3E89CE"/>
              </a:buClr>
              <a:buFont typeface="Arial" panose="020B0604020202020204" pitchFamily="34" charset="0"/>
              <a:buChar char="•"/>
            </a:pPr>
            <a:r>
              <a:rPr lang="hr-HR" sz="25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Umjetna inteligencija</a:t>
            </a:r>
          </a:p>
          <a:p>
            <a:pPr marL="285750" indent="-285750">
              <a:lnSpc>
                <a:spcPct val="150000"/>
              </a:lnSpc>
              <a:buClr>
                <a:srgbClr val="3E89CE"/>
              </a:buClr>
              <a:buFont typeface="Arial" panose="020B0604020202020204" pitchFamily="34" charset="0"/>
              <a:buChar char="•"/>
            </a:pPr>
            <a:r>
              <a:rPr lang="hr-HR" sz="25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Ekspertni sustavi</a:t>
            </a:r>
          </a:p>
          <a:p>
            <a:pPr marL="285750" indent="-285750">
              <a:lnSpc>
                <a:spcPct val="150000"/>
              </a:lnSpc>
              <a:buClr>
                <a:srgbClr val="3E89CE"/>
              </a:buClr>
              <a:buFont typeface="Arial" panose="020B0604020202020204" pitchFamily="34" charset="0"/>
              <a:buChar char="•"/>
            </a:pPr>
            <a:r>
              <a:rPr lang="hr-HR" sz="25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Duboko učenje</a:t>
            </a:r>
          </a:p>
          <a:p>
            <a:pPr marL="285750" indent="-285750">
              <a:lnSpc>
                <a:spcPct val="150000"/>
              </a:lnSpc>
              <a:buClr>
                <a:srgbClr val="3E89CE"/>
              </a:buClr>
              <a:buFont typeface="Arial" panose="020B0604020202020204" pitchFamily="34" charset="0"/>
              <a:buChar char="•"/>
            </a:pPr>
            <a:endParaRPr lang="hr-HR" sz="20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" name="Rezervirano mjesto broja slajda 1">
            <a:extLst>
              <a:ext uri="{FF2B5EF4-FFF2-40B4-BE49-F238E27FC236}">
                <a16:creationId xmlns:a16="http://schemas.microsoft.com/office/drawing/2014/main" id="{5DBC25A8-F970-48CF-B18B-3A85F0BF6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FA655F0-D523-46C3-AF61-9DC8E4B3009A}" type="slidenum">
              <a:rPr lang="hr-HR" sz="2000" smtClean="0">
                <a:solidFill>
                  <a:schemeClr val="bg1"/>
                </a:solidFill>
              </a:rPr>
              <a:t>2</a:t>
            </a:fld>
            <a:r>
              <a:rPr lang="hr-HR" sz="2000" dirty="0">
                <a:solidFill>
                  <a:schemeClr val="bg1"/>
                </a:solidFill>
              </a:rPr>
              <a:t>/13</a:t>
            </a:r>
          </a:p>
        </p:txBody>
      </p:sp>
      <p:pic>
        <p:nvPicPr>
          <p:cNvPr id="6" name="Slika 5" descr="Slika na kojoj se prikazuje paravan&#10;&#10;Opis je automatski generiran">
            <a:extLst>
              <a:ext uri="{FF2B5EF4-FFF2-40B4-BE49-F238E27FC236}">
                <a16:creationId xmlns:a16="http://schemas.microsoft.com/office/drawing/2014/main" id="{2BD32C50-94AA-4F64-B8A2-2CFD9F9549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7755" y="1540235"/>
            <a:ext cx="7607653" cy="4223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359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zervirano mjesto teksta 6">
            <a:extLst>
              <a:ext uri="{FF2B5EF4-FFF2-40B4-BE49-F238E27FC236}">
                <a16:creationId xmlns:a16="http://schemas.microsoft.com/office/drawing/2014/main" id="{A71339CD-DFC0-4D49-A787-34C9F4077B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86840" y="436880"/>
            <a:ext cx="9418320" cy="743850"/>
          </a:xfrm>
        </p:spPr>
        <p:txBody>
          <a:bodyPr>
            <a:normAutofit/>
          </a:bodyPr>
          <a:lstStyle/>
          <a:p>
            <a:pPr algn="ctr"/>
            <a:r>
              <a:rPr lang="hr-HR" sz="40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Ekspertni sustavi</a:t>
            </a:r>
          </a:p>
        </p:txBody>
      </p:sp>
      <p:sp>
        <p:nvSpPr>
          <p:cNvPr id="15" name="TekstniOkvir 14">
            <a:extLst>
              <a:ext uri="{FF2B5EF4-FFF2-40B4-BE49-F238E27FC236}">
                <a16:creationId xmlns:a16="http://schemas.microsoft.com/office/drawing/2014/main" id="{12CCE96B-1A2D-4717-BF01-B1C6B0AB2780}"/>
              </a:ext>
            </a:extLst>
          </p:cNvPr>
          <p:cNvSpPr txBox="1"/>
          <p:nvPr/>
        </p:nvSpPr>
        <p:spPr>
          <a:xfrm>
            <a:off x="875067" y="1358283"/>
            <a:ext cx="9614517" cy="22282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3E89CE"/>
              </a:buClr>
              <a:buFont typeface="Arial" panose="020B0604020202020204" pitchFamily="34" charset="0"/>
              <a:buChar char="•"/>
            </a:pPr>
            <a:r>
              <a:rPr lang="hr-HR" sz="25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Produkcijska pravila</a:t>
            </a:r>
          </a:p>
          <a:p>
            <a:pPr marL="285750" indent="-285750">
              <a:lnSpc>
                <a:spcPct val="150000"/>
              </a:lnSpc>
              <a:buClr>
                <a:srgbClr val="3E89CE"/>
              </a:buClr>
              <a:buFont typeface="Arial" panose="020B0604020202020204" pitchFamily="34" charset="0"/>
              <a:buChar char="•"/>
            </a:pPr>
            <a:r>
              <a:rPr lang="hr-HR" sz="25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Imitiranje stručnjaka</a:t>
            </a:r>
          </a:p>
          <a:p>
            <a:pPr marL="285750" indent="-285750">
              <a:lnSpc>
                <a:spcPct val="150000"/>
              </a:lnSpc>
              <a:buClr>
                <a:srgbClr val="3E89CE"/>
              </a:buClr>
              <a:buFont typeface="Arial" panose="020B0604020202020204" pitchFamily="34" charset="0"/>
              <a:buChar char="•"/>
            </a:pPr>
            <a:r>
              <a:rPr lang="hr-HR" sz="25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Problemi</a:t>
            </a:r>
          </a:p>
          <a:p>
            <a:pPr marL="285750" indent="-285750">
              <a:lnSpc>
                <a:spcPct val="150000"/>
              </a:lnSpc>
              <a:buClr>
                <a:srgbClr val="3E89CE"/>
              </a:buClr>
              <a:buFont typeface="Arial" panose="020B0604020202020204" pitchFamily="34" charset="0"/>
              <a:buChar char="•"/>
            </a:pPr>
            <a:endParaRPr lang="hr-HR" sz="20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4" name="Slika 3">
            <a:extLst>
              <a:ext uri="{FF2B5EF4-FFF2-40B4-BE49-F238E27FC236}">
                <a16:creationId xmlns:a16="http://schemas.microsoft.com/office/drawing/2014/main" id="{EE5631F7-80F1-41B9-A3A3-E53A0DAA4B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2233" y="724830"/>
            <a:ext cx="10549767" cy="6341969"/>
          </a:xfrm>
          <a:prstGeom prst="rect">
            <a:avLst/>
          </a:prstGeom>
        </p:spPr>
      </p:pic>
      <p:sp>
        <p:nvSpPr>
          <p:cNvPr id="2" name="Rezervirano mjesto broja slajda 1">
            <a:extLst>
              <a:ext uri="{FF2B5EF4-FFF2-40B4-BE49-F238E27FC236}">
                <a16:creationId xmlns:a16="http://schemas.microsoft.com/office/drawing/2014/main" id="{FD8C6CEA-DA73-483A-9BFB-BA7C32431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FA655F0-D523-46C3-AF61-9DC8E4B3009A}" type="slidenum">
              <a:rPr lang="hr-HR" sz="2000" smtClean="0">
                <a:solidFill>
                  <a:schemeClr val="bg1"/>
                </a:solidFill>
              </a:rPr>
              <a:t>3</a:t>
            </a:fld>
            <a:r>
              <a:rPr lang="hr-HR" sz="2000" dirty="0">
                <a:solidFill>
                  <a:schemeClr val="bg1"/>
                </a:solidFill>
              </a:rPr>
              <a:t>/13</a:t>
            </a:r>
          </a:p>
        </p:txBody>
      </p:sp>
    </p:spTree>
    <p:extLst>
      <p:ext uri="{BB962C8B-B14F-4D97-AF65-F5344CB8AC3E}">
        <p14:creationId xmlns:p14="http://schemas.microsoft.com/office/powerpoint/2010/main" val="3744071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zervirano mjesto teksta 6">
            <a:extLst>
              <a:ext uri="{FF2B5EF4-FFF2-40B4-BE49-F238E27FC236}">
                <a16:creationId xmlns:a16="http://schemas.microsoft.com/office/drawing/2014/main" id="{A71339CD-DFC0-4D49-A787-34C9F4077B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86840" y="436880"/>
            <a:ext cx="9418320" cy="743850"/>
          </a:xfrm>
        </p:spPr>
        <p:txBody>
          <a:bodyPr>
            <a:normAutofit/>
          </a:bodyPr>
          <a:lstStyle/>
          <a:p>
            <a:pPr algn="ctr"/>
            <a:r>
              <a:rPr lang="hr-HR" sz="40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Duboko učenje</a:t>
            </a:r>
          </a:p>
        </p:txBody>
      </p:sp>
      <p:sp>
        <p:nvSpPr>
          <p:cNvPr id="15" name="TekstniOkvir 14">
            <a:extLst>
              <a:ext uri="{FF2B5EF4-FFF2-40B4-BE49-F238E27FC236}">
                <a16:creationId xmlns:a16="http://schemas.microsoft.com/office/drawing/2014/main" id="{12CCE96B-1A2D-4717-BF01-B1C6B0AB2780}"/>
              </a:ext>
            </a:extLst>
          </p:cNvPr>
          <p:cNvSpPr txBox="1"/>
          <p:nvPr/>
        </p:nvSpPr>
        <p:spPr>
          <a:xfrm>
            <a:off x="875067" y="1358283"/>
            <a:ext cx="9614517" cy="1175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3E89CE"/>
              </a:buClr>
              <a:buFont typeface="Arial" panose="020B0604020202020204" pitchFamily="34" charset="0"/>
              <a:buChar char="•"/>
            </a:pPr>
            <a:r>
              <a:rPr lang="hr-HR" sz="25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Dio strojnog učenja</a:t>
            </a:r>
          </a:p>
          <a:p>
            <a:pPr marL="285750" indent="-285750">
              <a:lnSpc>
                <a:spcPct val="150000"/>
              </a:lnSpc>
              <a:buClr>
                <a:srgbClr val="3E89CE"/>
              </a:buClr>
              <a:buFont typeface="Arial" panose="020B0604020202020204" pitchFamily="34" charset="0"/>
              <a:buChar char="•"/>
            </a:pPr>
            <a:r>
              <a:rPr lang="hr-HR" sz="25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Neuronske mreže</a:t>
            </a:r>
          </a:p>
        </p:txBody>
      </p:sp>
      <p:pic>
        <p:nvPicPr>
          <p:cNvPr id="17" name="Slika 16">
            <a:extLst>
              <a:ext uri="{FF2B5EF4-FFF2-40B4-BE49-F238E27FC236}">
                <a16:creationId xmlns:a16="http://schemas.microsoft.com/office/drawing/2014/main" id="{7FE83546-1213-4C9F-8890-769BBD9A3B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989" y="2711094"/>
            <a:ext cx="6360022" cy="3681331"/>
          </a:xfrm>
          <a:prstGeom prst="rect">
            <a:avLst/>
          </a:prstGeom>
        </p:spPr>
      </p:pic>
      <p:sp>
        <p:nvSpPr>
          <p:cNvPr id="2" name="Rezervirano mjesto broja slajda 1">
            <a:extLst>
              <a:ext uri="{FF2B5EF4-FFF2-40B4-BE49-F238E27FC236}">
                <a16:creationId xmlns:a16="http://schemas.microsoft.com/office/drawing/2014/main" id="{F241BC51-B773-484E-BA4E-673F3F2E4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FA655F0-D523-46C3-AF61-9DC8E4B3009A}" type="slidenum">
              <a:rPr lang="hr-HR" sz="2000" smtClean="0">
                <a:solidFill>
                  <a:schemeClr val="bg1"/>
                </a:solidFill>
              </a:rPr>
              <a:t>4</a:t>
            </a:fld>
            <a:r>
              <a:rPr lang="hr-HR" sz="2000" dirty="0">
                <a:solidFill>
                  <a:schemeClr val="bg1"/>
                </a:solidFill>
              </a:rPr>
              <a:t>/13</a:t>
            </a:r>
          </a:p>
        </p:txBody>
      </p:sp>
    </p:spTree>
    <p:extLst>
      <p:ext uri="{BB962C8B-B14F-4D97-AF65-F5344CB8AC3E}">
        <p14:creationId xmlns:p14="http://schemas.microsoft.com/office/powerpoint/2010/main" val="3792300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zervirano mjesto teksta 6">
            <a:extLst>
              <a:ext uri="{FF2B5EF4-FFF2-40B4-BE49-F238E27FC236}">
                <a16:creationId xmlns:a16="http://schemas.microsoft.com/office/drawing/2014/main" id="{A71339CD-DFC0-4D49-A787-34C9F4077B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86840" y="436880"/>
            <a:ext cx="9418320" cy="743850"/>
          </a:xfrm>
        </p:spPr>
        <p:txBody>
          <a:bodyPr>
            <a:normAutofit/>
          </a:bodyPr>
          <a:lstStyle/>
          <a:p>
            <a:pPr algn="ctr"/>
            <a:r>
              <a:rPr lang="hr-HR" sz="40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Višeslojni </a:t>
            </a:r>
            <a:r>
              <a:rPr lang="hr-HR" sz="40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perceptron</a:t>
            </a:r>
            <a:r>
              <a:rPr lang="hr-HR" sz="40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(MLP)</a:t>
            </a:r>
          </a:p>
        </p:txBody>
      </p:sp>
      <p:sp>
        <p:nvSpPr>
          <p:cNvPr id="15" name="TekstniOkvir 14">
            <a:extLst>
              <a:ext uri="{FF2B5EF4-FFF2-40B4-BE49-F238E27FC236}">
                <a16:creationId xmlns:a16="http://schemas.microsoft.com/office/drawing/2014/main" id="{12CCE96B-1A2D-4717-BF01-B1C6B0AB2780}"/>
              </a:ext>
            </a:extLst>
          </p:cNvPr>
          <p:cNvSpPr txBox="1"/>
          <p:nvPr/>
        </p:nvSpPr>
        <p:spPr>
          <a:xfrm>
            <a:off x="1386840" y="1535836"/>
            <a:ext cx="9614517" cy="1748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3E89CE"/>
              </a:buClr>
              <a:buFont typeface="Arial" panose="020B0604020202020204" pitchFamily="34" charset="0"/>
              <a:buChar char="•"/>
            </a:pPr>
            <a:r>
              <a:rPr lang="hr-HR" sz="25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Izlaz neurona = funkcija težinske sume ulaza u neuron</a:t>
            </a:r>
          </a:p>
          <a:p>
            <a:pPr marL="285750" indent="-285750">
              <a:lnSpc>
                <a:spcPct val="150000"/>
              </a:lnSpc>
              <a:buClr>
                <a:srgbClr val="3E89CE"/>
              </a:buClr>
              <a:buFont typeface="Arial" panose="020B0604020202020204" pitchFamily="34" charset="0"/>
              <a:buChar char="•"/>
            </a:pPr>
            <a:r>
              <a:rPr lang="hr-HR" sz="25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Propagacija pogreške unatrag</a:t>
            </a:r>
          </a:p>
          <a:p>
            <a:pPr marL="285750" indent="-285750">
              <a:lnSpc>
                <a:spcPct val="150000"/>
              </a:lnSpc>
              <a:buClr>
                <a:srgbClr val="3E89CE"/>
              </a:buClr>
              <a:buFont typeface="Arial" panose="020B0604020202020204" pitchFamily="34" charset="0"/>
              <a:buChar char="•"/>
            </a:pPr>
            <a:r>
              <a:rPr lang="hr-HR" sz="25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Epohe učenja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9ACC6CA-AE0C-4F0D-ACA3-2568E18BB0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3839" y="2775466"/>
            <a:ext cx="6550750" cy="3645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zervirano mjesto broja slajda 1">
            <a:extLst>
              <a:ext uri="{FF2B5EF4-FFF2-40B4-BE49-F238E27FC236}">
                <a16:creationId xmlns:a16="http://schemas.microsoft.com/office/drawing/2014/main" id="{C1630FDE-95F9-4AF2-BA75-C7FFE671E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FA655F0-D523-46C3-AF61-9DC8E4B3009A}" type="slidenum">
              <a:rPr lang="hr-HR" sz="2000" smtClean="0">
                <a:solidFill>
                  <a:schemeClr val="bg1"/>
                </a:solidFill>
              </a:rPr>
              <a:t>5</a:t>
            </a:fld>
            <a:r>
              <a:rPr lang="hr-HR" sz="2000" dirty="0">
                <a:solidFill>
                  <a:schemeClr val="bg1"/>
                </a:solidFill>
              </a:rPr>
              <a:t>/13</a:t>
            </a:r>
          </a:p>
        </p:txBody>
      </p:sp>
    </p:spTree>
    <p:extLst>
      <p:ext uri="{BB962C8B-B14F-4D97-AF65-F5344CB8AC3E}">
        <p14:creationId xmlns:p14="http://schemas.microsoft.com/office/powerpoint/2010/main" val="1576798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zervirano mjesto teksta 6">
            <a:extLst>
              <a:ext uri="{FF2B5EF4-FFF2-40B4-BE49-F238E27FC236}">
                <a16:creationId xmlns:a16="http://schemas.microsoft.com/office/drawing/2014/main" id="{A71339CD-DFC0-4D49-A787-34C9F4077B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86840" y="436880"/>
            <a:ext cx="9418320" cy="743850"/>
          </a:xfrm>
        </p:spPr>
        <p:txBody>
          <a:bodyPr>
            <a:normAutofit/>
          </a:bodyPr>
          <a:lstStyle/>
          <a:p>
            <a:pPr algn="ctr"/>
            <a:r>
              <a:rPr lang="hr-HR" sz="40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Duboke mreže vjerovanja (DBN)</a:t>
            </a:r>
          </a:p>
        </p:txBody>
      </p:sp>
      <p:sp>
        <p:nvSpPr>
          <p:cNvPr id="15" name="TekstniOkvir 14">
            <a:extLst>
              <a:ext uri="{FF2B5EF4-FFF2-40B4-BE49-F238E27FC236}">
                <a16:creationId xmlns:a16="http://schemas.microsoft.com/office/drawing/2014/main" id="{12CCE96B-1A2D-4717-BF01-B1C6B0AB2780}"/>
              </a:ext>
            </a:extLst>
          </p:cNvPr>
          <p:cNvSpPr txBox="1"/>
          <p:nvPr/>
        </p:nvSpPr>
        <p:spPr>
          <a:xfrm>
            <a:off x="1097473" y="1475312"/>
            <a:ext cx="9614517" cy="34796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3E89CE"/>
              </a:buClr>
              <a:buFont typeface="Arial" panose="020B0604020202020204" pitchFamily="34" charset="0"/>
              <a:buChar char="•"/>
            </a:pPr>
            <a:r>
              <a:rPr lang="hr-HR" sz="25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Generativni model</a:t>
            </a:r>
          </a:p>
          <a:p>
            <a:pPr marL="285750" indent="-285750">
              <a:lnSpc>
                <a:spcPct val="150000"/>
              </a:lnSpc>
              <a:buClr>
                <a:srgbClr val="3E89CE"/>
              </a:buClr>
              <a:buFont typeface="Arial" panose="020B0604020202020204" pitchFamily="34" charset="0"/>
              <a:buChar char="•"/>
            </a:pPr>
            <a:r>
              <a:rPr lang="hr-HR" sz="25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Ograničeni </a:t>
            </a:r>
            <a:r>
              <a:rPr lang="hr-HR" sz="25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Boltzmanovi</a:t>
            </a:r>
            <a:r>
              <a:rPr lang="hr-HR" sz="25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strojevi</a:t>
            </a:r>
          </a:p>
          <a:p>
            <a:pPr marL="285750" indent="-285750">
              <a:lnSpc>
                <a:spcPct val="150000"/>
              </a:lnSpc>
              <a:buClr>
                <a:srgbClr val="3E89CE"/>
              </a:buClr>
              <a:buFont typeface="Arial" panose="020B0604020202020204" pitchFamily="34" charset="0"/>
              <a:buChar char="•"/>
            </a:pPr>
            <a:r>
              <a:rPr lang="hr-HR" sz="25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Potpuna povezanost</a:t>
            </a:r>
          </a:p>
          <a:p>
            <a:pPr marL="285750" indent="-285750">
              <a:lnSpc>
                <a:spcPct val="150000"/>
              </a:lnSpc>
              <a:buClr>
                <a:srgbClr val="3E89CE"/>
              </a:buClr>
              <a:buFont typeface="Arial" panose="020B0604020202020204" pitchFamily="34" charset="0"/>
              <a:buChar char="•"/>
            </a:pPr>
            <a:r>
              <a:rPr lang="hr-HR" sz="25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Dvosmjerne vs. jednosmjerne veze</a:t>
            </a:r>
          </a:p>
          <a:p>
            <a:pPr marL="285750" indent="-285750">
              <a:lnSpc>
                <a:spcPct val="150000"/>
              </a:lnSpc>
              <a:buClr>
                <a:srgbClr val="3E89CE"/>
              </a:buClr>
              <a:buFont typeface="Arial" panose="020B0604020202020204" pitchFamily="34" charset="0"/>
              <a:buChar char="•"/>
            </a:pPr>
            <a:r>
              <a:rPr lang="hr-HR" sz="25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Treniranje sloj po sloj od dna prema vrhu</a:t>
            </a:r>
          </a:p>
          <a:p>
            <a:pPr marL="285750" indent="-285750">
              <a:lnSpc>
                <a:spcPct val="150000"/>
              </a:lnSpc>
              <a:buClr>
                <a:srgbClr val="3E89CE"/>
              </a:buClr>
              <a:buFont typeface="Arial" panose="020B0604020202020204" pitchFamily="34" charset="0"/>
              <a:buChar char="•"/>
            </a:pPr>
            <a:r>
              <a:rPr lang="hr-HR" sz="25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Maksimizacija vjerojatnosti ulaznih podataka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0BF513B1-CC26-4287-BC33-B8D9B468EB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28" r="52715"/>
          <a:stretch>
            <a:fillRect/>
          </a:stretch>
        </p:blipFill>
        <p:spPr bwMode="auto">
          <a:xfrm>
            <a:off x="8218629" y="1475312"/>
            <a:ext cx="3375045" cy="3878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zervirano mjesto broja slajda 1">
            <a:extLst>
              <a:ext uri="{FF2B5EF4-FFF2-40B4-BE49-F238E27FC236}">
                <a16:creationId xmlns:a16="http://schemas.microsoft.com/office/drawing/2014/main" id="{55155ABF-84C9-465F-B040-13A57C98A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FA655F0-D523-46C3-AF61-9DC8E4B3009A}" type="slidenum">
              <a:rPr lang="hr-HR" sz="2000" smtClean="0">
                <a:solidFill>
                  <a:schemeClr val="bg1"/>
                </a:solidFill>
              </a:rPr>
              <a:t>6</a:t>
            </a:fld>
            <a:r>
              <a:rPr lang="hr-HR" sz="2000" dirty="0">
                <a:solidFill>
                  <a:schemeClr val="bg1"/>
                </a:solidFill>
              </a:rPr>
              <a:t>/13</a:t>
            </a:r>
          </a:p>
        </p:txBody>
      </p:sp>
    </p:spTree>
    <p:extLst>
      <p:ext uri="{BB962C8B-B14F-4D97-AF65-F5344CB8AC3E}">
        <p14:creationId xmlns:p14="http://schemas.microsoft.com/office/powerpoint/2010/main" val="2712222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zervirano mjesto teksta 6">
            <a:extLst>
              <a:ext uri="{FF2B5EF4-FFF2-40B4-BE49-F238E27FC236}">
                <a16:creationId xmlns:a16="http://schemas.microsoft.com/office/drawing/2014/main" id="{A71339CD-DFC0-4D49-A787-34C9F4077B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86840" y="436880"/>
            <a:ext cx="9418320" cy="743850"/>
          </a:xfrm>
        </p:spPr>
        <p:txBody>
          <a:bodyPr>
            <a:normAutofit/>
          </a:bodyPr>
          <a:lstStyle/>
          <a:p>
            <a:pPr algn="ctr"/>
            <a:r>
              <a:rPr lang="hr-HR" sz="40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Konvolucijske</a:t>
            </a:r>
            <a:r>
              <a:rPr lang="hr-HR" sz="40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neuronske mreže (CNN)</a:t>
            </a:r>
          </a:p>
        </p:txBody>
      </p:sp>
      <p:sp>
        <p:nvSpPr>
          <p:cNvPr id="15" name="TekstniOkvir 14">
            <a:extLst>
              <a:ext uri="{FF2B5EF4-FFF2-40B4-BE49-F238E27FC236}">
                <a16:creationId xmlns:a16="http://schemas.microsoft.com/office/drawing/2014/main" id="{12CCE96B-1A2D-4717-BF01-B1C6B0AB2780}"/>
              </a:ext>
            </a:extLst>
          </p:cNvPr>
          <p:cNvSpPr txBox="1"/>
          <p:nvPr/>
        </p:nvSpPr>
        <p:spPr>
          <a:xfrm>
            <a:off x="1386840" y="1203876"/>
            <a:ext cx="10095246" cy="3956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3E89CE"/>
              </a:buClr>
              <a:buFont typeface="Arial" panose="020B0604020202020204" pitchFamily="34" charset="0"/>
              <a:buChar char="•"/>
            </a:pPr>
            <a:r>
              <a:rPr lang="hr-HR" sz="25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Konvolucijski</a:t>
            </a:r>
            <a:r>
              <a:rPr lang="hr-HR" sz="25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sloj </a:t>
            </a:r>
          </a:p>
          <a:p>
            <a:pPr marL="285750" indent="-285750">
              <a:lnSpc>
                <a:spcPct val="150000"/>
              </a:lnSpc>
              <a:buClr>
                <a:srgbClr val="3E89CE"/>
              </a:buClr>
              <a:buFont typeface="Arial" panose="020B0604020202020204" pitchFamily="34" charset="0"/>
              <a:buChar char="•"/>
            </a:pPr>
            <a:r>
              <a:rPr lang="hr-HR" sz="25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Normalizacijski sloj		ekstrakcija značajki</a:t>
            </a:r>
          </a:p>
          <a:p>
            <a:pPr marL="285750" indent="-285750">
              <a:lnSpc>
                <a:spcPct val="150000"/>
              </a:lnSpc>
              <a:buClr>
                <a:srgbClr val="3E89CE"/>
              </a:buClr>
              <a:buFont typeface="Arial" panose="020B0604020202020204" pitchFamily="34" charset="0"/>
              <a:buChar char="•"/>
            </a:pPr>
            <a:r>
              <a:rPr lang="hr-HR" sz="25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Sloj sažimanja</a:t>
            </a:r>
          </a:p>
          <a:p>
            <a:pPr marL="285750" indent="-285750">
              <a:lnSpc>
                <a:spcPct val="150000"/>
              </a:lnSpc>
              <a:buClr>
                <a:srgbClr val="3E89CE"/>
              </a:buClr>
              <a:buFont typeface="Arial" panose="020B0604020202020204" pitchFamily="34" charset="0"/>
              <a:buChar char="•"/>
            </a:pPr>
            <a:r>
              <a:rPr lang="hr-HR" sz="25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Ekvivarijantnost</a:t>
            </a:r>
            <a:r>
              <a:rPr lang="hr-HR" sz="25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na pomak</a:t>
            </a:r>
          </a:p>
          <a:p>
            <a:pPr marL="285750" indent="-285750">
              <a:lnSpc>
                <a:spcPct val="150000"/>
              </a:lnSpc>
              <a:buClr>
                <a:srgbClr val="3E89CE"/>
              </a:buClr>
              <a:buFont typeface="Arial" panose="020B0604020202020204" pitchFamily="34" charset="0"/>
              <a:buChar char="•"/>
            </a:pPr>
            <a:r>
              <a:rPr lang="hr-HR" sz="25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Izravnavajući sloj</a:t>
            </a:r>
          </a:p>
          <a:p>
            <a:pPr marL="285750" indent="-285750">
              <a:lnSpc>
                <a:spcPct val="150000"/>
              </a:lnSpc>
              <a:buClr>
                <a:srgbClr val="3E89CE"/>
              </a:buClr>
              <a:buFont typeface="Arial" panose="020B0604020202020204" pitchFamily="34" charset="0"/>
              <a:buChar char="•"/>
            </a:pPr>
            <a:r>
              <a:rPr lang="hr-HR" sz="25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Potpuno povezani slojevi</a:t>
            </a:r>
            <a:r>
              <a:rPr lang="hr-HR" sz="2500" dirty="0">
                <a:solidFill>
                  <a:srgbClr val="3E89CE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     </a:t>
            </a:r>
            <a:r>
              <a:rPr lang="hr-HR" sz="25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klasifikacija</a:t>
            </a:r>
          </a:p>
          <a:p>
            <a:pPr marL="285750" indent="-285750">
              <a:lnSpc>
                <a:spcPct val="150000"/>
              </a:lnSpc>
              <a:buClr>
                <a:srgbClr val="3E89CE"/>
              </a:buClr>
              <a:buFont typeface="Arial" panose="020B0604020202020204" pitchFamily="34" charset="0"/>
              <a:buChar char="•"/>
            </a:pPr>
            <a:endParaRPr lang="hr-HR" sz="20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" name="Desna vitičasta zagrada 1">
            <a:extLst>
              <a:ext uri="{FF2B5EF4-FFF2-40B4-BE49-F238E27FC236}">
                <a16:creationId xmlns:a16="http://schemas.microsoft.com/office/drawing/2014/main" id="{574AAF42-85D0-4120-84E0-F741A328477B}"/>
              </a:ext>
            </a:extLst>
          </p:cNvPr>
          <p:cNvSpPr/>
          <p:nvPr/>
        </p:nvSpPr>
        <p:spPr>
          <a:xfrm>
            <a:off x="4427318" y="1428530"/>
            <a:ext cx="578734" cy="142368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5" name="Strelica: desno 4">
            <a:extLst>
              <a:ext uri="{FF2B5EF4-FFF2-40B4-BE49-F238E27FC236}">
                <a16:creationId xmlns:a16="http://schemas.microsoft.com/office/drawing/2014/main" id="{CDCCFDB2-24AF-47EB-92A2-41D30D65A1A7}"/>
              </a:ext>
            </a:extLst>
          </p:cNvPr>
          <p:cNvSpPr/>
          <p:nvPr/>
        </p:nvSpPr>
        <p:spPr>
          <a:xfrm>
            <a:off x="5393093" y="4324919"/>
            <a:ext cx="307911" cy="18661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F58C993A-CB23-45E0-8E74-0CC1C478A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FA655F0-D523-46C3-AF61-9DC8E4B3009A}" type="slidenum">
              <a:rPr lang="hr-HR" sz="2000" smtClean="0">
                <a:solidFill>
                  <a:schemeClr val="bg1"/>
                </a:solidFill>
              </a:rPr>
              <a:t>7</a:t>
            </a:fld>
            <a:r>
              <a:rPr lang="hr-HR" sz="2000" dirty="0">
                <a:solidFill>
                  <a:schemeClr val="bg1"/>
                </a:solidFill>
              </a:rPr>
              <a:t>/13</a:t>
            </a:r>
          </a:p>
        </p:txBody>
      </p:sp>
      <p:pic>
        <p:nvPicPr>
          <p:cNvPr id="5122" name="Picture 2" descr="A Comprehensive Guide to Convolutional Neural Networks — the ELI5 way | by  Sumit Saha | Towards Data Science">
            <a:extLst>
              <a:ext uri="{FF2B5EF4-FFF2-40B4-BE49-F238E27FC236}">
                <a16:creationId xmlns:a16="http://schemas.microsoft.com/office/drawing/2014/main" id="{B827023E-D3CE-4330-88FB-B1D6050A06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837" y="1428530"/>
            <a:ext cx="11424799" cy="38542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73512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zervirano mjesto teksta 6">
            <a:extLst>
              <a:ext uri="{FF2B5EF4-FFF2-40B4-BE49-F238E27FC236}">
                <a16:creationId xmlns:a16="http://schemas.microsoft.com/office/drawing/2014/main" id="{A71339CD-DFC0-4D49-A787-34C9F4077B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86840" y="436880"/>
            <a:ext cx="9418320" cy="743850"/>
          </a:xfrm>
        </p:spPr>
        <p:txBody>
          <a:bodyPr>
            <a:normAutofit/>
          </a:bodyPr>
          <a:lstStyle/>
          <a:p>
            <a:pPr algn="ctr"/>
            <a:r>
              <a:rPr lang="hr-HR" sz="40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Povratne neuronske mreže (RNN)</a:t>
            </a:r>
          </a:p>
        </p:txBody>
      </p:sp>
      <p:sp>
        <p:nvSpPr>
          <p:cNvPr id="15" name="TekstniOkvir 14">
            <a:extLst>
              <a:ext uri="{FF2B5EF4-FFF2-40B4-BE49-F238E27FC236}">
                <a16:creationId xmlns:a16="http://schemas.microsoft.com/office/drawing/2014/main" id="{12CCE96B-1A2D-4717-BF01-B1C6B0AB2780}"/>
              </a:ext>
            </a:extLst>
          </p:cNvPr>
          <p:cNvSpPr txBox="1"/>
          <p:nvPr/>
        </p:nvSpPr>
        <p:spPr>
          <a:xfrm>
            <a:off x="1190643" y="1215560"/>
            <a:ext cx="9614517" cy="34796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3E89CE"/>
              </a:buClr>
              <a:buFont typeface="Arial" panose="020B0604020202020204" pitchFamily="34" charset="0"/>
              <a:buChar char="•"/>
            </a:pPr>
            <a:r>
              <a:rPr lang="hr-HR" sz="25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Dijeljenje težina </a:t>
            </a:r>
          </a:p>
          <a:p>
            <a:pPr>
              <a:lnSpc>
                <a:spcPct val="150000"/>
              </a:lnSpc>
              <a:buClr>
                <a:srgbClr val="3E89CE"/>
              </a:buClr>
            </a:pPr>
            <a:r>
              <a:rPr lang="hr-HR" sz="25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  kroz vrijeme</a:t>
            </a:r>
          </a:p>
          <a:p>
            <a:pPr marL="285750" indent="-285750">
              <a:lnSpc>
                <a:spcPct val="150000"/>
              </a:lnSpc>
              <a:buClr>
                <a:srgbClr val="3E89CE"/>
              </a:buClr>
              <a:buFont typeface="Arial" panose="020B0604020202020204" pitchFamily="34" charset="0"/>
              <a:buChar char="•"/>
            </a:pPr>
            <a:r>
              <a:rPr lang="hr-HR" sz="25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Tok podataka</a:t>
            </a:r>
          </a:p>
          <a:p>
            <a:pPr marL="285750" indent="-285750">
              <a:lnSpc>
                <a:spcPct val="150000"/>
              </a:lnSpc>
              <a:buClr>
                <a:srgbClr val="3E89CE"/>
              </a:buClr>
              <a:buFont typeface="Arial" panose="020B0604020202020204" pitchFamily="34" charset="0"/>
              <a:buChar char="•"/>
            </a:pPr>
            <a:r>
              <a:rPr lang="hr-HR" sz="25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Svojstvo pamćenja</a:t>
            </a:r>
          </a:p>
          <a:p>
            <a:pPr marL="285750" indent="-285750">
              <a:lnSpc>
                <a:spcPct val="150000"/>
              </a:lnSpc>
              <a:buClr>
                <a:srgbClr val="3E89CE"/>
              </a:buClr>
              <a:buFont typeface="Arial" panose="020B0604020202020204" pitchFamily="34" charset="0"/>
              <a:buChar char="•"/>
            </a:pPr>
            <a:r>
              <a:rPr lang="hr-HR" sz="25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Propagacija unatrag </a:t>
            </a:r>
          </a:p>
          <a:p>
            <a:pPr>
              <a:lnSpc>
                <a:spcPct val="150000"/>
              </a:lnSpc>
              <a:buClr>
                <a:srgbClr val="3E89CE"/>
              </a:buClr>
            </a:pPr>
            <a:r>
              <a:rPr lang="hr-HR" sz="25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  kroz vrijeme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AD9005E2-D1CA-4113-97D8-48B5CA15CA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8690" y="1215560"/>
            <a:ext cx="6645914" cy="4605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zervirano mjesto broja slajda 1">
            <a:extLst>
              <a:ext uri="{FF2B5EF4-FFF2-40B4-BE49-F238E27FC236}">
                <a16:creationId xmlns:a16="http://schemas.microsoft.com/office/drawing/2014/main" id="{54792CF9-F1CA-4F98-837F-ADF2D333B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FA655F0-D523-46C3-AF61-9DC8E4B3009A}" type="slidenum">
              <a:rPr lang="hr-HR" sz="2000" smtClean="0">
                <a:solidFill>
                  <a:schemeClr val="bg1"/>
                </a:solidFill>
              </a:rPr>
              <a:t>8</a:t>
            </a:fld>
            <a:r>
              <a:rPr lang="hr-HR" sz="2000" dirty="0">
                <a:solidFill>
                  <a:schemeClr val="bg1"/>
                </a:solidFill>
              </a:rPr>
              <a:t>/13</a:t>
            </a:r>
          </a:p>
        </p:txBody>
      </p:sp>
    </p:spTree>
    <p:extLst>
      <p:ext uri="{BB962C8B-B14F-4D97-AF65-F5344CB8AC3E}">
        <p14:creationId xmlns:p14="http://schemas.microsoft.com/office/powerpoint/2010/main" val="3237498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zervirano mjesto teksta 2">
            <a:extLst>
              <a:ext uri="{FF2B5EF4-FFF2-40B4-BE49-F238E27FC236}">
                <a16:creationId xmlns:a16="http://schemas.microsoft.com/office/drawing/2014/main" id="{042B18B0-EEA8-481A-92AB-B157CFE3AB6D}"/>
              </a:ext>
            </a:extLst>
          </p:cNvPr>
          <p:cNvSpPr txBox="1">
            <a:spLocks/>
          </p:cNvSpPr>
          <p:nvPr/>
        </p:nvSpPr>
        <p:spPr>
          <a:xfrm>
            <a:off x="1115156" y="463589"/>
            <a:ext cx="4480560" cy="7315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None/>
              <a:defRPr sz="2200" kern="1200" spc="1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r-HR" sz="30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Dugo kratkoročno pamćenje (LSTM)</a:t>
            </a:r>
          </a:p>
        </p:txBody>
      </p:sp>
      <p:sp>
        <p:nvSpPr>
          <p:cNvPr id="9" name="Rezervirano mjesto sadržaja 3">
            <a:extLst>
              <a:ext uri="{FF2B5EF4-FFF2-40B4-BE49-F238E27FC236}">
                <a16:creationId xmlns:a16="http://schemas.microsoft.com/office/drawing/2014/main" id="{CF740EF2-57C6-4AC4-95D3-E2C34493C809}"/>
              </a:ext>
            </a:extLst>
          </p:cNvPr>
          <p:cNvSpPr txBox="1">
            <a:spLocks/>
          </p:cNvSpPr>
          <p:nvPr/>
        </p:nvSpPr>
        <p:spPr>
          <a:xfrm>
            <a:off x="1504940" y="1525855"/>
            <a:ext cx="4480560" cy="3664650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00000"/>
              </a:lnSpc>
              <a:buClr>
                <a:srgbClr val="3E89CE"/>
              </a:buClr>
            </a:pPr>
            <a:r>
              <a:rPr lang="hr-HR" sz="22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Dugoročne zavisnosti</a:t>
            </a:r>
          </a:p>
          <a:p>
            <a:pPr marL="285750" indent="-285750">
              <a:lnSpc>
                <a:spcPct val="100000"/>
              </a:lnSpc>
              <a:buClr>
                <a:srgbClr val="3E89CE"/>
              </a:buClr>
            </a:pPr>
            <a:r>
              <a:rPr lang="hr-HR" sz="22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Vrata za zaboravljanje</a:t>
            </a:r>
          </a:p>
          <a:p>
            <a:pPr marL="285750" indent="-285750">
              <a:lnSpc>
                <a:spcPct val="100000"/>
              </a:lnSpc>
              <a:buClr>
                <a:srgbClr val="3E89CE"/>
              </a:buClr>
            </a:pPr>
            <a:r>
              <a:rPr lang="hr-HR" sz="22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Ulazna vrata</a:t>
            </a:r>
          </a:p>
          <a:p>
            <a:pPr marL="285750" indent="-285750">
              <a:lnSpc>
                <a:spcPct val="100000"/>
              </a:lnSpc>
              <a:buClr>
                <a:srgbClr val="3E89CE"/>
              </a:buClr>
            </a:pPr>
            <a:r>
              <a:rPr lang="hr-HR" sz="22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Izlazna vrata</a:t>
            </a:r>
          </a:p>
          <a:p>
            <a:pPr marL="0" indent="0">
              <a:buFont typeface="Arial" pitchFamily="34" charset="0"/>
              <a:buNone/>
            </a:pPr>
            <a:endParaRPr lang="hr-HR" dirty="0"/>
          </a:p>
        </p:txBody>
      </p:sp>
      <p:sp>
        <p:nvSpPr>
          <p:cNvPr id="10" name="Rezervirano mjesto teksta 4">
            <a:extLst>
              <a:ext uri="{FF2B5EF4-FFF2-40B4-BE49-F238E27FC236}">
                <a16:creationId xmlns:a16="http://schemas.microsoft.com/office/drawing/2014/main" id="{6424B184-3606-4BB6-B46A-A5684DD25C74}"/>
              </a:ext>
            </a:extLst>
          </p:cNvPr>
          <p:cNvSpPr txBox="1">
            <a:spLocks/>
          </p:cNvSpPr>
          <p:nvPr/>
        </p:nvSpPr>
        <p:spPr>
          <a:xfrm>
            <a:off x="6369548" y="463589"/>
            <a:ext cx="4480560" cy="731520"/>
          </a:xfrm>
          <a:prstGeom prst="rect">
            <a:avLst/>
          </a:prstGeom>
        </p:spPr>
        <p:txBody>
          <a:bodyPr>
            <a:no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hr-HR" sz="30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Zatvorena ponavljajuća jedinica (GRU)</a:t>
            </a:r>
          </a:p>
        </p:txBody>
      </p:sp>
      <p:sp>
        <p:nvSpPr>
          <p:cNvPr id="11" name="Rezervirano mjesto sadržaja 5">
            <a:extLst>
              <a:ext uri="{FF2B5EF4-FFF2-40B4-BE49-F238E27FC236}">
                <a16:creationId xmlns:a16="http://schemas.microsoft.com/office/drawing/2014/main" id="{3B5EAF63-2301-4E4E-BEE1-2CC04EA68C7B}"/>
              </a:ext>
            </a:extLst>
          </p:cNvPr>
          <p:cNvSpPr txBox="1">
            <a:spLocks/>
          </p:cNvSpPr>
          <p:nvPr/>
        </p:nvSpPr>
        <p:spPr>
          <a:xfrm>
            <a:off x="6369548" y="1525855"/>
            <a:ext cx="4480560" cy="3664650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00000"/>
              </a:lnSpc>
              <a:buClr>
                <a:srgbClr val="3E89CE"/>
              </a:buClr>
            </a:pPr>
            <a:r>
              <a:rPr lang="hr-HR" sz="22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Jednostavna i brža inačica LSTM</a:t>
            </a:r>
          </a:p>
          <a:p>
            <a:pPr marL="285750" indent="-285750">
              <a:lnSpc>
                <a:spcPct val="100000"/>
              </a:lnSpc>
              <a:buClr>
                <a:srgbClr val="3E89CE"/>
              </a:buClr>
            </a:pPr>
            <a:r>
              <a:rPr lang="hr-HR" sz="22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Bez izlaznih vrata</a:t>
            </a:r>
          </a:p>
          <a:p>
            <a:endParaRPr lang="hr-HR" dirty="0"/>
          </a:p>
        </p:txBody>
      </p:sp>
      <p:pic>
        <p:nvPicPr>
          <p:cNvPr id="12" name="Picture 2" descr="Example of Machine Translation in Python and Tensorflow – Predictive Hacks">
            <a:extLst>
              <a:ext uri="{FF2B5EF4-FFF2-40B4-BE49-F238E27FC236}">
                <a16:creationId xmlns:a16="http://schemas.microsoft.com/office/drawing/2014/main" id="{8DC9FBA7-AE1B-43AB-A057-94CF87B29E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156" y="3655808"/>
            <a:ext cx="5057009" cy="2738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2" descr="Gated Recurrent Unit (GRU) - PRIMO.ai">
            <a:extLst>
              <a:ext uri="{FF2B5EF4-FFF2-40B4-BE49-F238E27FC236}">
                <a16:creationId xmlns:a16="http://schemas.microsoft.com/office/drawing/2014/main" id="{5334F44E-1727-4242-A479-5F62353956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3748" y="3655808"/>
            <a:ext cx="4021694" cy="2738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zervirano mjesto broja slajda 1">
            <a:extLst>
              <a:ext uri="{FF2B5EF4-FFF2-40B4-BE49-F238E27FC236}">
                <a16:creationId xmlns:a16="http://schemas.microsoft.com/office/drawing/2014/main" id="{ED9FAE57-74FE-42BC-90A1-2E3DCF013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FA655F0-D523-46C3-AF61-9DC8E4B3009A}" type="slidenum">
              <a:rPr lang="hr-HR" sz="2000" smtClean="0">
                <a:solidFill>
                  <a:schemeClr val="bg1"/>
                </a:solidFill>
              </a:rPr>
              <a:t>9</a:t>
            </a:fld>
            <a:r>
              <a:rPr lang="hr-HR" sz="2000" dirty="0">
                <a:solidFill>
                  <a:schemeClr val="bg1"/>
                </a:solidFill>
              </a:rPr>
              <a:t>/13</a:t>
            </a:r>
          </a:p>
        </p:txBody>
      </p:sp>
    </p:spTree>
    <p:extLst>
      <p:ext uri="{BB962C8B-B14F-4D97-AF65-F5344CB8AC3E}">
        <p14:creationId xmlns:p14="http://schemas.microsoft.com/office/powerpoint/2010/main" val="192198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ogled">
  <a:themeElements>
    <a:clrScheme name="Prilagođeno 54">
      <a:dk1>
        <a:srgbClr val="02000D"/>
      </a:dk1>
      <a:lt1>
        <a:sysClr val="window" lastClr="FFFFFF"/>
      </a:lt1>
      <a:dk2>
        <a:srgbClr val="020012"/>
      </a:dk2>
      <a:lt2>
        <a:srgbClr val="020012"/>
      </a:lt2>
      <a:accent1>
        <a:srgbClr val="5B9BD5"/>
      </a:accent1>
      <a:accent2>
        <a:srgbClr val="00B0F0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02000D"/>
      </a:folHlink>
    </a:clrScheme>
    <a:fontScheme name="Pogled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Pogled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Tema sustav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Pogled</Template>
  <TotalTime>542</TotalTime>
  <Words>323</Words>
  <Application>Microsoft Office PowerPoint</Application>
  <PresentationFormat>Široki zaslon</PresentationFormat>
  <Paragraphs>155</Paragraphs>
  <Slides>13</Slides>
  <Notes>0</Notes>
  <HiddenSlides>0</HiddenSlides>
  <MMClips>0</MMClips>
  <ScaleCrop>false</ScaleCrop>
  <HeadingPairs>
    <vt:vector size="6" baseType="variant">
      <vt:variant>
        <vt:lpstr>Korišteni fontovi</vt:lpstr>
      </vt:variant>
      <vt:variant>
        <vt:i4>5</vt:i4>
      </vt:variant>
      <vt:variant>
        <vt:lpstr>Tema</vt:lpstr>
      </vt:variant>
      <vt:variant>
        <vt:i4>1</vt:i4>
      </vt:variant>
      <vt:variant>
        <vt:lpstr>Naslovi slajdova</vt:lpstr>
      </vt:variant>
      <vt:variant>
        <vt:i4>13</vt:i4>
      </vt:variant>
    </vt:vector>
  </HeadingPairs>
  <TitlesOfParts>
    <vt:vector size="19" baseType="lpstr">
      <vt:lpstr>Arial</vt:lpstr>
      <vt:lpstr>Calibri</vt:lpstr>
      <vt:lpstr>Century Schoolbook</vt:lpstr>
      <vt:lpstr>Helvetica</vt:lpstr>
      <vt:lpstr>Wingdings 2</vt:lpstr>
      <vt:lpstr>Pogled</vt:lpstr>
      <vt:lpstr>Računalno potpomognuta dijagnoza srčanih oboljenja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prezentacija</dc:title>
  <dc:creator>Hana Ivandić</dc:creator>
  <cp:lastModifiedBy>Hana Ivandić</cp:lastModifiedBy>
  <cp:revision>50</cp:revision>
  <dcterms:created xsi:type="dcterms:W3CDTF">2021-05-10T14:45:12Z</dcterms:created>
  <dcterms:modified xsi:type="dcterms:W3CDTF">2021-05-17T08:22:24Z</dcterms:modified>
</cp:coreProperties>
</file>