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7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A569CE-EBE0-4B30-A7A9-C03B84D04ED1}" type="datetimeFigureOut">
              <a:rPr lang="en-US" smtClean="0"/>
              <a:t>20/1/2020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C89B6-1807-4BA2-A96C-0842667DD9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01C377-D1F7-416E-8FCE-D085BF5E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179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200" dirty="0"/>
              <a:t>Ozonski omotač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B664A7F-98D4-4C64-AA61-3FF3CB27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713" y="2295217"/>
            <a:ext cx="4878573" cy="162415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hr-HR" dirty="0">
                <a:solidFill>
                  <a:schemeClr val="tx2"/>
                </a:solidFill>
              </a:rPr>
              <a:t>Ela Grga</a:t>
            </a:r>
          </a:p>
          <a:p>
            <a:pPr algn="ctr"/>
            <a:r>
              <a:rPr lang="hr-HR" dirty="0">
                <a:solidFill>
                  <a:schemeClr val="tx2"/>
                </a:solidFill>
              </a:rPr>
              <a:t>Anamarija Jelić</a:t>
            </a:r>
          </a:p>
          <a:p>
            <a:pPr algn="ctr"/>
            <a:r>
              <a:rPr lang="hr-HR" dirty="0">
                <a:solidFill>
                  <a:schemeClr val="tx2"/>
                </a:solidFill>
              </a:rPr>
              <a:t>Hana Ivandić</a:t>
            </a:r>
          </a:p>
          <a:p>
            <a:pPr algn="ctr"/>
            <a:r>
              <a:rPr lang="hr-HR" dirty="0">
                <a:solidFill>
                  <a:schemeClr val="tx2"/>
                </a:solidFill>
              </a:rPr>
              <a:t>Ana Šikić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1C5C9D2E-6DA8-4685-B025-1E52CE0D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73" y="1095198"/>
            <a:ext cx="2119427" cy="2829544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A56A9B0-6F38-4123-9285-966374A1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03" y="4498628"/>
            <a:ext cx="2257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A2984D-77EE-43F1-88A1-460A36B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Prevencija uništavanja ozona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B44AD2-D304-4641-B667-54346267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Zamjenska sredstva za halone:</a:t>
            </a:r>
          </a:p>
          <a:p>
            <a:pPr marL="841248" lvl="2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3BECCA8-0728-48C5-91DC-81213F28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18" r="-15" b="-18"/>
          <a:stretch>
            <a:fillRect/>
          </a:stretch>
        </p:blipFill>
        <p:spPr bwMode="auto">
          <a:xfrm>
            <a:off x="1097280" y="2331274"/>
            <a:ext cx="4491037" cy="382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957F0DE0-DB0B-46CE-B4F2-0381E065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14" r="-14" b="-14"/>
          <a:stretch>
            <a:fillRect/>
          </a:stretch>
        </p:blipFill>
        <p:spPr bwMode="auto">
          <a:xfrm>
            <a:off x="6881712" y="2120391"/>
            <a:ext cx="3894318" cy="3894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7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226A9F-CC7F-4254-95C2-B286C643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Montrealski</a:t>
            </a:r>
            <a:r>
              <a:rPr lang="hr-HR" dirty="0"/>
              <a:t> protokol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ED1F0A9-246E-4E09-A1C9-1B9ED3F7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22761" cy="43235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16. rujna 1987.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197 zemalja svijeta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Postupno smanjenje proizvodnje i </a:t>
            </a:r>
          </a:p>
          <a:p>
            <a:pPr marL="201168" lvl="1" indent="0">
              <a:buNone/>
            </a:pPr>
            <a:r>
              <a:rPr lang="hr-HR" sz="2400" dirty="0"/>
              <a:t>   potrošnje tvari koje oštećuju ozonski omotač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Zabrana korištenja freona u proizvodnji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Kina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Ukinuto korištenje 98% tvari koje uništavaju ozonski omotač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Jedan od najuspješnijih pokušaja zaštite Zemlje i okoliša</a:t>
            </a:r>
            <a:endParaRPr lang="en-US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61C2108-94AC-4BC4-9BDB-DD3E1FA5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6" r="-14" b="-26"/>
          <a:stretch>
            <a:fillRect/>
          </a:stretch>
        </p:blipFill>
        <p:spPr bwMode="auto">
          <a:xfrm>
            <a:off x="7134184" y="1979291"/>
            <a:ext cx="4699000" cy="264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5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6C40B01-23BC-40F5-8DAC-040B5AD0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83772"/>
            <a:ext cx="12251184" cy="77769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3C02C9-22AC-4A5D-B9BB-E4713806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75" y="2777461"/>
            <a:ext cx="3457221" cy="264503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Ključan za život na Zemlji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Dužnost očuvanja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Zamjenski plinovi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30CBF47-B76C-411C-A1E2-70E3276F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96" y="1419273"/>
            <a:ext cx="3153580" cy="135818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DAE799-CF89-4844-9410-D1C0F8CB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C19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9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EF1B95-21C2-4E82-99D8-E37C46385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"/>
          <a:stretch/>
        </p:blipFill>
        <p:spPr bwMode="auto">
          <a:xfrm>
            <a:off x="20" y="10"/>
            <a:ext cx="12186295" cy="685799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458783D-6E69-45EB-BD6F-A06EE157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96" y="2737223"/>
            <a:ext cx="3084844" cy="24642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Porast svijesti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 err="1">
                <a:solidFill>
                  <a:srgbClr val="FFFFFF"/>
                </a:solidFill>
              </a:rPr>
              <a:t>Montrealski</a:t>
            </a:r>
            <a:r>
              <a:rPr lang="hr-HR" sz="2400" dirty="0">
                <a:solidFill>
                  <a:srgbClr val="FFFFFF"/>
                </a:solidFill>
              </a:rPr>
              <a:t> protokol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Pozitivan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FFFFFF"/>
                </a:solidFill>
              </a:rPr>
              <a:t>Dan zaštite ozonskog omotača: 16.9. 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71DFA11-3ECD-4B30-A4E7-A4CA6E9C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96" y="2058129"/>
            <a:ext cx="3153580" cy="135818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90000"/>
              </a:lnSpc>
            </a:pPr>
            <a:r>
              <a:rPr lang="hr-HR" sz="4800" dirty="0">
                <a:solidFill>
                  <a:srgbClr val="FFFFFF"/>
                </a:solidFill>
                <a:latin typeface="+mj-lt"/>
              </a:rPr>
              <a:t>Zaključak</a:t>
            </a:r>
            <a:br>
              <a:rPr lang="hr-HR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DAE799-CF89-4844-9410-D1C0F8CB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D2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45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BB9375-B10C-4CEA-9345-C8948649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Ozonski omotač</a:t>
            </a:r>
            <a:endParaRPr lang="en-US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9F8A8-315E-4B38-ADB5-802299BE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Dio stratosfere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Molekule ozona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Upijanje UV zračenja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Ključno za život na Zemlji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Otkriće 1913., </a:t>
            </a:r>
            <a:r>
              <a:rPr lang="hr-HR" sz="2400" dirty="0" err="1"/>
              <a:t>Fabry</a:t>
            </a:r>
            <a:r>
              <a:rPr lang="hr-HR" sz="2400" dirty="0"/>
              <a:t> i </a:t>
            </a:r>
            <a:r>
              <a:rPr lang="hr-HR" sz="2400" dirty="0" err="1"/>
              <a:t>Buisson</a:t>
            </a:r>
            <a:endParaRPr lang="hr-HR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 err="1"/>
              <a:t>Dobson</a:t>
            </a:r>
            <a:r>
              <a:rPr lang="hr-HR" sz="2400" dirty="0"/>
              <a:t> -&gt; 300 DU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1 DU = 2,69 × 10</a:t>
            </a:r>
            <a:r>
              <a:rPr lang="hr-HR" sz="2400" baseline="30000" dirty="0"/>
              <a:t>16 </a:t>
            </a:r>
            <a:r>
              <a:rPr lang="hr-HR" sz="2400" dirty="0"/>
              <a:t>molekula po cm</a:t>
            </a:r>
            <a:r>
              <a:rPr lang="hr-HR" sz="2400" baseline="30000" dirty="0"/>
              <a:t>2 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1258A-7384-43D3-9EBD-AB796781B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3" r="2137" b="2099"/>
          <a:stretch/>
        </p:blipFill>
        <p:spPr bwMode="auto">
          <a:xfrm>
            <a:off x="6046612" y="1968445"/>
            <a:ext cx="5109068" cy="3118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8260C148-5424-4FC9-BEEF-5D8BAB48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00" y="1968444"/>
            <a:ext cx="5544400" cy="31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BB9375-B10C-4CEA-9345-C8948649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Ozonski omotač</a:t>
            </a:r>
            <a:endParaRPr lang="en-US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9F8A8-315E-4B38-ADB5-802299BE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Debljina i visina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Sučevo zračenje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Strujanje zraka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Problem ?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Mjere zaštite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hr-HR" sz="2400" dirty="0"/>
              <a:t>	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89F24C-F924-411A-985F-505D4DB4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8153" r="-11" b="-14"/>
          <a:stretch>
            <a:fillRect/>
          </a:stretch>
        </p:blipFill>
        <p:spPr bwMode="auto">
          <a:xfrm>
            <a:off x="5670117" y="1801211"/>
            <a:ext cx="4521633" cy="3641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4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05438B-E31E-4674-A9F5-172FB874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Stanje ozonskog omotača</a:t>
            </a:r>
            <a:endParaRPr lang="en-US" sz="4800" dirty="0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8FCF35E-1720-4026-9FC4-59D78106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" y="3048000"/>
            <a:ext cx="3535680" cy="3379124"/>
          </a:xfrm>
        </p:spPr>
        <p:txBody>
          <a:bodyPr/>
          <a:lstStyle/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1"/>
                </a:solidFill>
              </a:rPr>
              <a:t>Mjerenja od 1957.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1"/>
                </a:solidFill>
              </a:rPr>
              <a:t>Utjecaj CFC 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1"/>
                </a:solidFill>
              </a:rPr>
              <a:t>Porast svijesti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1"/>
                </a:solidFill>
              </a:rPr>
              <a:t>Poboljšanje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19A92AF-4315-41B8-AFD0-51707D581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13258" r="-17" b="7271"/>
          <a:stretch/>
        </p:blipFill>
        <p:spPr bwMode="auto">
          <a:xfrm>
            <a:off x="4130040" y="892140"/>
            <a:ext cx="8061960" cy="43117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C17BF3-55BB-49E1-89E7-9A485535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Veličina ozonske rupe</a:t>
            </a:r>
            <a:endParaRPr lang="en-US" dirty="0"/>
          </a:p>
        </p:txBody>
      </p:sp>
      <p:pic>
        <p:nvPicPr>
          <p:cNvPr id="5" name="Slika 4" descr="Slika na kojoj se prikazuje transport, balon, zrakoplov&#10;&#10;Opis je automatski generiran">
            <a:extLst>
              <a:ext uri="{FF2B5EF4-FFF2-40B4-BE49-F238E27FC236}">
                <a16:creationId xmlns:a16="http://schemas.microsoft.com/office/drawing/2014/main" id="{D44E2EEF-1C79-440B-9D60-8144BD3C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09" y="1986213"/>
            <a:ext cx="2268493" cy="2268493"/>
          </a:xfrm>
          <a:prstGeom prst="rect">
            <a:avLst/>
          </a:prstGeom>
        </p:spPr>
      </p:pic>
      <p:pic>
        <p:nvPicPr>
          <p:cNvPr id="7" name="Slika 6" descr="Slika na kojoj se prikazuje zrakoplov, transport, balon&#10;&#10;Opis je automatski generiran">
            <a:extLst>
              <a:ext uri="{FF2B5EF4-FFF2-40B4-BE49-F238E27FC236}">
                <a16:creationId xmlns:a16="http://schemas.microsoft.com/office/drawing/2014/main" id="{BC477B93-002D-440D-8C4A-7BD62BF25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8" y="1986215"/>
            <a:ext cx="2268493" cy="2268493"/>
          </a:xfrm>
          <a:prstGeom prst="rect">
            <a:avLst/>
          </a:prstGeom>
        </p:spPr>
      </p:pic>
      <p:pic>
        <p:nvPicPr>
          <p:cNvPr id="9" name="Slika 8" descr="Slika na kojoj se prikazuje balon, transport, zrakoplov&#10;&#10;Opis je automatski generiran">
            <a:extLst>
              <a:ext uri="{FF2B5EF4-FFF2-40B4-BE49-F238E27FC236}">
                <a16:creationId xmlns:a16="http://schemas.microsoft.com/office/drawing/2014/main" id="{30AC2D58-377E-49EA-BA3F-8AD9A9119B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r="15002"/>
          <a:stretch/>
        </p:blipFill>
        <p:spPr>
          <a:xfrm>
            <a:off x="6724891" y="1986214"/>
            <a:ext cx="2384385" cy="2268493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52419FE4-E8DF-4CB3-84B4-88D508D4A4ED}"/>
              </a:ext>
            </a:extLst>
          </p:cNvPr>
          <p:cNvSpPr txBox="1"/>
          <p:nvPr/>
        </p:nvSpPr>
        <p:spPr>
          <a:xfrm>
            <a:off x="1097280" y="4503563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1.1 × 10</a:t>
            </a:r>
            <a:r>
              <a:rPr lang="hr-HR" baseline="30000" dirty="0"/>
              <a:t>6 </a:t>
            </a:r>
            <a:r>
              <a:rPr lang="hr-HR" dirty="0"/>
              <a:t> km</a:t>
            </a:r>
            <a:r>
              <a:rPr lang="hr-HR" baseline="30000" dirty="0"/>
              <a:t>2</a:t>
            </a:r>
          </a:p>
          <a:p>
            <a:pPr algn="ctr"/>
            <a:r>
              <a:rPr lang="hr-HR" dirty="0"/>
              <a:t>1979.</a:t>
            </a:r>
            <a:endParaRPr lang="en-US" dirty="0"/>
          </a:p>
          <a:p>
            <a:pPr algn="ctr"/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607115E7-9A6C-4098-B276-658ABA49FE69}"/>
              </a:ext>
            </a:extLst>
          </p:cNvPr>
          <p:cNvSpPr txBox="1"/>
          <p:nvPr/>
        </p:nvSpPr>
        <p:spPr>
          <a:xfrm>
            <a:off x="7060557" y="4503559"/>
            <a:ext cx="16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FD7F436-D303-4628-9DA8-24D8BD401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061" y="4503559"/>
            <a:ext cx="1499746" cy="768163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C057C4CA-1FF7-47E2-AD61-E67663FD369F}"/>
              </a:ext>
            </a:extLst>
          </p:cNvPr>
          <p:cNvSpPr txBox="1"/>
          <p:nvPr/>
        </p:nvSpPr>
        <p:spPr>
          <a:xfrm>
            <a:off x="4062714" y="4503559"/>
            <a:ext cx="146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273EF379-3160-4286-AF98-1CB97D3E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627" y="4487703"/>
            <a:ext cx="1444877" cy="768163"/>
          </a:xfrm>
          <a:prstGeom prst="rect">
            <a:avLst/>
          </a:prstGeom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974A2E74-A2BB-4824-97BB-075431E76EEC}"/>
              </a:ext>
            </a:extLst>
          </p:cNvPr>
          <p:cNvSpPr txBox="1"/>
          <p:nvPr/>
        </p:nvSpPr>
        <p:spPr>
          <a:xfrm>
            <a:off x="10162146" y="45118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2065.</a:t>
            </a:r>
            <a:endParaRPr lang="en-US" dirty="0"/>
          </a:p>
        </p:txBody>
      </p:sp>
      <p:pic>
        <p:nvPicPr>
          <p:cNvPr id="18" name="Slika 17">
            <a:extLst>
              <a:ext uri="{FF2B5EF4-FFF2-40B4-BE49-F238E27FC236}">
                <a16:creationId xmlns:a16="http://schemas.microsoft.com/office/drawing/2014/main" id="{7EC39044-DE37-465B-A5BD-0E5401F3C5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2" r="20319"/>
          <a:stretch/>
        </p:blipFill>
        <p:spPr>
          <a:xfrm>
            <a:off x="9879065" y="1986213"/>
            <a:ext cx="127661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CC991F-E6AA-4463-B521-7B26F073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Plinovi i aktivnosti štetni za ozon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5A32A3-0E3B-4F6B-86BF-70D031E0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38508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3 atoma kisika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Nestabilna molekula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Slobodni radikali – OH, NO, Br, Cl</a:t>
            </a:r>
          </a:p>
          <a:p>
            <a:pPr marL="201168" lvl="1" indent="0">
              <a:buNone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Haloni – lakovi i boje, uređaji za rashlađivanje, plinovi za gašenje požara</a:t>
            </a:r>
          </a:p>
          <a:p>
            <a:pPr marL="1271400" lvl="7" indent="0">
              <a:buNone/>
            </a:pPr>
            <a:r>
              <a:rPr lang="hr-HR" sz="2400" dirty="0"/>
              <a:t>– zaštita velikih računala, vojne opreme i strojeva komercijalnih letjelica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Freoni – sprejevi, uređaji za rashlađivanje, proizvodnja plastike, pjena i sredstava</a:t>
            </a:r>
          </a:p>
          <a:p>
            <a:pPr marL="1271400" lvl="7" indent="0">
              <a:buNone/>
            </a:pPr>
            <a:r>
              <a:rPr lang="hr-HR" sz="2400" dirty="0"/>
              <a:t>– za čišćenje metala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38EA12-3C67-412B-9231-08655AEF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63" r="-17" b="-63"/>
          <a:stretch>
            <a:fillRect/>
          </a:stretch>
        </p:blipFill>
        <p:spPr bwMode="auto">
          <a:xfrm>
            <a:off x="6126480" y="2054079"/>
            <a:ext cx="3648075" cy="977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CC991F-E6AA-4463-B521-7B26F073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 dirty="0"/>
              <a:t>Plinovi i aktivnosti štetni za ozon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5A32A3-0E3B-4F6B-86BF-70D031E0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38508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/>
              <a:t>Stabilnost freona -&gt; dolazi do ozonskog omotača: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/>
          </a:p>
          <a:p>
            <a:pPr lvl="1">
              <a:buFont typeface="Arial" panose="020B0604020202020204" pitchFamily="34" charset="0"/>
              <a:buChar char="•"/>
            </a:pPr>
            <a:endParaRPr lang="hr-HR" sz="2400"/>
          </a:p>
          <a:p>
            <a:pPr marL="201168" lvl="1" indent="0">
              <a:buNone/>
            </a:pPr>
            <a:endParaRPr lang="hr-HR" sz="2400"/>
          </a:p>
          <a:p>
            <a:pPr lvl="1">
              <a:buFont typeface="Arial" panose="020B0604020202020204" pitchFamily="34" charset="0"/>
              <a:buChar char="•"/>
            </a:pPr>
            <a:endParaRPr lang="hr-HR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/>
              <a:t>Klor ostaje nepromijenjen -&gt; ponovno katalizator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/>
              <a:t>Opća reakcija raspada molekule ozona:</a:t>
            </a: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61C678-9ABA-49D2-B400-4DBDF7FA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67" r="-23" b="-67"/>
          <a:stretch>
            <a:fillRect/>
          </a:stretch>
        </p:blipFill>
        <p:spPr bwMode="auto">
          <a:xfrm>
            <a:off x="2589390" y="2426662"/>
            <a:ext cx="3537090" cy="12020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C7A0F701-EC92-43CB-AC49-1CDDFA57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150" r="-41" b="-150"/>
          <a:stretch>
            <a:fillRect/>
          </a:stretch>
        </p:blipFill>
        <p:spPr bwMode="auto">
          <a:xfrm>
            <a:off x="2680102" y="4818899"/>
            <a:ext cx="2192840" cy="609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freon 11">
            <a:extLst>
              <a:ext uri="{FF2B5EF4-FFF2-40B4-BE49-F238E27FC236}">
                <a16:creationId xmlns:a16="http://schemas.microsoft.com/office/drawing/2014/main" id="{BB69E4D1-6E9B-4A9F-859D-DAF98005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04" y="2083077"/>
            <a:ext cx="1838371" cy="18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5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82E0CA6-25AB-4774-8755-7473F3BC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5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5A32A3-0E3B-4F6B-86BF-70D031E0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96" y="2777461"/>
            <a:ext cx="3084844" cy="264503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rgbClr val="FFFFFF"/>
                </a:solidFill>
              </a:rPr>
              <a:t>Ljudsko djelovanje -&gt; većina klora u stratosferi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rgbClr val="FFFFFF"/>
                </a:solidFill>
              </a:rPr>
              <a:t>Izvori i u prirodi -&gt; većina broma u stratosferi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rgbClr val="FFFFFF"/>
                </a:solidFill>
              </a:rPr>
              <a:t>Iz oceana: </a:t>
            </a:r>
            <a:r>
              <a:rPr lang="hr-HR" sz="2000" dirty="0">
                <a:solidFill>
                  <a:srgbClr val="FF0000"/>
                </a:solidFill>
              </a:rPr>
              <a:t>CH</a:t>
            </a:r>
            <a:r>
              <a:rPr lang="hr-HR" sz="2000" baseline="-25000" dirty="0">
                <a:solidFill>
                  <a:srgbClr val="FF0000"/>
                </a:solidFill>
              </a:rPr>
              <a:t>3</a:t>
            </a:r>
            <a:r>
              <a:rPr lang="hr-HR" sz="2000" dirty="0">
                <a:solidFill>
                  <a:srgbClr val="FF0000"/>
                </a:solidFill>
              </a:rPr>
              <a:t>Cl, CH</a:t>
            </a:r>
            <a:r>
              <a:rPr lang="hr-HR" sz="2000" baseline="-25000" dirty="0">
                <a:solidFill>
                  <a:srgbClr val="FF0000"/>
                </a:solidFill>
              </a:rPr>
              <a:t>3</a:t>
            </a:r>
            <a:r>
              <a:rPr lang="hr-HR" sz="2000" dirty="0">
                <a:solidFill>
                  <a:srgbClr val="FF0000"/>
                </a:solidFill>
              </a:rPr>
              <a:t>Br i CHBr</a:t>
            </a:r>
            <a:r>
              <a:rPr lang="hr-HR" sz="2000" baseline="-25000" dirty="0">
                <a:solidFill>
                  <a:srgbClr val="FF0000"/>
                </a:solidFill>
              </a:rPr>
              <a:t>3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rgbClr val="FFFFFF"/>
                </a:solidFill>
              </a:rPr>
              <a:t>Utjecaj CH</a:t>
            </a:r>
            <a:r>
              <a:rPr lang="hr-HR" sz="2000" baseline="-25000" dirty="0">
                <a:solidFill>
                  <a:srgbClr val="FFFFFF"/>
                </a:solidFill>
              </a:rPr>
              <a:t>4 </a:t>
            </a:r>
            <a:r>
              <a:rPr lang="hr-HR" sz="2000" dirty="0">
                <a:solidFill>
                  <a:srgbClr val="FFFFFF"/>
                </a:solidFill>
              </a:rPr>
              <a:t>i N</a:t>
            </a:r>
            <a:r>
              <a:rPr lang="hr-HR" sz="2000" baseline="-25000" dirty="0">
                <a:solidFill>
                  <a:srgbClr val="FFFFFF"/>
                </a:solidFill>
              </a:rPr>
              <a:t>2</a:t>
            </a:r>
            <a:r>
              <a:rPr lang="hr-HR" sz="2000" dirty="0">
                <a:solidFill>
                  <a:srgbClr val="FFFFFF"/>
                </a:solidFill>
              </a:rPr>
              <a:t>O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ECC991F-E6AA-4463-B521-7B26F073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96" y="1419273"/>
            <a:ext cx="3153580" cy="1358188"/>
          </a:xfrm>
        </p:spPr>
        <p:txBody>
          <a:bodyPr>
            <a:normAutofit/>
          </a:bodyPr>
          <a:lstStyle/>
          <a:p>
            <a:r>
              <a:rPr lang="hr-HR" sz="3300" dirty="0">
                <a:solidFill>
                  <a:srgbClr val="FFFFFF"/>
                </a:solidFill>
              </a:rPr>
              <a:t>Plinovi i aktivnosti štetni za ozon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AE799-CF89-4844-9410-D1C0F8CB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1D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trelica: gore 8">
            <a:extLst>
              <a:ext uri="{FF2B5EF4-FFF2-40B4-BE49-F238E27FC236}">
                <a16:creationId xmlns:a16="http://schemas.microsoft.com/office/drawing/2014/main" id="{8F1B6E1F-A5E5-445C-B066-A52EB4EF8BB3}"/>
              </a:ext>
            </a:extLst>
          </p:cNvPr>
          <p:cNvSpPr/>
          <p:nvPr/>
        </p:nvSpPr>
        <p:spPr>
          <a:xfrm>
            <a:off x="6309300" y="3027282"/>
            <a:ext cx="368442" cy="1010469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elica: gore 12">
            <a:extLst>
              <a:ext uri="{FF2B5EF4-FFF2-40B4-BE49-F238E27FC236}">
                <a16:creationId xmlns:a16="http://schemas.microsoft.com/office/drawing/2014/main" id="{7F10F3B1-E50A-43B5-B019-3644F1633C30}"/>
              </a:ext>
            </a:extLst>
          </p:cNvPr>
          <p:cNvSpPr/>
          <p:nvPr/>
        </p:nvSpPr>
        <p:spPr>
          <a:xfrm>
            <a:off x="8272625" y="3027281"/>
            <a:ext cx="368442" cy="1010469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elica: gore 14">
            <a:extLst>
              <a:ext uri="{FF2B5EF4-FFF2-40B4-BE49-F238E27FC236}">
                <a16:creationId xmlns:a16="http://schemas.microsoft.com/office/drawing/2014/main" id="{B5E536CA-F36D-41B9-8BBD-DA5BF1F87A87}"/>
              </a:ext>
            </a:extLst>
          </p:cNvPr>
          <p:cNvSpPr/>
          <p:nvPr/>
        </p:nvSpPr>
        <p:spPr>
          <a:xfrm>
            <a:off x="7312934" y="3027284"/>
            <a:ext cx="368442" cy="1010469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35220F-E2AB-4B8B-ACCE-4143CE3B63FF}"/>
              </a:ext>
            </a:extLst>
          </p:cNvPr>
          <p:cNvSpPr txBox="1"/>
          <p:nvPr/>
        </p:nvSpPr>
        <p:spPr>
          <a:xfrm>
            <a:off x="6134057" y="4377041"/>
            <a:ext cx="71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CH</a:t>
            </a:r>
            <a:r>
              <a:rPr lang="hr-HR" baseline="-25000" dirty="0">
                <a:solidFill>
                  <a:srgbClr val="FF0000"/>
                </a:solidFill>
              </a:rPr>
              <a:t>3</a:t>
            </a:r>
            <a:r>
              <a:rPr lang="hr-HR" dirty="0">
                <a:solidFill>
                  <a:srgbClr val="FF0000"/>
                </a:solidFill>
              </a:rPr>
              <a:t>Cl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FE8D093-66C3-4F09-90E2-3EC9BF30D70D}"/>
              </a:ext>
            </a:extLst>
          </p:cNvPr>
          <p:cNvSpPr txBox="1"/>
          <p:nvPr/>
        </p:nvSpPr>
        <p:spPr>
          <a:xfrm>
            <a:off x="7165995" y="4358318"/>
            <a:ext cx="8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CH</a:t>
            </a:r>
            <a:r>
              <a:rPr lang="hr-HR" baseline="-25000" dirty="0">
                <a:solidFill>
                  <a:srgbClr val="FF0000"/>
                </a:solidFill>
              </a:rPr>
              <a:t>3</a:t>
            </a:r>
            <a:r>
              <a:rPr lang="hr-HR" dirty="0">
                <a:solidFill>
                  <a:srgbClr val="FF0000"/>
                </a:solidFill>
              </a:rPr>
              <a:t>Br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6991E7AC-E9E8-4896-9484-3405809D417F}"/>
              </a:ext>
            </a:extLst>
          </p:cNvPr>
          <p:cNvSpPr txBox="1"/>
          <p:nvPr/>
        </p:nvSpPr>
        <p:spPr>
          <a:xfrm>
            <a:off x="8201537" y="4357700"/>
            <a:ext cx="7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CHBr</a:t>
            </a:r>
            <a:r>
              <a:rPr lang="hr-HR" baseline="-250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1" grpId="0"/>
      <p:bldP spid="11" grpId="1"/>
      <p:bldP spid="17" grpId="0"/>
      <p:bldP spid="17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A2984D-77EE-43F1-88A1-460A36B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Prevencija uništavanja ozona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B44AD2-D304-4641-B667-54346267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Freon u atmosferi ostaje 50 – 100 godina -&gt; dugotrajne posljedice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Zamjenska sredstva za R-12:</a:t>
            </a:r>
          </a:p>
          <a:p>
            <a:pPr marL="841248" lvl="2" indent="-457200">
              <a:lnSpc>
                <a:spcPct val="150000"/>
              </a:lnSpc>
              <a:buFont typeface="+mj-lt"/>
              <a:buAutoNum type="arabicPeriod"/>
            </a:pPr>
            <a:r>
              <a:rPr lang="hr-HR" sz="2000" dirty="0"/>
              <a:t>R-22 </a:t>
            </a:r>
            <a:r>
              <a:rPr lang="hr-HR" sz="2000" dirty="0" err="1"/>
              <a:t>klordifluormetan</a:t>
            </a:r>
            <a:r>
              <a:rPr lang="hr-HR" sz="2000" dirty="0"/>
              <a:t> -&gt; izbačen</a:t>
            </a:r>
          </a:p>
          <a:p>
            <a:pPr marL="841248" lvl="2" indent="-457200">
              <a:buFont typeface="+mj-lt"/>
              <a:buAutoNum type="arabicPeriod"/>
            </a:pPr>
            <a:r>
              <a:rPr lang="hr-HR" sz="2000" dirty="0"/>
              <a:t>R-047C -&gt; prijelazna varijanta</a:t>
            </a:r>
          </a:p>
          <a:p>
            <a:pPr marL="841248" lvl="2" indent="-457200">
              <a:buFont typeface="+mj-lt"/>
              <a:buAutoNum type="arabicPeriod"/>
            </a:pPr>
            <a:r>
              <a:rPr lang="hr-HR" sz="2000" dirty="0"/>
              <a:t>R-410A -&gt; trajno rješenje</a:t>
            </a:r>
          </a:p>
          <a:p>
            <a:pPr marL="841248" lvl="2" indent="-457200">
              <a:buFont typeface="+mj-lt"/>
              <a:buAutoNum type="arabicPeriod"/>
            </a:pPr>
            <a:r>
              <a:rPr lang="hr-HR" sz="2000" dirty="0"/>
              <a:t>R-134a -&gt; utjecaj na globalno zatopljenje i kisele kiše</a:t>
            </a:r>
          </a:p>
          <a:p>
            <a:pPr marL="841248" lvl="2" indent="-457200">
              <a:buFont typeface="+mj-lt"/>
              <a:buAutoNum type="arabicPeriod"/>
            </a:pPr>
            <a:r>
              <a:rPr lang="hr-HR" sz="2000" dirty="0"/>
              <a:t>Obični CO</a:t>
            </a:r>
            <a:r>
              <a:rPr lang="hr-HR" sz="2000" baseline="-25000" dirty="0"/>
              <a:t>2</a:t>
            </a:r>
            <a:r>
              <a:rPr lang="hr-HR" sz="2000" dirty="0"/>
              <a:t> -&gt; bez negativnih utjecaja na okoliš</a:t>
            </a:r>
          </a:p>
          <a:p>
            <a:pPr marL="841248" lvl="2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AEA56-8963-4A9F-A08A-5C1332E7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-90" r="-24" b="24551"/>
          <a:stretch>
            <a:fillRect/>
          </a:stretch>
        </p:blipFill>
        <p:spPr bwMode="auto">
          <a:xfrm>
            <a:off x="7727245" y="2574524"/>
            <a:ext cx="3050954" cy="6327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Image result for R-134a">
            <a:extLst>
              <a:ext uri="{FF2B5EF4-FFF2-40B4-BE49-F238E27FC236}">
                <a16:creationId xmlns:a16="http://schemas.microsoft.com/office/drawing/2014/main" id="{E3EC48E0-E3F9-454D-A400-3EB726E3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920" y="3261501"/>
            <a:ext cx="1495605" cy="13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41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331</Words>
  <Application>Microsoft Office PowerPoint</Application>
  <PresentationFormat>Široki zaslon</PresentationFormat>
  <Paragraphs>83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Retrospektiva</vt:lpstr>
      <vt:lpstr>Ozonski omotač</vt:lpstr>
      <vt:lpstr>Ozonski omotač</vt:lpstr>
      <vt:lpstr>Ozonski omotač</vt:lpstr>
      <vt:lpstr>Stanje ozonskog omotača</vt:lpstr>
      <vt:lpstr>Veličina ozonske rupe</vt:lpstr>
      <vt:lpstr>Plinovi i aktivnosti štetni za ozon</vt:lpstr>
      <vt:lpstr>Plinovi i aktivnosti štetni za ozon</vt:lpstr>
      <vt:lpstr>Plinovi i aktivnosti štetni za ozon</vt:lpstr>
      <vt:lpstr>Prevencija uništavanja ozona</vt:lpstr>
      <vt:lpstr>Prevencija uništavanja ozona</vt:lpstr>
      <vt:lpstr>Montrealski protokol</vt:lpstr>
      <vt:lpstr>Zaključak</vt:lpstr>
      <vt:lpstr>Zaključak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Ozonski omotač</dc:title>
  <dc:creator>Hana Ivandić</dc:creator>
  <cp:lastModifiedBy>Hana Ivandić</cp:lastModifiedBy>
  <cp:revision>9</cp:revision>
  <dcterms:created xsi:type="dcterms:W3CDTF">2020-01-18T00:09:49Z</dcterms:created>
  <dcterms:modified xsi:type="dcterms:W3CDTF">2020-01-20T21:22:29Z</dcterms:modified>
</cp:coreProperties>
</file>