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60" r:id="rId6"/>
    <p:sldId id="266" r:id="rId7"/>
    <p:sldId id="270" r:id="rId8"/>
    <p:sldId id="269" r:id="rId9"/>
    <p:sldId id="271" r:id="rId10"/>
    <p:sldId id="264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1EFBA-AE73-4158-8F2E-A2D2FE3EE764}" type="datetimeFigureOut">
              <a:rPr lang="en-US" smtClean="0"/>
              <a:t>30/6/2020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4411C-3593-4394-9104-03C70D46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FF8F-74A6-459D-A99E-C3AA0C2A1D7B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CAD-2BB7-439D-9C56-96EE6D2FD70A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733-D734-4DFC-87C2-035852BA930A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29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1A2-D83A-44FF-9312-4CEA41EB325F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4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7D3-5793-4DE2-A340-CC21D42C18C8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9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FED6-69EC-4045-A32B-9761AA6A2BC4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1F10-462C-416E-AEC3-34B703DBEDD4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40B0-2665-4CB9-8009-9E47F0549C8B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0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8EF5-0082-4A67-BC44-A46B281F46E9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1BC9-2362-411E-90A7-B1D58725EB83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8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AC3A-4393-43A3-ACB1-897B9BCCA8C7}" type="datetime1">
              <a:rPr lang="en-US" smtClean="0"/>
              <a:t>30/6/2020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026D-6482-4689-860E-900699ECF5E0}" type="datetime1">
              <a:rPr lang="en-US" smtClean="0"/>
              <a:t>30/6/2020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0B-1066-40F4-8FA4-D5C3DEDE40D1}" type="datetime1">
              <a:rPr lang="en-US" smtClean="0"/>
              <a:t>30/6/2020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9DD-357A-44DB-8375-726DFE0C462E}" type="datetime1">
              <a:rPr lang="en-US" smtClean="0"/>
              <a:t>30/6/2020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A5D6-75B7-4162-8FB5-DA4FC38BFE1D}" type="datetime1">
              <a:rPr lang="en-US" smtClean="0"/>
              <a:t>30/6/2020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A087-C221-42C3-8F13-658BB727B440}" type="datetime1">
              <a:rPr lang="en-US" smtClean="0"/>
              <a:t>30/6/2020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4F1E-2154-4E06-A043-04BC978B1C3C}" type="datetime1">
              <a:rPr lang="en-US" smtClean="0"/>
              <a:t>30/6/2020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196063-BBEE-48E6-A5F9-BB21B246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89AE931-11FD-410D-8923-B1A7FB47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98" y="989408"/>
            <a:ext cx="9144000" cy="3053113"/>
          </a:xfrm>
        </p:spPr>
        <p:txBody>
          <a:bodyPr>
            <a:normAutofit fontScale="90000"/>
          </a:bodyPr>
          <a:lstStyle/>
          <a:p>
            <a:pPr algn="ctr"/>
            <a:r>
              <a:rPr lang="hr-HR" sz="5400" b="1" dirty="0"/>
              <a:t>Računalna detekcija QRS kompleksa u uvjetima patoloških promjena u morfologiji signala EKG-a</a:t>
            </a:r>
            <a:endParaRPr lang="en-US" sz="5400" b="1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88DDFB5-BEB8-4846-89BA-65EE1E7A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398" y="4624115"/>
            <a:ext cx="9144000" cy="480545"/>
          </a:xfrm>
        </p:spPr>
        <p:txBody>
          <a:bodyPr>
            <a:normAutofit/>
          </a:bodyPr>
          <a:lstStyle/>
          <a:p>
            <a:pPr algn="ctr"/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Hana Ivandić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E82A8AF-D212-4985-9416-93EAFA06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395" y="5098771"/>
            <a:ext cx="4810006" cy="1539641"/>
          </a:xfrm>
          <a:prstGeom prst="rect">
            <a:avLst/>
          </a:prstGeom>
        </p:spPr>
      </p:pic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31220FB-9169-4D67-8BF2-27414C17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D196063-BBEE-48E6-A5F9-BB21B246019E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99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B0DC0A-D649-402C-8DAD-11FCAC04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F6B809-BF8F-4135-A122-82EF0FBF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836"/>
            <a:ext cx="8596668" cy="4390115"/>
          </a:xfrm>
        </p:spPr>
        <p:txBody>
          <a:bodyPr/>
          <a:lstStyle/>
          <a:p>
            <a:r>
              <a:rPr lang="hr-HR" dirty="0" err="1"/>
              <a:t>True</a:t>
            </a:r>
            <a:r>
              <a:rPr lang="hr-HR" dirty="0"/>
              <a:t> </a:t>
            </a:r>
            <a:r>
              <a:rPr lang="hr-HR" dirty="0" err="1"/>
              <a:t>Positive</a:t>
            </a:r>
            <a:r>
              <a:rPr lang="hr-HR" dirty="0"/>
              <a:t> -&gt; za detektirani zubac postoji notacija</a:t>
            </a:r>
          </a:p>
          <a:p>
            <a:r>
              <a:rPr lang="hr-HR" dirty="0" err="1"/>
              <a:t>False</a:t>
            </a:r>
            <a:r>
              <a:rPr lang="hr-HR" dirty="0"/>
              <a:t> </a:t>
            </a:r>
            <a:r>
              <a:rPr lang="hr-HR" dirty="0" err="1"/>
              <a:t>Positive</a:t>
            </a:r>
            <a:r>
              <a:rPr lang="hr-HR" dirty="0"/>
              <a:t> -&gt; zubac nije detektiran, ali postoji notacija</a:t>
            </a:r>
          </a:p>
          <a:p>
            <a:r>
              <a:rPr lang="hr-HR" dirty="0" err="1"/>
              <a:t>False</a:t>
            </a:r>
            <a:r>
              <a:rPr lang="hr-HR" dirty="0"/>
              <a:t> Negative  -&gt; zubac je detektiran, ali ne postoji anotacija</a:t>
            </a:r>
          </a:p>
          <a:p>
            <a:r>
              <a:rPr lang="hr-HR" dirty="0"/>
              <a:t>Osjetljivost, pozitivna predvidivost</a:t>
            </a:r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679E2C6-7455-48C7-88E6-0B77B53A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10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8668C16D-0479-4446-A830-4C4751929387}"/>
                  </a:ext>
                </a:extLst>
              </p:cNvPr>
              <p:cNvSpPr/>
              <p:nvPr/>
            </p:nvSpPr>
            <p:spPr>
              <a:xfrm>
                <a:off x="2642068" y="3468611"/>
                <a:ext cx="5304899" cy="526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r-H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𝑇𝑟𝑢𝑒𝑃𝑜𝑠𝑖𝑡𝑖𝑣𝑒</m:t>
                        </m:r>
                      </m:num>
                      <m:den>
                        <m:r>
                          <a:rPr lang="hr-H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𝑇𝑟𝑢𝑒𝑃𝑜𝑠𝑖𝑡𝑖𝑣𝑒</m:t>
                        </m:r>
                        <m:r>
                          <a:rPr lang="hr-HR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r-H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𝐹𝑎𝑙𝑠𝑒𝑁𝑒𝑔𝑎𝑡𝑖𝑣𝑒</m:t>
                        </m:r>
                      </m:den>
                    </m:f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98,71%</a:t>
                </a:r>
              </a:p>
            </p:txBody>
          </p:sp>
        </mc:Choice>
        <mc:Fallback xmlns=""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8668C16D-0479-4446-A830-4C4751929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68" y="3468611"/>
                <a:ext cx="5304899" cy="52687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1B3015EA-AF33-4FA2-A8F0-6290652813EC}"/>
                  </a:ext>
                </a:extLst>
              </p:cNvPr>
              <p:cNvSpPr/>
              <p:nvPr/>
            </p:nvSpPr>
            <p:spPr>
              <a:xfrm>
                <a:off x="2571046" y="4275432"/>
                <a:ext cx="4500841" cy="49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r-H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𝑇𝑟𝑢𝑒𝑃𝑜𝑠𝑖𝑡𝑖𝑣𝑒</m:t>
                        </m:r>
                      </m:num>
                      <m:den>
                        <m:r>
                          <a:rPr lang="hr-H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𝑇𝑟𝑢𝑒𝑃𝑜𝑠𝑖𝑡𝑖𝑣𝑒</m:t>
                        </m:r>
                        <m:r>
                          <a:rPr lang="hr-HR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r-H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𝐹𝑎𝑙𝑠𝑒𝑃𝑜𝑠𝑖𝑡𝑖𝑣𝑒</m:t>
                        </m:r>
                      </m:den>
                    </m:f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99,09%</a:t>
                </a:r>
              </a:p>
            </p:txBody>
          </p:sp>
        </mc:Choice>
        <mc:Fallback xmlns=""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1B3015EA-AF33-4FA2-A8F0-629065281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46" y="4275432"/>
                <a:ext cx="4500841" cy="495328"/>
              </a:xfrm>
              <a:prstGeom prst="rect">
                <a:avLst/>
              </a:prstGeom>
              <a:blipFill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07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6F3A3D-AB19-4BB9-A97D-24AADF4F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08204" cy="1320800"/>
          </a:xfrm>
        </p:spPr>
        <p:txBody>
          <a:bodyPr/>
          <a:lstStyle/>
          <a:p>
            <a:r>
              <a:rPr lang="hr-HR" dirty="0"/>
              <a:t>Preuranjena </a:t>
            </a:r>
            <a:r>
              <a:rPr lang="hr-HR" dirty="0" err="1"/>
              <a:t>ventrikularna</a:t>
            </a:r>
            <a:r>
              <a:rPr lang="hr-HR" dirty="0"/>
              <a:t> kontrakcija (PVC)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22C098-8CD3-44AA-BF72-51D4BAA8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Otkucaj nastaje u klijetkama</a:t>
            </a:r>
          </a:p>
          <a:p>
            <a:r>
              <a:rPr lang="hr-HR" dirty="0"/>
              <a:t>Produženo trajanje QRS kompleksa</a:t>
            </a:r>
          </a:p>
          <a:p>
            <a:r>
              <a:rPr lang="hr-HR" dirty="0"/>
              <a:t>Povećanje nastalog električnog potencijala</a:t>
            </a:r>
          </a:p>
          <a:p>
            <a:r>
              <a:rPr lang="hr-HR" dirty="0"/>
              <a:t>Suprotna polarnost T vala</a:t>
            </a:r>
          </a:p>
          <a:p>
            <a:r>
              <a:rPr lang="hr-HR" dirty="0"/>
              <a:t>Nepostojanje P vala</a:t>
            </a:r>
          </a:p>
          <a:p>
            <a:r>
              <a:rPr lang="hr-HR" dirty="0"/>
              <a:t>Povećani RR interval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2E37773-A358-44C3-AFBB-760EAF88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36DFA70-F6B0-48B1-8C43-A818BB645D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12936"/>
            <a:ext cx="6687562" cy="45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E9B58B-C840-47F2-87C5-675F27CB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detektiranih QRS kompleksa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5A3D78E-D656-469D-87C2-2D0D08E0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204"/>
            <a:ext cx="8596668" cy="3880773"/>
          </a:xfrm>
        </p:spPr>
        <p:txBody>
          <a:bodyPr/>
          <a:lstStyle/>
          <a:p>
            <a:r>
              <a:rPr lang="hr-HR" dirty="0"/>
              <a:t>Izdvajanje karakterističnih veličina:</a:t>
            </a:r>
          </a:p>
          <a:p>
            <a:pPr lvl="1">
              <a:buFont typeface="+mj-lt"/>
              <a:buAutoNum type="arabicPeriod"/>
            </a:pPr>
            <a:r>
              <a:rPr lang="hr-HR" dirty="0"/>
              <a:t>AUC (površina ispod QRS kompleksa)</a:t>
            </a:r>
          </a:p>
          <a:p>
            <a:pPr lvl="1">
              <a:buFont typeface="+mj-lt"/>
              <a:buAutoNum type="arabicPeriod"/>
            </a:pPr>
            <a:r>
              <a:rPr lang="hr-HR" dirty="0"/>
              <a:t>Razlika AUC trenutnog i prethodnog QRS kompleksa</a:t>
            </a:r>
          </a:p>
          <a:p>
            <a:pPr lvl="1">
              <a:buFont typeface="+mj-lt"/>
              <a:buAutoNum type="arabicPeriod"/>
            </a:pPr>
            <a:r>
              <a:rPr lang="hr-HR" dirty="0"/>
              <a:t>Duljina trenutnog RR intervala</a:t>
            </a:r>
          </a:p>
          <a:p>
            <a:pPr lvl="1">
              <a:buFont typeface="+mj-lt"/>
              <a:buAutoNum type="arabicPeriod"/>
            </a:pPr>
            <a:r>
              <a:rPr lang="hr-HR" dirty="0"/>
              <a:t>Duljina prethodnog RR intervala</a:t>
            </a:r>
          </a:p>
          <a:p>
            <a:pPr lvl="1">
              <a:buFont typeface="+mj-lt"/>
              <a:buAutoNum type="arabicPeriod"/>
            </a:pPr>
            <a:r>
              <a:rPr lang="hr-HR" dirty="0"/>
              <a:t>Razlika duljine trenutnog i prethodnog RR intervala</a:t>
            </a:r>
          </a:p>
          <a:p>
            <a:pPr lvl="1">
              <a:buFont typeface="+mj-lt"/>
              <a:buAutoNum type="arabicPeriod"/>
            </a:pPr>
            <a:r>
              <a:rPr lang="hr-HR" dirty="0"/>
              <a:t>Amplituda trenutnog QRS kompleksa</a:t>
            </a:r>
          </a:p>
          <a:p>
            <a:pPr lvl="1">
              <a:buFont typeface="+mj-lt"/>
              <a:buAutoNum type="arabicPeriod"/>
            </a:pPr>
            <a:r>
              <a:rPr lang="hr-HR" dirty="0"/>
              <a:t>Razlika amplituda trenutnog i prethodnog QRS kompleksa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8C13194-52B3-455B-B0C9-9CC5EB5C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819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E9B58B-C840-47F2-87C5-675F27CB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detektiranih QRS kompleksa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5A3D78E-D656-469D-87C2-2D0D08E0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376"/>
            <a:ext cx="8596668" cy="3880773"/>
          </a:xfrm>
        </p:spPr>
        <p:txBody>
          <a:bodyPr/>
          <a:lstStyle/>
          <a:p>
            <a:r>
              <a:rPr lang="hr-HR" dirty="0"/>
              <a:t>Klase: 1) preuranjena </a:t>
            </a:r>
            <a:r>
              <a:rPr lang="hr-HR" dirty="0" err="1"/>
              <a:t>ventrikularna</a:t>
            </a:r>
            <a:r>
              <a:rPr lang="hr-HR" dirty="0"/>
              <a:t> kontrakcija (V)</a:t>
            </a:r>
          </a:p>
          <a:p>
            <a:pPr marL="0" indent="0">
              <a:buNone/>
            </a:pPr>
            <a:r>
              <a:rPr lang="hr-HR" dirty="0"/>
              <a:t>		  2) normalni otkucaj (N)</a:t>
            </a:r>
          </a:p>
          <a:p>
            <a:r>
              <a:rPr lang="hr-HR" dirty="0"/>
              <a:t>Metoda k najbližih susjeda, k = 1</a:t>
            </a:r>
          </a:p>
          <a:p>
            <a:r>
              <a:rPr lang="hr-HR" dirty="0"/>
              <a:t>Model </a:t>
            </a:r>
            <a:r>
              <a:rPr lang="hr-HR" dirty="0" err="1"/>
              <a:t>klasifikatora</a:t>
            </a:r>
            <a:r>
              <a:rPr lang="hr-HR" dirty="0"/>
              <a:t> -&gt; ugrađena funkcija </a:t>
            </a:r>
            <a:r>
              <a:rPr lang="hr-HR" i="1" dirty="0" err="1"/>
              <a:t>fitcknn</a:t>
            </a:r>
            <a:r>
              <a:rPr lang="hr-HR" dirty="0"/>
              <a:t> </a:t>
            </a:r>
          </a:p>
          <a:p>
            <a:r>
              <a:rPr lang="hr-HR" dirty="0"/>
              <a:t>Treniranje -&gt; 36 signala</a:t>
            </a:r>
          </a:p>
          <a:p>
            <a:r>
              <a:rPr lang="hr-HR" dirty="0"/>
              <a:t>Testiranje -&gt; 12 signala -&gt; funkcija </a:t>
            </a:r>
            <a:r>
              <a:rPr lang="hr-HR" i="1" dirty="0" err="1"/>
              <a:t>predict</a:t>
            </a:r>
            <a:endParaRPr lang="hr-HR" i="1" dirty="0"/>
          </a:p>
          <a:p>
            <a:r>
              <a:rPr lang="hr-HR" dirty="0"/>
              <a:t>Rezultati nakon treniranja nad balansiranim skupom podataka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Rezultati nakon treniranja nad nebalansiranim skupom podataka 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8C13194-52B3-455B-B0C9-9CC5EB5C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13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5EBB6B51-B1BD-4577-9C75-B7BDCA38D199}"/>
                  </a:ext>
                </a:extLst>
              </p:cNvPr>
              <p:cNvSpPr/>
              <p:nvPr/>
            </p:nvSpPr>
            <p:spPr>
              <a:xfrm>
                <a:off x="1112528" y="4558269"/>
                <a:ext cx="133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99,15%</a:t>
                </a:r>
              </a:p>
            </p:txBody>
          </p:sp>
        </mc:Choice>
        <mc:Fallback xmlns=""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5EBB6B51-B1BD-4577-9C75-B7BDCA38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8" y="4558269"/>
                <a:ext cx="1331414" cy="369332"/>
              </a:xfrm>
              <a:prstGeom prst="rect">
                <a:avLst/>
              </a:prstGeom>
              <a:blipFill>
                <a:blip r:embed="rId2"/>
                <a:stretch>
                  <a:fillRect t="-11667" r="-3211" b="-25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37A965B7-3F6F-44F0-A039-FA0EBA032F31}"/>
                  </a:ext>
                </a:extLst>
              </p:cNvPr>
              <p:cNvSpPr/>
              <p:nvPr/>
            </p:nvSpPr>
            <p:spPr>
              <a:xfrm>
                <a:off x="3228456" y="4558269"/>
                <a:ext cx="17472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96,82%</a:t>
                </a:r>
              </a:p>
            </p:txBody>
          </p:sp>
        </mc:Choice>
        <mc:Fallback xmlns=""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37A965B7-3F6F-44F0-A039-FA0EBA032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56" y="4558269"/>
                <a:ext cx="1747212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9C73A3C8-9F91-4842-9C4A-CC98E4404ABD}"/>
                  </a:ext>
                </a:extLst>
              </p:cNvPr>
              <p:cNvSpPr/>
              <p:nvPr/>
            </p:nvSpPr>
            <p:spPr>
              <a:xfrm>
                <a:off x="1112528" y="5372838"/>
                <a:ext cx="133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96,63%</a:t>
                </a:r>
              </a:p>
            </p:txBody>
          </p:sp>
        </mc:Choice>
        <mc:Fallback xmlns=""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9C73A3C8-9F91-4842-9C4A-CC98E4404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8" y="5372838"/>
                <a:ext cx="1331414" cy="369332"/>
              </a:xfrm>
              <a:prstGeom prst="rect">
                <a:avLst/>
              </a:prstGeom>
              <a:blipFill>
                <a:blip r:embed="rId4"/>
                <a:stretch>
                  <a:fillRect t="-9836" r="-3211" b="-229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BEE53D7C-F9F0-47B1-AEAF-6D12A2AC9503}"/>
                  </a:ext>
                </a:extLst>
              </p:cNvPr>
              <p:cNvSpPr/>
              <p:nvPr/>
            </p:nvSpPr>
            <p:spPr>
              <a:xfrm>
                <a:off x="3228456" y="5372838"/>
                <a:ext cx="17472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99,02%</a:t>
                </a:r>
              </a:p>
            </p:txBody>
          </p:sp>
        </mc:Choice>
        <mc:Fallback xmlns=""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BEE53D7C-F9F0-47B1-AEAF-6D12A2AC9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56" y="5372838"/>
                <a:ext cx="1747212" cy="369332"/>
              </a:xfrm>
              <a:prstGeom prst="rect">
                <a:avLst/>
              </a:prstGeom>
              <a:blipFill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E9B58B-C840-47F2-87C5-675F27CB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5A3D78E-D656-469D-87C2-2D0D08E0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376"/>
            <a:ext cx="8596668" cy="3880773"/>
          </a:xfrm>
        </p:spPr>
        <p:txBody>
          <a:bodyPr/>
          <a:lstStyle/>
          <a:p>
            <a:r>
              <a:rPr lang="hr-HR" dirty="0"/>
              <a:t>Uspješna detekcija QRS kompleksa i uz postojanje aritmija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Manja odstupanja rezultata kod treniranja nad balansiranim skupom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Većina otkucaja ispravno klasificirana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8C13194-52B3-455B-B0C9-9CC5EB5C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14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6A032EB1-D74E-48B6-AF5C-D6B3FA622415}"/>
                  </a:ext>
                </a:extLst>
              </p:cNvPr>
              <p:cNvSpPr/>
              <p:nvPr/>
            </p:nvSpPr>
            <p:spPr>
              <a:xfrm>
                <a:off x="1094521" y="2213236"/>
                <a:ext cx="15475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98,71%</a:t>
                </a:r>
              </a:p>
            </p:txBody>
          </p:sp>
        </mc:Choice>
        <mc:Fallback xmlns=""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6A032EB1-D74E-48B6-AF5C-D6B3FA622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21" y="2213236"/>
                <a:ext cx="1547547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avokutnik 9">
                <a:extLst>
                  <a:ext uri="{FF2B5EF4-FFF2-40B4-BE49-F238E27FC236}">
                    <a16:creationId xmlns:a16="http://schemas.microsoft.com/office/drawing/2014/main" id="{170AF2BA-5E09-4E30-B148-541835B17D04}"/>
                  </a:ext>
                </a:extLst>
              </p:cNvPr>
              <p:cNvSpPr/>
              <p:nvPr/>
            </p:nvSpPr>
            <p:spPr>
              <a:xfrm>
                <a:off x="2642068" y="2232553"/>
                <a:ext cx="15475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99,09%</a:t>
                </a:r>
              </a:p>
            </p:txBody>
          </p:sp>
        </mc:Choice>
        <mc:Fallback xmlns="">
          <p:sp>
            <p:nvSpPr>
              <p:cNvPr id="10" name="Pravokutnik 9">
                <a:extLst>
                  <a:ext uri="{FF2B5EF4-FFF2-40B4-BE49-F238E27FC236}">
                    <a16:creationId xmlns:a16="http://schemas.microsoft.com/office/drawing/2014/main" id="{170AF2BA-5E09-4E30-B148-541835B17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68" y="2232553"/>
                <a:ext cx="1547547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DDA231A1-3463-48C3-ADA4-6F38222E2C20}"/>
                  </a:ext>
                </a:extLst>
              </p:cNvPr>
              <p:cNvSpPr/>
              <p:nvPr/>
            </p:nvSpPr>
            <p:spPr>
              <a:xfrm>
                <a:off x="1094521" y="3007930"/>
                <a:ext cx="133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99,15%</a:t>
                </a:r>
              </a:p>
            </p:txBody>
          </p:sp>
        </mc:Choice>
        <mc:Fallback xmlns=""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DDA231A1-3463-48C3-ADA4-6F38222E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21" y="3007930"/>
                <a:ext cx="1331414" cy="369332"/>
              </a:xfrm>
              <a:prstGeom prst="rect">
                <a:avLst/>
              </a:prstGeom>
              <a:blipFill>
                <a:blip r:embed="rId4"/>
                <a:stretch>
                  <a:fillRect t="-9836" r="-3211" b="-229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152DEC4B-B459-47C6-AB6F-53BD31F074CE}"/>
                  </a:ext>
                </a:extLst>
              </p:cNvPr>
              <p:cNvSpPr/>
              <p:nvPr/>
            </p:nvSpPr>
            <p:spPr>
              <a:xfrm>
                <a:off x="2642068" y="3007768"/>
                <a:ext cx="17472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96,82%</a:t>
                </a:r>
              </a:p>
            </p:txBody>
          </p:sp>
        </mc:Choice>
        <mc:Fallback xmlns=""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152DEC4B-B459-47C6-AB6F-53BD31F07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68" y="3007768"/>
                <a:ext cx="1747212" cy="369332"/>
              </a:xfrm>
              <a:prstGeom prst="rect">
                <a:avLst/>
              </a:prstGeom>
              <a:blipFill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C64B074A-7E9B-4141-B9E0-28DE43F240E0}"/>
                  </a:ext>
                </a:extLst>
              </p:cNvPr>
              <p:cNvSpPr/>
              <p:nvPr/>
            </p:nvSpPr>
            <p:spPr>
              <a:xfrm>
                <a:off x="1094521" y="3782984"/>
                <a:ext cx="133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96,63%</a:t>
                </a:r>
              </a:p>
            </p:txBody>
          </p:sp>
        </mc:Choice>
        <mc:Fallback xmlns=""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C64B074A-7E9B-4141-B9E0-28DE43F24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21" y="3782984"/>
                <a:ext cx="1331414" cy="369332"/>
              </a:xfrm>
              <a:prstGeom prst="rect">
                <a:avLst/>
              </a:prstGeom>
              <a:blipFill>
                <a:blip r:embed="rId6"/>
                <a:stretch>
                  <a:fillRect t="-11667" r="-3211" b="-25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71E6D092-792B-4C42-BDE0-168DC3647CE6}"/>
                  </a:ext>
                </a:extLst>
              </p:cNvPr>
              <p:cNvSpPr/>
              <p:nvPr/>
            </p:nvSpPr>
            <p:spPr>
              <a:xfrm>
                <a:off x="2642068" y="3782984"/>
                <a:ext cx="17472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hr-HR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r-H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99,02%</a:t>
                </a:r>
              </a:p>
            </p:txBody>
          </p:sp>
        </mc:Choice>
        <mc:Fallback xmlns=""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71E6D092-792B-4C42-BDE0-168DC3647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68" y="3782984"/>
                <a:ext cx="1747212" cy="369332"/>
              </a:xfrm>
              <a:prstGeom prst="rect">
                <a:avLst/>
              </a:prstGeom>
              <a:blipFill>
                <a:blip r:embed="rId7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94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9B556D-3137-4511-B2DC-F35D8312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EE17A3-FE8F-49CF-971B-40F4ECEC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739"/>
            <a:ext cx="8596668" cy="4298623"/>
          </a:xfrm>
        </p:spPr>
        <p:txBody>
          <a:bodyPr>
            <a:normAutofit/>
          </a:bodyPr>
          <a:lstStyle/>
          <a:p>
            <a:r>
              <a:rPr lang="hr-HR" sz="2000" dirty="0"/>
              <a:t>Uklanjanje šuma iz signala EKG-a</a:t>
            </a:r>
          </a:p>
          <a:p>
            <a:r>
              <a:rPr lang="hr-HR" sz="2000" dirty="0"/>
              <a:t>Detekcija QRS kompleksa</a:t>
            </a:r>
          </a:p>
          <a:p>
            <a:r>
              <a:rPr lang="hr-HR" sz="2000" dirty="0"/>
              <a:t>Klasifikacija detektiranih QRS kompleksa</a:t>
            </a:r>
          </a:p>
          <a:p>
            <a:r>
              <a:rPr lang="hr-HR" sz="2000" dirty="0"/>
              <a:t>Usporedba s anotacijama</a:t>
            </a:r>
            <a:endParaRPr lang="en-US" sz="200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A46F89E-B1AA-42FB-8039-85DC965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D196063-BBEE-48E6-A5F9-BB21B246019E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729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9F4683-A5D1-456D-BDC2-A40AE230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 dirty="0"/>
              <a:t>Elektrokardiogram (EKG)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19ED660-1597-47F8-A214-25E269C3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299"/>
            <a:ext cx="8596668" cy="4279064"/>
          </a:xfrm>
        </p:spPr>
        <p:txBody>
          <a:bodyPr/>
          <a:lstStyle/>
          <a:p>
            <a:r>
              <a:rPr lang="hr-HR" sz="1600" dirty="0"/>
              <a:t>Zapis elektrokardiografa</a:t>
            </a:r>
          </a:p>
          <a:p>
            <a:r>
              <a:rPr lang="hr-HR" sz="1600" dirty="0"/>
              <a:t>12 – kanalni</a:t>
            </a:r>
          </a:p>
          <a:p>
            <a:r>
              <a:rPr lang="hr-HR" sz="1600" dirty="0"/>
              <a:t>Dijelovi: </a:t>
            </a:r>
          </a:p>
          <a:p>
            <a:pPr lvl="1" indent="-342900">
              <a:buFont typeface="+mj-lt"/>
              <a:buAutoNum type="arabicPeriod"/>
            </a:pPr>
            <a:r>
              <a:rPr lang="hr-HR" dirty="0"/>
              <a:t>P val – depolarizacija pretklijetke (0,1-0,3 </a:t>
            </a:r>
            <a:r>
              <a:rPr lang="hr-HR" dirty="0" err="1"/>
              <a:t>mV</a:t>
            </a:r>
            <a:r>
              <a:rPr lang="hr-HR" dirty="0"/>
              <a:t>)</a:t>
            </a:r>
          </a:p>
          <a:p>
            <a:pPr lvl="1" indent="-342900">
              <a:buFont typeface="+mj-lt"/>
              <a:buAutoNum type="arabicPeriod"/>
            </a:pPr>
            <a:r>
              <a:rPr lang="hr-HR" dirty="0"/>
              <a:t>QRS kompleks – depolarizacija klijetke (0,5-3 </a:t>
            </a:r>
            <a:r>
              <a:rPr lang="hr-HR" dirty="0" err="1"/>
              <a:t>mV</a:t>
            </a:r>
            <a:r>
              <a:rPr lang="hr-HR" dirty="0"/>
              <a:t>)</a:t>
            </a:r>
          </a:p>
          <a:p>
            <a:pPr lvl="1" indent="-342900">
              <a:buFont typeface="+mj-lt"/>
              <a:buAutoNum type="arabicPeriod"/>
            </a:pPr>
            <a:r>
              <a:rPr lang="hr-HR" dirty="0"/>
              <a:t>T val – </a:t>
            </a:r>
            <a:r>
              <a:rPr lang="hr-HR" dirty="0" err="1"/>
              <a:t>repolarizacija</a:t>
            </a:r>
            <a:r>
              <a:rPr lang="hr-HR" dirty="0"/>
              <a:t> klijetke (0,2-0,4 </a:t>
            </a:r>
            <a:r>
              <a:rPr lang="hr-HR" dirty="0" err="1"/>
              <a:t>mV</a:t>
            </a:r>
            <a:r>
              <a:rPr lang="hr-HR" dirty="0"/>
              <a:t>)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2619641-9BCE-43D0-A352-6BB06A27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41" y="1331783"/>
            <a:ext cx="3508410" cy="2055481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1D1669D2-17C5-4796-B223-3855FAF1B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50"/>
          <a:stretch/>
        </p:blipFill>
        <p:spPr>
          <a:xfrm>
            <a:off x="706155" y="3901831"/>
            <a:ext cx="5309586" cy="2767719"/>
          </a:xfrm>
          <a:prstGeom prst="rect">
            <a:avLst/>
          </a:prstGeom>
        </p:spPr>
      </p:pic>
      <p:pic>
        <p:nvPicPr>
          <p:cNvPr id="8" name="Slika 2" descr="Image result for ecg parts&quot;">
            <a:extLst>
              <a:ext uri="{FF2B5EF4-FFF2-40B4-BE49-F238E27FC236}">
                <a16:creationId xmlns:a16="http://schemas.microsoft.com/office/drawing/2014/main" id="{63BF9866-FF5F-49F6-A4E4-23BC9EAC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47" y="3955962"/>
            <a:ext cx="3842839" cy="271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15696E5-F574-48B9-9AD8-65574A8C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37AE81E-5832-432A-B924-743562C97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940" y="816637"/>
            <a:ext cx="4298053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5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7EEE70-F7C1-446C-8506-547A7CEE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7" y="312035"/>
            <a:ext cx="3729076" cy="1320800"/>
          </a:xfrm>
        </p:spPr>
        <p:txBody>
          <a:bodyPr anchor="ctr">
            <a:normAutofit/>
          </a:bodyPr>
          <a:lstStyle/>
          <a:p>
            <a:r>
              <a:rPr lang="hr-HR" dirty="0"/>
              <a:t>Baza podataka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28C9EF4-D2AB-467C-AB7D-996F4FCB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648633"/>
            <a:ext cx="3720916" cy="3560733"/>
          </a:xfrm>
        </p:spPr>
        <p:txBody>
          <a:bodyPr>
            <a:normAutofit/>
          </a:bodyPr>
          <a:lstStyle/>
          <a:p>
            <a:r>
              <a:rPr lang="hr-HR" dirty="0"/>
              <a:t>MIT-BIH </a:t>
            </a:r>
            <a:r>
              <a:rPr lang="hr-HR" dirty="0" err="1"/>
              <a:t>Arrhythmia</a:t>
            </a:r>
            <a:r>
              <a:rPr lang="hr-HR" dirty="0"/>
              <a:t> </a:t>
            </a:r>
            <a:r>
              <a:rPr lang="hr-HR" dirty="0" err="1"/>
              <a:t>Database</a:t>
            </a:r>
            <a:endParaRPr lang="hr-HR" dirty="0"/>
          </a:p>
          <a:p>
            <a:r>
              <a:rPr lang="hr-HR" dirty="0"/>
              <a:t>48 signala</a:t>
            </a:r>
          </a:p>
          <a:p>
            <a:r>
              <a:rPr lang="hr-HR" dirty="0"/>
              <a:t>2 kanala: MLII i V1 (V2, V5)</a:t>
            </a:r>
          </a:p>
          <a:p>
            <a:r>
              <a:rPr lang="hr-HR" dirty="0"/>
              <a:t>Anotacije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en-US" dirty="0"/>
          </a:p>
        </p:txBody>
      </p:sp>
      <p:pic>
        <p:nvPicPr>
          <p:cNvPr id="2050" name="Picture 2" descr="pod">
            <a:extLst>
              <a:ext uri="{FF2B5EF4-FFF2-40B4-BE49-F238E27FC236}">
                <a16:creationId xmlns:a16="http://schemas.microsoft.com/office/drawing/2014/main" id="{010CB819-29BE-4DC4-BB8D-A666C8D15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4839"/>
          <a:stretch>
            <a:fillRect/>
          </a:stretch>
        </p:blipFill>
        <p:spPr bwMode="auto">
          <a:xfrm>
            <a:off x="4317989" y="1632834"/>
            <a:ext cx="5307715" cy="35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a 5">
            <a:extLst>
              <a:ext uri="{FF2B5EF4-FFF2-40B4-BE49-F238E27FC236}">
                <a16:creationId xmlns:a16="http://schemas.microsoft.com/office/drawing/2014/main" id="{3FCF0C60-67E7-4EC5-A49B-D7708E08546A}"/>
              </a:ext>
            </a:extLst>
          </p:cNvPr>
          <p:cNvSpPr/>
          <p:nvPr/>
        </p:nvSpPr>
        <p:spPr>
          <a:xfrm>
            <a:off x="2059619" y="2379215"/>
            <a:ext cx="506677" cy="51490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A08D0D4-23DA-4EC6-BD12-85418EA8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1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51B7CD-0B77-46EE-909F-B7ED5ECB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81561" cy="1320800"/>
          </a:xfrm>
        </p:spPr>
        <p:txBody>
          <a:bodyPr/>
          <a:lstStyle/>
          <a:p>
            <a:r>
              <a:rPr lang="hr-HR" dirty="0"/>
              <a:t>Uklanjanje šuma: </a:t>
            </a:r>
            <a:r>
              <a:rPr lang="hr-HR" dirty="0" err="1"/>
              <a:t>Valićna</a:t>
            </a:r>
            <a:r>
              <a:rPr lang="hr-HR" dirty="0"/>
              <a:t> transformacija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4FD020F-5A45-487C-A1E1-0F84CDEF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225"/>
            <a:ext cx="8596668" cy="4461137"/>
          </a:xfrm>
        </p:spPr>
        <p:txBody>
          <a:bodyPr/>
          <a:lstStyle/>
          <a:p>
            <a:r>
              <a:rPr lang="hr-HR" dirty="0"/>
              <a:t>Skaliranje i translacija osnovne </a:t>
            </a:r>
            <a:r>
              <a:rPr lang="hr-HR" dirty="0" err="1"/>
              <a:t>valićne</a:t>
            </a:r>
            <a:r>
              <a:rPr lang="hr-HR" dirty="0"/>
              <a:t> funkcije (</a:t>
            </a:r>
            <a:r>
              <a:rPr lang="hr-HR" dirty="0" err="1"/>
              <a:t>Symlet</a:t>
            </a:r>
            <a:r>
              <a:rPr lang="hr-HR" dirty="0"/>
              <a:t> 4)</a:t>
            </a:r>
          </a:p>
          <a:p>
            <a:r>
              <a:rPr lang="hr-HR" dirty="0"/>
              <a:t>Filtriranje -&gt; koeficijenti aproksimacije i koeficijenti detalja</a:t>
            </a:r>
          </a:p>
          <a:p>
            <a:r>
              <a:rPr lang="hr-HR" dirty="0"/>
              <a:t>Rezanje koeficijenata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2DE7385-5CF5-47A1-8DDA-429C45AB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295BD3E-429F-44EB-A24F-70325756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41" y="2901025"/>
            <a:ext cx="4022386" cy="3298161"/>
          </a:xfrm>
          <a:prstGeom prst="rect">
            <a:avLst/>
          </a:prstGeom>
        </p:spPr>
      </p:pic>
      <p:pic>
        <p:nvPicPr>
          <p:cNvPr id="4098" name="Picture 2" descr="CaptureFF">
            <a:extLst>
              <a:ext uri="{FF2B5EF4-FFF2-40B4-BE49-F238E27FC236}">
                <a16:creationId xmlns:a16="http://schemas.microsoft.com/office/drawing/2014/main" id="{68A0E28C-D24F-4520-80B8-839ECDBD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743201"/>
            <a:ext cx="811580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2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51B7CD-0B77-46EE-909F-B7ED5ECB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Valićna</a:t>
            </a:r>
            <a:r>
              <a:rPr lang="hr-HR" dirty="0"/>
              <a:t> transformacija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94FD020F-5A45-487C-A1E1-0F84CDEFA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80226"/>
                <a:ext cx="9381067" cy="3586578"/>
              </a:xfrm>
            </p:spPr>
            <p:txBody>
              <a:bodyPr/>
              <a:lstStyle/>
              <a:p>
                <a:r>
                  <a:rPr lang="hr-HR" dirty="0"/>
                  <a:t>MATLAB funkcija </a:t>
                </a:r>
                <a:r>
                  <a:rPr lang="hr-HR" dirty="0" err="1"/>
                  <a:t>wdenoise</a:t>
                </a:r>
                <a:endParaRPr lang="hr-HR" dirty="0"/>
              </a:p>
              <a:p>
                <a:r>
                  <a:rPr lang="hr-HR" dirty="0"/>
                  <a:t>2 stupnja</a:t>
                </a:r>
              </a:p>
              <a:p>
                <a:r>
                  <a:rPr lang="hr-HR" dirty="0"/>
                  <a:t>„</a:t>
                </a:r>
                <a:r>
                  <a:rPr lang="hr-HR" dirty="0" err="1"/>
                  <a:t>UniversalThreshold</a:t>
                </a:r>
                <a:r>
                  <a:rPr lang="hr-HR" dirty="0"/>
                  <a:t>“  -&gt; prag uklanjanja šuma po formuli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hr-H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r-H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hr-HR" dirty="0"/>
              </a:p>
              <a:p>
                <a:r>
                  <a:rPr lang="hr-HR" dirty="0"/>
                  <a:t>„</a:t>
                </a:r>
                <a:r>
                  <a:rPr lang="hr-HR" dirty="0" err="1"/>
                  <a:t>Soft</a:t>
                </a:r>
                <a:r>
                  <a:rPr lang="hr-HR" dirty="0"/>
                  <a:t>“ rezanje koeficijenata -&gt; glađi prijelazi</a:t>
                </a:r>
              </a:p>
              <a:p>
                <a:r>
                  <a:rPr lang="hr-HR" dirty="0"/>
                  <a:t>„</a:t>
                </a:r>
                <a:r>
                  <a:rPr lang="hr-HR" dirty="0" err="1"/>
                  <a:t>Level</a:t>
                </a:r>
                <a:r>
                  <a:rPr lang="hr-HR" dirty="0"/>
                  <a:t> </a:t>
                </a:r>
                <a:r>
                  <a:rPr lang="hr-HR" dirty="0" err="1"/>
                  <a:t>Dependent</a:t>
                </a:r>
                <a:r>
                  <a:rPr lang="hr-HR" dirty="0"/>
                  <a:t>“ -&gt; rezultat ovisi o dobivenim koeficijentima </a:t>
                </a:r>
              </a:p>
              <a:p>
                <a:pPr marL="0" indent="0">
                  <a:buNone/>
                </a:pPr>
                <a:r>
                  <a:rPr lang="hr-HR" dirty="0"/>
                  <a:t>	na svim stupnjevima (procjena varijance šuma)</a:t>
                </a:r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94FD020F-5A45-487C-A1E1-0F84CDEFA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80226"/>
                <a:ext cx="9381067" cy="3586578"/>
              </a:xfrm>
              <a:blipFill>
                <a:blip r:embed="rId2"/>
                <a:stretch>
                  <a:fillRect l="-130" t="-101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signala">
            <a:extLst>
              <a:ext uri="{FF2B5EF4-FFF2-40B4-BE49-F238E27FC236}">
                <a16:creationId xmlns:a16="http://schemas.microsoft.com/office/drawing/2014/main" id="{3BBD7663-7D53-4523-88F4-B8CC5D6FB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06" y="4141996"/>
            <a:ext cx="53038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Capxture">
            <a:extLst>
              <a:ext uri="{FF2B5EF4-FFF2-40B4-BE49-F238E27FC236}">
                <a16:creationId xmlns:a16="http://schemas.microsoft.com/office/drawing/2014/main" id="{F85413A4-0886-4B62-99CE-E76839F5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06" y="5250577"/>
            <a:ext cx="32988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66D6509-37D1-4E10-8B04-211C0534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8" name="Picture 2" descr="CaptureD">
            <a:extLst>
              <a:ext uri="{FF2B5EF4-FFF2-40B4-BE49-F238E27FC236}">
                <a16:creationId xmlns:a16="http://schemas.microsoft.com/office/drawing/2014/main" id="{D9BB60ED-D2F9-4632-93A6-DD20B9CD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1270000"/>
            <a:ext cx="8218093" cy="540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DB356F-0057-43A9-949F-1DC6FF9D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Detekcija QRS kompleksa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0936B84-3F24-48DA-9464-FE45B07A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147"/>
            <a:ext cx="8596668" cy="4310216"/>
          </a:xfrm>
        </p:spPr>
        <p:txBody>
          <a:bodyPr/>
          <a:lstStyle/>
          <a:p>
            <a:r>
              <a:rPr lang="hr-HR" dirty="0"/>
              <a:t>Filtriranje signala EKG-a (granične frekvencije 12 i 19 Hz)</a:t>
            </a:r>
          </a:p>
          <a:p>
            <a:r>
              <a:rPr lang="hr-HR" dirty="0"/>
              <a:t>Transformacija u </a:t>
            </a:r>
            <a:r>
              <a:rPr lang="hr-HR" dirty="0" err="1"/>
              <a:t>fazor</a:t>
            </a:r>
            <a:endParaRPr lang="hr-HR" dirty="0"/>
          </a:p>
          <a:p>
            <a:endParaRPr lang="hr-HR" dirty="0"/>
          </a:p>
          <a:p>
            <a:r>
              <a:rPr lang="hr-HR" dirty="0"/>
              <a:t>Amplituda i faza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BEE59F1-BB7C-4D6F-8543-B6C077B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7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B38AE750-726C-4DD0-AEF7-DB3145BC23C2}"/>
                  </a:ext>
                </a:extLst>
              </p:cNvPr>
              <p:cNvSpPr/>
              <p:nvPr/>
            </p:nvSpPr>
            <p:spPr>
              <a:xfrm>
                <a:off x="1052348" y="2529439"/>
                <a:ext cx="3475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hr-HR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hr-H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i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r-H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hr-HR" dirty="0"/>
                  <a:t> = 0,001</a:t>
                </a:r>
              </a:p>
            </p:txBody>
          </p:sp>
        </mc:Choice>
        <mc:Fallback xmlns=""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B38AE750-726C-4DD0-AEF7-DB3145BC2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48" y="2529439"/>
                <a:ext cx="3475439" cy="369332"/>
              </a:xfrm>
              <a:prstGeom prst="rect">
                <a:avLst/>
              </a:prstGeom>
              <a:blipFill>
                <a:blip r:embed="rId2"/>
                <a:stretch>
                  <a:fillRect t="-118033" r="-702" b="-18524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79E20DC4-AE55-4787-8685-A7D601C21506}"/>
                  </a:ext>
                </a:extLst>
              </p:cNvPr>
              <p:cNvSpPr/>
              <p:nvPr/>
            </p:nvSpPr>
            <p:spPr>
              <a:xfrm>
                <a:off x="1052348" y="3364305"/>
                <a:ext cx="2461379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hr-HR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r-H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hr-H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79E20DC4-AE55-4787-8685-A7D601C21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48" y="3364305"/>
                <a:ext cx="2461379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FC3F0861-90BA-4944-8B1C-EACA4D807617}"/>
                  </a:ext>
                </a:extLst>
              </p:cNvPr>
              <p:cNvSpPr/>
              <p:nvPr/>
            </p:nvSpPr>
            <p:spPr>
              <a:xfrm>
                <a:off x="3888741" y="3353100"/>
                <a:ext cx="2363339" cy="665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r-HR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hr-HR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hr-HR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hr-HR" i="0">
                          <a:latin typeface="Cambria Math" panose="02040503050406030204" pitchFamily="18" charset="0"/>
                        </a:rPr>
                        <m:t>) =</m:t>
                      </m:r>
                      <m:func>
                        <m:func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hr-H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r-HR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hr-H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FC3F0861-90BA-4944-8B1C-EACA4D807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741" y="3353100"/>
                <a:ext cx="2363339" cy="6652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lika 7">
            <a:extLst>
              <a:ext uri="{FF2B5EF4-FFF2-40B4-BE49-F238E27FC236}">
                <a16:creationId xmlns:a16="http://schemas.microsoft.com/office/drawing/2014/main" id="{9AB2E009-77DC-47F1-B8CC-93045734A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3" y="1462005"/>
            <a:ext cx="6896093" cy="50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1C725B42-1FEB-48CD-8ABF-883CAB27387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2395"/>
          <a:stretch/>
        </p:blipFill>
        <p:spPr>
          <a:xfrm>
            <a:off x="2056237" y="0"/>
            <a:ext cx="5947074" cy="6858000"/>
          </a:xfrm>
          <a:prstGeom prst="rect">
            <a:avLst/>
          </a:prstGeo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8BE58DC-2487-4168-AC52-AC87EDC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D196063-BBEE-48E6-A5F9-BB21B246019E}" type="slidenum">
              <a:rPr lang="en-US" sz="2000" smtClean="0"/>
              <a:pPr>
                <a:spcAft>
                  <a:spcPts val="600"/>
                </a:spcAft>
              </a:pPr>
              <a:t>8</a:t>
            </a:fld>
            <a:endParaRPr lang="en-US" sz="2000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8AED550-4E4C-46D4-BDAC-0664A497CB7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" b="2988"/>
          <a:stretch/>
        </p:blipFill>
        <p:spPr bwMode="auto">
          <a:xfrm>
            <a:off x="1938130" y="-1"/>
            <a:ext cx="6065181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jagram toka: Postupak 5">
                <a:extLst>
                  <a:ext uri="{FF2B5EF4-FFF2-40B4-BE49-F238E27FC236}">
                    <a16:creationId xmlns:a16="http://schemas.microsoft.com/office/drawing/2014/main" id="{4965AB74-821B-41ED-94F4-416307F4AE55}"/>
                  </a:ext>
                </a:extLst>
              </p:cNvPr>
              <p:cNvSpPr/>
              <p:nvPr/>
            </p:nvSpPr>
            <p:spPr>
              <a:xfrm>
                <a:off x="417250" y="2024108"/>
                <a:ext cx="1638987" cy="436386"/>
              </a:xfrm>
              <a:prstGeom prst="flowChartProcess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𝑃𝑟𝑎𝑔</m:t>
                      </m:r>
                      <m:r>
                        <a:rPr lang="hr-HR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r-HR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hr-HR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−0,003</m:t>
                      </m:r>
                    </m:oMath>
                  </m:oMathPara>
                </a14:m>
                <a:endPara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Dijagram toka: Postupak 5">
                <a:extLst>
                  <a:ext uri="{FF2B5EF4-FFF2-40B4-BE49-F238E27FC236}">
                    <a16:creationId xmlns:a16="http://schemas.microsoft.com/office/drawing/2014/main" id="{4965AB74-821B-41ED-94F4-416307F4A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0" y="2024108"/>
                <a:ext cx="1638987" cy="436386"/>
              </a:xfrm>
              <a:prstGeom prst="flowChartProcess">
                <a:avLst/>
              </a:prstGeom>
              <a:blipFill>
                <a:blip r:embed="rId4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jagram toka: Postupak 6">
                <a:extLst>
                  <a:ext uri="{FF2B5EF4-FFF2-40B4-BE49-F238E27FC236}">
                    <a16:creationId xmlns:a16="http://schemas.microsoft.com/office/drawing/2014/main" id="{EC513ED4-7D98-4C0B-80E4-4028151E0DDF}"/>
                  </a:ext>
                </a:extLst>
              </p:cNvPr>
              <p:cNvSpPr/>
              <p:nvPr/>
            </p:nvSpPr>
            <p:spPr>
              <a:xfrm>
                <a:off x="417250" y="2029236"/>
                <a:ext cx="1638987" cy="436386"/>
              </a:xfrm>
              <a:prstGeom prst="flowChartProcess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𝑃𝑟𝑎𝑔</m:t>
                      </m:r>
                      <m:r>
                        <a:rPr lang="hr-HR" sz="1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=0,3 </m:t>
                      </m:r>
                      <m:r>
                        <a:rPr lang="hr-HR" sz="1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hr-HR" sz="1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hr-HR" sz="1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𝑝𝑟𝑒𝑡h𝑜𝑑𝑛𝑖</m:t>
                      </m:r>
                      <m:r>
                        <a:rPr lang="hr-HR" sz="1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Dijagram toka: Postupak 6">
                <a:extLst>
                  <a:ext uri="{FF2B5EF4-FFF2-40B4-BE49-F238E27FC236}">
                    <a16:creationId xmlns:a16="http://schemas.microsoft.com/office/drawing/2014/main" id="{EC513ED4-7D98-4C0B-80E4-4028151E0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0" y="2029236"/>
                <a:ext cx="1638987" cy="436386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02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A56D39-9185-4F46-B5F1-18F17FBF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D7984B0-B11A-4F26-893D-BC6AE09B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6063-BBEE-48E6-A5F9-BB21B246019E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2629B052-F689-4C2B-A070-A841D5338C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4" y="1509205"/>
            <a:ext cx="6260675" cy="46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050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407</Words>
  <Application>Microsoft Office PowerPoint</Application>
  <PresentationFormat>Široki zaslon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Wingdings 3</vt:lpstr>
      <vt:lpstr>Faseta</vt:lpstr>
      <vt:lpstr>Računalna detekcija QRS kompleksa u uvjetima patoloških promjena u morfologiji signala EKG-a</vt:lpstr>
      <vt:lpstr>Zadatak</vt:lpstr>
      <vt:lpstr>Elektrokardiogram (EKG)</vt:lpstr>
      <vt:lpstr>Baza podataka</vt:lpstr>
      <vt:lpstr>Uklanjanje šuma: Valićna transformacija</vt:lpstr>
      <vt:lpstr>Valićna transformacija</vt:lpstr>
      <vt:lpstr>Detekcija QRS kompleksa</vt:lpstr>
      <vt:lpstr>PowerPoint prezentacija</vt:lpstr>
      <vt:lpstr>Rezultat</vt:lpstr>
      <vt:lpstr>Usporedba</vt:lpstr>
      <vt:lpstr>Preuranjena ventrikularna kontrakcija (PVC)</vt:lpstr>
      <vt:lpstr>Klasifikacija detektiranih QRS kompleksa</vt:lpstr>
      <vt:lpstr>Klasifikacija detektiranih QRS kompleksa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Računalna detekcija QRS kompleksa u uvjetima patoloških promjena u morfologiji signala EKG-a</dc:title>
  <dc:creator>Hana Ivandić</dc:creator>
  <cp:lastModifiedBy>Hana Ivandić</cp:lastModifiedBy>
  <cp:revision>25</cp:revision>
  <dcterms:created xsi:type="dcterms:W3CDTF">2020-06-28T09:42:42Z</dcterms:created>
  <dcterms:modified xsi:type="dcterms:W3CDTF">2020-06-30T09:05:07Z</dcterms:modified>
</cp:coreProperties>
</file>