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A71A-182F-4CED-AB7E-9182D655C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0CCAA-4D4D-4D27-B99C-06141BD4D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3E6B8-A690-4F81-87C2-2FC3E737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73860-610F-4559-B0BF-20ED1DFF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82DA-4E6A-498B-90B7-E2CCDF82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CCEEF-36D3-4693-81FB-0FFB77BD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9C61C-E9F7-42AD-B983-DA6FF5AB6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5C21B-1A00-405A-8F85-1FBEE5A7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4E174-2385-4572-BBE7-1E163196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64D8D-4947-4B14-83C8-2CBFFD5D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0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5747E-F441-4C3B-818A-A6233CA7F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3EF99-A90F-4A4A-9EC8-A3CEA93D0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7113B-704E-4F90-94FC-DFBFB97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CFCA5-1105-472D-B7D0-8A0B0D51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297AC-DF54-4097-ACA3-E0183295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B7407-EE21-4FC6-A9D1-F1F118B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F0810-5230-48E0-A118-D9CB5194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01ED3-E7C2-4B86-8E58-CFF70E0F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5CA90-775E-4E9C-B418-1F9B465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1C747-EEC0-480D-B08B-F7C1FFFA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9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083A3-C094-408F-9419-A77318C7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B39BE-B53C-4049-A207-C0AD6986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63FFF-70C8-4E8E-9017-CCE924E1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B5707-6475-4693-822B-C808CBF1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95310-1555-45FA-ACC5-2931BF40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6E59E-457B-402D-AE22-A79E2F96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E2EE3-0399-4C33-9D82-27B827830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ACD8B-AAE8-427C-AC35-73784782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5454E-A89C-473A-B1D3-FDF2FFC9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C6DEB-DEFE-4654-88AF-4475591C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3CAE5-94EA-4C95-AC13-EA1A8F49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A1417-FD39-4109-966B-B0BE3400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D1FBC-C99A-4462-9C02-A46AE08D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B8353-98C8-4ABA-9502-82E709BA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5A6366-6A74-4AF4-B6A0-B2DA42C9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1D222B-7D04-4B18-AA39-8BC3CECBF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E6C9B-D2B1-4367-BD74-6E1F3F1B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36F47-0096-4C1E-AE4F-11C2FAC1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8FF07-1104-43E0-AF74-A4CD6741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B015E-A0AB-4417-B98B-249DDEA4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3305E9-235A-411B-926F-2E5E3961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A4FA3-33D3-4932-AC66-20DDD44A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BF970-50B3-4989-BD31-95F6FA7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0464A-5A55-40E8-B64A-1360E78E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777C3-8F99-4978-98BE-F2715E4E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F91DE-F9F5-4865-AA9B-76C7FC2C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2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3BD60-0BE2-4723-A4A9-9751D9F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0D200-FC66-4156-9A65-540B9079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44D3A-DAB9-438D-A9E1-E9EE0C5C9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B34B0-5D05-4780-92EC-251ACD7C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FE219-1767-4D79-A149-E19C4FBD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2CA37-A8F7-49AF-A2F1-93F45F4A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B461E-822D-4004-A5FB-F97B8A8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116EFA-43C6-42ED-AB59-3EC8C6989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C5964-ADC7-47E6-A015-84FBD35BC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E2931-B3CA-4AD8-B9D2-B20E361C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05436-30F6-4E4F-A781-5814C7E9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1C2B9-EFF1-49CD-9AE0-30FE65B1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EDE011-06D2-44FC-A84A-E1C45A8C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5F749-1369-483F-B573-945DD3CB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629E6-7AE1-438A-9A30-E378B0EF8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6325-44FD-4227-9904-5A48C0E879A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B3A0-EAA9-4405-A1E8-2BD2AF373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930DA-55A7-4248-9E86-79379ECD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6C2A-2343-4AC7-9C56-45570489C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558EB-FD26-41B2-8B14-BDD1D8AD63F5}"/>
              </a:ext>
            </a:extLst>
          </p:cNvPr>
          <p:cNvSpPr txBox="1"/>
          <p:nvPr/>
        </p:nvSpPr>
        <p:spPr>
          <a:xfrm>
            <a:off x="2207755" y="2644170"/>
            <a:ext cx="7776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</a:p>
          <a:p>
            <a:pPr algn="ctr"/>
            <a:r>
              <a:rPr lang="en-US" altLang="ko-KR" sz="3600" dirty="0">
                <a:effectLst/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Dynamic Host Configuration Protocol</a:t>
            </a:r>
          </a:p>
        </p:txBody>
      </p:sp>
    </p:spTree>
    <p:extLst>
      <p:ext uri="{BB962C8B-B14F-4D97-AF65-F5344CB8AC3E}">
        <p14:creationId xmlns:p14="http://schemas.microsoft.com/office/powerpoint/2010/main" val="238537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255081" y="280600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 절차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22AD-98CA-4594-9AA9-F4E2EA28DC3D}"/>
              </a:ext>
            </a:extLst>
          </p:cNvPr>
          <p:cNvSpPr txBox="1"/>
          <p:nvPr/>
        </p:nvSpPr>
        <p:spPr>
          <a:xfrm>
            <a:off x="1682975" y="3502854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3) DHCP Request (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요청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)</a:t>
            </a:r>
            <a:endParaRPr lang="ko-KR" altLang="en-US" sz="20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6DA88-B0EA-4D8E-ABA8-78190635B31C}"/>
              </a:ext>
            </a:extLst>
          </p:cNvPr>
          <p:cNvSpPr txBox="1"/>
          <p:nvPr/>
        </p:nvSpPr>
        <p:spPr>
          <a:xfrm>
            <a:off x="1806405" y="4126492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Client -&gt; Sever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0486C-D030-4E66-9E3B-1CD16D768B4A}"/>
              </a:ext>
            </a:extLst>
          </p:cNvPr>
          <p:cNvSpPr txBox="1"/>
          <p:nvPr/>
        </p:nvSpPr>
        <p:spPr>
          <a:xfrm>
            <a:off x="1806405" y="4745381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Broadcast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20666-1EBA-4355-930D-3FCAEAAE89B0}"/>
              </a:ext>
            </a:extLst>
          </p:cNvPr>
          <p:cNvSpPr txBox="1"/>
          <p:nvPr/>
        </p:nvSpPr>
        <p:spPr>
          <a:xfrm>
            <a:off x="1806405" y="5364270"/>
            <a:ext cx="3924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Parameter: </a:t>
            </a:r>
          </a:p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 Client MAC, Request IP,  DHCP IP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C23F066-7936-494D-889A-1E5452856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" b="82760"/>
          <a:stretch/>
        </p:blipFill>
        <p:spPr bwMode="auto">
          <a:xfrm>
            <a:off x="2083264" y="1008392"/>
            <a:ext cx="8025472" cy="103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A4D51DC-45EB-4E16-89BD-410887DC3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9" r="3576" b="34068"/>
          <a:stretch/>
        </p:blipFill>
        <p:spPr bwMode="auto">
          <a:xfrm>
            <a:off x="2083263" y="2041548"/>
            <a:ext cx="8025473" cy="91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5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255081" y="280600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 절차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22AD-98CA-4594-9AA9-F4E2EA28DC3D}"/>
              </a:ext>
            </a:extLst>
          </p:cNvPr>
          <p:cNvSpPr txBox="1"/>
          <p:nvPr/>
        </p:nvSpPr>
        <p:spPr>
          <a:xfrm>
            <a:off x="1682975" y="3502854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4) DHCP Ack (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수락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)</a:t>
            </a:r>
            <a:endParaRPr lang="ko-KR" altLang="en-US" sz="20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6DA88-B0EA-4D8E-ABA8-78190635B31C}"/>
              </a:ext>
            </a:extLst>
          </p:cNvPr>
          <p:cNvSpPr txBox="1"/>
          <p:nvPr/>
        </p:nvSpPr>
        <p:spPr>
          <a:xfrm>
            <a:off x="1806405" y="4126492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Sever -&gt; Client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20666-1EBA-4355-930D-3FCAEAAE89B0}"/>
              </a:ext>
            </a:extLst>
          </p:cNvPr>
          <p:cNvSpPr txBox="1"/>
          <p:nvPr/>
        </p:nvSpPr>
        <p:spPr>
          <a:xfrm>
            <a:off x="1806405" y="5364270"/>
            <a:ext cx="4285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Parameter: </a:t>
            </a:r>
          </a:p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 Client MAC,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할당할 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IP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정보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,  DHCP IP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C23F066-7936-494D-889A-1E5452856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" b="82760"/>
          <a:stretch/>
        </p:blipFill>
        <p:spPr bwMode="auto">
          <a:xfrm>
            <a:off x="2083264" y="1008392"/>
            <a:ext cx="8025472" cy="103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7D6E516-7775-4AFF-A230-8EFED4DAA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2" r="3576" b="16828"/>
          <a:stretch/>
        </p:blipFill>
        <p:spPr bwMode="auto">
          <a:xfrm>
            <a:off x="2083264" y="2010158"/>
            <a:ext cx="8025473" cy="103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2EDC47-EF94-468E-B23E-63B9608D05F3}"/>
              </a:ext>
            </a:extLst>
          </p:cNvPr>
          <p:cNvSpPr txBox="1"/>
          <p:nvPr/>
        </p:nvSpPr>
        <p:spPr>
          <a:xfrm>
            <a:off x="1806405" y="4745381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Broadcast or Unicast </a:t>
            </a:r>
            <a:r>
              <a:rPr lang="en-US" altLang="ko-KR" sz="16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(Broadcast Flag</a:t>
            </a:r>
            <a:r>
              <a:rPr lang="ko-KR" altLang="en-US" sz="16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에 따라 다름</a:t>
            </a:r>
            <a:r>
              <a:rPr lang="en-US" altLang="ko-KR" sz="16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)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2B62D-424D-47E2-8881-A389E54DD5CD}"/>
              </a:ext>
            </a:extLst>
          </p:cNvPr>
          <p:cNvSpPr txBox="1"/>
          <p:nvPr/>
        </p:nvSpPr>
        <p:spPr>
          <a:xfrm>
            <a:off x="7135930" y="3702909"/>
            <a:ext cx="4469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아리따-돋움(OTF)-Medium" panose="02020603020101020101" pitchFamily="18" charset="-127"/>
                <a:ea typeface="아리따-돋움(OTF)-Medium" panose="02020603020101020101" pitchFamily="18" charset="-127"/>
              </a:defRPr>
            </a:lvl1pPr>
          </a:lstStyle>
          <a:p>
            <a:r>
              <a:rPr lang="en-US" altLang="ko-KR" b="1" dirty="0"/>
              <a:t>ARP Packet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는 </a:t>
            </a:r>
            <a:r>
              <a:rPr lang="en-US" altLang="ko-KR" dirty="0"/>
              <a:t>ACK</a:t>
            </a:r>
            <a:r>
              <a:rPr lang="ko-KR" altLang="en-US" dirty="0"/>
              <a:t>를 수신한 후 다른 장치가 해당 </a:t>
            </a:r>
            <a:r>
              <a:rPr lang="en-US" altLang="ko-KR" dirty="0"/>
              <a:t>IP </a:t>
            </a:r>
            <a:r>
              <a:rPr lang="ko-KR" altLang="en-US" dirty="0"/>
              <a:t>주소를 사용하고 있는지 확인하기 위해 </a:t>
            </a:r>
            <a:r>
              <a:rPr lang="en-US" altLang="ko-KR" dirty="0"/>
              <a:t>ARP Packet</a:t>
            </a:r>
            <a:r>
              <a:rPr lang="ko-KR" altLang="en-US" dirty="0"/>
              <a:t>을 </a:t>
            </a:r>
            <a:r>
              <a:rPr lang="en-US" altLang="ko-KR" dirty="0" err="1"/>
              <a:t>Boardcast</a:t>
            </a:r>
            <a:r>
              <a:rPr lang="ko-KR" altLang="en-US" dirty="0"/>
              <a:t>한다</a:t>
            </a:r>
            <a:r>
              <a:rPr lang="en-US" altLang="ko-KR" dirty="0"/>
              <a:t>.  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응답 수신 </a:t>
            </a:r>
            <a:r>
              <a:rPr lang="en-US" altLang="ko-KR" dirty="0"/>
              <a:t>X -&gt; IP </a:t>
            </a:r>
            <a:r>
              <a:rPr lang="ko-KR" altLang="en-US" dirty="0"/>
              <a:t>주소 사용 가능  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응답 </a:t>
            </a:r>
            <a:r>
              <a:rPr lang="ko-KR" altLang="en-US" dirty="0" err="1"/>
              <a:t>수신시</a:t>
            </a:r>
            <a:r>
              <a:rPr lang="ko-KR" altLang="en-US" dirty="0"/>
              <a:t> </a:t>
            </a:r>
            <a:r>
              <a:rPr lang="en-US" altLang="ko-KR" dirty="0"/>
              <a:t>-&gt; DHCP Server</a:t>
            </a:r>
            <a:r>
              <a:rPr lang="ko-KR" altLang="en-US" dirty="0"/>
              <a:t>에 </a:t>
            </a:r>
            <a:r>
              <a:rPr lang="en-US" altLang="ko-KR" dirty="0"/>
              <a:t>decline Message, </a:t>
            </a:r>
            <a:r>
              <a:rPr lang="ko-KR" altLang="en-US" dirty="0"/>
              <a:t>새 </a:t>
            </a:r>
            <a:r>
              <a:rPr lang="en-US" altLang="ko-KR" dirty="0"/>
              <a:t>IP </a:t>
            </a:r>
            <a:r>
              <a:rPr lang="ko-KR" altLang="en-US" dirty="0"/>
              <a:t>주소를 응답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12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윤곽선">
            <a:extLst>
              <a:ext uri="{FF2B5EF4-FFF2-40B4-BE49-F238E27FC236}">
                <a16:creationId xmlns:a16="http://schemas.microsoft.com/office/drawing/2014/main" id="{5FC19F73-F185-459A-BD40-4E8C9FEB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62" y="2569848"/>
            <a:ext cx="1718303" cy="1718303"/>
          </a:xfrm>
          <a:prstGeom prst="rect">
            <a:avLst/>
          </a:prstGeom>
        </p:spPr>
      </p:pic>
      <p:pic>
        <p:nvPicPr>
          <p:cNvPr id="7" name="그래픽 6" descr="모니터 단색으로 채워진">
            <a:extLst>
              <a:ext uri="{FF2B5EF4-FFF2-40B4-BE49-F238E27FC236}">
                <a16:creationId xmlns:a16="http://schemas.microsoft.com/office/drawing/2014/main" id="{32E77C60-456F-4DFE-8CC8-4567C8603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1100720"/>
            <a:ext cx="1258111" cy="1258111"/>
          </a:xfrm>
          <a:prstGeom prst="rect">
            <a:avLst/>
          </a:prstGeom>
        </p:spPr>
      </p:pic>
      <p:pic>
        <p:nvPicPr>
          <p:cNvPr id="8" name="그래픽 7" descr="모니터 단색으로 채워진">
            <a:extLst>
              <a:ext uri="{FF2B5EF4-FFF2-40B4-BE49-F238E27FC236}">
                <a16:creationId xmlns:a16="http://schemas.microsoft.com/office/drawing/2014/main" id="{90B3DDE2-760C-4FC2-A0A9-AEAD91D6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2799943"/>
            <a:ext cx="1258111" cy="1258111"/>
          </a:xfrm>
          <a:prstGeom prst="rect">
            <a:avLst/>
          </a:prstGeom>
        </p:spPr>
      </p:pic>
      <p:pic>
        <p:nvPicPr>
          <p:cNvPr id="9" name="그래픽 8" descr="모니터 단색으로 채워진">
            <a:extLst>
              <a:ext uri="{FF2B5EF4-FFF2-40B4-BE49-F238E27FC236}">
                <a16:creationId xmlns:a16="http://schemas.microsoft.com/office/drawing/2014/main" id="{785A8B32-B91F-49C5-B94C-F18BB709A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397" y="4499169"/>
            <a:ext cx="1258111" cy="125811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191344-25A9-4EB2-A145-E2A30C8429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01565" y="1729776"/>
            <a:ext cx="2665378" cy="1699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5998E1-713C-400F-8CD7-BB8340C3DEF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801565" y="3428999"/>
            <a:ext cx="26653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D9B67-B14F-4BE7-94EC-56A01869324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01565" y="3429000"/>
            <a:ext cx="2684832" cy="169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2E18C-85D9-48CD-A863-FBAADD94BC8D}"/>
              </a:ext>
            </a:extLst>
          </p:cNvPr>
          <p:cNvSpPr txBox="1"/>
          <p:nvPr/>
        </p:nvSpPr>
        <p:spPr>
          <a:xfrm>
            <a:off x="1528677" y="43388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DHCP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4EE5C-998C-4EAD-A0C9-F3864FDB57C7}"/>
              </a:ext>
            </a:extLst>
          </p:cNvPr>
          <p:cNvSpPr txBox="1"/>
          <p:nvPr/>
        </p:nvSpPr>
        <p:spPr>
          <a:xfrm>
            <a:off x="5581273" y="22100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BBBD1-FE53-40D8-85EC-D1475ADF675D}"/>
              </a:ext>
            </a:extLst>
          </p:cNvPr>
          <p:cNvSpPr txBox="1"/>
          <p:nvPr/>
        </p:nvSpPr>
        <p:spPr>
          <a:xfrm>
            <a:off x="5591001" y="396952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F666-31F9-4BB8-9E4D-4A7366BEFDF0}"/>
              </a:ext>
            </a:extLst>
          </p:cNvPr>
          <p:cNvSpPr txBox="1"/>
          <p:nvPr/>
        </p:nvSpPr>
        <p:spPr>
          <a:xfrm>
            <a:off x="951597" y="182664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Scope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 ~ 10.0.0.3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49448-E45D-429B-87D9-072A362BB9AD}"/>
              </a:ext>
            </a:extLst>
          </p:cNvPr>
          <p:cNvSpPr txBox="1"/>
          <p:nvPr/>
        </p:nvSpPr>
        <p:spPr>
          <a:xfrm>
            <a:off x="5576682" y="5732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래픽 3" descr="물음표 단색으로 채워진">
            <a:extLst>
              <a:ext uri="{FF2B5EF4-FFF2-40B4-BE49-F238E27FC236}">
                <a16:creationId xmlns:a16="http://schemas.microsoft.com/office/drawing/2014/main" id="{A33221C3-A3BC-419D-B9EA-4EB906304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0722" y="459403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4B0B50-032D-44A6-9E59-FB67F0B2AC66}"/>
              </a:ext>
            </a:extLst>
          </p:cNvPr>
          <p:cNvSpPr txBox="1"/>
          <p:nvPr/>
        </p:nvSpPr>
        <p:spPr>
          <a:xfrm>
            <a:off x="3143939" y="510833"/>
            <a:ext cx="1410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(lease)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래픽 5" descr="오른쪽 화살표 단색으로 채워진">
            <a:extLst>
              <a:ext uri="{FF2B5EF4-FFF2-40B4-BE49-F238E27FC236}">
                <a16:creationId xmlns:a16="http://schemas.microsoft.com/office/drawing/2014/main" id="{B03C4677-E1D8-48CA-8CE1-AF379EA99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597783" flipH="1">
            <a:off x="3828063" y="1852236"/>
            <a:ext cx="875712" cy="715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38F7CA-204A-472C-992E-EA6490AF69C1}"/>
              </a:ext>
            </a:extLst>
          </p:cNvPr>
          <p:cNvSpPr txBox="1"/>
          <p:nvPr/>
        </p:nvSpPr>
        <p:spPr>
          <a:xfrm rot="19777865">
            <a:off x="2703417" y="1626592"/>
            <a:ext cx="27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연장 요청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(Renewal)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6" name="그래픽 25" descr="오른쪽 화살표 단색으로 채워진">
            <a:extLst>
              <a:ext uri="{FF2B5EF4-FFF2-40B4-BE49-F238E27FC236}">
                <a16:creationId xmlns:a16="http://schemas.microsoft.com/office/drawing/2014/main" id="{9120055F-08CA-4006-B10F-2EB58714D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904762" y="2965848"/>
            <a:ext cx="875712" cy="7156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BBD808-E947-4166-BC8D-97582A3CCFD3}"/>
              </a:ext>
            </a:extLst>
          </p:cNvPr>
          <p:cNvSpPr txBox="1"/>
          <p:nvPr/>
        </p:nvSpPr>
        <p:spPr>
          <a:xfrm>
            <a:off x="7868833" y="1461151"/>
            <a:ext cx="4051109" cy="3935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연장 요청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(Renewal)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임대기간의 절반이 지나면 임대 갱신 요청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리바인딩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Rebindning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DHCP Server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와의 갱신 최대 한계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실패시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DHCP Sever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연장 갱신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재연결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(Relocate)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예기치 못한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재부팅시에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부팅전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 재배당</a:t>
            </a:r>
          </a:p>
        </p:txBody>
      </p:sp>
      <p:pic>
        <p:nvPicPr>
          <p:cNvPr id="29" name="그래픽 28" descr="오른쪽 화살표 단색으로 채워진">
            <a:extLst>
              <a:ext uri="{FF2B5EF4-FFF2-40B4-BE49-F238E27FC236}">
                <a16:creationId xmlns:a16="http://schemas.microsoft.com/office/drawing/2014/main" id="{905DECE8-FD72-4DFD-94F5-D1A24AA68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907072" flipH="1">
            <a:off x="3778625" y="4230974"/>
            <a:ext cx="875712" cy="7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5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윤곽선">
            <a:extLst>
              <a:ext uri="{FF2B5EF4-FFF2-40B4-BE49-F238E27FC236}">
                <a16:creationId xmlns:a16="http://schemas.microsoft.com/office/drawing/2014/main" id="{5FC19F73-F185-459A-BD40-4E8C9FEB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62" y="2569848"/>
            <a:ext cx="1718303" cy="1718303"/>
          </a:xfrm>
          <a:prstGeom prst="rect">
            <a:avLst/>
          </a:prstGeom>
        </p:spPr>
      </p:pic>
      <p:pic>
        <p:nvPicPr>
          <p:cNvPr id="9" name="그래픽 8" descr="모니터 단색으로 채워진">
            <a:extLst>
              <a:ext uri="{FF2B5EF4-FFF2-40B4-BE49-F238E27FC236}">
                <a16:creationId xmlns:a16="http://schemas.microsoft.com/office/drawing/2014/main" id="{785A8B32-B91F-49C5-B94C-F18BB709A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397" y="4499169"/>
            <a:ext cx="1258111" cy="125811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D9B67-B14F-4BE7-94EC-56A01869324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01565" y="3429000"/>
            <a:ext cx="2684832" cy="169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2E18C-85D9-48CD-A863-FBAADD94BC8D}"/>
              </a:ext>
            </a:extLst>
          </p:cNvPr>
          <p:cNvSpPr txBox="1"/>
          <p:nvPr/>
        </p:nvSpPr>
        <p:spPr>
          <a:xfrm>
            <a:off x="1528677" y="43388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DHCP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CDEF9-B3F1-4F1B-A7BC-EE10D6BEEA38}"/>
              </a:ext>
            </a:extLst>
          </p:cNvPr>
          <p:cNvSpPr txBox="1"/>
          <p:nvPr/>
        </p:nvSpPr>
        <p:spPr>
          <a:xfrm>
            <a:off x="5576682" y="299571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10.0.0.3</a:t>
            </a:r>
            <a:endParaRPr lang="ko-KR" altLang="en-US" strike="sngStrike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F666-31F9-4BB8-9E4D-4A7366BEFDF0}"/>
              </a:ext>
            </a:extLst>
          </p:cNvPr>
          <p:cNvSpPr txBox="1"/>
          <p:nvPr/>
        </p:nvSpPr>
        <p:spPr>
          <a:xfrm>
            <a:off x="951597" y="182664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Scope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 ~ 10.0.0.3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래픽 14" descr="모니터 단색으로 채워진">
            <a:extLst>
              <a:ext uri="{FF2B5EF4-FFF2-40B4-BE49-F238E27FC236}">
                <a16:creationId xmlns:a16="http://schemas.microsoft.com/office/drawing/2014/main" id="{9081A215-1D93-4161-9F18-CA4EC607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397" y="1719941"/>
            <a:ext cx="1258111" cy="1258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A49448-E45D-429B-87D9-072A362BB9AD}"/>
              </a:ext>
            </a:extLst>
          </p:cNvPr>
          <p:cNvSpPr txBox="1"/>
          <p:nvPr/>
        </p:nvSpPr>
        <p:spPr>
          <a:xfrm>
            <a:off x="5576682" y="5732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DBAFE-66EF-46BF-B073-7D15DCF02DA4}"/>
              </a:ext>
            </a:extLst>
          </p:cNvPr>
          <p:cNvSpPr txBox="1"/>
          <p:nvPr/>
        </p:nvSpPr>
        <p:spPr>
          <a:xfrm>
            <a:off x="5653625" y="143913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Bye~~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B0B50-032D-44A6-9E59-FB67F0B2AC66}"/>
              </a:ext>
            </a:extLst>
          </p:cNvPr>
          <p:cNvSpPr txBox="1"/>
          <p:nvPr/>
        </p:nvSpPr>
        <p:spPr>
          <a:xfrm>
            <a:off x="3143939" y="510833"/>
            <a:ext cx="1410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(lease)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BD808-E947-4166-BC8D-97582A3CCFD3}"/>
              </a:ext>
            </a:extLst>
          </p:cNvPr>
          <p:cNvSpPr txBox="1"/>
          <p:nvPr/>
        </p:nvSpPr>
        <p:spPr>
          <a:xfrm>
            <a:off x="5500538" y="3413477"/>
            <a:ext cx="1229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 요청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만료</a:t>
            </a:r>
          </a:p>
        </p:txBody>
      </p:sp>
      <p:pic>
        <p:nvPicPr>
          <p:cNvPr id="29" name="그래픽 28" descr="오른쪽 화살표 단색으로 채워진">
            <a:extLst>
              <a:ext uri="{FF2B5EF4-FFF2-40B4-BE49-F238E27FC236}">
                <a16:creationId xmlns:a16="http://schemas.microsoft.com/office/drawing/2014/main" id="{905DECE8-FD72-4DFD-94F5-D1A24AA68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07072" flipH="1">
            <a:off x="3778625" y="4230974"/>
            <a:ext cx="875712" cy="7156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89C245-DE78-426F-9569-30961380954A}"/>
              </a:ext>
            </a:extLst>
          </p:cNvPr>
          <p:cNvSpPr txBox="1"/>
          <p:nvPr/>
        </p:nvSpPr>
        <p:spPr>
          <a:xfrm>
            <a:off x="8051713" y="3109355"/>
            <a:ext cx="3642344" cy="93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Rebinding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에도 실패한다면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만료시간이 끝나면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없는 상태로 변경</a:t>
            </a:r>
          </a:p>
        </p:txBody>
      </p:sp>
    </p:spTree>
    <p:extLst>
      <p:ext uri="{BB962C8B-B14F-4D97-AF65-F5344CB8AC3E}">
        <p14:creationId xmlns:p14="http://schemas.microsoft.com/office/powerpoint/2010/main" val="354947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764B2E2-319F-4EA2-8BC8-39E5F5B0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95" y="1188793"/>
            <a:ext cx="9782610" cy="44804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2699CC-0D88-4570-BDFC-4726EE967271}"/>
              </a:ext>
            </a:extLst>
          </p:cNvPr>
          <p:cNvSpPr txBox="1"/>
          <p:nvPr/>
        </p:nvSpPr>
        <p:spPr>
          <a:xfrm>
            <a:off x="1204695" y="538968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ipconfig /all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70116E-A32B-4DA4-88D7-24DE9EB37CCC}"/>
              </a:ext>
            </a:extLst>
          </p:cNvPr>
          <p:cNvSpPr/>
          <p:nvPr/>
        </p:nvSpPr>
        <p:spPr>
          <a:xfrm>
            <a:off x="1041009" y="2335237"/>
            <a:ext cx="6386733" cy="29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7064D1-6FD2-425C-B57C-880CF848ED11}"/>
              </a:ext>
            </a:extLst>
          </p:cNvPr>
          <p:cNvSpPr/>
          <p:nvPr/>
        </p:nvSpPr>
        <p:spPr>
          <a:xfrm>
            <a:off x="1041008" y="3481681"/>
            <a:ext cx="7934180" cy="54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436A6-CB67-4FF5-856F-3EBD86615DBB}"/>
              </a:ext>
            </a:extLst>
          </p:cNvPr>
          <p:cNvSpPr/>
          <p:nvPr/>
        </p:nvSpPr>
        <p:spPr>
          <a:xfrm>
            <a:off x="1041008" y="4128734"/>
            <a:ext cx="6513343" cy="1174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3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1123069" y="1150499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의 장점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91850-8BB4-4B4C-8564-459E79DB3F6E}"/>
              </a:ext>
            </a:extLst>
          </p:cNvPr>
          <p:cNvSpPr txBox="1"/>
          <p:nvPr/>
        </p:nvSpPr>
        <p:spPr>
          <a:xfrm>
            <a:off x="1123070" y="2386111"/>
            <a:ext cx="6143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COST </a:t>
            </a:r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절약 </a:t>
            </a:r>
            <a:endParaRPr lang="en-US" altLang="ko-KR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  <a:p>
            <a:r>
              <a:rPr lang="en-US" altLang="ko-KR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 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(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사용중인 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Device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에만 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IP 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할당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, 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고정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IP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에 비해 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IP 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절약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)</a:t>
            </a:r>
            <a:endParaRPr lang="ko-KR" altLang="en-US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9C879-6044-4DB5-9500-504379047F78}"/>
              </a:ext>
            </a:extLst>
          </p:cNvPr>
          <p:cNvSpPr txBox="1"/>
          <p:nvPr/>
        </p:nvSpPr>
        <p:spPr>
          <a:xfrm>
            <a:off x="1123069" y="3849484"/>
            <a:ext cx="6984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dirty="0"/>
              <a:t>효율적인 네트워크 관리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sz="2000" dirty="0"/>
              <a:t>(IP</a:t>
            </a:r>
            <a:r>
              <a:rPr lang="ko-KR" altLang="en-US" sz="2000" dirty="0"/>
              <a:t>망 설계 변경 자유로움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설정 바뀌면 </a:t>
            </a:r>
            <a:r>
              <a:rPr lang="en-US" altLang="ko-KR" sz="2000" dirty="0"/>
              <a:t>DHCP</a:t>
            </a:r>
            <a:r>
              <a:rPr lang="ko-KR" altLang="en-US" sz="2000" dirty="0"/>
              <a:t>만 변경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27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1123069" y="1150499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의 단점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91850-8BB4-4B4C-8564-459E79DB3F6E}"/>
              </a:ext>
            </a:extLst>
          </p:cNvPr>
          <p:cNvSpPr txBox="1"/>
          <p:nvPr/>
        </p:nvSpPr>
        <p:spPr>
          <a:xfrm>
            <a:off x="1123070" y="2386111"/>
            <a:ext cx="652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초기 요청 </a:t>
            </a:r>
            <a:r>
              <a:rPr lang="en-US" altLang="ko-KR" sz="2400" dirty="0" err="1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Boardcast</a:t>
            </a:r>
            <a:r>
              <a:rPr lang="en-US" altLang="ko-KR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트래픽 유발</a:t>
            </a:r>
            <a:r>
              <a:rPr lang="en-US" altLang="ko-KR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 </a:t>
            </a:r>
          </a:p>
          <a:p>
            <a:r>
              <a:rPr lang="en-US" altLang="ko-KR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 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(VLAN 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설정범위 내 모든 단말에 전송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, 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네트워크 성능 저하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)</a:t>
            </a:r>
            <a:endParaRPr lang="ko-KR" altLang="en-US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9C879-6044-4DB5-9500-504379047F78}"/>
              </a:ext>
            </a:extLst>
          </p:cNvPr>
          <p:cNvSpPr txBox="1"/>
          <p:nvPr/>
        </p:nvSpPr>
        <p:spPr>
          <a:xfrm>
            <a:off x="1123069" y="3849484"/>
            <a:ext cx="662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altLang="ko-KR" dirty="0"/>
              <a:t>Device off</a:t>
            </a:r>
            <a:r>
              <a:rPr lang="ko-KR" altLang="en-US" dirty="0"/>
              <a:t>시 </a:t>
            </a:r>
            <a:r>
              <a:rPr lang="en-US" altLang="ko-KR" dirty="0"/>
              <a:t>Lease Time</a:t>
            </a:r>
            <a:r>
              <a:rPr lang="ko-KR" altLang="en-US" dirty="0"/>
              <a:t>까지 해당 </a:t>
            </a:r>
            <a:r>
              <a:rPr lang="en-US" altLang="ko-KR" dirty="0"/>
              <a:t>IP</a:t>
            </a:r>
            <a:r>
              <a:rPr lang="ko-KR" altLang="en-US" dirty="0"/>
              <a:t>를 할당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7F550-E18A-47F0-AB3B-7F420D45484A}"/>
              </a:ext>
            </a:extLst>
          </p:cNvPr>
          <p:cNvSpPr txBox="1"/>
          <p:nvPr/>
        </p:nvSpPr>
        <p:spPr>
          <a:xfrm>
            <a:off x="1070972" y="4943525"/>
            <a:ext cx="4275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altLang="ko-KR" dirty="0"/>
              <a:t>DHCP Sever</a:t>
            </a:r>
            <a:r>
              <a:rPr lang="ko-KR" altLang="en-US" dirty="0"/>
              <a:t>에 전적으로 의존</a:t>
            </a:r>
            <a:endParaRPr lang="en-US" altLang="ko-KR" dirty="0"/>
          </a:p>
          <a:p>
            <a:r>
              <a:rPr lang="en-US" altLang="ko-KR" sz="2000" dirty="0"/>
              <a:t>   (DHCP Sever </a:t>
            </a:r>
            <a:r>
              <a:rPr lang="ko-KR" altLang="en-US" sz="2000" dirty="0"/>
              <a:t>오작동시 </a:t>
            </a:r>
            <a:r>
              <a:rPr lang="en-US" altLang="ko-KR" sz="2000" dirty="0"/>
              <a:t>IP</a:t>
            </a:r>
            <a:r>
              <a:rPr lang="ko-KR" altLang="en-US" sz="2000" dirty="0"/>
              <a:t>를 할당</a:t>
            </a:r>
            <a:r>
              <a:rPr lang="en-US" altLang="ko-KR" sz="2000" dirty="0"/>
              <a:t>X)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58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558EB-FD26-41B2-8B14-BDD1D8AD63F5}"/>
              </a:ext>
            </a:extLst>
          </p:cNvPr>
          <p:cNvSpPr txBox="1"/>
          <p:nvPr/>
        </p:nvSpPr>
        <p:spPr>
          <a:xfrm>
            <a:off x="4156206" y="2321004"/>
            <a:ext cx="3879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dirty="0">
                <a:effectLst/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287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EBA1BC-2BE2-49AA-ACC2-492C7FA2B087}"/>
              </a:ext>
            </a:extLst>
          </p:cNvPr>
          <p:cNvSpPr txBox="1"/>
          <p:nvPr/>
        </p:nvSpPr>
        <p:spPr>
          <a:xfrm>
            <a:off x="2407850" y="1516259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6848620" y="15162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래픽 5" descr="모니터 단색으로 채워진">
            <a:extLst>
              <a:ext uri="{FF2B5EF4-FFF2-40B4-BE49-F238E27FC236}">
                <a16:creationId xmlns:a16="http://schemas.microsoft.com/office/drawing/2014/main" id="{55AEDE93-0719-40F9-9057-5C5896979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972" y="2627528"/>
            <a:ext cx="1258111" cy="1258111"/>
          </a:xfrm>
          <a:prstGeom prst="rect">
            <a:avLst/>
          </a:prstGeom>
        </p:spPr>
      </p:pic>
      <p:pic>
        <p:nvPicPr>
          <p:cNvPr id="7" name="그래픽 6" descr="모니터 단색으로 채워진">
            <a:extLst>
              <a:ext uri="{FF2B5EF4-FFF2-40B4-BE49-F238E27FC236}">
                <a16:creationId xmlns:a16="http://schemas.microsoft.com/office/drawing/2014/main" id="{B033A140-C15F-45B6-9F11-9BC5CED0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742" y="2627528"/>
            <a:ext cx="1258111" cy="1258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38BB4-4E80-4CFC-9053-6D0A971DBAFE}"/>
              </a:ext>
            </a:extLst>
          </p:cNvPr>
          <p:cNvSpPr txBox="1"/>
          <p:nvPr/>
        </p:nvSpPr>
        <p:spPr>
          <a:xfrm>
            <a:off x="2589789" y="404280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2B0F5-B457-4400-ADA5-50638AE3FE21}"/>
              </a:ext>
            </a:extLst>
          </p:cNvPr>
          <p:cNvSpPr txBox="1"/>
          <p:nvPr/>
        </p:nvSpPr>
        <p:spPr>
          <a:xfrm>
            <a:off x="8999891" y="416814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 ~ 10.0.0.100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래픽 9" descr="서버 윤곽선">
            <a:extLst>
              <a:ext uri="{FF2B5EF4-FFF2-40B4-BE49-F238E27FC236}">
                <a16:creationId xmlns:a16="http://schemas.microsoft.com/office/drawing/2014/main" id="{52A93C48-582C-4625-9A2E-949FB2137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591" y="2397431"/>
            <a:ext cx="1718303" cy="171830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DF94BA-0055-4E8E-9CB6-2F8386E3D488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8127853" y="3256583"/>
            <a:ext cx="11287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FF54EA-945C-4EEC-9CF5-39A471CE40A9}"/>
              </a:ext>
            </a:extLst>
          </p:cNvPr>
          <p:cNvSpPr txBox="1"/>
          <p:nvPr/>
        </p:nvSpPr>
        <p:spPr>
          <a:xfrm>
            <a:off x="9357616" y="2101035"/>
            <a:ext cx="15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DHCP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44FB6-987C-4BB1-AE73-4429115DD0D0}"/>
              </a:ext>
            </a:extLst>
          </p:cNvPr>
          <p:cNvSpPr txBox="1"/>
          <p:nvPr/>
        </p:nvSpPr>
        <p:spPr>
          <a:xfrm>
            <a:off x="6806748" y="2345020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DHCP Client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A7930-D6BE-4A01-9A64-2DF5441E9152}"/>
              </a:ext>
            </a:extLst>
          </p:cNvPr>
          <p:cNvSpPr txBox="1"/>
          <p:nvPr/>
        </p:nvSpPr>
        <p:spPr>
          <a:xfrm>
            <a:off x="7010521" y="398348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래픽 17" descr="오른쪽 화살표 단색으로 채워진">
            <a:extLst>
              <a:ext uri="{FF2B5EF4-FFF2-40B4-BE49-F238E27FC236}">
                <a16:creationId xmlns:a16="http://schemas.microsoft.com/office/drawing/2014/main" id="{AB962967-F773-4166-A81F-E388BEBD7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96753" y="2816108"/>
            <a:ext cx="603138" cy="4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9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1123069" y="1150499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란</a:t>
            </a:r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?</a:t>
            </a:r>
            <a:endParaRPr lang="ko-KR" altLang="en-US" sz="32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91850-8BB4-4B4C-8564-459E79DB3F6E}"/>
              </a:ext>
            </a:extLst>
          </p:cNvPr>
          <p:cNvSpPr txBox="1"/>
          <p:nvPr/>
        </p:nvSpPr>
        <p:spPr>
          <a:xfrm>
            <a:off x="1123070" y="2386111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- </a:t>
            </a:r>
            <a:r>
              <a:rPr lang="ko-KR" altLang="en-US" sz="24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동적 호스트 설정 통신 규약 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(Transport layer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용 프로토콜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: UDP)</a:t>
            </a:r>
            <a:endParaRPr lang="ko-KR" altLang="en-US" sz="24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9C879-6044-4DB5-9500-504379047F78}"/>
              </a:ext>
            </a:extLst>
          </p:cNvPr>
          <p:cNvSpPr txBox="1"/>
          <p:nvPr/>
        </p:nvSpPr>
        <p:spPr>
          <a:xfrm>
            <a:off x="1123069" y="3238612"/>
            <a:ext cx="890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defRPr>
            </a:lvl1pPr>
          </a:lstStyle>
          <a:p>
            <a:r>
              <a:rPr lang="en-US" altLang="ko-KR" dirty="0"/>
              <a:t>- DHCP Server</a:t>
            </a:r>
            <a:r>
              <a:rPr lang="ko-KR" altLang="en-US" dirty="0"/>
              <a:t>에 설정된 </a:t>
            </a:r>
            <a:r>
              <a:rPr lang="en-US" altLang="ko-KR" dirty="0"/>
              <a:t>Scope </a:t>
            </a:r>
            <a:r>
              <a:rPr lang="ko-KR" altLang="en-US" dirty="0"/>
              <a:t>내의 </a:t>
            </a:r>
            <a:r>
              <a:rPr lang="en-US" altLang="ko-KR" dirty="0"/>
              <a:t>IP</a:t>
            </a:r>
            <a:r>
              <a:rPr lang="ko-KR" altLang="en-US" dirty="0"/>
              <a:t>를 자동으로 </a:t>
            </a:r>
            <a:r>
              <a:rPr lang="en-US" altLang="ko-KR" dirty="0"/>
              <a:t>Client</a:t>
            </a:r>
            <a:r>
              <a:rPr lang="ko-KR" altLang="en-US" dirty="0"/>
              <a:t>에게 할당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D56F0-D586-40D3-B5D4-70774D8A6A60}"/>
              </a:ext>
            </a:extLst>
          </p:cNvPr>
          <p:cNvSpPr txBox="1"/>
          <p:nvPr/>
        </p:nvSpPr>
        <p:spPr>
          <a:xfrm>
            <a:off x="1123069" y="4091113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defRPr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임대</a:t>
            </a:r>
            <a:r>
              <a:rPr lang="en-US" altLang="ko-KR" dirty="0"/>
              <a:t>(Lease)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6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윤곽선">
            <a:extLst>
              <a:ext uri="{FF2B5EF4-FFF2-40B4-BE49-F238E27FC236}">
                <a16:creationId xmlns:a16="http://schemas.microsoft.com/office/drawing/2014/main" id="{5FC19F73-F185-459A-BD40-4E8C9FEB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62" y="2569848"/>
            <a:ext cx="1718303" cy="1718303"/>
          </a:xfrm>
          <a:prstGeom prst="rect">
            <a:avLst/>
          </a:prstGeom>
        </p:spPr>
      </p:pic>
      <p:pic>
        <p:nvPicPr>
          <p:cNvPr id="7" name="그래픽 6" descr="모니터 단색으로 채워진">
            <a:extLst>
              <a:ext uri="{FF2B5EF4-FFF2-40B4-BE49-F238E27FC236}">
                <a16:creationId xmlns:a16="http://schemas.microsoft.com/office/drawing/2014/main" id="{32E77C60-456F-4DFE-8CC8-4567C8603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1100720"/>
            <a:ext cx="1258111" cy="1258111"/>
          </a:xfrm>
          <a:prstGeom prst="rect">
            <a:avLst/>
          </a:prstGeom>
        </p:spPr>
      </p:pic>
      <p:pic>
        <p:nvPicPr>
          <p:cNvPr id="8" name="그래픽 7" descr="모니터 단색으로 채워진">
            <a:extLst>
              <a:ext uri="{FF2B5EF4-FFF2-40B4-BE49-F238E27FC236}">
                <a16:creationId xmlns:a16="http://schemas.microsoft.com/office/drawing/2014/main" id="{90B3DDE2-760C-4FC2-A0A9-AEAD91D6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2799943"/>
            <a:ext cx="1258111" cy="1258111"/>
          </a:xfrm>
          <a:prstGeom prst="rect">
            <a:avLst/>
          </a:prstGeom>
        </p:spPr>
      </p:pic>
      <p:pic>
        <p:nvPicPr>
          <p:cNvPr id="9" name="그래픽 8" descr="모니터 단색으로 채워진">
            <a:extLst>
              <a:ext uri="{FF2B5EF4-FFF2-40B4-BE49-F238E27FC236}">
                <a16:creationId xmlns:a16="http://schemas.microsoft.com/office/drawing/2014/main" id="{785A8B32-B91F-49C5-B94C-F18BB709A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397" y="4499169"/>
            <a:ext cx="1258111" cy="125811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191344-25A9-4EB2-A145-E2A30C8429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01565" y="1729776"/>
            <a:ext cx="2665378" cy="1699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5998E1-713C-400F-8CD7-BB8340C3DEF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801565" y="3428999"/>
            <a:ext cx="26653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D9B67-B14F-4BE7-94EC-56A01869324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01565" y="3429000"/>
            <a:ext cx="2684832" cy="169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2E18C-85D9-48CD-A863-FBAADD94BC8D}"/>
              </a:ext>
            </a:extLst>
          </p:cNvPr>
          <p:cNvSpPr txBox="1"/>
          <p:nvPr/>
        </p:nvSpPr>
        <p:spPr>
          <a:xfrm>
            <a:off x="1528677" y="43388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DHCP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4EE5C-998C-4EAD-A0C9-F3864FDB57C7}"/>
              </a:ext>
            </a:extLst>
          </p:cNvPr>
          <p:cNvSpPr txBox="1"/>
          <p:nvPr/>
        </p:nvSpPr>
        <p:spPr>
          <a:xfrm>
            <a:off x="5581273" y="22100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BBBD1-FE53-40D8-85EC-D1475ADF675D}"/>
              </a:ext>
            </a:extLst>
          </p:cNvPr>
          <p:cNvSpPr txBox="1"/>
          <p:nvPr/>
        </p:nvSpPr>
        <p:spPr>
          <a:xfrm>
            <a:off x="5591001" y="396952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CDEF9-B3F1-4F1B-A7BC-EE10D6BEEA38}"/>
              </a:ext>
            </a:extLst>
          </p:cNvPr>
          <p:cNvSpPr txBox="1"/>
          <p:nvPr/>
        </p:nvSpPr>
        <p:spPr>
          <a:xfrm>
            <a:off x="5591001" y="5732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F666-31F9-4BB8-9E4D-4A7366BEFDF0}"/>
              </a:ext>
            </a:extLst>
          </p:cNvPr>
          <p:cNvSpPr txBox="1"/>
          <p:nvPr/>
        </p:nvSpPr>
        <p:spPr>
          <a:xfrm>
            <a:off x="951597" y="182664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Scope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 ~ 10.0.0.3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윤곽선">
            <a:extLst>
              <a:ext uri="{FF2B5EF4-FFF2-40B4-BE49-F238E27FC236}">
                <a16:creationId xmlns:a16="http://schemas.microsoft.com/office/drawing/2014/main" id="{5FC19F73-F185-459A-BD40-4E8C9FEB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62" y="2569848"/>
            <a:ext cx="1718303" cy="1718303"/>
          </a:xfrm>
          <a:prstGeom prst="rect">
            <a:avLst/>
          </a:prstGeom>
        </p:spPr>
      </p:pic>
      <p:pic>
        <p:nvPicPr>
          <p:cNvPr id="7" name="그래픽 6" descr="모니터 단색으로 채워진">
            <a:extLst>
              <a:ext uri="{FF2B5EF4-FFF2-40B4-BE49-F238E27FC236}">
                <a16:creationId xmlns:a16="http://schemas.microsoft.com/office/drawing/2014/main" id="{32E77C60-456F-4DFE-8CC8-4567C8603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1100720"/>
            <a:ext cx="1258111" cy="1258111"/>
          </a:xfrm>
          <a:prstGeom prst="rect">
            <a:avLst/>
          </a:prstGeom>
        </p:spPr>
      </p:pic>
      <p:pic>
        <p:nvPicPr>
          <p:cNvPr id="8" name="그래픽 7" descr="모니터 단색으로 채워진">
            <a:extLst>
              <a:ext uri="{FF2B5EF4-FFF2-40B4-BE49-F238E27FC236}">
                <a16:creationId xmlns:a16="http://schemas.microsoft.com/office/drawing/2014/main" id="{90B3DDE2-760C-4FC2-A0A9-AEAD91D6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2799943"/>
            <a:ext cx="1258111" cy="1258111"/>
          </a:xfrm>
          <a:prstGeom prst="rect">
            <a:avLst/>
          </a:prstGeom>
        </p:spPr>
      </p:pic>
      <p:pic>
        <p:nvPicPr>
          <p:cNvPr id="9" name="그래픽 8" descr="모니터 단색으로 채워진">
            <a:extLst>
              <a:ext uri="{FF2B5EF4-FFF2-40B4-BE49-F238E27FC236}">
                <a16:creationId xmlns:a16="http://schemas.microsoft.com/office/drawing/2014/main" id="{785A8B32-B91F-49C5-B94C-F18BB709A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397" y="4499169"/>
            <a:ext cx="1258111" cy="125811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191344-25A9-4EB2-A145-E2A30C8429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01565" y="1729776"/>
            <a:ext cx="2665378" cy="1699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5998E1-713C-400F-8CD7-BB8340C3DEF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801565" y="3428999"/>
            <a:ext cx="26653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D9B67-B14F-4BE7-94EC-56A01869324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01565" y="3429000"/>
            <a:ext cx="2684832" cy="169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2E18C-85D9-48CD-A863-FBAADD94BC8D}"/>
              </a:ext>
            </a:extLst>
          </p:cNvPr>
          <p:cNvSpPr txBox="1"/>
          <p:nvPr/>
        </p:nvSpPr>
        <p:spPr>
          <a:xfrm>
            <a:off x="1528677" y="43388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DHCP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4EE5C-998C-4EAD-A0C9-F3864FDB57C7}"/>
              </a:ext>
            </a:extLst>
          </p:cNvPr>
          <p:cNvSpPr txBox="1"/>
          <p:nvPr/>
        </p:nvSpPr>
        <p:spPr>
          <a:xfrm>
            <a:off x="5581273" y="22100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BBBD1-FE53-40D8-85EC-D1475ADF675D}"/>
              </a:ext>
            </a:extLst>
          </p:cNvPr>
          <p:cNvSpPr txBox="1"/>
          <p:nvPr/>
        </p:nvSpPr>
        <p:spPr>
          <a:xfrm>
            <a:off x="5591001" y="396952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CDEF9-B3F1-4F1B-A7BC-EE10D6BEEA38}"/>
              </a:ext>
            </a:extLst>
          </p:cNvPr>
          <p:cNvSpPr txBox="1"/>
          <p:nvPr/>
        </p:nvSpPr>
        <p:spPr>
          <a:xfrm>
            <a:off x="8851661" y="435651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F666-31F9-4BB8-9E4D-4A7366BEFDF0}"/>
              </a:ext>
            </a:extLst>
          </p:cNvPr>
          <p:cNvSpPr txBox="1"/>
          <p:nvPr/>
        </p:nvSpPr>
        <p:spPr>
          <a:xfrm>
            <a:off x="951597" y="182664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Scope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 ~ 10.0.0.3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래픽 14" descr="모니터 단색으로 채워진">
            <a:extLst>
              <a:ext uri="{FF2B5EF4-FFF2-40B4-BE49-F238E27FC236}">
                <a16:creationId xmlns:a16="http://schemas.microsoft.com/office/drawing/2014/main" id="{9081A215-1D93-4161-9F18-CA4EC607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1376" y="3080745"/>
            <a:ext cx="1258111" cy="1258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A49448-E45D-429B-87D9-072A362BB9AD}"/>
              </a:ext>
            </a:extLst>
          </p:cNvPr>
          <p:cNvSpPr txBox="1"/>
          <p:nvPr/>
        </p:nvSpPr>
        <p:spPr>
          <a:xfrm>
            <a:off x="5728859" y="57329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래픽 3" descr="물음표 단색으로 채워진">
            <a:extLst>
              <a:ext uri="{FF2B5EF4-FFF2-40B4-BE49-F238E27FC236}">
                <a16:creationId xmlns:a16="http://schemas.microsoft.com/office/drawing/2014/main" id="{A33221C3-A3BC-419D-B9EA-4EB906304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0722" y="459403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DBAFE-66EF-46BF-B073-7D15DCF02DA4}"/>
              </a:ext>
            </a:extLst>
          </p:cNvPr>
          <p:cNvSpPr txBox="1"/>
          <p:nvPr/>
        </p:nvSpPr>
        <p:spPr>
          <a:xfrm>
            <a:off x="8928604" y="279994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Bye~~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32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윤곽선">
            <a:extLst>
              <a:ext uri="{FF2B5EF4-FFF2-40B4-BE49-F238E27FC236}">
                <a16:creationId xmlns:a16="http://schemas.microsoft.com/office/drawing/2014/main" id="{5FC19F73-F185-459A-BD40-4E8C9FEB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62" y="2569848"/>
            <a:ext cx="1718303" cy="1718303"/>
          </a:xfrm>
          <a:prstGeom prst="rect">
            <a:avLst/>
          </a:prstGeom>
        </p:spPr>
      </p:pic>
      <p:pic>
        <p:nvPicPr>
          <p:cNvPr id="7" name="그래픽 6" descr="모니터 단색으로 채워진">
            <a:extLst>
              <a:ext uri="{FF2B5EF4-FFF2-40B4-BE49-F238E27FC236}">
                <a16:creationId xmlns:a16="http://schemas.microsoft.com/office/drawing/2014/main" id="{32E77C60-456F-4DFE-8CC8-4567C8603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1100720"/>
            <a:ext cx="1258111" cy="1258111"/>
          </a:xfrm>
          <a:prstGeom prst="rect">
            <a:avLst/>
          </a:prstGeom>
        </p:spPr>
      </p:pic>
      <p:pic>
        <p:nvPicPr>
          <p:cNvPr id="8" name="그래픽 7" descr="모니터 단색으로 채워진">
            <a:extLst>
              <a:ext uri="{FF2B5EF4-FFF2-40B4-BE49-F238E27FC236}">
                <a16:creationId xmlns:a16="http://schemas.microsoft.com/office/drawing/2014/main" id="{90B3DDE2-760C-4FC2-A0A9-AEAD91D6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943" y="2799943"/>
            <a:ext cx="1258111" cy="1258111"/>
          </a:xfrm>
          <a:prstGeom prst="rect">
            <a:avLst/>
          </a:prstGeom>
        </p:spPr>
      </p:pic>
      <p:pic>
        <p:nvPicPr>
          <p:cNvPr id="9" name="그래픽 8" descr="모니터 단색으로 채워진">
            <a:extLst>
              <a:ext uri="{FF2B5EF4-FFF2-40B4-BE49-F238E27FC236}">
                <a16:creationId xmlns:a16="http://schemas.microsoft.com/office/drawing/2014/main" id="{785A8B32-B91F-49C5-B94C-F18BB709A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397" y="4499169"/>
            <a:ext cx="1258111" cy="125811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191344-25A9-4EB2-A145-E2A30C8429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01565" y="1729776"/>
            <a:ext cx="2665378" cy="1699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5998E1-713C-400F-8CD7-BB8340C3DEF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801565" y="3428999"/>
            <a:ext cx="26653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D9B67-B14F-4BE7-94EC-56A01869324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01565" y="3429000"/>
            <a:ext cx="2684832" cy="169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2E18C-85D9-48CD-A863-FBAADD94BC8D}"/>
              </a:ext>
            </a:extLst>
          </p:cNvPr>
          <p:cNvSpPr txBox="1"/>
          <p:nvPr/>
        </p:nvSpPr>
        <p:spPr>
          <a:xfrm>
            <a:off x="1528677" y="43388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DHCP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4EE5C-998C-4EAD-A0C9-F3864FDB57C7}"/>
              </a:ext>
            </a:extLst>
          </p:cNvPr>
          <p:cNvSpPr txBox="1"/>
          <p:nvPr/>
        </p:nvSpPr>
        <p:spPr>
          <a:xfrm>
            <a:off x="5581273" y="22100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BBBD1-FE53-40D8-85EC-D1475ADF675D}"/>
              </a:ext>
            </a:extLst>
          </p:cNvPr>
          <p:cNvSpPr txBox="1"/>
          <p:nvPr/>
        </p:nvSpPr>
        <p:spPr>
          <a:xfrm>
            <a:off x="5591001" y="396952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CDEF9-B3F1-4F1B-A7BC-EE10D6BEEA38}"/>
              </a:ext>
            </a:extLst>
          </p:cNvPr>
          <p:cNvSpPr txBox="1"/>
          <p:nvPr/>
        </p:nvSpPr>
        <p:spPr>
          <a:xfrm>
            <a:off x="8851661" y="435651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10.0.0.3</a:t>
            </a:r>
            <a:endParaRPr lang="ko-KR" altLang="en-US" strike="sngStrike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F666-31F9-4BB8-9E4D-4A7366BEFDF0}"/>
              </a:ext>
            </a:extLst>
          </p:cNvPr>
          <p:cNvSpPr txBox="1"/>
          <p:nvPr/>
        </p:nvSpPr>
        <p:spPr>
          <a:xfrm>
            <a:off x="951597" y="182664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Scope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10.0.0.1 ~ 10.0.0.3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래픽 14" descr="모니터 단색으로 채워진">
            <a:extLst>
              <a:ext uri="{FF2B5EF4-FFF2-40B4-BE49-F238E27FC236}">
                <a16:creationId xmlns:a16="http://schemas.microsoft.com/office/drawing/2014/main" id="{9081A215-1D93-4161-9F18-CA4EC607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1376" y="3080745"/>
            <a:ext cx="1258111" cy="1258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A49448-E45D-429B-87D9-072A362BB9AD}"/>
              </a:ext>
            </a:extLst>
          </p:cNvPr>
          <p:cNvSpPr txBox="1"/>
          <p:nvPr/>
        </p:nvSpPr>
        <p:spPr>
          <a:xfrm>
            <a:off x="5576682" y="5732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10.0.0.3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래픽 3" descr="물음표 단색으로 채워진">
            <a:extLst>
              <a:ext uri="{FF2B5EF4-FFF2-40B4-BE49-F238E27FC236}">
                <a16:creationId xmlns:a16="http://schemas.microsoft.com/office/drawing/2014/main" id="{A33221C3-A3BC-419D-B9EA-4EB906304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0722" y="459403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DBAFE-66EF-46BF-B073-7D15DCF02DA4}"/>
              </a:ext>
            </a:extLst>
          </p:cNvPr>
          <p:cNvSpPr txBox="1"/>
          <p:nvPr/>
        </p:nvSpPr>
        <p:spPr>
          <a:xfrm>
            <a:off x="8928604" y="279994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Bye~~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B0B50-032D-44A6-9E59-FB67F0B2AC66}"/>
              </a:ext>
            </a:extLst>
          </p:cNvPr>
          <p:cNvSpPr txBox="1"/>
          <p:nvPr/>
        </p:nvSpPr>
        <p:spPr>
          <a:xfrm>
            <a:off x="3143939" y="510833"/>
            <a:ext cx="1410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(lease)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래픽 5" descr="오른쪽 화살표 단색으로 채워진">
            <a:extLst>
              <a:ext uri="{FF2B5EF4-FFF2-40B4-BE49-F238E27FC236}">
                <a16:creationId xmlns:a16="http://schemas.microsoft.com/office/drawing/2014/main" id="{B03C4677-E1D8-48CA-8CE1-AF379EA99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597783" flipH="1">
            <a:off x="3828063" y="1852236"/>
            <a:ext cx="875712" cy="715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38F7CA-204A-472C-992E-EA6490AF69C1}"/>
              </a:ext>
            </a:extLst>
          </p:cNvPr>
          <p:cNvSpPr txBox="1"/>
          <p:nvPr/>
        </p:nvSpPr>
        <p:spPr>
          <a:xfrm rot="19777865">
            <a:off x="3556853" y="162659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 요청</a:t>
            </a:r>
          </a:p>
        </p:txBody>
      </p:sp>
      <p:pic>
        <p:nvPicPr>
          <p:cNvPr id="26" name="그래픽 25" descr="오른쪽 화살표 단색으로 채워진">
            <a:extLst>
              <a:ext uri="{FF2B5EF4-FFF2-40B4-BE49-F238E27FC236}">
                <a16:creationId xmlns:a16="http://schemas.microsoft.com/office/drawing/2014/main" id="{9120055F-08CA-4006-B10F-2EB58714D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904762" y="2965848"/>
            <a:ext cx="875712" cy="7156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10F452-0BB5-4D49-BE12-CF35A0D14260}"/>
              </a:ext>
            </a:extLst>
          </p:cNvPr>
          <p:cNvSpPr txBox="1"/>
          <p:nvPr/>
        </p:nvSpPr>
        <p:spPr>
          <a:xfrm>
            <a:off x="3831289" y="2856046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BD808-E947-4166-BC8D-97582A3CCFD3}"/>
              </a:ext>
            </a:extLst>
          </p:cNvPr>
          <p:cNvSpPr txBox="1"/>
          <p:nvPr/>
        </p:nvSpPr>
        <p:spPr>
          <a:xfrm>
            <a:off x="8775517" y="4774281"/>
            <a:ext cx="1229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갱신 요청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만료</a:t>
            </a:r>
          </a:p>
        </p:txBody>
      </p:sp>
      <p:pic>
        <p:nvPicPr>
          <p:cNvPr id="29" name="그래픽 28" descr="오른쪽 화살표 단색으로 채워진">
            <a:extLst>
              <a:ext uri="{FF2B5EF4-FFF2-40B4-BE49-F238E27FC236}">
                <a16:creationId xmlns:a16="http://schemas.microsoft.com/office/drawing/2014/main" id="{905DECE8-FD72-4DFD-94F5-D1A24AA68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907072" flipH="1">
            <a:off x="3778625" y="4230974"/>
            <a:ext cx="875712" cy="7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7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255081" y="280600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 절차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68E2E4-FC26-4380-B9B8-A347A51D8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54" y="865375"/>
            <a:ext cx="8323091" cy="59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6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255081" y="280600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 절차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68E2E4-FC26-4380-B9B8-A347A51D8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" b="66787"/>
          <a:stretch/>
        </p:blipFill>
        <p:spPr bwMode="auto">
          <a:xfrm>
            <a:off x="2083264" y="1188931"/>
            <a:ext cx="8025472" cy="199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222AD-98CA-4594-9AA9-F4E2EA28DC3D}"/>
              </a:ext>
            </a:extLst>
          </p:cNvPr>
          <p:cNvSpPr txBox="1"/>
          <p:nvPr/>
        </p:nvSpPr>
        <p:spPr>
          <a:xfrm>
            <a:off x="1682975" y="3502854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1) DHCP Discover (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발견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)</a:t>
            </a:r>
            <a:endParaRPr lang="ko-KR" altLang="en-US" sz="20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6DA88-B0EA-4D8E-ABA8-78190635B31C}"/>
              </a:ext>
            </a:extLst>
          </p:cNvPr>
          <p:cNvSpPr txBox="1"/>
          <p:nvPr/>
        </p:nvSpPr>
        <p:spPr>
          <a:xfrm>
            <a:off x="1806405" y="4126492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Client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-&gt;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Server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0486C-D030-4E66-9E3B-1CD16D768B4A}"/>
              </a:ext>
            </a:extLst>
          </p:cNvPr>
          <p:cNvSpPr txBox="1"/>
          <p:nvPr/>
        </p:nvSpPr>
        <p:spPr>
          <a:xfrm>
            <a:off x="1806405" y="4745381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Broadcast Message (LAN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상에서 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DHCP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Server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를 찾는 요청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)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20666-1EBA-4355-930D-3FCAEAAE89B0}"/>
              </a:ext>
            </a:extLst>
          </p:cNvPr>
          <p:cNvSpPr txBox="1"/>
          <p:nvPr/>
        </p:nvSpPr>
        <p:spPr>
          <a:xfrm>
            <a:off x="1806405" y="5364270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Parameter: Client MAC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68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E260B-267A-4A89-8AFB-2B626F813C69}"/>
              </a:ext>
            </a:extLst>
          </p:cNvPr>
          <p:cNvSpPr txBox="1"/>
          <p:nvPr/>
        </p:nvSpPr>
        <p:spPr>
          <a:xfrm>
            <a:off x="255081" y="280600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DHCP</a:t>
            </a:r>
            <a:r>
              <a:rPr lang="ko-KR" altLang="en-US" sz="3200" dirty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 절차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22AD-98CA-4594-9AA9-F4E2EA28DC3D}"/>
              </a:ext>
            </a:extLst>
          </p:cNvPr>
          <p:cNvSpPr txBox="1"/>
          <p:nvPr/>
        </p:nvSpPr>
        <p:spPr>
          <a:xfrm>
            <a:off x="1682975" y="3502854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2) DHCP Offer (</a:t>
            </a:r>
            <a:r>
              <a:rPr lang="ko-KR" altLang="en-US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제공</a:t>
            </a:r>
            <a:r>
              <a:rPr lang="en-US" altLang="ko-KR" sz="20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)</a:t>
            </a:r>
            <a:endParaRPr lang="ko-KR" altLang="en-US" sz="20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6DA88-B0EA-4D8E-ABA8-78190635B31C}"/>
              </a:ext>
            </a:extLst>
          </p:cNvPr>
          <p:cNvSpPr txBox="1"/>
          <p:nvPr/>
        </p:nvSpPr>
        <p:spPr>
          <a:xfrm>
            <a:off x="1806405" y="4126492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Server -&gt; Client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0486C-D030-4E66-9E3B-1CD16D768B4A}"/>
              </a:ext>
            </a:extLst>
          </p:cNvPr>
          <p:cNvSpPr txBox="1"/>
          <p:nvPr/>
        </p:nvSpPr>
        <p:spPr>
          <a:xfrm>
            <a:off x="1806405" y="4745381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Broadcast or Unicast </a:t>
            </a:r>
            <a:r>
              <a:rPr lang="en-US" altLang="ko-KR" sz="16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(Broadcast Flag</a:t>
            </a:r>
            <a:r>
              <a:rPr lang="ko-KR" altLang="en-US" sz="16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에 따라 다름</a:t>
            </a:r>
            <a:r>
              <a:rPr lang="en-US" altLang="ko-KR" sz="16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)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20666-1EBA-4355-930D-3FCAEAAE89B0}"/>
              </a:ext>
            </a:extLst>
          </p:cNvPr>
          <p:cNvSpPr txBox="1"/>
          <p:nvPr/>
        </p:nvSpPr>
        <p:spPr>
          <a:xfrm>
            <a:off x="1806405" y="5364270"/>
            <a:ext cx="5541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Parameter: </a:t>
            </a:r>
          </a:p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 Client MAC, DHCP Sever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의 존재</a:t>
            </a:r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(IP), </a:t>
            </a:r>
          </a:p>
          <a:p>
            <a:r>
              <a:rPr lang="en-US" altLang="ko-KR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 IP </a:t>
            </a:r>
            <a:r>
              <a:rPr lang="ko-KR" altLang="en-US" sz="2000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정보</a:t>
            </a:r>
            <a:r>
              <a:rPr lang="en-US" altLang="ko-KR" dirty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(IP, Subnet Mask, Router, DNS, IP Lease Time)</a:t>
            </a:r>
            <a:endParaRPr lang="ko-KR" altLang="en-US" sz="20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C8BE10-D286-42E0-9292-A4B4D8F9A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33449" r="1788" b="49311"/>
          <a:stretch/>
        </p:blipFill>
        <p:spPr bwMode="auto">
          <a:xfrm>
            <a:off x="2238009" y="2048490"/>
            <a:ext cx="8025472" cy="103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C23F066-7936-494D-889A-1E5452856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" b="82760"/>
          <a:stretch/>
        </p:blipFill>
        <p:spPr bwMode="auto">
          <a:xfrm>
            <a:off x="2083264" y="1008392"/>
            <a:ext cx="8025472" cy="103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89E9A-7C4B-44A7-A3DC-FAA072D3665A}"/>
              </a:ext>
            </a:extLst>
          </p:cNvPr>
          <p:cNvSpPr txBox="1"/>
          <p:nvPr/>
        </p:nvSpPr>
        <p:spPr>
          <a:xfrm>
            <a:off x="7348307" y="4526602"/>
            <a:ext cx="4637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아리따-돋움(OTF)-Medium" panose="02020603020101020101" pitchFamily="18" charset="-127"/>
                <a:ea typeface="아리따-돋움(OTF)-Medium" panose="02020603020101020101" pitchFamily="18" charset="-127"/>
              </a:defRPr>
            </a:lvl1pPr>
          </a:lstStyle>
          <a:p>
            <a:r>
              <a:rPr lang="en-US" altLang="ko-KR" b="1" dirty="0"/>
              <a:t>ICMP Packet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Offer</a:t>
            </a:r>
            <a:r>
              <a:rPr lang="ko-KR" altLang="en-US" dirty="0"/>
              <a:t>을 보내기 전</a:t>
            </a:r>
            <a:r>
              <a:rPr lang="en-US" altLang="ko-KR" dirty="0"/>
              <a:t>, </a:t>
            </a:r>
            <a:r>
              <a:rPr lang="ko-KR" altLang="en-US" dirty="0"/>
              <a:t>할당할 </a:t>
            </a:r>
            <a:r>
              <a:rPr lang="en-US" altLang="ko-KR" dirty="0"/>
              <a:t>IP </a:t>
            </a:r>
            <a:r>
              <a:rPr lang="ko-KR" altLang="en-US" dirty="0"/>
              <a:t>주소가 기존 </a:t>
            </a:r>
            <a:r>
              <a:rPr lang="en-US" altLang="ko-KR" dirty="0"/>
              <a:t>IP </a:t>
            </a:r>
            <a:r>
              <a:rPr lang="ko-KR" altLang="en-US" dirty="0"/>
              <a:t>주소와 충돌하는지 확인하고자 </a:t>
            </a:r>
            <a:r>
              <a:rPr lang="en-US" altLang="ko-KR" dirty="0"/>
              <a:t>ICMP Echo Packet</a:t>
            </a:r>
            <a:r>
              <a:rPr lang="ko-KR" altLang="en-US" dirty="0"/>
              <a:t> 보냄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패킷을 받지 못할 경우</a:t>
            </a:r>
            <a:r>
              <a:rPr lang="en-US" altLang="ko-KR" dirty="0"/>
              <a:t> IP </a:t>
            </a:r>
            <a:r>
              <a:rPr lang="ko-KR" altLang="en-US" dirty="0"/>
              <a:t>주소 사용 가능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45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492</Words>
  <Application>Microsoft Office PowerPoint</Application>
  <PresentationFormat>와이드스크린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배달의민족 도현</vt:lpstr>
      <vt:lpstr>배달의민족 주아</vt:lpstr>
      <vt:lpstr>아리따-돋움(OTF)-Bold</vt:lpstr>
      <vt:lpstr>아리따-돋움(OTF)-Medium</vt:lpstr>
      <vt:lpstr>아리따-돋움(OTF)-SemiBold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 HYEJIN</dc:creator>
  <cp:lastModifiedBy>WOO HYEJIN</cp:lastModifiedBy>
  <cp:revision>15</cp:revision>
  <dcterms:created xsi:type="dcterms:W3CDTF">2021-03-23T15:54:02Z</dcterms:created>
  <dcterms:modified xsi:type="dcterms:W3CDTF">2021-03-25T01:30:17Z</dcterms:modified>
</cp:coreProperties>
</file>