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7" r:id="rId2"/>
    <p:sldId id="281" r:id="rId3"/>
    <p:sldId id="283" r:id="rId4"/>
    <p:sldId id="282" r:id="rId5"/>
    <p:sldId id="272" r:id="rId6"/>
    <p:sldId id="260" r:id="rId7"/>
    <p:sldId id="263" r:id="rId8"/>
    <p:sldId id="287" r:id="rId9"/>
    <p:sldId id="290" r:id="rId10"/>
    <p:sldId id="288" r:id="rId11"/>
    <p:sldId id="289" r:id="rId12"/>
    <p:sldId id="273" r:id="rId13"/>
    <p:sldId id="274" r:id="rId14"/>
    <p:sldId id="275" r:id="rId15"/>
    <p:sldId id="276" r:id="rId16"/>
    <p:sldId id="278" r:id="rId17"/>
    <p:sldId id="279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617B-E0E5-488B-B7A6-80C11BDF8CBD}" type="datetimeFigureOut">
              <a:rPr lang="ko-KR" altLang="en-US" smtClean="0"/>
              <a:t>2021. 12. 15.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DE63A-E32D-4D2E-815A-B7FF1A1D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4A6CD9EB-CA9B-4A68-A61B-5063CAC94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552355"/>
            <a:ext cx="8023225" cy="4794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800" b="0" kern="0" spc="0" baseline="0" dirty="0" smtClean="0">
                <a:ln w="1905"/>
                <a:solidFill>
                  <a:srgbClr val="115096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  <a:lvl2pPr marL="422041" indent="0">
              <a:buNone/>
              <a:defRPr/>
            </a:lvl2pPr>
          </a:lstStyle>
          <a:p>
            <a:pPr marL="316531" lvl="0" indent="-316531" algn="l" defTabSz="844083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2CDA2945-A156-4B23-8473-EAF9746469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1190625"/>
            <a:ext cx="8623300" cy="5457825"/>
          </a:xfrm>
          <a:prstGeom prst="rect">
            <a:avLst/>
          </a:prstGeom>
        </p:spPr>
        <p:txBody>
          <a:bodyPr>
            <a:normAutofit/>
          </a:bodyPr>
          <a:lstStyle>
            <a:lvl1pPr marL="628650" indent="-315913">
              <a:lnSpc>
                <a:spcPct val="150000"/>
              </a:lnSpc>
              <a:defRPr sz="24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892175" indent="-263525">
              <a:lnSpc>
                <a:spcPct val="150000"/>
              </a:lnSpc>
              <a:defRPr sz="2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 marL="1255713" indent="-209550">
              <a:lnSpc>
                <a:spcPct val="150000"/>
              </a:lnSpc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lnSpc>
                <a:spcPct val="150000"/>
              </a:lnSpc>
              <a:defRPr sz="18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lnSpc>
                <a:spcPct val="150000"/>
              </a:lnSpc>
              <a:defRPr sz="16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9" name="슬라이드 번호 개체 틀 5">
            <a:extLst>
              <a:ext uri="{FF2B5EF4-FFF2-40B4-BE49-F238E27FC236}">
                <a16:creationId xmlns:a16="http://schemas.microsoft.com/office/drawing/2014/main" id="{FAF41D46-D8DB-45DC-AC9B-7E840FF9805F}"/>
              </a:ext>
            </a:extLst>
          </p:cNvPr>
          <p:cNvSpPr txBox="1">
            <a:spLocks/>
          </p:cNvSpPr>
          <p:nvPr userDrawn="1"/>
        </p:nvSpPr>
        <p:spPr>
          <a:xfrm>
            <a:off x="0" y="6548066"/>
            <a:ext cx="1308619" cy="270246"/>
          </a:xfrm>
          <a:prstGeom prst="rect">
            <a:avLst/>
          </a:prstGeom>
        </p:spPr>
        <p:txBody>
          <a:bodyPr vert="horz" lIns="155011" tIns="77506" rIns="155011" bIns="77506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6A535D7-6B0F-4A14-9851-3A371AA8A47F}" type="slidenum">
              <a:rPr kumimoji="1" lang="ko-KR" altLang="en-US" sz="1200" b="0" kern="0" spc="0" baseline="0" smtClean="0">
                <a:ln w="1905"/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pPr algn="ctr"/>
              <a:t>‹#›</a:t>
            </a:fld>
            <a:endParaRPr kumimoji="1" lang="ko-KR" altLang="en-US" sz="2000" b="0" kern="0" spc="0" baseline="0" dirty="0">
              <a:ln w="1905"/>
              <a:solidFill>
                <a:schemeClr val="tx1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2928484"/>
      </p:ext>
    </p:extLst>
  </p:cSld>
  <p:clrMapOvr>
    <a:masterClrMapping/>
  </p:clrMapOvr>
  <p:transition spd="med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>
            <a:extLst>
              <a:ext uri="{FF2B5EF4-FFF2-40B4-BE49-F238E27FC236}">
                <a16:creationId xmlns:a16="http://schemas.microsoft.com/office/drawing/2014/main" id="{FAF41D46-D8DB-45DC-AC9B-7E840FF9805F}"/>
              </a:ext>
            </a:extLst>
          </p:cNvPr>
          <p:cNvSpPr txBox="1">
            <a:spLocks/>
          </p:cNvSpPr>
          <p:nvPr userDrawn="1"/>
        </p:nvSpPr>
        <p:spPr>
          <a:xfrm>
            <a:off x="0" y="6548066"/>
            <a:ext cx="1308619" cy="270246"/>
          </a:xfrm>
          <a:prstGeom prst="rect">
            <a:avLst/>
          </a:prstGeom>
        </p:spPr>
        <p:txBody>
          <a:bodyPr vert="horz" lIns="155011" tIns="77506" rIns="155011" bIns="77506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6A535D7-6B0F-4A14-9851-3A371AA8A47F}" type="slidenum">
              <a:rPr kumimoji="1" lang="ko-KR" altLang="en-US" sz="1200" b="0" kern="0" spc="0" baseline="0" smtClean="0">
                <a:ln w="1905"/>
                <a:solidFill>
                  <a:schemeClr val="tx1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pPr algn="ctr"/>
              <a:t>‹#›</a:t>
            </a:fld>
            <a:endParaRPr kumimoji="1" lang="ko-KR" altLang="en-US" sz="2000" b="0" kern="0" spc="0" baseline="0" dirty="0">
              <a:ln w="1905"/>
              <a:solidFill>
                <a:schemeClr val="tx1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  <a:cs typeface="+mj-cs"/>
            </a:endParaRPr>
          </a:p>
        </p:txBody>
      </p:sp>
      <p:sp>
        <p:nvSpPr>
          <p:cNvPr id="6" name="텍스트 개체 틀 40">
            <a:extLst>
              <a:ext uri="{FF2B5EF4-FFF2-40B4-BE49-F238E27FC236}">
                <a16:creationId xmlns:a16="http://schemas.microsoft.com/office/drawing/2014/main" id="{CAA5DBF9-673D-4008-A3DE-76E854C00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552355"/>
            <a:ext cx="8023225" cy="4794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800" b="0" kern="0" spc="0" baseline="0" dirty="0" smtClean="0">
                <a:ln w="1905"/>
                <a:solidFill>
                  <a:srgbClr val="115096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  <a:lvl2pPr marL="422041" indent="0">
              <a:buNone/>
              <a:defRPr/>
            </a:lvl2pPr>
          </a:lstStyle>
          <a:p>
            <a:pPr marL="316531" lvl="0" indent="-316531" algn="l" defTabSz="844083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46">
            <a:extLst>
              <a:ext uri="{FF2B5EF4-FFF2-40B4-BE49-F238E27FC236}">
                <a16:creationId xmlns:a16="http://schemas.microsoft.com/office/drawing/2014/main" id="{A0C53BA3-EBDA-432D-B806-91F1926F6D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1190625"/>
            <a:ext cx="8623300" cy="5457825"/>
          </a:xfrm>
          <a:prstGeom prst="rect">
            <a:avLst/>
          </a:prstGeom>
        </p:spPr>
        <p:txBody>
          <a:bodyPr>
            <a:normAutofit/>
          </a:bodyPr>
          <a:lstStyle>
            <a:lvl1pPr marL="628650" indent="-315913">
              <a:lnSpc>
                <a:spcPct val="150000"/>
              </a:lnSpc>
              <a:defRPr sz="24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892175" indent="-263525">
              <a:lnSpc>
                <a:spcPct val="150000"/>
              </a:lnSpc>
              <a:defRPr sz="2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 marL="1255713" indent="-209550">
              <a:lnSpc>
                <a:spcPct val="150000"/>
              </a:lnSpc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lnSpc>
                <a:spcPct val="150000"/>
              </a:lnSpc>
              <a:defRPr sz="18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lnSpc>
                <a:spcPct val="150000"/>
              </a:lnSpc>
              <a:defRPr sz="16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679184"/>
      </p:ext>
    </p:extLst>
  </p:cSld>
  <p:clrMapOvr>
    <a:masterClrMapping/>
  </p:clrMapOvr>
  <p:transition spd="med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5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7" r:id="rId3"/>
  </p:sldLayoutIdLst>
  <p:hf hdr="0" ftr="0" dt="0"/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B87654-E472-4F83-A256-E2F8638C4F9C}"/>
              </a:ext>
            </a:extLst>
          </p:cNvPr>
          <p:cNvSpPr txBox="1"/>
          <p:nvPr/>
        </p:nvSpPr>
        <p:spPr>
          <a:xfrm>
            <a:off x="396000" y="1800000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 - 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소비자 분석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49F1F-8760-4317-900F-288BF8AD498A}"/>
              </a:ext>
            </a:extLst>
          </p:cNvPr>
          <p:cNvSpPr txBox="1"/>
          <p:nvPr/>
        </p:nvSpPr>
        <p:spPr>
          <a:xfrm>
            <a:off x="396000" y="2430942"/>
            <a:ext cx="417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21</a:t>
            </a:r>
            <a:r>
              <a:rPr lang="ko-KR" altLang="en-US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학기 </a:t>
            </a:r>
            <a:r>
              <a:rPr lang="en-US" altLang="ko-KR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sz="1600" b="1" spc="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암호화폐</a:t>
            </a:r>
            <a:r>
              <a:rPr lang="ko-KR" altLang="en-US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1" spc="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자동매매</a:t>
            </a:r>
            <a:r>
              <a:rPr lang="ko-KR" altLang="en-US" sz="16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프로젝트</a:t>
            </a:r>
            <a:endParaRPr lang="en-US" altLang="ko-KR" sz="1600" b="1" spc="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D6789-E93A-40FC-AB43-247F449E09C1}"/>
              </a:ext>
            </a:extLst>
          </p:cNvPr>
          <p:cNvSpPr txBox="1"/>
          <p:nvPr/>
        </p:nvSpPr>
        <p:spPr>
          <a:xfrm>
            <a:off x="0" y="5322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희</a:t>
            </a:r>
            <a:r>
              <a:rPr lang="ko-KR" altLang="en-US" sz="1800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준</a:t>
            </a:r>
            <a:endParaRPr lang="en-US" altLang="ko-KR" b="1" spc="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b="1" spc="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b="1" spc="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  현  준</a:t>
            </a:r>
          </a:p>
        </p:txBody>
      </p:sp>
    </p:spTree>
    <p:extLst>
      <p:ext uri="{BB962C8B-B14F-4D97-AF65-F5344CB8AC3E}">
        <p14:creationId xmlns:p14="http://schemas.microsoft.com/office/powerpoint/2010/main" val="189446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250594-5A86-354E-8176-15831EA4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938406"/>
            <a:ext cx="8026400" cy="397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A1862-6146-794F-A8C8-E2204EB8245F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코드 및 결과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0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0CE6D31-9931-7449-9660-40849775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5100"/>
            <a:ext cx="81153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OMG 월별 ror">
            <a:extLst>
              <a:ext uri="{FF2B5EF4-FFF2-40B4-BE49-F238E27FC236}">
                <a16:creationId xmlns:a16="http://schemas.microsoft.com/office/drawing/2014/main" id="{3831936B-3479-6549-80EE-775B8B4C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526910-348C-E14F-8262-ABE654093DF2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97E7E-B682-2643-BB24-FA6A45842801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 err="1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오미세고</a:t>
              </a:r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A83C7B-16D2-CB46-9A7C-F2801402F920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1:41:38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3" descr="OMG crr">
            <a:extLst>
              <a:ext uri="{FF2B5EF4-FFF2-40B4-BE49-F238E27FC236}">
                <a16:creationId xmlns:a16="http://schemas.microsoft.com/office/drawing/2014/main" id="{940CF131-70D3-8443-B905-261C99CB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46DD08A-415E-4D4C-8369-C5FD633F872D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5F44-5B6D-B04D-A496-61CA26DAB552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 err="1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오미세고</a:t>
              </a:r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70A037-02C3-7A49-AAA5-5D541BB328B8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1:41:38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8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TC ror 대시보드">
            <a:extLst>
              <a:ext uri="{FF2B5EF4-FFF2-40B4-BE49-F238E27FC236}">
                <a16:creationId xmlns:a16="http://schemas.microsoft.com/office/drawing/2014/main" id="{E3DAEA89-E96D-E54E-9A7D-4F14E60A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92"/>
            <a:ext cx="8945880" cy="50320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0320229-EF3D-9E4D-A03F-7B70B7A04104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F905B-1895-2D42-90D6-601154716C3A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비트코인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20520F-5027-604F-A01C-D9004F4AF1A6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1:37:18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8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3" descr="BTC crr 대시보드">
            <a:extLst>
              <a:ext uri="{FF2B5EF4-FFF2-40B4-BE49-F238E27FC236}">
                <a16:creationId xmlns:a16="http://schemas.microsoft.com/office/drawing/2014/main" id="{1062948B-5689-5D48-AD7B-7D8A3F3C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8D87F0-474E-2B4F-8AC8-F1CEE57EE715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F08914-AAE9-DC40-95C9-C0E624F8BCD4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비트코인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340BD5-5983-504C-863D-7342973B7272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1:37:18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0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TH ror 비교 대시보드">
            <a:extLst>
              <a:ext uri="{FF2B5EF4-FFF2-40B4-BE49-F238E27FC236}">
                <a16:creationId xmlns:a16="http://schemas.microsoft.com/office/drawing/2014/main" id="{86D18B23-7872-8D47-BCBE-3A1553A23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A4326-E171-4D48-A0DB-FF4E19289E7E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D0053-E358-6A4E-A05A-381C8DDC4B80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 err="1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이더리움</a:t>
              </a:r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7ACAF2-C71D-4341-83B7-4B49A5C1B03F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1:38:07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3" descr="ETH crr 비교 대시보드">
            <a:extLst>
              <a:ext uri="{FF2B5EF4-FFF2-40B4-BE49-F238E27FC236}">
                <a16:creationId xmlns:a16="http://schemas.microsoft.com/office/drawing/2014/main" id="{0DA91016-F877-E24D-B96F-94F3F652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509238-B534-6C47-86CD-EA2C9CD14277}"/>
              </a:ext>
            </a:extLst>
          </p:cNvPr>
          <p:cNvGrpSpPr/>
          <p:nvPr/>
        </p:nvGrpSpPr>
        <p:grpSpPr>
          <a:xfrm>
            <a:off x="2905095" y="0"/>
            <a:ext cx="7488368" cy="800219"/>
            <a:chOff x="827816" y="0"/>
            <a:chExt cx="7488368" cy="8002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2C0795-A78E-2047-B882-06F556EF9E51}"/>
                </a:ext>
              </a:extLst>
            </p:cNvPr>
            <p:cNvSpPr txBox="1"/>
            <p:nvPr/>
          </p:nvSpPr>
          <p:spPr>
            <a:xfrm>
              <a:off x="827816" y="0"/>
              <a:ext cx="748836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b="1" spc="-1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비트코인 수익률 시각화</a:t>
              </a:r>
              <a:endPara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C5CED0-D035-CA4B-9B0C-0167132C14B4}"/>
                </a:ext>
              </a:extLst>
            </p:cNvPr>
            <p:cNvSpPr txBox="1"/>
            <p:nvPr/>
          </p:nvSpPr>
          <p:spPr>
            <a:xfrm>
              <a:off x="2950357" y="461665"/>
              <a:ext cx="417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만든 날짜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2021.12.13</a:t>
              </a:r>
              <a:r>
                <a:rPr lang="ko-KR" altLang="en-US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오후 </a:t>
              </a:r>
              <a:r>
                <a:rPr lang="en-US" altLang="ko-KR" sz="1600" b="1" spc="20" dirty="0">
                  <a:solidFill>
                    <a:srgbClr val="004C8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1:37:18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4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68512-9F1C-1045-B375-E8F1D2F6CE3E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결론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9A063-F5A3-144D-ACD3-431D4D093F59}"/>
              </a:ext>
            </a:extLst>
          </p:cNvPr>
          <p:cNvSpPr txBox="1"/>
          <p:nvPr/>
        </p:nvSpPr>
        <p:spPr>
          <a:xfrm>
            <a:off x="366183" y="1426909"/>
            <a:ext cx="84116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가급적 일별로</a:t>
            </a:r>
            <a:r>
              <a:rPr lang="en-US" altLang="ko-KR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 단위 매매는 리턴에 비해 리스크가 너무 높다</a:t>
            </a:r>
          </a:p>
          <a:p>
            <a:endParaRPr lang="ko-KR" altLang="en-US" sz="24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변동성이 큰 </a:t>
            </a:r>
            <a:r>
              <a:rPr lang="ko-KR" altLang="en-US" sz="24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암호화폐</a:t>
            </a:r>
            <a:r>
              <a:rPr lang="ko-KR" altLang="en-US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시장 </a:t>
            </a:r>
            <a:r>
              <a:rPr lang="en-US" altLang="ko-KR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24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 단위 매매가 합리적이라고 판단하였음</a:t>
            </a:r>
            <a:endParaRPr lang="en-US" altLang="ko-KR" sz="24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en-US" altLang="ko-KR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ror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수익률 기준 대체적으로 주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4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</a:t>
            </a:r>
          </a:p>
          <a:p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다만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오미세고의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경우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19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~12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~4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월별수익률이 높았음 </a:t>
            </a:r>
          </a:p>
          <a:p>
            <a:endParaRPr lang="ko-KR" altLang="en-US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2) </a:t>
            </a:r>
            <a:r>
              <a:rPr lang="en-US" altLang="ko-KR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crr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수익률 기준 대체적으로 일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4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</a:t>
            </a:r>
          </a:p>
          <a:p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다만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오미세고의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경우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2020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~12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월의 시 단위 누적수익률이 높았음 </a:t>
            </a:r>
          </a:p>
          <a:p>
            <a:endParaRPr lang="ko-KR" altLang="en-US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3)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시점에 따른 </a:t>
            </a:r>
            <a:r>
              <a:rPr lang="en-US" altLang="ko-KR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crr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차이</a:t>
            </a: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달 기준으로 </a:t>
            </a:r>
            <a:r>
              <a:rPr lang="en-US" altLang="ko-KR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crr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비교</a:t>
            </a: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vs 3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년을 비교한 라인 차트에서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개의 </a:t>
            </a:r>
            <a:r>
              <a:rPr lang="ko-KR" altLang="en-US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결측치는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시점 기준으로 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19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값은 산출할 수 없으므로 나타난 것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1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68512-9F1C-1045-B375-E8F1D2F6CE3E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프로젝트 배경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9A063-F5A3-144D-ACD3-431D4D093F59}"/>
              </a:ext>
            </a:extLst>
          </p:cNvPr>
          <p:cNvSpPr txBox="1"/>
          <p:nvPr/>
        </p:nvSpPr>
        <p:spPr>
          <a:xfrm>
            <a:off x="366183" y="2036311"/>
            <a:ext cx="841163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	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분석 기반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	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가상화폐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자동매매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시스템 개발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	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성장해나가는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가상화폐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시장에서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	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자동매매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시스템 활용하여 수익 실현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		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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오미세고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선정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3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68512-9F1C-1045-B375-E8F1D2F6CE3E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프로젝트 목표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9A063-F5A3-144D-ACD3-431D4D093F59}"/>
              </a:ext>
            </a:extLst>
          </p:cNvPr>
          <p:cNvSpPr txBox="1"/>
          <p:nvPr/>
        </p:nvSpPr>
        <p:spPr>
          <a:xfrm>
            <a:off x="366183" y="2036311"/>
            <a:ext cx="841163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백테스팅을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기반으로 한 변동성 돌파 전략을 활용하여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자동매매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실현화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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상승장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: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안정적인 수익 실현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		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하락장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: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손실을 최소화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										</a:t>
            </a:r>
            <a:r>
              <a:rPr lang="ko-KR" altLang="en-US" sz="16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백테스팅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:	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과거 데이터를 활용하여 현재 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												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트레이딩모델에 대한 성능 평가 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												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및 검증하는 과정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68512-9F1C-1045-B375-E8F1D2F6CE3E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프로젝트 목표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FB746F8E-051C-9C43-BD29-CD0BACEB8C22}"/>
              </a:ext>
            </a:extLst>
          </p:cNvPr>
          <p:cNvGrpSpPr/>
          <p:nvPr/>
        </p:nvGrpSpPr>
        <p:grpSpPr>
          <a:xfrm>
            <a:off x="366183" y="3429000"/>
            <a:ext cx="8594271" cy="2906854"/>
            <a:chOff x="1028700" y="425976"/>
            <a:chExt cx="10134600" cy="6686336"/>
          </a:xfrm>
        </p:grpSpPr>
        <p:grpSp>
          <p:nvGrpSpPr>
            <p:cNvPr id="6" name="그룹 4">
              <a:extLst>
                <a:ext uri="{FF2B5EF4-FFF2-40B4-BE49-F238E27FC236}">
                  <a16:creationId xmlns:a16="http://schemas.microsoft.com/office/drawing/2014/main" id="{5E9D8AC9-1CB9-1049-997A-4068D041BA58}"/>
                </a:ext>
              </a:extLst>
            </p:cNvPr>
            <p:cNvGrpSpPr/>
            <p:nvPr/>
          </p:nvGrpSpPr>
          <p:grpSpPr>
            <a:xfrm>
              <a:off x="1028700" y="425976"/>
              <a:ext cx="10134600" cy="6686336"/>
              <a:chOff x="2170611" y="1005840"/>
              <a:chExt cx="10134600" cy="6686336"/>
            </a:xfrm>
          </p:grpSpPr>
          <p:sp>
            <p:nvSpPr>
              <p:cNvPr id="9" name="자유형: 도형 7">
                <a:extLst>
                  <a:ext uri="{FF2B5EF4-FFF2-40B4-BE49-F238E27FC236}">
                    <a16:creationId xmlns:a16="http://schemas.microsoft.com/office/drawing/2014/main" id="{17DC2974-7181-F749-8D33-DFF196300DDB}"/>
                  </a:ext>
                </a:extLst>
              </p:cNvPr>
              <p:cNvSpPr/>
              <p:nvPr/>
            </p:nvSpPr>
            <p:spPr>
              <a:xfrm>
                <a:off x="2170611" y="1149209"/>
                <a:ext cx="7850777" cy="5473659"/>
              </a:xfrm>
              <a:custGeom>
                <a:avLst/>
                <a:gdLst>
                  <a:gd name="connsiteX0" fmla="*/ 0 w 7850777"/>
                  <a:gd name="connsiteY0" fmla="*/ 4258779 h 5473659"/>
                  <a:gd name="connsiteX1" fmla="*/ 1175657 w 7850777"/>
                  <a:gd name="connsiteY1" fmla="*/ 1789899 h 5473659"/>
                  <a:gd name="connsiteX2" fmla="*/ 3017520 w 7850777"/>
                  <a:gd name="connsiteY2" fmla="*/ 5460562 h 5473659"/>
                  <a:gd name="connsiteX3" fmla="*/ 6283234 w 7850777"/>
                  <a:gd name="connsiteY3" fmla="*/ 222356 h 5473659"/>
                  <a:gd name="connsiteX4" fmla="*/ 7850777 w 7850777"/>
                  <a:gd name="connsiteY4" fmla="*/ 1463327 h 547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50777" h="5473659">
                    <a:moveTo>
                      <a:pt x="0" y="4258779"/>
                    </a:moveTo>
                    <a:cubicBezTo>
                      <a:pt x="336368" y="2924190"/>
                      <a:pt x="672737" y="1589602"/>
                      <a:pt x="1175657" y="1789899"/>
                    </a:cubicBezTo>
                    <a:cubicBezTo>
                      <a:pt x="1678577" y="1990196"/>
                      <a:pt x="2166257" y="5721819"/>
                      <a:pt x="3017520" y="5460562"/>
                    </a:cubicBezTo>
                    <a:cubicBezTo>
                      <a:pt x="3868783" y="5199305"/>
                      <a:pt x="5477691" y="888562"/>
                      <a:pt x="6283234" y="222356"/>
                    </a:cubicBezTo>
                    <a:cubicBezTo>
                      <a:pt x="7088777" y="-443850"/>
                      <a:pt x="7469777" y="509738"/>
                      <a:pt x="7850777" y="14633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Black" panose="020B0A00000000000000" pitchFamily="34" charset="-127"/>
                  <a:ea typeface="Noto Sans KR Black" panose="020B0A00000000000000" pitchFamily="34" charset="-127"/>
                </a:endParaRPr>
              </a:p>
            </p:txBody>
          </p:sp>
          <p:cxnSp>
            <p:nvCxnSpPr>
              <p:cNvPr id="10" name="직선 연결선 8">
                <a:extLst>
                  <a:ext uri="{FF2B5EF4-FFF2-40B4-BE49-F238E27FC236}">
                    <a16:creationId xmlns:a16="http://schemas.microsoft.com/office/drawing/2014/main" id="{EA8F459F-6234-F34A-828D-06C390CCB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005840"/>
                <a:ext cx="0" cy="5852160"/>
              </a:xfrm>
              <a:prstGeom prst="line">
                <a:avLst/>
              </a:prstGeom>
              <a:ln w="25400">
                <a:solidFill>
                  <a:srgbClr val="19346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864C9-84E4-C04E-8126-B4159619DDCB}"/>
                  </a:ext>
                </a:extLst>
              </p:cNvPr>
              <p:cNvSpPr txBox="1"/>
              <p:nvPr/>
            </p:nvSpPr>
            <p:spPr>
              <a:xfrm>
                <a:off x="2170611" y="6488667"/>
                <a:ext cx="3925387" cy="120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어제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9CB55-831B-FA45-BC13-67F4A8432C7E}"/>
                  </a:ext>
                </a:extLst>
              </p:cNvPr>
              <p:cNvSpPr txBox="1"/>
              <p:nvPr/>
            </p:nvSpPr>
            <p:spPr>
              <a:xfrm>
                <a:off x="6096001" y="6488667"/>
                <a:ext cx="3925387" cy="120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오늘</a:t>
                </a:r>
              </a:p>
            </p:txBody>
          </p:sp>
          <p:cxnSp>
            <p:nvCxnSpPr>
              <p:cNvPr id="13" name="직선 화살표 연결선 11">
                <a:extLst>
                  <a:ext uri="{FF2B5EF4-FFF2-40B4-BE49-F238E27FC236}">
                    <a16:creationId xmlns:a16="http://schemas.microsoft.com/office/drawing/2014/main" id="{C948BEF1-98BF-3D41-B38F-2644E35BD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9588" y="2965269"/>
                <a:ext cx="0" cy="3657599"/>
              </a:xfrm>
              <a:prstGeom prst="straightConnector1">
                <a:avLst/>
              </a:prstGeom>
              <a:ln w="25400">
                <a:solidFill>
                  <a:srgbClr val="FF5E3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97870F-5C46-164C-ABF3-6D9A2332F796}"/>
                  </a:ext>
                </a:extLst>
              </p:cNvPr>
              <p:cNvSpPr txBox="1"/>
              <p:nvPr/>
            </p:nvSpPr>
            <p:spPr>
              <a:xfrm>
                <a:off x="3085699" y="3920642"/>
                <a:ext cx="615553" cy="21790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변동폭</a:t>
                </a:r>
              </a:p>
            </p:txBody>
          </p:sp>
          <p:cxnSp>
            <p:nvCxnSpPr>
              <p:cNvPr id="15" name="직선 연결선 13">
                <a:extLst>
                  <a:ext uri="{FF2B5EF4-FFF2-40B4-BE49-F238E27FC236}">
                    <a16:creationId xmlns:a16="http://schemas.microsoft.com/office/drawing/2014/main" id="{ECAFCA2D-4934-0C42-ADF7-0899044B4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3618802"/>
                <a:ext cx="609599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4">
                <a:extLst>
                  <a:ext uri="{FF2B5EF4-FFF2-40B4-BE49-F238E27FC236}">
                    <a16:creationId xmlns:a16="http://schemas.microsoft.com/office/drawing/2014/main" id="{DDFDF841-9C31-1E4E-9A61-C80C8F3AA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5541219"/>
                <a:ext cx="6096000" cy="0"/>
              </a:xfrm>
              <a:prstGeom prst="line">
                <a:avLst/>
              </a:prstGeom>
              <a:ln w="25400">
                <a:solidFill>
                  <a:srgbClr val="003D6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5">
                <a:extLst>
                  <a:ext uri="{FF2B5EF4-FFF2-40B4-BE49-F238E27FC236}">
                    <a16:creationId xmlns:a16="http://schemas.microsoft.com/office/drawing/2014/main" id="{32658C89-8D92-C044-82F9-D0D6365DC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696385"/>
                <a:ext cx="620921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화살표: 왼쪽 16">
                <a:extLst>
                  <a:ext uri="{FF2B5EF4-FFF2-40B4-BE49-F238E27FC236}">
                    <a16:creationId xmlns:a16="http://schemas.microsoft.com/office/drawing/2014/main" id="{0BFACA60-E131-F54E-953F-9778A1AFBEB0}"/>
                  </a:ext>
                </a:extLst>
              </p:cNvPr>
              <p:cNvSpPr/>
              <p:nvPr/>
            </p:nvSpPr>
            <p:spPr>
              <a:xfrm rot="2807528">
                <a:off x="6465419" y="4217419"/>
                <a:ext cx="3202881" cy="1282023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매수</a:t>
                </a:r>
              </a:p>
            </p:txBody>
          </p:sp>
          <p:sp>
            <p:nvSpPr>
              <p:cNvPr id="19" name="화살표: 왼쪽 17">
                <a:extLst>
                  <a:ext uri="{FF2B5EF4-FFF2-40B4-BE49-F238E27FC236}">
                    <a16:creationId xmlns:a16="http://schemas.microsoft.com/office/drawing/2014/main" id="{BF34A3A1-1823-D343-ABE6-86BAE65FF8F7}"/>
                  </a:ext>
                </a:extLst>
              </p:cNvPr>
              <p:cNvSpPr/>
              <p:nvPr/>
            </p:nvSpPr>
            <p:spPr>
              <a:xfrm rot="2807528">
                <a:off x="8890613" y="2317808"/>
                <a:ext cx="3240407" cy="1282023"/>
              </a:xfrm>
              <a:prstGeom prst="lef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매도</a:t>
                </a:r>
              </a:p>
            </p:txBody>
          </p:sp>
          <p:cxnSp>
            <p:nvCxnSpPr>
              <p:cNvPr id="20" name="직선 화살표 연결선 18">
                <a:extLst>
                  <a:ext uri="{FF2B5EF4-FFF2-40B4-BE49-F238E27FC236}">
                    <a16:creationId xmlns:a16="http://schemas.microsoft.com/office/drawing/2014/main" id="{BE84BAC4-8D3E-E04C-8065-B7A660C1F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8388" y="1698954"/>
                <a:ext cx="0" cy="1919848"/>
              </a:xfrm>
              <a:prstGeom prst="straightConnector1">
                <a:avLst/>
              </a:prstGeom>
              <a:ln w="25400">
                <a:solidFill>
                  <a:srgbClr val="FF652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69A60A-4DCD-FE49-9E29-486E93F2937B}"/>
                  </a:ext>
                </a:extLst>
              </p:cNvPr>
              <p:cNvSpPr txBox="1"/>
              <p:nvPr/>
            </p:nvSpPr>
            <p:spPr>
              <a:xfrm>
                <a:off x="8814313" y="1914381"/>
                <a:ext cx="615553" cy="151861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rPr>
                  <a:t>차익</a:t>
                </a:r>
              </a:p>
            </p:txBody>
          </p:sp>
        </p:grpSp>
        <p:cxnSp>
          <p:nvCxnSpPr>
            <p:cNvPr id="7" name="직선 화살표 연결선 5">
              <a:extLst>
                <a:ext uri="{FF2B5EF4-FFF2-40B4-BE49-F238E27FC236}">
                  <a16:creationId xmlns:a16="http://schemas.microsoft.com/office/drawing/2014/main" id="{0629FF3B-8CF8-5043-AAED-3A1E499E5FD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764" y="3041507"/>
              <a:ext cx="0" cy="191984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D17CFE-EE3A-BC41-A083-521FBCE97FA1}"/>
                </a:ext>
              </a:extLst>
            </p:cNvPr>
            <p:cNvSpPr txBox="1"/>
            <p:nvPr/>
          </p:nvSpPr>
          <p:spPr>
            <a:xfrm>
              <a:off x="3134243" y="3819063"/>
              <a:ext cx="3925388" cy="776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변동폭</a:t>
              </a:r>
              <a:r>
                <a:rPr lang="en-US" altLang="ko-KR" sz="2800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* K</a:t>
              </a:r>
              <a:endParaRPr lang="ko-KR" altLang="en-US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1C98E7-C508-9C4E-AEF8-28B24284D2B9}"/>
              </a:ext>
            </a:extLst>
          </p:cNvPr>
          <p:cNvSpPr txBox="1"/>
          <p:nvPr/>
        </p:nvSpPr>
        <p:spPr>
          <a:xfrm>
            <a:off x="366183" y="1251481"/>
            <a:ext cx="84116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변동성 돌파 전략을 기반으로 한 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매매기법 </a:t>
            </a:r>
            <a:r>
              <a:rPr lang="ko-KR" altLang="en-US" sz="3500" b="1" spc="-120" dirty="0" err="1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로직</a:t>
            </a:r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			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변동성 돌파 전략</a:t>
            </a:r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: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가격에 변동이 발생할 때 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sym typeface="Wingdings" pitchFamily="2" charset="2"/>
            </a:endParaRPr>
          </a:p>
          <a:p>
            <a:r>
              <a:rPr lang="en-US" altLang="ko-KR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													</a:t>
            </a:r>
            <a:r>
              <a:rPr lang="ko-KR" altLang="en-US" sz="16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    주문하는 전략</a:t>
            </a:r>
            <a:endParaRPr lang="en-US" altLang="ko-KR" sz="16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0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A2460E-994C-3F4A-B1B2-922BB8A6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" y="1495287"/>
            <a:ext cx="76327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DDFBC-1DA1-CD4A-8465-0495A7DA9879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프로젝트 목표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3E6068D-5BBF-4041-8AE4-8D5F6704A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89" y="2981187"/>
            <a:ext cx="1206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A8FCD5-7793-4DD1-8FE0-F43BBB95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주간 주요 </a:t>
            </a:r>
            <a:r>
              <a:rPr lang="ko-KR" altLang="en-US" dirty="0" err="1"/>
              <a:t>수행사항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A9181-DCB3-41BD-AF52-1A00ED46AD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algn="ctr" rtl="0"/>
            <a:r>
              <a:rPr lang="ko-KR" altLang="en-US" sz="1800" b="1" i="0" u="sng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 </a:t>
            </a:r>
            <a:r>
              <a:rPr lang="ko-KR" altLang="en-US" sz="18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현황</a:t>
            </a:r>
            <a:r>
              <a:rPr lang="ko-KR" altLang="en-US" sz="1800" b="1" i="0" u="sng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보고서 </a:t>
            </a:r>
            <a:endParaRPr lang="en-US" altLang="ko-KR" sz="1800" b="1" i="0" u="sng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E72D609-37F5-435E-88E8-EC2F76E2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2831"/>
              </p:ext>
            </p:extLst>
          </p:nvPr>
        </p:nvGraphicFramePr>
        <p:xfrm>
          <a:off x="346754" y="1804427"/>
          <a:ext cx="8623299" cy="3628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336">
                  <a:extLst>
                    <a:ext uri="{9D8B030D-6E8A-4147-A177-3AD203B41FA5}">
                      <a16:colId xmlns:a16="http://schemas.microsoft.com/office/drawing/2014/main" val="2075134443"/>
                    </a:ext>
                  </a:extLst>
                </a:gridCol>
                <a:gridCol w="1618072">
                  <a:extLst>
                    <a:ext uri="{9D8B030D-6E8A-4147-A177-3AD203B41FA5}">
                      <a16:colId xmlns:a16="http://schemas.microsoft.com/office/drawing/2014/main" val="1399569130"/>
                    </a:ext>
                  </a:extLst>
                </a:gridCol>
                <a:gridCol w="1402734">
                  <a:extLst>
                    <a:ext uri="{9D8B030D-6E8A-4147-A177-3AD203B41FA5}">
                      <a16:colId xmlns:a16="http://schemas.microsoft.com/office/drawing/2014/main" val="1256622962"/>
                    </a:ext>
                  </a:extLst>
                </a:gridCol>
                <a:gridCol w="4259157">
                  <a:extLst>
                    <a:ext uri="{9D8B030D-6E8A-4147-A177-3AD203B41FA5}">
                      <a16:colId xmlns:a16="http://schemas.microsoft.com/office/drawing/2014/main" val="2672361776"/>
                    </a:ext>
                  </a:extLst>
                </a:gridCol>
              </a:tblGrid>
              <a:tr h="40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계획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6922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2021.10.04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2021.10.11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가격 예측 모델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구축용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14714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2021.10.13 ~ 2021.10.20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가격 예측 모델 구축용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모델 성능 평가용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0169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2021.10.19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2021.10.25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 후 작동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424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2021.11.01~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2021.11.07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변동성 돌파 전략에 대한 함수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7287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2021.11.03~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변동성 돌파 전략에 대한 함수 코드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64460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2021.11.19~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2021.11.23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코인의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년치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분시세캔들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 데이터를 가져오는 코드 작성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485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2021.11.26~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2021.11.29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시세캔들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데이터에 변동성 돌파 전략을 적용했을 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나타나는수익률을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계산하는 코드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9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A8FCD5-7793-4DD1-8FE0-F43BBB95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주간 주요 수행사항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A9181-DCB3-41BD-AF52-1A00ED46AD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algn="ctr" rtl="0"/>
            <a:r>
              <a:rPr lang="ko-KR" altLang="en-US" sz="1800" b="1" i="0" u="sng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 </a:t>
            </a:r>
            <a:r>
              <a:rPr lang="ko-KR" altLang="en-US" sz="1800" b="1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현황</a:t>
            </a:r>
            <a:r>
              <a:rPr lang="ko-KR" altLang="en-US" sz="1800" b="1" i="0" u="sng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보고서 </a:t>
            </a:r>
            <a:endParaRPr lang="en-US" altLang="ko-KR" sz="1800" b="1" i="0" u="sng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E72D609-37F5-435E-88E8-EC2F76E2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24465"/>
              </p:ext>
            </p:extLst>
          </p:nvPr>
        </p:nvGraphicFramePr>
        <p:xfrm>
          <a:off x="346754" y="1804427"/>
          <a:ext cx="8623299" cy="3628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336">
                  <a:extLst>
                    <a:ext uri="{9D8B030D-6E8A-4147-A177-3AD203B41FA5}">
                      <a16:colId xmlns:a16="http://schemas.microsoft.com/office/drawing/2014/main" val="2075134443"/>
                    </a:ext>
                  </a:extLst>
                </a:gridCol>
                <a:gridCol w="1618072">
                  <a:extLst>
                    <a:ext uri="{9D8B030D-6E8A-4147-A177-3AD203B41FA5}">
                      <a16:colId xmlns:a16="http://schemas.microsoft.com/office/drawing/2014/main" val="1399569130"/>
                    </a:ext>
                  </a:extLst>
                </a:gridCol>
                <a:gridCol w="1402734">
                  <a:extLst>
                    <a:ext uri="{9D8B030D-6E8A-4147-A177-3AD203B41FA5}">
                      <a16:colId xmlns:a16="http://schemas.microsoft.com/office/drawing/2014/main" val="1256622962"/>
                    </a:ext>
                  </a:extLst>
                </a:gridCol>
                <a:gridCol w="4259157">
                  <a:extLst>
                    <a:ext uri="{9D8B030D-6E8A-4147-A177-3AD203B41FA5}">
                      <a16:colId xmlns:a16="http://schemas.microsoft.com/office/drawing/2014/main" val="2672361776"/>
                    </a:ext>
                  </a:extLst>
                </a:gridCol>
              </a:tblGrid>
              <a:tr h="40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계획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6922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수익률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2021.12.04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2021.12.07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계산한 수익률과 누적수익률을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14714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재수정 및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재시각화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2021.12.07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2021.12.13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수정된 코드로 작업 수정 및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재시각화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0169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424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7287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64460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485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9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36AB9C-E47F-424E-80EE-C5EE4BCF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699039"/>
            <a:ext cx="8013700" cy="439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02E15-4067-CE48-92FD-768246BB85F2}"/>
              </a:ext>
            </a:extLst>
          </p:cNvPr>
          <p:cNvSpPr txBox="1"/>
          <p:nvPr/>
        </p:nvSpPr>
        <p:spPr>
          <a:xfrm>
            <a:off x="366183" y="488035"/>
            <a:ext cx="7488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</a:t>
            </a:r>
            <a:r>
              <a:rPr lang="ko-KR" altLang="en-US" sz="3500" b="1" spc="-120" dirty="0">
                <a:solidFill>
                  <a:srgbClr val="004C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코드 및 결과</a:t>
            </a:r>
            <a:endParaRPr lang="en-US" altLang="ko-KR" sz="3500" b="1" spc="-120" dirty="0">
              <a:solidFill>
                <a:srgbClr val="004C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15300-7524-394B-85C8-059FC432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79400"/>
            <a:ext cx="80899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테마1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6911A2A9-3B44-4ACE-9835-06712DA116FA}" vid="{3FEAEC36-88C2-4D9E-A833-82C05B64CB9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531</Words>
  <Application>Microsoft Macintosh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KoPub돋움체 Bold</vt:lpstr>
      <vt:lpstr>KoPub돋움체 Medium</vt:lpstr>
      <vt:lpstr>맑은 고딕</vt:lpstr>
      <vt:lpstr>Noto Sans KR Black</vt:lpstr>
      <vt:lpstr>Arial</vt:lpstr>
      <vt:lpstr>테마1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kds</dc:creator>
  <cp:lastModifiedBy>이희준</cp:lastModifiedBy>
  <cp:revision>25</cp:revision>
  <dcterms:created xsi:type="dcterms:W3CDTF">2021-10-13T14:38:17Z</dcterms:created>
  <dcterms:modified xsi:type="dcterms:W3CDTF">2021-12-15T06:51:03Z</dcterms:modified>
</cp:coreProperties>
</file>