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900" autoAdjust="0"/>
  </p:normalViewPr>
  <p:slideViewPr>
    <p:cSldViewPr>
      <p:cViewPr varScale="1">
        <p:scale>
          <a:sx n="109" d="100"/>
          <a:sy n="109" d="100"/>
        </p:scale>
        <p:origin x="72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235" d="100"/>
          <a:sy n="235" d="100"/>
        </p:scale>
        <p:origin x="808" y="1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A0C1C-E329-49EC-A45E-9ADD79B1DDFD}" type="datetimeFigureOut">
              <a:rPr lang="ko-KR" altLang="en-US" smtClean="0"/>
              <a:t>2025-08-09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E6C48-77EE-4E44-AA0C-79DEB65AE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6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Q. </a:t>
            </a:r>
            <a:r>
              <a:rPr lang="en-US" altLang="ko-KR" dirty="0" err="1"/>
              <a:t>ltau</a:t>
            </a:r>
            <a:r>
              <a:rPr lang="ko-KR" altLang="en-US" dirty="0"/>
              <a:t>의 역할</a:t>
            </a:r>
            <a:r>
              <a:rPr lang="en-US" altLang="ko-KR" dirty="0"/>
              <a:t>: </a:t>
            </a:r>
            <a:r>
              <a:rPr lang="ko-KR" altLang="en-US" dirty="0"/>
              <a:t>자산 증가 억제 </a:t>
            </a:r>
            <a:endParaRPr lang="en-US" altLang="ko-KR" dirty="0"/>
          </a:p>
          <a:p>
            <a:r>
              <a:rPr lang="en-US" altLang="ko-KR" dirty="0"/>
              <a:t>-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E6C48-77EE-4E44-AA0C-79DEB65AE49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196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E6C48-77EE-4E44-AA0C-79DEB65AE49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51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499" y="3114868"/>
            <a:ext cx="677544" cy="92333"/>
          </a:xfrm>
          <a:prstGeom prst="rect">
            <a:avLst/>
          </a:prstGeom>
        </p:spPr>
        <p:txBody>
          <a:bodyPr lIns="0" tIns="0" rIns="0" bIns="0"/>
          <a:lstStyle>
            <a:lvl1pPr>
              <a:defRPr sz="600" b="1" i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spcBef>
                <a:spcPts val="65"/>
              </a:spcBef>
            </a:pPr>
            <a:r>
              <a:rPr lang="en-US" spc="-10" dirty="0"/>
              <a:t>KMV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8/9/2025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80037" y="3114868"/>
            <a:ext cx="241300" cy="184666"/>
          </a:xfrm>
          <a:prstGeom prst="rect">
            <a:avLst/>
          </a:prstGeom>
        </p:spPr>
        <p:txBody>
          <a:bodyPr lIns="0" tIns="0" rIns="0" bIns="0"/>
          <a:lstStyle>
            <a:lvl1pPr>
              <a:defRPr sz="600" b="1" i="0">
                <a:solidFill>
                  <a:srgbClr val="7A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80010">
              <a:spcBef>
                <a:spcPts val="65"/>
              </a:spcBef>
            </a:pPr>
            <a:fld id="{81D60167-4931-47E6-BA6A-407CBD079E47}" type="slidenum">
              <a:rPr lang="en-US" altLang="ko-KR" spc="-20" smtClean="0"/>
              <a:pPr marL="80010">
                <a:spcBef>
                  <a:spcPts val="65"/>
                </a:spcBef>
              </a:pPr>
              <a:t>‹#›</a:t>
            </a:fld>
            <a:r>
              <a:rPr lang="en-US" altLang="ko-KR" spc="-20" dirty="0"/>
              <a:t>/29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213166"/>
            <a:ext cx="5368290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44" y="699693"/>
            <a:ext cx="5508853" cy="169277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499" y="3114868"/>
            <a:ext cx="677544" cy="92333"/>
          </a:xfrm>
          <a:prstGeom prst="rect">
            <a:avLst/>
          </a:prstGeom>
        </p:spPr>
        <p:txBody>
          <a:bodyPr lIns="0" tIns="0" rIns="0" bIns="0"/>
          <a:lstStyle>
            <a:lvl1pPr>
              <a:defRPr sz="600" b="1" i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spcBef>
                <a:spcPts val="65"/>
              </a:spcBef>
            </a:pPr>
            <a:r>
              <a:rPr lang="en-US" spc="-10" dirty="0"/>
              <a:t>KMV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8/9/2025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80037" y="3114868"/>
            <a:ext cx="241300" cy="184666"/>
          </a:xfrm>
          <a:prstGeom prst="rect">
            <a:avLst/>
          </a:prstGeom>
        </p:spPr>
        <p:txBody>
          <a:bodyPr lIns="0" tIns="0" rIns="0" bIns="0"/>
          <a:lstStyle>
            <a:lvl1pPr>
              <a:defRPr sz="600" b="1" i="0">
                <a:solidFill>
                  <a:srgbClr val="7A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80010">
              <a:spcBef>
                <a:spcPts val="65"/>
              </a:spcBef>
            </a:pPr>
            <a:fld id="{81D60167-4931-47E6-BA6A-407CBD079E47}" type="slidenum">
              <a:rPr lang="en-US" altLang="ko-KR" spc="-20" smtClean="0"/>
              <a:pPr marL="80010">
                <a:spcBef>
                  <a:spcPts val="65"/>
                </a:spcBef>
              </a:pPr>
              <a:t>‹#›</a:t>
            </a:fld>
            <a:r>
              <a:rPr lang="en-US" altLang="ko-KR" spc="-20"/>
              <a:t>/29</a:t>
            </a:r>
            <a:endParaRPr lang="en-US" altLang="ko-KR" spc="-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8544" y="407888"/>
            <a:ext cx="5584825" cy="558800"/>
          </a:xfrm>
          <a:custGeom>
            <a:avLst/>
            <a:gdLst/>
            <a:ahLst/>
            <a:cxnLst/>
            <a:rect l="l" t="t" r="r" b="b"/>
            <a:pathLst>
              <a:path w="5584825" h="558800">
                <a:moveTo>
                  <a:pt x="5584580" y="0"/>
                </a:moveTo>
                <a:lnTo>
                  <a:pt x="0" y="0"/>
                </a:lnTo>
                <a:lnTo>
                  <a:pt x="0" y="558671"/>
                </a:lnTo>
                <a:lnTo>
                  <a:pt x="5584580" y="558671"/>
                </a:lnTo>
                <a:lnTo>
                  <a:pt x="5584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87743" y="389052"/>
            <a:ext cx="5584825" cy="527050"/>
          </a:xfrm>
          <a:custGeom>
            <a:avLst/>
            <a:gdLst/>
            <a:ahLst/>
            <a:cxnLst/>
            <a:rect l="l" t="t" r="r" b="b"/>
            <a:pathLst>
              <a:path w="5584825" h="527050">
                <a:moveTo>
                  <a:pt x="5584580" y="0"/>
                </a:moveTo>
                <a:lnTo>
                  <a:pt x="0" y="0"/>
                </a:lnTo>
                <a:lnTo>
                  <a:pt x="0" y="475906"/>
                </a:lnTo>
                <a:lnTo>
                  <a:pt x="4008" y="495631"/>
                </a:lnTo>
                <a:lnTo>
                  <a:pt x="14922" y="511784"/>
                </a:lnTo>
                <a:lnTo>
                  <a:pt x="31075" y="522698"/>
                </a:lnTo>
                <a:lnTo>
                  <a:pt x="50800" y="526707"/>
                </a:lnTo>
                <a:lnTo>
                  <a:pt x="5533779" y="526707"/>
                </a:lnTo>
                <a:lnTo>
                  <a:pt x="5553504" y="522698"/>
                </a:lnTo>
                <a:lnTo>
                  <a:pt x="5569657" y="511784"/>
                </a:lnTo>
                <a:lnTo>
                  <a:pt x="5580571" y="495631"/>
                </a:lnTo>
                <a:lnTo>
                  <a:pt x="5584580" y="475906"/>
                </a:lnTo>
                <a:lnTo>
                  <a:pt x="55845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213166"/>
            <a:ext cx="5368290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621499" y="3114868"/>
            <a:ext cx="677544" cy="92333"/>
          </a:xfrm>
          <a:prstGeom prst="rect">
            <a:avLst/>
          </a:prstGeom>
        </p:spPr>
        <p:txBody>
          <a:bodyPr lIns="0" tIns="0" rIns="0" bIns="0"/>
          <a:lstStyle>
            <a:lvl1pPr>
              <a:defRPr sz="600" b="1" i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spcBef>
                <a:spcPts val="65"/>
              </a:spcBef>
            </a:pPr>
            <a:r>
              <a:rPr lang="en-US" spc="-10" dirty="0"/>
              <a:t>KMV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8/9/2025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5380037" y="3114868"/>
            <a:ext cx="241300" cy="184666"/>
          </a:xfrm>
          <a:prstGeom prst="rect">
            <a:avLst/>
          </a:prstGeom>
        </p:spPr>
        <p:txBody>
          <a:bodyPr lIns="0" tIns="0" rIns="0" bIns="0"/>
          <a:lstStyle>
            <a:lvl1pPr>
              <a:defRPr sz="600" b="1" i="0">
                <a:solidFill>
                  <a:srgbClr val="7A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80010">
              <a:spcBef>
                <a:spcPts val="65"/>
              </a:spcBef>
            </a:pPr>
            <a:fld id="{81D60167-4931-47E6-BA6A-407CBD079E47}" type="slidenum">
              <a:rPr lang="en-US" altLang="ko-KR" spc="-20" smtClean="0"/>
              <a:pPr marL="80010">
                <a:spcBef>
                  <a:spcPts val="65"/>
                </a:spcBef>
              </a:pPr>
              <a:t>‹#›</a:t>
            </a:fld>
            <a:r>
              <a:rPr lang="en-US" altLang="ko-KR" spc="-20"/>
              <a:t>/29</a:t>
            </a:r>
            <a:endParaRPr lang="en-US" altLang="ko-KR" spc="-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213166"/>
            <a:ext cx="5368290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621499" y="3114868"/>
            <a:ext cx="677544" cy="92333"/>
          </a:xfrm>
          <a:prstGeom prst="rect">
            <a:avLst/>
          </a:prstGeom>
        </p:spPr>
        <p:txBody>
          <a:bodyPr lIns="0" tIns="0" rIns="0" bIns="0"/>
          <a:lstStyle>
            <a:lvl1pPr>
              <a:defRPr sz="600" b="1" i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spcBef>
                <a:spcPts val="65"/>
              </a:spcBef>
            </a:pPr>
            <a:r>
              <a:rPr lang="en-US" spc="-10" dirty="0"/>
              <a:t>KMV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8/9/2025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5380037" y="3114868"/>
            <a:ext cx="241300" cy="184666"/>
          </a:xfrm>
          <a:prstGeom prst="rect">
            <a:avLst/>
          </a:prstGeom>
        </p:spPr>
        <p:txBody>
          <a:bodyPr lIns="0" tIns="0" rIns="0" bIns="0"/>
          <a:lstStyle>
            <a:lvl1pPr>
              <a:defRPr sz="600" b="1" i="0">
                <a:solidFill>
                  <a:srgbClr val="7A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80010">
              <a:spcBef>
                <a:spcPts val="65"/>
              </a:spcBef>
            </a:pPr>
            <a:fld id="{81D60167-4931-47E6-BA6A-407CBD079E47}" type="slidenum">
              <a:rPr lang="en-US" altLang="ko-KR" spc="-20" smtClean="0"/>
              <a:pPr marL="80010">
                <a:spcBef>
                  <a:spcPts val="65"/>
                </a:spcBef>
              </a:pPr>
              <a:t>‹#›</a:t>
            </a:fld>
            <a:r>
              <a:rPr lang="en-US" altLang="ko-KR" spc="-20" dirty="0"/>
              <a:t>/29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621499" y="3114868"/>
            <a:ext cx="677544" cy="92333"/>
          </a:xfrm>
          <a:prstGeom prst="rect">
            <a:avLst/>
          </a:prstGeom>
        </p:spPr>
        <p:txBody>
          <a:bodyPr lIns="0" tIns="0" rIns="0" bIns="0"/>
          <a:lstStyle>
            <a:lvl1pPr>
              <a:defRPr sz="600" b="1" i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spcBef>
                <a:spcPts val="65"/>
              </a:spcBef>
            </a:pPr>
            <a:r>
              <a:rPr lang="en-US" spc="-10" dirty="0"/>
              <a:t>KMV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8/9/2025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5380037" y="3114868"/>
            <a:ext cx="241300" cy="184666"/>
          </a:xfrm>
          <a:prstGeom prst="rect">
            <a:avLst/>
          </a:prstGeom>
        </p:spPr>
        <p:txBody>
          <a:bodyPr lIns="0" tIns="0" rIns="0" bIns="0"/>
          <a:lstStyle>
            <a:lvl1pPr>
              <a:defRPr sz="600" b="1" i="0">
                <a:solidFill>
                  <a:srgbClr val="7A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80010">
              <a:spcBef>
                <a:spcPts val="65"/>
              </a:spcBef>
            </a:pPr>
            <a:fld id="{81D60167-4931-47E6-BA6A-407CBD079E47}" type="slidenum">
              <a:rPr lang="en-US" altLang="ko-KR" spc="-20" smtClean="0"/>
              <a:pPr marL="80010">
                <a:spcBef>
                  <a:spcPts val="65"/>
                </a:spcBef>
              </a:pPr>
              <a:t>‹#›</a:t>
            </a:fld>
            <a:r>
              <a:rPr lang="en-US" altLang="ko-KR" spc="-20" dirty="0"/>
              <a:t>/29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880360" cy="167640"/>
          </a:xfrm>
          <a:custGeom>
            <a:avLst/>
            <a:gdLst/>
            <a:ahLst/>
            <a:cxnLst/>
            <a:rect l="l" t="t" r="r" b="b"/>
            <a:pathLst>
              <a:path w="2880360" h="167640">
                <a:moveTo>
                  <a:pt x="2880004" y="0"/>
                </a:moveTo>
                <a:lnTo>
                  <a:pt x="0" y="0"/>
                </a:lnTo>
                <a:lnTo>
                  <a:pt x="0" y="167601"/>
                </a:lnTo>
                <a:lnTo>
                  <a:pt x="2880004" y="167601"/>
                </a:lnTo>
                <a:lnTo>
                  <a:pt x="2880004" y="0"/>
                </a:lnTo>
                <a:close/>
              </a:path>
            </a:pathLst>
          </a:custGeom>
          <a:solidFill>
            <a:srgbClr val="A30000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제목 개체 틀 6">
            <a:extLst>
              <a:ext uri="{FF2B5EF4-FFF2-40B4-BE49-F238E27FC236}">
                <a16:creationId xmlns:a16="http://schemas.microsoft.com/office/drawing/2014/main" id="{C0B865B1-7C32-8E7F-2534-087D58195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173038"/>
            <a:ext cx="4972050" cy="627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6BFBAC7-FE26-7637-C114-1A0EF1BDE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875" y="863600"/>
            <a:ext cx="4972050" cy="2058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2675A0E7-FFF1-145C-739A-E9E90D998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875" y="3006725"/>
            <a:ext cx="1296988" cy="173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A6553-B1DB-4DFA-B3D2-168004EEFB15}" type="datetimeFigureOut">
              <a:rPr lang="ko-KR" altLang="en-US" smtClean="0"/>
              <a:t>2025-08-09</a:t>
            </a:fld>
            <a:endParaRPr lang="ko-KR" altLang="en-US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ABD781A9-DEBA-4AC6-C273-61419863B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09763" y="3006725"/>
            <a:ext cx="1946275" cy="173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14E23A7C-39A3-27AB-ADDE-9AE507891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71938" y="3006725"/>
            <a:ext cx="1296987" cy="173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DC288-E909-448E-9F63-BC795515CCE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>
        <a:defRPr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slide" Target="slide14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slide" Target="slide14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slide" Target="slide1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18.png"/><Relationship Id="rId7" Type="http://schemas.openxmlformats.org/officeDocument/2006/relationships/image" Target="../media/image61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slide" Target="slide1.xml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slide" Target="slide1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slide" Target="slide19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slide" Target="slide19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slide" Target="slide1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slide" Target="slide19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544" y="300166"/>
            <a:ext cx="5584825" cy="58990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306070" algn="ctr">
              <a:lnSpc>
                <a:spcPct val="100000"/>
              </a:lnSpc>
              <a:spcBef>
                <a:spcPts val="1240"/>
              </a:spcBef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Monetary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According to Hank</a:t>
            </a:r>
            <a:b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Pt.3</a:t>
            </a:r>
            <a:endParaRPr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3500" y="1306511"/>
            <a:ext cx="1375182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Giovanni L. Violante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68E918A-89C1-2FD5-1676-01F9DD21A953}"/>
              </a:ext>
            </a:extLst>
          </p:cNvPr>
          <p:cNvSpPr txBox="1"/>
          <p:nvPr/>
        </p:nvSpPr>
        <p:spPr>
          <a:xfrm>
            <a:off x="749300" y="1300712"/>
            <a:ext cx="1375182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spc="-10" dirty="0">
                <a:latin typeface="Times" panose="02020603050405020304" pitchFamily="18" charset="0"/>
                <a:cs typeface="Times" panose="02020603050405020304" pitchFamily="18" charset="0"/>
              </a:rPr>
              <a:t>Greg Kaplan</a:t>
            </a:r>
            <a:endParaRPr sz="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C485E075-0A28-DF75-29FF-06687C9B8D31}"/>
              </a:ext>
            </a:extLst>
          </p:cNvPr>
          <p:cNvSpPr txBox="1"/>
          <p:nvPr/>
        </p:nvSpPr>
        <p:spPr>
          <a:xfrm>
            <a:off x="2243365" y="1300711"/>
            <a:ext cx="1375182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spc="-10" dirty="0">
                <a:latin typeface="Times" panose="02020603050405020304" pitchFamily="18" charset="0"/>
                <a:cs typeface="Times" panose="02020603050405020304" pitchFamily="18" charset="0"/>
              </a:rPr>
              <a:t>Benjamin Moll</a:t>
            </a:r>
            <a:endParaRPr sz="8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5917" y="18407"/>
            <a:ext cx="1236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Inflation</a:t>
            </a:r>
            <a:r>
              <a:rPr sz="600" b="1" spc="-15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b="1" spc="-15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composite</a:t>
            </a:r>
            <a:r>
              <a:rPr sz="600" b="1" spc="-15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10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spending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760085" cy="489584"/>
            <a:chOff x="0" y="0"/>
            <a:chExt cx="5760085" cy="489584"/>
          </a:xfrm>
        </p:grpSpPr>
        <p:sp>
          <p:nvSpPr>
            <p:cNvPr id="4" name="object 4"/>
            <p:cNvSpPr/>
            <p:nvPr/>
          </p:nvSpPr>
          <p:spPr>
            <a:xfrm>
              <a:off x="2880004" y="0"/>
              <a:ext cx="2880360" cy="167640"/>
            </a:xfrm>
            <a:custGeom>
              <a:avLst/>
              <a:gdLst/>
              <a:ahLst/>
              <a:cxnLst/>
              <a:rect l="l" t="t" r="r" b="b"/>
              <a:pathLst>
                <a:path w="2880360" h="167640">
                  <a:moveTo>
                    <a:pt x="2880004" y="0"/>
                  </a:moveTo>
                  <a:lnTo>
                    <a:pt x="0" y="0"/>
                  </a:lnTo>
                  <a:lnTo>
                    <a:pt x="0" y="167601"/>
                  </a:lnTo>
                  <a:lnTo>
                    <a:pt x="2880004" y="16760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67601"/>
              <a:ext cx="5760085" cy="321945"/>
            </a:xfrm>
            <a:custGeom>
              <a:avLst/>
              <a:gdLst/>
              <a:ahLst/>
              <a:cxnLst/>
              <a:rect l="l" t="t" r="r" b="b"/>
              <a:pathLst>
                <a:path w="5760085" h="321945">
                  <a:moveTo>
                    <a:pt x="5759996" y="0"/>
                  </a:moveTo>
                  <a:lnTo>
                    <a:pt x="0" y="0"/>
                  </a:lnTo>
                  <a:lnTo>
                    <a:pt x="0" y="321500"/>
                  </a:lnTo>
                  <a:lnTo>
                    <a:pt x="5759996" y="32150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Ukraine-Russia</a:t>
            </a:r>
            <a:r>
              <a:rPr spc="180" dirty="0"/>
              <a:t> </a:t>
            </a:r>
            <a:r>
              <a:rPr spc="-25" dirty="0"/>
              <a:t>War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174279"/>
            <a:ext cx="76809" cy="7680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2932" y="1102384"/>
            <a:ext cx="5078730" cy="11480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"/>
                <a:cs typeface="Arial"/>
              </a:rPr>
              <a:t>Model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says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inflation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rate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reacts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composite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government-</a:t>
            </a:r>
            <a:r>
              <a:rPr sz="1100" dirty="0">
                <a:latin typeface="Arial"/>
                <a:cs typeface="Arial"/>
              </a:rPr>
              <a:t>spending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variable,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which </a:t>
            </a:r>
            <a:r>
              <a:rPr sz="1100" dirty="0">
                <a:latin typeface="Arial"/>
                <a:cs typeface="Arial"/>
              </a:rPr>
              <a:t>equals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cumulative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surge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ratios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government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spending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GDP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divided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initial debt-</a:t>
            </a:r>
            <a:r>
              <a:rPr sz="1100" dirty="0">
                <a:latin typeface="Arial"/>
                <a:cs typeface="Arial"/>
              </a:rPr>
              <a:t>GDP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ratio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average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debt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maturity.</a:t>
            </a:r>
            <a:endParaRPr sz="1100">
              <a:latin typeface="Arial"/>
              <a:cs typeface="Arial"/>
            </a:endParaRPr>
          </a:p>
          <a:p>
            <a:pPr marL="12700" marR="62865" algn="just">
              <a:lnSpc>
                <a:spcPct val="102600"/>
              </a:lnSpc>
              <a:spcBef>
                <a:spcPts val="755"/>
              </a:spcBef>
            </a:pPr>
            <a:r>
              <a:rPr sz="1100" dirty="0">
                <a:latin typeface="Arial"/>
                <a:cs typeface="Arial"/>
              </a:rPr>
              <a:t>Empirical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application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allows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additional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effect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Ukraine-</a:t>
            </a:r>
            <a:r>
              <a:rPr sz="1100" dirty="0">
                <a:latin typeface="Arial"/>
                <a:cs typeface="Arial"/>
              </a:rPr>
              <a:t>Russia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War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(started </a:t>
            </a:r>
            <a:r>
              <a:rPr sz="1100" dirty="0">
                <a:latin typeface="Arial"/>
                <a:cs typeface="Arial"/>
              </a:rPr>
              <a:t>2022).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Countries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share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common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border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Ukraine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Russia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found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have </a:t>
            </a:r>
            <a:r>
              <a:rPr sz="1100" dirty="0">
                <a:latin typeface="Arial"/>
                <a:cs typeface="Arial"/>
              </a:rPr>
              <a:t>higher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inflation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rates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would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otherwise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predicted.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1786064"/>
            <a:ext cx="76809" cy="76809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3108743"/>
            <a:ext cx="5760085" cy="131445"/>
            <a:chOff x="0" y="3108743"/>
            <a:chExt cx="5760085" cy="131445"/>
          </a:xfrm>
        </p:grpSpPr>
        <p:sp>
          <p:nvSpPr>
            <p:cNvPr id="11" name="object 11"/>
            <p:cNvSpPr/>
            <p:nvPr/>
          </p:nvSpPr>
          <p:spPr>
            <a:xfrm>
              <a:off x="0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19973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39946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Barro</a:t>
            </a:r>
            <a:r>
              <a:rPr dirty="0"/>
              <a:t> and </a:t>
            </a:r>
            <a:r>
              <a:rPr spc="-10" dirty="0"/>
              <a:t>Bianchi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94052" y="3114868"/>
            <a:ext cx="177228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5" action="ppaction://hlinksldjump"/>
              </a:rPr>
              <a:t>Fiscal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5" action="ppaction://hlinksldjump"/>
              </a:rPr>
              <a:t>Influences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5" action="ppaction://hlinksldjump"/>
              </a:rPr>
              <a:t>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5" action="ppaction://hlinksldjump"/>
              </a:rPr>
              <a:t>Inflation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5" action="ppaction://hlinksldjump"/>
              </a:rPr>
              <a:t>in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5" action="ppaction://hlinksldjump"/>
              </a:rPr>
              <a:t>OECD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10" dirty="0">
                <a:solidFill>
                  <a:srgbClr val="8E0000"/>
                </a:solidFill>
                <a:latin typeface="Arial"/>
                <a:cs typeface="Arial"/>
                <a:hlinkClick r:id="rId5" action="ppaction://hlinksldjump"/>
              </a:rPr>
              <a:t>Countries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8/29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8354" y="18407"/>
            <a:ext cx="6838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Empirical</a:t>
            </a:r>
            <a:r>
              <a:rPr sz="600" b="1" spc="-35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10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strategy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760085" cy="489584"/>
            <a:chOff x="0" y="0"/>
            <a:chExt cx="5760085" cy="489584"/>
          </a:xfrm>
        </p:grpSpPr>
        <p:sp>
          <p:nvSpPr>
            <p:cNvPr id="4" name="object 4"/>
            <p:cNvSpPr/>
            <p:nvPr/>
          </p:nvSpPr>
          <p:spPr>
            <a:xfrm>
              <a:off x="2880004" y="0"/>
              <a:ext cx="2880360" cy="167640"/>
            </a:xfrm>
            <a:custGeom>
              <a:avLst/>
              <a:gdLst/>
              <a:ahLst/>
              <a:cxnLst/>
              <a:rect l="l" t="t" r="r" b="b"/>
              <a:pathLst>
                <a:path w="2880360" h="167640">
                  <a:moveTo>
                    <a:pt x="2880004" y="0"/>
                  </a:moveTo>
                  <a:lnTo>
                    <a:pt x="0" y="0"/>
                  </a:lnTo>
                  <a:lnTo>
                    <a:pt x="0" y="167601"/>
                  </a:lnTo>
                  <a:lnTo>
                    <a:pt x="2880004" y="16760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67601"/>
              <a:ext cx="5760085" cy="321945"/>
            </a:xfrm>
            <a:custGeom>
              <a:avLst/>
              <a:gdLst/>
              <a:ahLst/>
              <a:cxnLst/>
              <a:rect l="l" t="t" r="r" b="b"/>
              <a:pathLst>
                <a:path w="5760085" h="321945">
                  <a:moveTo>
                    <a:pt x="5759996" y="0"/>
                  </a:moveTo>
                  <a:lnTo>
                    <a:pt x="0" y="0"/>
                  </a:lnTo>
                  <a:lnTo>
                    <a:pt x="0" y="321500"/>
                  </a:lnTo>
                  <a:lnTo>
                    <a:pt x="5759996" y="32150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Data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776947"/>
            <a:ext cx="134416" cy="1344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0106" y="77639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1581" y="1003985"/>
            <a:ext cx="61874" cy="618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02932" y="714920"/>
            <a:ext cx="5231765" cy="84709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dirty="0">
                <a:latin typeface="Arial"/>
                <a:cs typeface="Arial"/>
              </a:rPr>
              <a:t>Duration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public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debt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latin typeface="Arial"/>
                <a:cs typeface="Arial"/>
              </a:rPr>
              <a:t>Data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from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OECD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“average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remaining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maturity”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general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govt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gross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public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debt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(also </a:t>
            </a:r>
            <a:r>
              <a:rPr sz="1000" dirty="0">
                <a:latin typeface="Arial"/>
                <a:cs typeface="Arial"/>
              </a:rPr>
              <a:t>BIS).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Refers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principal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payments,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coupons.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Approximation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calculate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duration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of </a:t>
            </a:r>
            <a:r>
              <a:rPr sz="1000" dirty="0">
                <a:latin typeface="Arial"/>
                <a:cs typeface="Arial"/>
              </a:rPr>
              <a:t>debt,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using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formula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factors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stated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maturity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along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current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lagged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nominal </a:t>
            </a:r>
            <a:r>
              <a:rPr sz="1000" dirty="0">
                <a:latin typeface="Arial"/>
                <a:cs typeface="Arial"/>
              </a:rPr>
              <a:t>interest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rates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government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bonds.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705" y="1682267"/>
            <a:ext cx="134416" cy="13441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40106" y="168171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1581" y="1909305"/>
            <a:ext cx="61874" cy="6187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02932" y="1620240"/>
            <a:ext cx="4628515" cy="39179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spc="-10" dirty="0">
                <a:latin typeface="Arial"/>
                <a:cs typeface="Arial"/>
              </a:rPr>
              <a:t>Euro-</a:t>
            </a:r>
            <a:r>
              <a:rPr sz="1100" dirty="0">
                <a:latin typeface="Arial"/>
                <a:cs typeface="Arial"/>
              </a:rPr>
              <a:t>area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latin typeface="Arial"/>
                <a:cs typeface="Arial"/>
              </a:rPr>
              <a:t>Weighted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averages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17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countries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Euro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area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viewed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single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economy.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6705" y="2132088"/>
            <a:ext cx="134416" cy="13441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40106" y="213083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1581" y="2359139"/>
            <a:ext cx="61874" cy="6187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02932" y="2070074"/>
            <a:ext cx="5182235" cy="6953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spc="-10" dirty="0">
                <a:latin typeface="Arial"/>
                <a:cs typeface="Arial"/>
              </a:rPr>
              <a:t>Proximity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war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Ukraine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latin typeface="Arial"/>
                <a:cs typeface="Arial"/>
              </a:rPr>
              <a:t>Assembled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information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related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distances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trade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shares.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Empirically,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results</a:t>
            </a:r>
            <a:r>
              <a:rPr sz="1000" spc="-20" dirty="0">
                <a:latin typeface="Arial"/>
                <a:cs typeface="Arial"/>
              </a:rPr>
              <a:t> best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simple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dummy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variable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whether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country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shares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common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border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Ukraine</a:t>
            </a:r>
            <a:r>
              <a:rPr sz="1000" spc="-25" dirty="0">
                <a:latin typeface="Arial"/>
                <a:cs typeface="Arial"/>
              </a:rPr>
              <a:t> or </a:t>
            </a:r>
            <a:r>
              <a:rPr sz="1000" dirty="0">
                <a:latin typeface="Arial"/>
                <a:cs typeface="Arial"/>
              </a:rPr>
              <a:t>Russia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(8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OECD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countries).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108743"/>
            <a:ext cx="5760085" cy="131445"/>
            <a:chOff x="0" y="3108743"/>
            <a:chExt cx="5760085" cy="131445"/>
          </a:xfrm>
        </p:grpSpPr>
        <p:sp>
          <p:nvSpPr>
            <p:cNvPr id="20" name="object 20"/>
            <p:cNvSpPr/>
            <p:nvPr/>
          </p:nvSpPr>
          <p:spPr>
            <a:xfrm>
              <a:off x="0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19973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39946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Barro</a:t>
            </a:r>
            <a:r>
              <a:rPr dirty="0"/>
              <a:t> and </a:t>
            </a:r>
            <a:r>
              <a:rPr spc="-10" dirty="0"/>
              <a:t>Bianchi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994052" y="3114868"/>
            <a:ext cx="177228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9" action="ppaction://hlinksldjump"/>
              </a:rPr>
              <a:t>Fiscal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9" action="ppaction://hlinksldjump"/>
              </a:rPr>
              <a:t>Influences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9" action="ppaction://hlinksldjump"/>
              </a:rPr>
              <a:t>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9" action="ppaction://hlinksldjump"/>
              </a:rPr>
              <a:t>Inflation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9" action="ppaction://hlinksldjump"/>
              </a:rPr>
              <a:t>in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9" action="ppaction://hlinksldjump"/>
              </a:rPr>
              <a:t>OECD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b="1" spc="-10" dirty="0">
                <a:solidFill>
                  <a:srgbClr val="8E0000"/>
                </a:solidFill>
                <a:latin typeface="Arial"/>
                <a:cs typeface="Arial"/>
                <a:hlinkClick r:id="rId9" action="ppaction://hlinksldjump"/>
              </a:rPr>
              <a:t>Countries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9/29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8354" y="18407"/>
            <a:ext cx="6838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Empirical</a:t>
            </a:r>
            <a:r>
              <a:rPr sz="600" b="1" spc="-35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10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strategy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760085" cy="489584"/>
            <a:chOff x="0" y="0"/>
            <a:chExt cx="5760085" cy="489584"/>
          </a:xfrm>
        </p:grpSpPr>
        <p:sp>
          <p:nvSpPr>
            <p:cNvPr id="4" name="object 4"/>
            <p:cNvSpPr/>
            <p:nvPr/>
          </p:nvSpPr>
          <p:spPr>
            <a:xfrm>
              <a:off x="2880004" y="0"/>
              <a:ext cx="2880360" cy="167640"/>
            </a:xfrm>
            <a:custGeom>
              <a:avLst/>
              <a:gdLst/>
              <a:ahLst/>
              <a:cxnLst/>
              <a:rect l="l" t="t" r="r" b="b"/>
              <a:pathLst>
                <a:path w="2880360" h="167640">
                  <a:moveTo>
                    <a:pt x="2880004" y="0"/>
                  </a:moveTo>
                  <a:lnTo>
                    <a:pt x="0" y="0"/>
                  </a:lnTo>
                  <a:lnTo>
                    <a:pt x="0" y="167601"/>
                  </a:lnTo>
                  <a:lnTo>
                    <a:pt x="2880004" y="16760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67601"/>
              <a:ext cx="5760085" cy="321945"/>
            </a:xfrm>
            <a:custGeom>
              <a:avLst/>
              <a:gdLst/>
              <a:ahLst/>
              <a:cxnLst/>
              <a:rect l="l" t="t" r="r" b="b"/>
              <a:pathLst>
                <a:path w="5760085" h="321945">
                  <a:moveTo>
                    <a:pt x="5759996" y="0"/>
                  </a:moveTo>
                  <a:lnTo>
                    <a:pt x="0" y="0"/>
                  </a:lnTo>
                  <a:lnTo>
                    <a:pt x="0" y="321500"/>
                  </a:lnTo>
                  <a:lnTo>
                    <a:pt x="5759996" y="32150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Identification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059611"/>
            <a:ext cx="76809" cy="7680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2932" y="987715"/>
            <a:ext cx="5111115" cy="1434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Assume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composite</a:t>
            </a:r>
            <a:r>
              <a:rPr sz="11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govt-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spending</a:t>
            </a:r>
            <a:r>
              <a:rPr sz="11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variable</a:t>
            </a:r>
            <a:r>
              <a:rPr sz="11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exogenous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respect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inflation.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750"/>
              </a:spcBef>
            </a:pPr>
            <a:r>
              <a:rPr sz="1100" spc="-10" dirty="0">
                <a:latin typeface="Arial"/>
                <a:cs typeface="Arial"/>
              </a:rPr>
              <a:t>Spending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variable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relates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negligibly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extent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economic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downturn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gauged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real </a:t>
            </a:r>
            <a:r>
              <a:rPr sz="1100" dirty="0">
                <a:latin typeface="Arial"/>
                <a:cs typeface="Arial"/>
              </a:rPr>
              <a:t>GDP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growth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2019-2020.</a:t>
            </a:r>
            <a:endParaRPr sz="1100">
              <a:latin typeface="Arial"/>
              <a:cs typeface="Arial"/>
            </a:endParaRPr>
          </a:p>
          <a:p>
            <a:pPr marL="12700" marR="501015">
              <a:lnSpc>
                <a:spcPct val="159600"/>
              </a:lnSpc>
              <a:spcBef>
                <a:spcPts val="5"/>
              </a:spcBef>
            </a:pPr>
            <a:r>
              <a:rPr sz="1100" dirty="0">
                <a:latin typeface="Arial"/>
                <a:cs typeface="Arial"/>
              </a:rPr>
              <a:t>Identification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comes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cross-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sectional</a:t>
            </a:r>
            <a:r>
              <a:rPr sz="11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variation</a:t>
            </a:r>
            <a:r>
              <a:rPr sz="11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across</a:t>
            </a:r>
            <a:r>
              <a:rPr sz="11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OECD</a:t>
            </a:r>
            <a:r>
              <a:rPr sz="11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countries</a:t>
            </a:r>
            <a:r>
              <a:rPr sz="1100" spc="-10" dirty="0">
                <a:latin typeface="Arial"/>
                <a:cs typeface="Arial"/>
              </a:rPr>
              <a:t>.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Country-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fixed</a:t>
            </a:r>
            <a:r>
              <a:rPr sz="11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effect</a:t>
            </a:r>
            <a:r>
              <a:rPr sz="11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controls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average/target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inflation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each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country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Time-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fixed</a:t>
            </a:r>
            <a:r>
              <a:rPr sz="11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effect</a:t>
            </a:r>
            <a:r>
              <a:rPr sz="11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controls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impact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pandemic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other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global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shocks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1327251"/>
            <a:ext cx="76809" cy="7680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9557" y="1766963"/>
            <a:ext cx="76809" cy="7680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9557" y="2034590"/>
            <a:ext cx="76809" cy="7680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9557" y="2302230"/>
            <a:ext cx="76809" cy="7680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0" y="3108743"/>
            <a:ext cx="5760085" cy="131445"/>
            <a:chOff x="0" y="3108743"/>
            <a:chExt cx="5760085" cy="131445"/>
          </a:xfrm>
        </p:grpSpPr>
        <p:sp>
          <p:nvSpPr>
            <p:cNvPr id="14" name="object 14"/>
            <p:cNvSpPr/>
            <p:nvPr/>
          </p:nvSpPr>
          <p:spPr>
            <a:xfrm>
              <a:off x="0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19973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39946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Barro</a:t>
            </a:r>
            <a:r>
              <a:rPr dirty="0"/>
              <a:t> and </a:t>
            </a:r>
            <a:r>
              <a:rPr spc="-10" dirty="0"/>
              <a:t>Bianchi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994052" y="3114868"/>
            <a:ext cx="177228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8" action="ppaction://hlinksldjump"/>
              </a:rPr>
              <a:t>Fiscal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8" action="ppaction://hlinksldjump"/>
              </a:rPr>
              <a:t>Influences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8" action="ppaction://hlinksldjump"/>
              </a:rPr>
              <a:t>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8" action="ppaction://hlinksldjump"/>
              </a:rPr>
              <a:t>Inflation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8" action="ppaction://hlinksldjump"/>
              </a:rPr>
              <a:t>in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8" action="ppaction://hlinksldjump"/>
              </a:rPr>
              <a:t>OECD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10" dirty="0">
                <a:solidFill>
                  <a:srgbClr val="8E0000"/>
                </a:solidFill>
                <a:latin typeface="Arial"/>
                <a:cs typeface="Arial"/>
                <a:hlinkClick r:id="rId8" action="ppaction://hlinksldjump"/>
              </a:rPr>
              <a:t>Countries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10/29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8354" y="18407"/>
            <a:ext cx="6838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Empirical</a:t>
            </a:r>
            <a:r>
              <a:rPr sz="600" b="1" spc="-35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10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strategy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760085" cy="489584"/>
            <a:chOff x="0" y="0"/>
            <a:chExt cx="5760085" cy="489584"/>
          </a:xfrm>
        </p:grpSpPr>
        <p:sp>
          <p:nvSpPr>
            <p:cNvPr id="4" name="object 4"/>
            <p:cNvSpPr/>
            <p:nvPr/>
          </p:nvSpPr>
          <p:spPr>
            <a:xfrm>
              <a:off x="2880004" y="0"/>
              <a:ext cx="2880360" cy="167640"/>
            </a:xfrm>
            <a:custGeom>
              <a:avLst/>
              <a:gdLst/>
              <a:ahLst/>
              <a:cxnLst/>
              <a:rect l="l" t="t" r="r" b="b"/>
              <a:pathLst>
                <a:path w="2880360" h="167640">
                  <a:moveTo>
                    <a:pt x="2880004" y="0"/>
                  </a:moveTo>
                  <a:lnTo>
                    <a:pt x="0" y="0"/>
                  </a:lnTo>
                  <a:lnTo>
                    <a:pt x="0" y="167601"/>
                  </a:lnTo>
                  <a:lnTo>
                    <a:pt x="2880004" y="16760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67601"/>
              <a:ext cx="5760085" cy="321945"/>
            </a:xfrm>
            <a:custGeom>
              <a:avLst/>
              <a:gdLst/>
              <a:ahLst/>
              <a:cxnLst/>
              <a:rect l="l" t="t" r="r" b="b"/>
              <a:pathLst>
                <a:path w="5760085" h="321945">
                  <a:moveTo>
                    <a:pt x="5759996" y="0"/>
                  </a:moveTo>
                  <a:lnTo>
                    <a:pt x="0" y="0"/>
                  </a:lnTo>
                  <a:lnTo>
                    <a:pt x="0" y="321500"/>
                  </a:lnTo>
                  <a:lnTo>
                    <a:pt x="5759996" y="32150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Empirical</a:t>
            </a:r>
            <a:r>
              <a:rPr spc="140" dirty="0"/>
              <a:t> </a:t>
            </a:r>
            <a:r>
              <a:rPr spc="-10" dirty="0"/>
              <a:t>Setup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796137"/>
            <a:ext cx="76809" cy="7680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2932" y="724228"/>
            <a:ext cx="5184140" cy="4597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Sample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comprises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37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OECD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countries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(all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except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Turkey),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20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outside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Euro,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17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Euro.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100" dirty="0">
                <a:latin typeface="Arial"/>
                <a:cs typeface="Arial"/>
              </a:rPr>
              <a:t>Main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setting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treats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Euro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zone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single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economy.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1063764"/>
            <a:ext cx="76809" cy="7680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9557" y="1369263"/>
            <a:ext cx="76809" cy="7680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646070" y="1383259"/>
            <a:ext cx="37782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800" i="1" dirty="0">
                <a:latin typeface="Arial"/>
                <a:cs typeface="Arial"/>
              </a:rPr>
              <a:t>Y</a:t>
            </a:r>
            <a:r>
              <a:rPr sz="900" baseline="-18518" dirty="0">
                <a:latin typeface="Tahoma"/>
                <a:cs typeface="Tahoma"/>
              </a:rPr>
              <a:t>(</a:t>
            </a:r>
            <a:r>
              <a:rPr sz="900" spc="-179" baseline="-18518" dirty="0">
                <a:latin typeface="Tahoma"/>
                <a:cs typeface="Tahoma"/>
              </a:rPr>
              <a:t> </a:t>
            </a:r>
            <a:r>
              <a:rPr sz="800" i="1" spc="-10" dirty="0">
                <a:latin typeface="Arial"/>
                <a:cs typeface="Arial"/>
              </a:rPr>
              <a:t>t</a:t>
            </a:r>
            <a:r>
              <a:rPr sz="800" i="1" spc="-110" dirty="0">
                <a:latin typeface="Arial"/>
                <a:cs typeface="Arial"/>
              </a:rPr>
              <a:t> </a:t>
            </a:r>
            <a:r>
              <a:rPr sz="800" dirty="0">
                <a:latin typeface="Tahoma"/>
                <a:cs typeface="Tahoma"/>
              </a:rPr>
              <a:t>+</a:t>
            </a:r>
            <a:r>
              <a:rPr sz="800" i="1" dirty="0">
                <a:latin typeface="Arial"/>
                <a:cs typeface="Arial"/>
              </a:rPr>
              <a:t>i</a:t>
            </a:r>
            <a:r>
              <a:rPr sz="800" i="1" spc="-114" dirty="0">
                <a:latin typeface="Arial"/>
                <a:cs typeface="Arial"/>
              </a:rPr>
              <a:t> </a:t>
            </a:r>
            <a:r>
              <a:rPr sz="800" spc="-50" dirty="0">
                <a:latin typeface="Tahoma"/>
                <a:cs typeface="Tahoma"/>
              </a:rPr>
              <a:t>)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7532" y="1297354"/>
            <a:ext cx="50025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For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21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economy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sample,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means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200" i="1" u="sng" baseline="4861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</a:t>
            </a:r>
            <a:r>
              <a:rPr sz="900" u="sng" baseline="46296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1200" i="1" u="sng" baseline="4861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1200" i="1" u="sng" spc="-217" baseline="4861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u="sng" baseline="48611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sz="1200" i="1" u="sng" baseline="4861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1200" i="1" u="sng" spc="-217" baseline="4861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u="sng" baseline="48611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1200" u="none" spc="240" baseline="48611" dirty="0">
                <a:latin typeface="Tahoma"/>
                <a:cs typeface="Tahoma"/>
              </a:rPr>
              <a:t> </a:t>
            </a:r>
            <a:r>
              <a:rPr sz="1100" u="none" dirty="0">
                <a:latin typeface="Arial"/>
                <a:cs typeface="Arial"/>
              </a:rPr>
              <a:t>are</a:t>
            </a:r>
            <a:r>
              <a:rPr sz="1100" u="none" spc="-20" dirty="0">
                <a:latin typeface="Arial"/>
                <a:cs typeface="Arial"/>
              </a:rPr>
              <a:t> </a:t>
            </a:r>
            <a:r>
              <a:rPr sz="1100" u="none" dirty="0">
                <a:latin typeface="Arial"/>
                <a:cs typeface="Arial"/>
              </a:rPr>
              <a:t>.360</a:t>
            </a:r>
            <a:r>
              <a:rPr sz="1100" u="none" spc="-20" dirty="0">
                <a:latin typeface="Arial"/>
                <a:cs typeface="Arial"/>
              </a:rPr>
              <a:t> </a:t>
            </a:r>
            <a:r>
              <a:rPr sz="1100" u="none" dirty="0">
                <a:latin typeface="Arial"/>
                <a:cs typeface="Arial"/>
              </a:rPr>
              <a:t>in</a:t>
            </a:r>
            <a:r>
              <a:rPr sz="1100" u="none" spc="-20" dirty="0">
                <a:latin typeface="Arial"/>
                <a:cs typeface="Arial"/>
              </a:rPr>
              <a:t> </a:t>
            </a:r>
            <a:r>
              <a:rPr sz="1100" u="none" dirty="0">
                <a:latin typeface="Arial"/>
                <a:cs typeface="Arial"/>
              </a:rPr>
              <a:t>2019,</a:t>
            </a:r>
            <a:r>
              <a:rPr sz="1100" u="none" spc="-20" dirty="0">
                <a:latin typeface="Arial"/>
                <a:cs typeface="Arial"/>
              </a:rPr>
              <a:t> </a:t>
            </a:r>
            <a:r>
              <a:rPr sz="1100" u="none" dirty="0">
                <a:latin typeface="Arial"/>
                <a:cs typeface="Arial"/>
              </a:rPr>
              <a:t>.414</a:t>
            </a:r>
            <a:r>
              <a:rPr sz="1100" u="none" spc="-15" dirty="0">
                <a:latin typeface="Arial"/>
                <a:cs typeface="Arial"/>
              </a:rPr>
              <a:t> </a:t>
            </a:r>
            <a:r>
              <a:rPr sz="1100" u="none" dirty="0">
                <a:latin typeface="Arial"/>
                <a:cs typeface="Arial"/>
              </a:rPr>
              <a:t>in</a:t>
            </a:r>
            <a:r>
              <a:rPr sz="1100" u="none" spc="-20" dirty="0">
                <a:latin typeface="Arial"/>
                <a:cs typeface="Arial"/>
              </a:rPr>
              <a:t> </a:t>
            </a:r>
            <a:r>
              <a:rPr sz="1100" u="none" dirty="0">
                <a:latin typeface="Arial"/>
                <a:cs typeface="Arial"/>
              </a:rPr>
              <a:t>2020,</a:t>
            </a:r>
            <a:r>
              <a:rPr sz="1100" u="none" spc="-20" dirty="0">
                <a:latin typeface="Arial"/>
                <a:cs typeface="Arial"/>
              </a:rPr>
              <a:t> </a:t>
            </a:r>
            <a:r>
              <a:rPr sz="1100" u="none" spc="-10" dirty="0">
                <a:latin typeface="Arial"/>
                <a:cs typeface="Arial"/>
              </a:rPr>
              <a:t>.391in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932" y="1507298"/>
            <a:ext cx="5008880" cy="1310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2021,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.364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2022,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.370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2023.</a:t>
            </a:r>
            <a:endParaRPr sz="1100">
              <a:latin typeface="Arial"/>
              <a:cs typeface="Arial"/>
            </a:endParaRPr>
          </a:p>
          <a:p>
            <a:pPr marL="12700" marR="523875">
              <a:lnSpc>
                <a:spcPct val="102600"/>
              </a:lnSpc>
              <a:spcBef>
                <a:spcPts val="750"/>
              </a:spcBef>
            </a:pPr>
            <a:r>
              <a:rPr sz="1100" dirty="0">
                <a:latin typeface="Arial"/>
                <a:cs typeface="Arial"/>
              </a:rPr>
              <a:t>Pattern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suggests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rise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spending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ratios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may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temporary;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after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2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years (corresponding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M),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spending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ratios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back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pre-</a:t>
            </a:r>
            <a:r>
              <a:rPr sz="1100" dirty="0">
                <a:latin typeface="Arial"/>
                <a:cs typeface="Arial"/>
              </a:rPr>
              <a:t>crisis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levels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2019.</a:t>
            </a:r>
            <a:endParaRPr sz="1100">
              <a:latin typeface="Arial"/>
              <a:cs typeface="Arial"/>
            </a:endParaRPr>
          </a:p>
          <a:p>
            <a:pPr marL="12700" marR="5080" indent="1270">
              <a:lnSpc>
                <a:spcPct val="102600"/>
              </a:lnSpc>
              <a:spcBef>
                <a:spcPts val="640"/>
              </a:spcBef>
            </a:pPr>
            <a:r>
              <a:rPr sz="1100" spc="90" dirty="0">
                <a:latin typeface="Lucida Sans Unicode"/>
                <a:cs typeface="Lucida Sans Unicode"/>
              </a:rPr>
              <a:t>⇒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"/>
                <a:cs typeface="Arial"/>
              </a:rPr>
              <a:t>Measure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spending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surge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cumulative</a:t>
            </a:r>
            <a:r>
              <a:rPr sz="11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increase</a:t>
            </a:r>
            <a:r>
              <a:rPr sz="11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primary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spending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ratios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for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2020-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2021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relative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2019,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divided</a:t>
            </a:r>
            <a:r>
              <a:rPr sz="11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sz="11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debt</a:t>
            </a:r>
            <a:r>
              <a:rPr sz="11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1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GDP</a:t>
            </a:r>
            <a:r>
              <a:rPr sz="11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11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duration</a:t>
            </a:r>
            <a:r>
              <a:rPr sz="11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1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debt</a:t>
            </a:r>
            <a:r>
              <a:rPr sz="11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1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2019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Inflation</a:t>
            </a:r>
            <a:r>
              <a:rPr sz="11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measured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1-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year</a:t>
            </a:r>
            <a:r>
              <a:rPr sz="11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change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price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index.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9557" y="1846833"/>
            <a:ext cx="76809" cy="7680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9557" y="2272144"/>
            <a:ext cx="76809" cy="7680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9557" y="2697454"/>
            <a:ext cx="76809" cy="76809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0" y="3108743"/>
            <a:ext cx="5760085" cy="131445"/>
            <a:chOff x="0" y="3108743"/>
            <a:chExt cx="5760085" cy="131445"/>
          </a:xfrm>
        </p:grpSpPr>
        <p:sp>
          <p:nvSpPr>
            <p:cNvPr id="18" name="object 18"/>
            <p:cNvSpPr/>
            <p:nvPr/>
          </p:nvSpPr>
          <p:spPr>
            <a:xfrm>
              <a:off x="0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19973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39946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Barro</a:t>
            </a:r>
            <a:r>
              <a:rPr dirty="0"/>
              <a:t> and </a:t>
            </a:r>
            <a:r>
              <a:rPr spc="-10" dirty="0"/>
              <a:t>Bianchi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994052" y="3114868"/>
            <a:ext cx="177228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9" action="ppaction://hlinksldjump"/>
              </a:rPr>
              <a:t>Fiscal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9" action="ppaction://hlinksldjump"/>
              </a:rPr>
              <a:t>Influences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9" action="ppaction://hlinksldjump"/>
              </a:rPr>
              <a:t>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9" action="ppaction://hlinksldjump"/>
              </a:rPr>
              <a:t>Inflation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9" action="ppaction://hlinksldjump"/>
              </a:rPr>
              <a:t>in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9" action="ppaction://hlinksldjump"/>
              </a:rPr>
              <a:t>OECD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b="1" spc="-10" dirty="0">
                <a:solidFill>
                  <a:srgbClr val="8E0000"/>
                </a:solidFill>
                <a:latin typeface="Arial"/>
                <a:cs typeface="Arial"/>
                <a:hlinkClick r:id="rId9" action="ppaction://hlinksldjump"/>
              </a:rPr>
              <a:t>Countries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11/29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3569" y="18407"/>
            <a:ext cx="468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Main</a:t>
            </a:r>
            <a:r>
              <a:rPr sz="600" b="1" spc="-20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10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results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760085" cy="489584"/>
            <a:chOff x="0" y="0"/>
            <a:chExt cx="5760085" cy="489584"/>
          </a:xfrm>
        </p:grpSpPr>
        <p:sp>
          <p:nvSpPr>
            <p:cNvPr id="4" name="object 4"/>
            <p:cNvSpPr/>
            <p:nvPr/>
          </p:nvSpPr>
          <p:spPr>
            <a:xfrm>
              <a:off x="2880004" y="0"/>
              <a:ext cx="2880360" cy="167640"/>
            </a:xfrm>
            <a:custGeom>
              <a:avLst/>
              <a:gdLst/>
              <a:ahLst/>
              <a:cxnLst/>
              <a:rect l="l" t="t" r="r" b="b"/>
              <a:pathLst>
                <a:path w="2880360" h="167640">
                  <a:moveTo>
                    <a:pt x="2880004" y="0"/>
                  </a:moveTo>
                  <a:lnTo>
                    <a:pt x="0" y="0"/>
                  </a:lnTo>
                  <a:lnTo>
                    <a:pt x="0" y="167601"/>
                  </a:lnTo>
                  <a:lnTo>
                    <a:pt x="2880004" y="16760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67601"/>
              <a:ext cx="5760085" cy="321945"/>
            </a:xfrm>
            <a:custGeom>
              <a:avLst/>
              <a:gdLst/>
              <a:ahLst/>
              <a:cxnLst/>
              <a:rect l="l" t="t" r="r" b="b"/>
              <a:pathLst>
                <a:path w="5760085" h="321945">
                  <a:moveTo>
                    <a:pt x="5759996" y="0"/>
                  </a:moveTo>
                  <a:lnTo>
                    <a:pt x="0" y="0"/>
                  </a:lnTo>
                  <a:lnTo>
                    <a:pt x="0" y="321500"/>
                  </a:lnTo>
                  <a:lnTo>
                    <a:pt x="5759996" y="32150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Baseline</a:t>
            </a:r>
            <a:r>
              <a:rPr spc="65" dirty="0"/>
              <a:t> </a:t>
            </a:r>
            <a:r>
              <a:rPr dirty="0"/>
              <a:t>regression</a:t>
            </a:r>
            <a:r>
              <a:rPr spc="70" dirty="0"/>
              <a:t> </a:t>
            </a:r>
            <a:r>
              <a:rPr dirty="0"/>
              <a:t>-</a:t>
            </a:r>
            <a:r>
              <a:rPr spc="70" dirty="0"/>
              <a:t> </a:t>
            </a:r>
            <a:r>
              <a:rPr dirty="0"/>
              <a:t>Euro</a:t>
            </a:r>
            <a:r>
              <a:rPr spc="70" dirty="0"/>
              <a:t> </a:t>
            </a:r>
            <a:r>
              <a:rPr dirty="0"/>
              <a:t>zone</a:t>
            </a:r>
            <a:r>
              <a:rPr spc="70" dirty="0"/>
              <a:t> </a:t>
            </a:r>
            <a:r>
              <a:rPr dirty="0"/>
              <a:t>treated</a:t>
            </a:r>
            <a:r>
              <a:rPr spc="70" dirty="0"/>
              <a:t> </a:t>
            </a:r>
            <a:r>
              <a:rPr dirty="0"/>
              <a:t>as</a:t>
            </a:r>
            <a:r>
              <a:rPr spc="65" dirty="0"/>
              <a:t> </a:t>
            </a:r>
            <a:r>
              <a:rPr dirty="0"/>
              <a:t>one</a:t>
            </a:r>
            <a:r>
              <a:rPr spc="70" dirty="0"/>
              <a:t> </a:t>
            </a:r>
            <a:r>
              <a:rPr spc="-10" dirty="0"/>
              <a:t>economy</a:t>
            </a:r>
          </a:p>
        </p:txBody>
      </p:sp>
      <p:sp>
        <p:nvSpPr>
          <p:cNvPr id="7" name="object 7"/>
          <p:cNvSpPr/>
          <p:nvPr/>
        </p:nvSpPr>
        <p:spPr>
          <a:xfrm>
            <a:off x="318808" y="592543"/>
            <a:ext cx="5094605" cy="0"/>
          </a:xfrm>
          <a:custGeom>
            <a:avLst/>
            <a:gdLst/>
            <a:ahLst/>
            <a:cxnLst/>
            <a:rect l="l" t="t" r="r" b="b"/>
            <a:pathLst>
              <a:path w="5094605">
                <a:moveTo>
                  <a:pt x="0" y="0"/>
                </a:moveTo>
                <a:lnTo>
                  <a:pt x="5094262" y="0"/>
                </a:lnTo>
              </a:path>
            </a:pathLst>
          </a:custGeom>
          <a:ln w="11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53779" y="625156"/>
            <a:ext cx="26638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87500" algn="l"/>
              </a:tabLst>
            </a:pPr>
            <a:r>
              <a:rPr sz="800" b="1" dirty="0">
                <a:latin typeface="Arial"/>
                <a:cs typeface="Arial"/>
              </a:rPr>
              <a:t>Headline</a:t>
            </a:r>
            <a:r>
              <a:rPr sz="800" b="1" spc="-35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CPI</a:t>
            </a:r>
            <a:r>
              <a:rPr sz="800" b="1" spc="-30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inflation</a:t>
            </a:r>
            <a:r>
              <a:rPr sz="800" b="1" spc="-30" dirty="0">
                <a:latin typeface="Arial"/>
                <a:cs typeface="Arial"/>
              </a:rPr>
              <a:t> </a:t>
            </a:r>
            <a:r>
              <a:rPr sz="800" b="1" spc="-20" dirty="0">
                <a:latin typeface="Arial"/>
                <a:cs typeface="Arial"/>
              </a:rPr>
              <a:t>rate</a:t>
            </a:r>
            <a:r>
              <a:rPr sz="800" b="1" dirty="0">
                <a:latin typeface="Arial"/>
                <a:cs typeface="Arial"/>
              </a:rPr>
              <a:t>	Core</a:t>
            </a:r>
            <a:r>
              <a:rPr sz="800" b="1" spc="-30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CPI</a:t>
            </a:r>
            <a:r>
              <a:rPr sz="800" b="1" spc="-25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inflation</a:t>
            </a:r>
            <a:r>
              <a:rPr sz="800" b="1" spc="-25" dirty="0">
                <a:latin typeface="Arial"/>
                <a:cs typeface="Arial"/>
              </a:rPr>
              <a:t> </a:t>
            </a:r>
            <a:r>
              <a:rPr sz="800" b="1" spc="-20" dirty="0">
                <a:latin typeface="Arial"/>
                <a:cs typeface="Arial"/>
              </a:rPr>
              <a:t>rate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9610" y="2096832"/>
            <a:ext cx="3937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10" dirty="0">
                <a:latin typeface="Arial"/>
                <a:cs typeface="Arial"/>
              </a:rPr>
              <a:t>Dummy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18808" y="810437"/>
          <a:ext cx="5170805" cy="2089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4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245">
                <a:tc>
                  <a:txBody>
                    <a:bodyPr/>
                    <a:lstStyle/>
                    <a:p>
                      <a:pPr marR="15557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2020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0.472**</a:t>
                      </a:r>
                      <a:r>
                        <a:rPr sz="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(.189)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0.507***</a:t>
                      </a:r>
                      <a:r>
                        <a:rPr sz="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(.150)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marL="66040">
                        <a:lnSpc>
                          <a:spcPts val="805"/>
                        </a:lnSpc>
                        <a:spcBef>
                          <a:spcPts val="229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Coefficients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800" b="1" spc="170" dirty="0">
                          <a:latin typeface="Arial"/>
                          <a:cs typeface="Arial"/>
                        </a:rPr>
                        <a:t>  </a:t>
                      </a:r>
                      <a:r>
                        <a:rPr sz="1200" spc="-30" baseline="13888" dirty="0">
                          <a:latin typeface="Arial"/>
                          <a:cs typeface="Arial"/>
                        </a:rPr>
                        <a:t>2021</a:t>
                      </a:r>
                      <a:endParaRPr sz="1200" baseline="13888">
                        <a:latin typeface="Arial"/>
                        <a:cs typeface="Arial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0.533***</a:t>
                      </a:r>
                      <a:r>
                        <a:rPr sz="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(.189)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0.804***</a:t>
                      </a:r>
                      <a:r>
                        <a:rPr sz="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(.150)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872490" algn="l"/>
                        </a:tabLst>
                      </a:pPr>
                      <a:r>
                        <a:rPr sz="1200" b="1" spc="-15" baseline="3472" dirty="0">
                          <a:latin typeface="Arial"/>
                          <a:cs typeface="Arial"/>
                        </a:rPr>
                        <a:t>Composite</a:t>
                      </a:r>
                      <a:r>
                        <a:rPr sz="1200" b="1" baseline="3472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2022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1.156***</a:t>
                      </a:r>
                      <a:r>
                        <a:rPr sz="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(.191)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1.320***</a:t>
                      </a:r>
                      <a:r>
                        <a:rPr sz="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(.152)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marL="120014">
                        <a:lnSpc>
                          <a:spcPts val="880"/>
                        </a:lnSpc>
                        <a:tabLst>
                          <a:tab pos="872490" algn="l"/>
                        </a:tabLst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Government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200" spc="-30" baseline="-6944" dirty="0">
                          <a:latin typeface="Arial"/>
                          <a:cs typeface="Arial"/>
                        </a:rPr>
                        <a:t>2023</a:t>
                      </a:r>
                      <a:endParaRPr sz="1200" baseline="-6944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0.969***</a:t>
                      </a:r>
                      <a:r>
                        <a:rPr sz="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(.191)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0.737***</a:t>
                      </a:r>
                      <a:r>
                        <a:rPr sz="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(.152)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872490" algn="l"/>
                        </a:tabLst>
                      </a:pPr>
                      <a:r>
                        <a:rPr sz="1200" b="1" spc="-15" baseline="24305" dirty="0">
                          <a:latin typeface="Arial"/>
                          <a:cs typeface="Arial"/>
                        </a:rPr>
                        <a:t>Spending</a:t>
                      </a:r>
                      <a:r>
                        <a:rPr sz="1200" b="1" baseline="24305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2020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2023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8724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p-value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equal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coefficients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0.018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0.777***</a:t>
                      </a:r>
                      <a:r>
                        <a:rPr sz="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(.109)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0.001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0.838***</a:t>
                      </a:r>
                      <a:r>
                        <a:rPr sz="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(.088)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R="15557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2022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0.028***</a:t>
                      </a:r>
                      <a:r>
                        <a:rPr sz="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(.008)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0.009</a:t>
                      </a:r>
                      <a:r>
                        <a:rPr sz="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(.007)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marL="66040">
                        <a:lnSpc>
                          <a:spcPts val="57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Coefficients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800" b="1" spc="170" dirty="0">
                          <a:latin typeface="Arial"/>
                          <a:cs typeface="Arial"/>
                        </a:rPr>
                        <a:t>  </a:t>
                      </a:r>
                      <a:r>
                        <a:rPr sz="1200" spc="-30" baseline="-27777" dirty="0">
                          <a:latin typeface="Arial"/>
                          <a:cs typeface="Arial"/>
                        </a:rPr>
                        <a:t>2023</a:t>
                      </a:r>
                      <a:endParaRPr sz="1200" baseline="-27777">
                        <a:latin typeface="Arial"/>
                        <a:cs typeface="Arial"/>
                      </a:endParaRPr>
                    </a:p>
                    <a:p>
                      <a:pPr marL="252095">
                        <a:lnSpc>
                          <a:spcPts val="465"/>
                        </a:lnSpc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Border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0.047***</a:t>
                      </a:r>
                      <a:r>
                        <a:rPr sz="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(.008)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0.037***</a:t>
                      </a:r>
                      <a:r>
                        <a:rPr sz="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(.007)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marL="8724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2022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2023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8724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p-value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equal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coefficients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0.098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0.040***</a:t>
                      </a:r>
                      <a:r>
                        <a:rPr sz="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(.006)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0.002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0.025***</a:t>
                      </a:r>
                      <a:r>
                        <a:rPr sz="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(.005)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8318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R-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squared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0.80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0.79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0.80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0.78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35"/>
                        </a:spcBef>
                        <a:tabLst>
                          <a:tab pos="872490" algn="l"/>
                        </a:tabLst>
                      </a:pPr>
                      <a:r>
                        <a:rPr sz="1200" b="1" spc="-15" baseline="31250" dirty="0">
                          <a:latin typeface="Arial"/>
                          <a:cs typeface="Arial"/>
                        </a:rPr>
                        <a:t>Statistics,</a:t>
                      </a:r>
                      <a:r>
                        <a:rPr sz="1200" b="1" baseline="3125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s.e.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regression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0.013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0.013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0.010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0.011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200" b="1" baseline="38194" dirty="0">
                          <a:latin typeface="Arial"/>
                          <a:cs typeface="Arial"/>
                        </a:rPr>
                        <a:t>Number</a:t>
                      </a:r>
                      <a:r>
                        <a:rPr sz="1200" b="1" spc="-30" baseline="3819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baseline="38194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b="1" spc="-22" baseline="3819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baseline="38194" dirty="0">
                          <a:latin typeface="Arial"/>
                          <a:cs typeface="Arial"/>
                        </a:rPr>
                        <a:t>Obs.</a:t>
                      </a:r>
                      <a:r>
                        <a:rPr sz="1200" b="1" spc="525" baseline="3819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p-value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equal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coefficients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0.015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0.0001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591502" y="2754628"/>
            <a:ext cx="4577080" cy="304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5"/>
              </a:spcBef>
            </a:pPr>
            <a:r>
              <a:rPr sz="800" b="1" dirty="0">
                <a:latin typeface="Arial"/>
                <a:cs typeface="Arial"/>
              </a:rPr>
              <a:t>=</a:t>
            </a:r>
            <a:r>
              <a:rPr sz="800" b="1" spc="-5" dirty="0">
                <a:latin typeface="Arial"/>
                <a:cs typeface="Arial"/>
              </a:rPr>
              <a:t> </a:t>
            </a:r>
            <a:r>
              <a:rPr sz="800" b="1" spc="-25" dirty="0">
                <a:latin typeface="Arial"/>
                <a:cs typeface="Arial"/>
              </a:rPr>
              <a:t>294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600" spc="-10" dirty="0">
                <a:latin typeface="Arial"/>
                <a:cs typeface="Arial"/>
              </a:rPr>
              <a:t>Regressions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by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panel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OLS,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s.e.’s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in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parentheses.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Each</a:t>
            </a:r>
            <a:r>
              <a:rPr sz="600" spc="-10" dirty="0">
                <a:latin typeface="Arial"/>
                <a:cs typeface="Arial"/>
              </a:rPr>
              <a:t> regression includes </a:t>
            </a:r>
            <a:r>
              <a:rPr sz="600" dirty="0">
                <a:latin typeface="Arial"/>
                <a:cs typeface="Arial"/>
              </a:rPr>
              <a:t>country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and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year</a:t>
            </a:r>
            <a:r>
              <a:rPr sz="600" spc="-10" dirty="0">
                <a:latin typeface="Arial"/>
                <a:cs typeface="Arial"/>
              </a:rPr>
              <a:t> fixed </a:t>
            </a:r>
            <a:r>
              <a:rPr sz="600" dirty="0">
                <a:latin typeface="Arial"/>
                <a:cs typeface="Arial"/>
              </a:rPr>
              <a:t>effects.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***p</a:t>
            </a:r>
            <a:r>
              <a:rPr sz="600" i="1" dirty="0">
                <a:latin typeface="Verdana"/>
                <a:cs typeface="Verdana"/>
              </a:rPr>
              <a:t>&lt;</a:t>
            </a:r>
            <a:r>
              <a:rPr sz="600" dirty="0">
                <a:latin typeface="Arial"/>
                <a:cs typeface="Arial"/>
              </a:rPr>
              <a:t>0.01,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**p</a:t>
            </a:r>
            <a:r>
              <a:rPr sz="600" i="1" dirty="0">
                <a:latin typeface="Verdana"/>
                <a:cs typeface="Verdana"/>
              </a:rPr>
              <a:t>&lt;</a:t>
            </a:r>
            <a:r>
              <a:rPr sz="600" dirty="0">
                <a:latin typeface="Arial"/>
                <a:cs typeface="Arial"/>
              </a:rPr>
              <a:t>0.05,</a:t>
            </a:r>
            <a:r>
              <a:rPr sz="600" spc="-10" dirty="0">
                <a:latin typeface="Arial"/>
                <a:cs typeface="Arial"/>
              </a:rPr>
              <a:t> *p</a:t>
            </a:r>
            <a:r>
              <a:rPr sz="600" i="1" spc="-10" dirty="0">
                <a:latin typeface="Verdana"/>
                <a:cs typeface="Verdana"/>
              </a:rPr>
              <a:t>&lt;</a:t>
            </a:r>
            <a:r>
              <a:rPr sz="600" spc="-10" dirty="0">
                <a:latin typeface="Arial"/>
                <a:cs typeface="Arial"/>
              </a:rPr>
              <a:t>0.1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108743"/>
            <a:ext cx="5760085" cy="131445"/>
            <a:chOff x="0" y="3108743"/>
            <a:chExt cx="5760085" cy="131445"/>
          </a:xfrm>
        </p:grpSpPr>
        <p:sp>
          <p:nvSpPr>
            <p:cNvPr id="13" name="object 13"/>
            <p:cNvSpPr/>
            <p:nvPr/>
          </p:nvSpPr>
          <p:spPr>
            <a:xfrm>
              <a:off x="0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19973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39946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Barro</a:t>
            </a:r>
            <a:r>
              <a:rPr dirty="0"/>
              <a:t> and </a:t>
            </a:r>
            <a:r>
              <a:rPr spc="-10" dirty="0"/>
              <a:t>Bianchi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994052" y="3114868"/>
            <a:ext cx="177228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Fiscal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Influences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Inflation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in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OECD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10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Countries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12/29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3569" y="18407"/>
            <a:ext cx="468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Main</a:t>
            </a:r>
            <a:r>
              <a:rPr sz="600" b="1" spc="-20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10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results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760085" cy="489584"/>
            <a:chOff x="0" y="0"/>
            <a:chExt cx="5760085" cy="489584"/>
          </a:xfrm>
        </p:grpSpPr>
        <p:sp>
          <p:nvSpPr>
            <p:cNvPr id="4" name="object 4"/>
            <p:cNvSpPr/>
            <p:nvPr/>
          </p:nvSpPr>
          <p:spPr>
            <a:xfrm>
              <a:off x="2880004" y="0"/>
              <a:ext cx="2880360" cy="167640"/>
            </a:xfrm>
            <a:custGeom>
              <a:avLst/>
              <a:gdLst/>
              <a:ahLst/>
              <a:cxnLst/>
              <a:rect l="l" t="t" r="r" b="b"/>
              <a:pathLst>
                <a:path w="2880360" h="167640">
                  <a:moveTo>
                    <a:pt x="2880004" y="0"/>
                  </a:moveTo>
                  <a:lnTo>
                    <a:pt x="0" y="0"/>
                  </a:lnTo>
                  <a:lnTo>
                    <a:pt x="0" y="167601"/>
                  </a:lnTo>
                  <a:lnTo>
                    <a:pt x="2880004" y="16760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67601"/>
              <a:ext cx="5760085" cy="321945"/>
            </a:xfrm>
            <a:custGeom>
              <a:avLst/>
              <a:gdLst/>
              <a:ahLst/>
              <a:cxnLst/>
              <a:rect l="l" t="t" r="r" b="b"/>
              <a:pathLst>
                <a:path w="5760085" h="321945">
                  <a:moveTo>
                    <a:pt x="5759996" y="0"/>
                  </a:moveTo>
                  <a:lnTo>
                    <a:pt x="0" y="0"/>
                  </a:lnTo>
                  <a:lnTo>
                    <a:pt x="0" y="321500"/>
                  </a:lnTo>
                  <a:lnTo>
                    <a:pt x="5759996" y="32150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Key</a:t>
            </a:r>
            <a:r>
              <a:rPr spc="-40" dirty="0"/>
              <a:t> </a:t>
            </a:r>
            <a:r>
              <a:rPr spc="-10" dirty="0"/>
              <a:t>takeaways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997026"/>
            <a:ext cx="76809" cy="7680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0345" rIns="0" bIns="0" rtlCol="0">
            <a:spAutoFit/>
          </a:bodyPr>
          <a:lstStyle/>
          <a:p>
            <a:pPr marL="289560" marR="30480">
              <a:lnSpc>
                <a:spcPct val="157500"/>
              </a:lnSpc>
              <a:spcBef>
                <a:spcPts val="100"/>
              </a:spcBef>
            </a:pPr>
            <a:r>
              <a:rPr dirty="0"/>
              <a:t>Hump</a:t>
            </a:r>
            <a:r>
              <a:rPr spc="-30" dirty="0"/>
              <a:t> </a:t>
            </a:r>
            <a:r>
              <a:rPr dirty="0"/>
              <a:t>shape</a:t>
            </a:r>
            <a:r>
              <a:rPr spc="-25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inflation</a:t>
            </a:r>
            <a:r>
              <a:rPr spc="-30" dirty="0"/>
              <a:t> </a:t>
            </a:r>
            <a:r>
              <a:rPr spc="-10" dirty="0"/>
              <a:t>response,</a:t>
            </a:r>
            <a:r>
              <a:rPr spc="-25" dirty="0"/>
              <a:t> </a:t>
            </a:r>
            <a:r>
              <a:rPr spc="-10" dirty="0"/>
              <a:t>coefficients</a:t>
            </a:r>
            <a:r>
              <a:rPr spc="-30" dirty="0"/>
              <a:t> </a:t>
            </a:r>
            <a:r>
              <a:rPr dirty="0">
                <a:solidFill>
                  <a:srgbClr val="0000FF"/>
                </a:solidFill>
              </a:rPr>
              <a:t>statistically</a:t>
            </a:r>
            <a:r>
              <a:rPr spc="-25" dirty="0">
                <a:solidFill>
                  <a:srgbClr val="0000FF"/>
                </a:solidFill>
              </a:rPr>
              <a:t> </a:t>
            </a:r>
            <a:r>
              <a:rPr spc="-10" dirty="0">
                <a:solidFill>
                  <a:srgbClr val="0000FF"/>
                </a:solidFill>
              </a:rPr>
              <a:t>significant</a:t>
            </a:r>
            <a:r>
              <a:rPr spc="-3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and</a:t>
            </a:r>
            <a:r>
              <a:rPr spc="-25" dirty="0">
                <a:solidFill>
                  <a:srgbClr val="0000FF"/>
                </a:solidFill>
              </a:rPr>
              <a:t> </a:t>
            </a:r>
            <a:r>
              <a:rPr spc="-10" dirty="0">
                <a:solidFill>
                  <a:srgbClr val="0000FF"/>
                </a:solidFill>
              </a:rPr>
              <a:t>positive </a:t>
            </a:r>
            <a:r>
              <a:rPr dirty="0"/>
              <a:t>Estimated</a:t>
            </a:r>
            <a:r>
              <a:rPr spc="-40" dirty="0"/>
              <a:t> </a:t>
            </a:r>
            <a:r>
              <a:rPr dirty="0"/>
              <a:t>coefficients</a:t>
            </a:r>
            <a:r>
              <a:rPr spc="-3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govt-</a:t>
            </a:r>
            <a:r>
              <a:rPr dirty="0"/>
              <a:t>spending</a:t>
            </a:r>
            <a:r>
              <a:rPr spc="-35" dirty="0"/>
              <a:t> </a:t>
            </a:r>
            <a:r>
              <a:rPr spc="-10" dirty="0"/>
              <a:t>variable</a:t>
            </a:r>
            <a:r>
              <a:rPr spc="-40" dirty="0"/>
              <a:t> </a:t>
            </a:r>
            <a:r>
              <a:rPr spc="-10" dirty="0"/>
              <a:t>average</a:t>
            </a:r>
            <a:r>
              <a:rPr spc="-35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around</a:t>
            </a:r>
            <a:r>
              <a:rPr spc="-35" dirty="0"/>
              <a:t> </a:t>
            </a:r>
            <a:r>
              <a:rPr spc="-20" dirty="0">
                <a:solidFill>
                  <a:srgbClr val="0000FF"/>
                </a:solidFill>
              </a:rPr>
              <a:t>0.8</a:t>
            </a:r>
            <a:r>
              <a:rPr spc="-20" dirty="0"/>
              <a:t>.</a:t>
            </a:r>
          </a:p>
          <a:p>
            <a:pPr marL="289560" marR="636270">
              <a:lnSpc>
                <a:spcPct val="102600"/>
              </a:lnSpc>
              <a:spcBef>
                <a:spcPts val="725"/>
              </a:spcBef>
            </a:pPr>
            <a:r>
              <a:rPr spc="-20" dirty="0"/>
              <a:t>Ukraine-</a:t>
            </a:r>
            <a:r>
              <a:rPr dirty="0"/>
              <a:t>Russia</a:t>
            </a:r>
            <a:r>
              <a:rPr spc="-35" dirty="0"/>
              <a:t> </a:t>
            </a:r>
            <a:r>
              <a:rPr dirty="0"/>
              <a:t>border</a:t>
            </a:r>
            <a:r>
              <a:rPr spc="-30" dirty="0"/>
              <a:t> </a:t>
            </a:r>
            <a:r>
              <a:rPr dirty="0"/>
              <a:t>dummy</a:t>
            </a:r>
            <a:r>
              <a:rPr spc="-30" dirty="0"/>
              <a:t> </a:t>
            </a:r>
            <a:r>
              <a:rPr spc="-10" dirty="0"/>
              <a:t>positive,</a:t>
            </a:r>
            <a:r>
              <a:rPr spc="-30" dirty="0"/>
              <a:t> </a:t>
            </a:r>
            <a:r>
              <a:rPr dirty="0"/>
              <a:t>significant,</a:t>
            </a:r>
            <a:r>
              <a:rPr spc="-30" dirty="0"/>
              <a:t> </a:t>
            </a:r>
            <a:r>
              <a:rPr dirty="0"/>
              <a:t>raises</a:t>
            </a:r>
            <a:r>
              <a:rPr spc="-30" dirty="0"/>
              <a:t> </a:t>
            </a:r>
            <a:r>
              <a:rPr i="1" dirty="0">
                <a:latin typeface="Arial"/>
                <a:cs typeface="Arial"/>
              </a:rPr>
              <a:t>R</a:t>
            </a:r>
            <a:r>
              <a:rPr sz="1200" baseline="27777" dirty="0"/>
              <a:t>2</a:t>
            </a:r>
            <a:r>
              <a:rPr sz="1200" spc="150" baseline="27777" dirty="0"/>
              <a:t> </a:t>
            </a:r>
            <a:r>
              <a:rPr sz="1100" dirty="0"/>
              <a:t>and</a:t>
            </a:r>
            <a:r>
              <a:rPr sz="1100" spc="-30" dirty="0"/>
              <a:t> </a:t>
            </a:r>
            <a:r>
              <a:rPr sz="1100" dirty="0"/>
              <a:t>does</a:t>
            </a:r>
            <a:r>
              <a:rPr sz="1100" spc="-30" dirty="0"/>
              <a:t> </a:t>
            </a:r>
            <a:r>
              <a:rPr sz="1100" spc="-25" dirty="0"/>
              <a:t>not </a:t>
            </a:r>
            <a:r>
              <a:rPr sz="1100" spc="-10" dirty="0"/>
              <a:t>significantly</a:t>
            </a:r>
            <a:r>
              <a:rPr sz="1100" spc="-30" dirty="0"/>
              <a:t> </a:t>
            </a:r>
            <a:r>
              <a:rPr sz="1100" dirty="0"/>
              <a:t>affect</a:t>
            </a:r>
            <a:r>
              <a:rPr sz="1100" spc="-30" dirty="0"/>
              <a:t> </a:t>
            </a:r>
            <a:r>
              <a:rPr sz="1100" dirty="0"/>
              <a:t>coefficients</a:t>
            </a:r>
            <a:r>
              <a:rPr sz="1100" spc="-25" dirty="0"/>
              <a:t> </a:t>
            </a:r>
            <a:r>
              <a:rPr sz="1100" dirty="0"/>
              <a:t>of</a:t>
            </a:r>
            <a:r>
              <a:rPr sz="1100" spc="-30" dirty="0"/>
              <a:t> </a:t>
            </a:r>
            <a:r>
              <a:rPr sz="1100" spc="-10" dirty="0"/>
              <a:t>govt-spending.</a:t>
            </a:r>
            <a:endParaRPr sz="1100">
              <a:latin typeface="Arial"/>
              <a:cs typeface="Arial"/>
            </a:endParaRPr>
          </a:p>
          <a:p>
            <a:pPr marL="289560" marR="107314">
              <a:lnSpc>
                <a:spcPct val="102699"/>
              </a:lnSpc>
              <a:spcBef>
                <a:spcPts val="725"/>
              </a:spcBef>
            </a:pPr>
            <a:r>
              <a:rPr dirty="0"/>
              <a:t>Around</a:t>
            </a:r>
            <a:r>
              <a:rPr spc="-40" dirty="0"/>
              <a:t> </a:t>
            </a:r>
            <a:r>
              <a:rPr dirty="0"/>
              <a:t>80%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spending</a:t>
            </a:r>
            <a:r>
              <a:rPr spc="-35" dirty="0"/>
              <a:t> </a:t>
            </a:r>
            <a:r>
              <a:rPr dirty="0"/>
              <a:t>surge</a:t>
            </a:r>
            <a:r>
              <a:rPr spc="-40" dirty="0"/>
              <a:t> </a:t>
            </a:r>
            <a:r>
              <a:rPr dirty="0"/>
              <a:t>financed</a:t>
            </a:r>
            <a:r>
              <a:rPr spc="-35" dirty="0"/>
              <a:t> </a:t>
            </a:r>
            <a:r>
              <a:rPr dirty="0"/>
              <a:t>by</a:t>
            </a:r>
            <a:r>
              <a:rPr spc="-35" dirty="0"/>
              <a:t> </a:t>
            </a:r>
            <a:r>
              <a:rPr dirty="0"/>
              <a:t>unanticipated</a:t>
            </a:r>
            <a:r>
              <a:rPr spc="-35" dirty="0"/>
              <a:t> </a:t>
            </a:r>
            <a:r>
              <a:rPr dirty="0"/>
              <a:t>inflation,</a:t>
            </a:r>
            <a:r>
              <a:rPr spc="-40" dirty="0"/>
              <a:t> </a:t>
            </a:r>
            <a:r>
              <a:rPr dirty="0"/>
              <a:t>rest</a:t>
            </a:r>
            <a:r>
              <a:rPr spc="-35" dirty="0"/>
              <a:t> </a:t>
            </a:r>
            <a:r>
              <a:rPr dirty="0"/>
              <a:t>by</a:t>
            </a:r>
            <a:r>
              <a:rPr spc="-35" dirty="0"/>
              <a:t> </a:t>
            </a:r>
            <a:r>
              <a:rPr spc="-10" dirty="0"/>
              <a:t>standard </a:t>
            </a:r>
            <a:r>
              <a:rPr dirty="0"/>
              <a:t>public</a:t>
            </a:r>
            <a:r>
              <a:rPr spc="-70" dirty="0"/>
              <a:t> </a:t>
            </a:r>
            <a:r>
              <a:rPr spc="-10" dirty="0"/>
              <a:t>finance.</a:t>
            </a:r>
          </a:p>
          <a:p>
            <a:pPr marL="289560">
              <a:lnSpc>
                <a:spcPct val="100000"/>
              </a:lnSpc>
              <a:spcBef>
                <a:spcPts val="755"/>
              </a:spcBef>
            </a:pPr>
            <a:r>
              <a:rPr dirty="0"/>
              <a:t>Estimated</a:t>
            </a:r>
            <a:r>
              <a:rPr spc="-35" dirty="0"/>
              <a:t> </a:t>
            </a:r>
            <a:r>
              <a:rPr dirty="0"/>
              <a:t>coefficient</a:t>
            </a:r>
            <a:r>
              <a:rPr spc="-35" dirty="0"/>
              <a:t> </a:t>
            </a:r>
            <a:r>
              <a:rPr dirty="0">
                <a:solidFill>
                  <a:srgbClr val="0000FF"/>
                </a:solidFill>
              </a:rPr>
              <a:t>not</a:t>
            </a:r>
            <a:r>
              <a:rPr spc="-35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statistically</a:t>
            </a:r>
            <a:r>
              <a:rPr spc="-35" dirty="0">
                <a:solidFill>
                  <a:srgbClr val="0000FF"/>
                </a:solidFill>
              </a:rPr>
              <a:t> </a:t>
            </a:r>
            <a:r>
              <a:rPr spc="-10" dirty="0">
                <a:solidFill>
                  <a:srgbClr val="0000FF"/>
                </a:solidFill>
              </a:rPr>
              <a:t>different</a:t>
            </a:r>
            <a:r>
              <a:rPr spc="-3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from</a:t>
            </a:r>
            <a:r>
              <a:rPr spc="-35" dirty="0">
                <a:solidFill>
                  <a:srgbClr val="0000FF"/>
                </a:solidFill>
              </a:rPr>
              <a:t> </a:t>
            </a:r>
            <a:r>
              <a:rPr spc="-25" dirty="0">
                <a:solidFill>
                  <a:srgbClr val="0000FF"/>
                </a:solidFill>
              </a:rPr>
              <a:t>1</a:t>
            </a:r>
            <a:r>
              <a:rPr spc="-25" dirty="0"/>
              <a:t>.</a:t>
            </a: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1261046"/>
            <a:ext cx="76809" cy="7680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9557" y="1525079"/>
            <a:ext cx="76809" cy="7680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9557" y="1961184"/>
            <a:ext cx="76809" cy="7680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9557" y="2397290"/>
            <a:ext cx="76809" cy="7680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0" y="3108743"/>
            <a:ext cx="5760085" cy="131445"/>
            <a:chOff x="0" y="3108743"/>
            <a:chExt cx="5760085" cy="131445"/>
          </a:xfrm>
        </p:grpSpPr>
        <p:sp>
          <p:nvSpPr>
            <p:cNvPr id="14" name="object 14"/>
            <p:cNvSpPr/>
            <p:nvPr/>
          </p:nvSpPr>
          <p:spPr>
            <a:xfrm>
              <a:off x="0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19973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39946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Barro</a:t>
            </a:r>
            <a:r>
              <a:rPr dirty="0"/>
              <a:t> and </a:t>
            </a:r>
            <a:r>
              <a:rPr spc="-10" dirty="0"/>
              <a:t>Bianchi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994052" y="3114868"/>
            <a:ext cx="177228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8" action="ppaction://hlinksldjump"/>
              </a:rPr>
              <a:t>Fiscal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8" action="ppaction://hlinksldjump"/>
              </a:rPr>
              <a:t>Influences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8" action="ppaction://hlinksldjump"/>
              </a:rPr>
              <a:t>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8" action="ppaction://hlinksldjump"/>
              </a:rPr>
              <a:t>Inflation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8" action="ppaction://hlinksldjump"/>
              </a:rPr>
              <a:t>in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8" action="ppaction://hlinksldjump"/>
              </a:rPr>
              <a:t>OECD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b="1" spc="-10" dirty="0">
                <a:solidFill>
                  <a:srgbClr val="8E0000"/>
                </a:solidFill>
                <a:latin typeface="Arial"/>
                <a:cs typeface="Arial"/>
                <a:hlinkClick r:id="rId8" action="ppaction://hlinksldjump"/>
              </a:rPr>
              <a:t>Countries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13/29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3569" y="18407"/>
            <a:ext cx="468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Main</a:t>
            </a:r>
            <a:r>
              <a:rPr sz="600" b="1" spc="-20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10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results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760085" cy="489584"/>
            <a:chOff x="0" y="0"/>
            <a:chExt cx="5760085" cy="489584"/>
          </a:xfrm>
        </p:grpSpPr>
        <p:sp>
          <p:nvSpPr>
            <p:cNvPr id="4" name="object 4"/>
            <p:cNvSpPr/>
            <p:nvPr/>
          </p:nvSpPr>
          <p:spPr>
            <a:xfrm>
              <a:off x="2880004" y="0"/>
              <a:ext cx="2880360" cy="167640"/>
            </a:xfrm>
            <a:custGeom>
              <a:avLst/>
              <a:gdLst/>
              <a:ahLst/>
              <a:cxnLst/>
              <a:rect l="l" t="t" r="r" b="b"/>
              <a:pathLst>
                <a:path w="2880360" h="167640">
                  <a:moveTo>
                    <a:pt x="2880004" y="0"/>
                  </a:moveTo>
                  <a:lnTo>
                    <a:pt x="0" y="0"/>
                  </a:lnTo>
                  <a:lnTo>
                    <a:pt x="0" y="167601"/>
                  </a:lnTo>
                  <a:lnTo>
                    <a:pt x="2880004" y="16760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67601"/>
              <a:ext cx="5760085" cy="321945"/>
            </a:xfrm>
            <a:custGeom>
              <a:avLst/>
              <a:gdLst/>
              <a:ahLst/>
              <a:cxnLst/>
              <a:rect l="l" t="t" r="r" b="b"/>
              <a:pathLst>
                <a:path w="5760085" h="321945">
                  <a:moveTo>
                    <a:pt x="5759996" y="0"/>
                  </a:moveTo>
                  <a:lnTo>
                    <a:pt x="0" y="0"/>
                  </a:lnTo>
                  <a:lnTo>
                    <a:pt x="0" y="321500"/>
                  </a:lnTo>
                  <a:lnTo>
                    <a:pt x="5759996" y="32150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Headline</a:t>
            </a:r>
            <a:r>
              <a:rPr spc="100" dirty="0"/>
              <a:t> </a:t>
            </a:r>
            <a:r>
              <a:rPr dirty="0"/>
              <a:t>CPI</a:t>
            </a:r>
            <a:r>
              <a:rPr spc="100" dirty="0"/>
              <a:t> </a:t>
            </a:r>
            <a:r>
              <a:rPr dirty="0"/>
              <a:t>inflation</a:t>
            </a:r>
            <a:r>
              <a:rPr spc="100" dirty="0"/>
              <a:t> </a:t>
            </a:r>
            <a:r>
              <a:rPr dirty="0"/>
              <a:t>versus</a:t>
            </a:r>
            <a:r>
              <a:rPr spc="100" dirty="0"/>
              <a:t> </a:t>
            </a:r>
            <a:r>
              <a:rPr dirty="0"/>
              <a:t>composite</a:t>
            </a:r>
            <a:r>
              <a:rPr spc="100" dirty="0"/>
              <a:t> </a:t>
            </a:r>
            <a:r>
              <a:rPr dirty="0"/>
              <a:t>govt-spending</a:t>
            </a:r>
            <a:r>
              <a:rPr spc="100" dirty="0"/>
              <a:t> </a:t>
            </a:r>
            <a:r>
              <a:rPr spc="-10" dirty="0"/>
              <a:t>variable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1074" y="759350"/>
            <a:ext cx="2076093" cy="209612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108743"/>
            <a:ext cx="5760085" cy="131445"/>
            <a:chOff x="0" y="3108743"/>
            <a:chExt cx="5760085" cy="131445"/>
          </a:xfrm>
        </p:grpSpPr>
        <p:sp>
          <p:nvSpPr>
            <p:cNvPr id="9" name="object 9"/>
            <p:cNvSpPr/>
            <p:nvPr/>
          </p:nvSpPr>
          <p:spPr>
            <a:xfrm>
              <a:off x="0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9973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9946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Barro</a:t>
            </a:r>
            <a:r>
              <a:rPr dirty="0"/>
              <a:t> and </a:t>
            </a:r>
            <a:r>
              <a:rPr spc="-10" dirty="0"/>
              <a:t>Bianchi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94052" y="3114868"/>
            <a:ext cx="177228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Fiscal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Influences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Inflation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in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OECD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10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Countries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14/29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3569" y="18407"/>
            <a:ext cx="468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Main</a:t>
            </a:r>
            <a:r>
              <a:rPr sz="600" b="1" spc="-20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10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results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760085" cy="489584"/>
            <a:chOff x="0" y="0"/>
            <a:chExt cx="5760085" cy="489584"/>
          </a:xfrm>
        </p:grpSpPr>
        <p:sp>
          <p:nvSpPr>
            <p:cNvPr id="4" name="object 4"/>
            <p:cNvSpPr/>
            <p:nvPr/>
          </p:nvSpPr>
          <p:spPr>
            <a:xfrm>
              <a:off x="2880004" y="0"/>
              <a:ext cx="2880360" cy="167640"/>
            </a:xfrm>
            <a:custGeom>
              <a:avLst/>
              <a:gdLst/>
              <a:ahLst/>
              <a:cxnLst/>
              <a:rect l="l" t="t" r="r" b="b"/>
              <a:pathLst>
                <a:path w="2880360" h="167640">
                  <a:moveTo>
                    <a:pt x="2880004" y="0"/>
                  </a:moveTo>
                  <a:lnTo>
                    <a:pt x="0" y="0"/>
                  </a:lnTo>
                  <a:lnTo>
                    <a:pt x="0" y="167601"/>
                  </a:lnTo>
                  <a:lnTo>
                    <a:pt x="2880004" y="16760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67601"/>
              <a:ext cx="5760085" cy="321945"/>
            </a:xfrm>
            <a:custGeom>
              <a:avLst/>
              <a:gdLst/>
              <a:ahLst/>
              <a:cxnLst/>
              <a:rect l="l" t="t" r="r" b="b"/>
              <a:pathLst>
                <a:path w="5760085" h="321945">
                  <a:moveTo>
                    <a:pt x="5759996" y="0"/>
                  </a:moveTo>
                  <a:lnTo>
                    <a:pt x="0" y="0"/>
                  </a:lnTo>
                  <a:lnTo>
                    <a:pt x="0" y="321500"/>
                  </a:lnTo>
                  <a:lnTo>
                    <a:pt x="5759996" y="32150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Core</a:t>
            </a:r>
            <a:r>
              <a:rPr spc="85" dirty="0"/>
              <a:t> </a:t>
            </a:r>
            <a:r>
              <a:rPr dirty="0"/>
              <a:t>CPI</a:t>
            </a:r>
            <a:r>
              <a:rPr spc="85" dirty="0"/>
              <a:t> </a:t>
            </a:r>
            <a:r>
              <a:rPr dirty="0"/>
              <a:t>inflation</a:t>
            </a:r>
            <a:r>
              <a:rPr spc="85" dirty="0"/>
              <a:t> </a:t>
            </a:r>
            <a:r>
              <a:rPr dirty="0"/>
              <a:t>rate</a:t>
            </a:r>
            <a:r>
              <a:rPr spc="85" dirty="0"/>
              <a:t> </a:t>
            </a:r>
            <a:r>
              <a:rPr dirty="0"/>
              <a:t>versus</a:t>
            </a:r>
            <a:r>
              <a:rPr spc="85" dirty="0"/>
              <a:t> </a:t>
            </a:r>
            <a:r>
              <a:rPr dirty="0"/>
              <a:t>composite</a:t>
            </a:r>
            <a:r>
              <a:rPr spc="85" dirty="0"/>
              <a:t> </a:t>
            </a:r>
            <a:r>
              <a:rPr dirty="0"/>
              <a:t>govt-spending</a:t>
            </a:r>
            <a:r>
              <a:rPr spc="85" dirty="0"/>
              <a:t> </a:t>
            </a:r>
            <a:r>
              <a:rPr spc="-10" dirty="0"/>
              <a:t>variable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1074" y="759350"/>
            <a:ext cx="2076093" cy="209612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108743"/>
            <a:ext cx="5760085" cy="131445"/>
            <a:chOff x="0" y="3108743"/>
            <a:chExt cx="5760085" cy="131445"/>
          </a:xfrm>
        </p:grpSpPr>
        <p:sp>
          <p:nvSpPr>
            <p:cNvPr id="9" name="object 9"/>
            <p:cNvSpPr/>
            <p:nvPr/>
          </p:nvSpPr>
          <p:spPr>
            <a:xfrm>
              <a:off x="0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9973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9946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Barro</a:t>
            </a:r>
            <a:r>
              <a:rPr dirty="0"/>
              <a:t> and </a:t>
            </a:r>
            <a:r>
              <a:rPr spc="-10" dirty="0"/>
              <a:t>Bianchi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94052" y="3114868"/>
            <a:ext cx="177228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Fiscal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Influences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Inflation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in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OECD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10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Countries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15/29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3569" y="18407"/>
            <a:ext cx="46863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Main</a:t>
            </a:r>
            <a:r>
              <a:rPr sz="600" b="1" spc="-20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10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results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760085" cy="489584"/>
            <a:chOff x="0" y="0"/>
            <a:chExt cx="5760085" cy="489584"/>
          </a:xfrm>
        </p:grpSpPr>
        <p:sp>
          <p:nvSpPr>
            <p:cNvPr id="4" name="object 4"/>
            <p:cNvSpPr/>
            <p:nvPr/>
          </p:nvSpPr>
          <p:spPr>
            <a:xfrm>
              <a:off x="2880004" y="0"/>
              <a:ext cx="2880360" cy="167640"/>
            </a:xfrm>
            <a:custGeom>
              <a:avLst/>
              <a:gdLst/>
              <a:ahLst/>
              <a:cxnLst/>
              <a:rect l="l" t="t" r="r" b="b"/>
              <a:pathLst>
                <a:path w="2880360" h="167640">
                  <a:moveTo>
                    <a:pt x="2880004" y="0"/>
                  </a:moveTo>
                  <a:lnTo>
                    <a:pt x="0" y="0"/>
                  </a:lnTo>
                  <a:lnTo>
                    <a:pt x="0" y="167601"/>
                  </a:lnTo>
                  <a:lnTo>
                    <a:pt x="2880004" y="16760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67601"/>
              <a:ext cx="5760085" cy="321945"/>
            </a:xfrm>
            <a:custGeom>
              <a:avLst/>
              <a:gdLst/>
              <a:ahLst/>
              <a:cxnLst/>
              <a:rect l="l" t="t" r="r" b="b"/>
              <a:pathLst>
                <a:path w="5760085" h="321945">
                  <a:moveTo>
                    <a:pt x="5759996" y="0"/>
                  </a:moveTo>
                  <a:lnTo>
                    <a:pt x="0" y="0"/>
                  </a:lnTo>
                  <a:lnTo>
                    <a:pt x="0" y="321500"/>
                  </a:lnTo>
                  <a:lnTo>
                    <a:pt x="5759996" y="32150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Inflation</a:t>
            </a:r>
            <a:r>
              <a:rPr spc="60" dirty="0"/>
              <a:t> </a:t>
            </a:r>
            <a:r>
              <a:rPr dirty="0"/>
              <a:t>versus</a:t>
            </a:r>
            <a:r>
              <a:rPr spc="65" dirty="0"/>
              <a:t> </a:t>
            </a:r>
            <a:r>
              <a:rPr dirty="0"/>
              <a:t>Govt</a:t>
            </a:r>
            <a:r>
              <a:rPr spc="60" dirty="0"/>
              <a:t> </a:t>
            </a:r>
            <a:r>
              <a:rPr spc="-10" dirty="0"/>
              <a:t>Spending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098308"/>
            <a:ext cx="76809" cy="7680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3691" rIns="0" bIns="0" rtlCol="0">
            <a:spAutoFit/>
          </a:bodyPr>
          <a:lstStyle/>
          <a:p>
            <a:pPr marL="289560" marR="5080">
              <a:lnSpc>
                <a:spcPct val="102699"/>
              </a:lnSpc>
              <a:spcBef>
                <a:spcPts val="55"/>
              </a:spcBef>
            </a:pPr>
            <a:r>
              <a:rPr spc="-10" dirty="0"/>
              <a:t>Figures</a:t>
            </a:r>
            <a:r>
              <a:rPr spc="-25" dirty="0"/>
              <a:t> </a:t>
            </a:r>
            <a:r>
              <a:rPr dirty="0"/>
              <a:t>depict</a:t>
            </a:r>
            <a:r>
              <a:rPr spc="-2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10" dirty="0"/>
              <a:t>relationship</a:t>
            </a:r>
            <a:r>
              <a:rPr spc="-25" dirty="0"/>
              <a:t> </a:t>
            </a:r>
            <a:r>
              <a:rPr dirty="0"/>
              <a:t>between</a:t>
            </a:r>
            <a:r>
              <a:rPr spc="-2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change</a:t>
            </a:r>
            <a:r>
              <a:rPr spc="-25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CPI</a:t>
            </a:r>
            <a:r>
              <a:rPr spc="-20" dirty="0"/>
              <a:t> </a:t>
            </a:r>
            <a:r>
              <a:rPr spc="-10" dirty="0"/>
              <a:t>inflation</a:t>
            </a:r>
            <a:r>
              <a:rPr spc="-25" dirty="0"/>
              <a:t> </a:t>
            </a:r>
            <a:r>
              <a:rPr dirty="0"/>
              <a:t>rate</a:t>
            </a:r>
            <a:r>
              <a:rPr spc="-25" dirty="0"/>
              <a:t> </a:t>
            </a:r>
            <a:r>
              <a:rPr spc="-10" dirty="0"/>
              <a:t>(headline</a:t>
            </a:r>
            <a:r>
              <a:rPr spc="-20" dirty="0"/>
              <a:t> </a:t>
            </a:r>
            <a:r>
              <a:rPr spc="-50" dirty="0"/>
              <a:t>&amp; </a:t>
            </a:r>
            <a:r>
              <a:rPr dirty="0"/>
              <a:t>core)</a:t>
            </a:r>
            <a:r>
              <a:rPr spc="-5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spc="-10" dirty="0"/>
              <a:t>govt-</a:t>
            </a:r>
            <a:r>
              <a:rPr dirty="0"/>
              <a:t>spending</a:t>
            </a:r>
            <a:r>
              <a:rPr spc="-45" dirty="0"/>
              <a:t> </a:t>
            </a:r>
            <a:r>
              <a:rPr dirty="0"/>
              <a:t>variable.</a:t>
            </a:r>
            <a:r>
              <a:rPr spc="15" dirty="0"/>
              <a:t> </a:t>
            </a:r>
            <a:r>
              <a:rPr dirty="0"/>
              <a:t>Effects</a:t>
            </a:r>
            <a:r>
              <a:rPr spc="-4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border</a:t>
            </a:r>
            <a:r>
              <a:rPr spc="-45" dirty="0"/>
              <a:t> </a:t>
            </a:r>
            <a:r>
              <a:rPr dirty="0"/>
              <a:t>dummy</a:t>
            </a:r>
            <a:r>
              <a:rPr spc="-45" dirty="0"/>
              <a:t> </a:t>
            </a:r>
            <a:r>
              <a:rPr dirty="0"/>
              <a:t>filtered</a:t>
            </a:r>
            <a:r>
              <a:rPr spc="-50" dirty="0"/>
              <a:t> </a:t>
            </a:r>
            <a:r>
              <a:rPr spc="-20" dirty="0"/>
              <a:t>out.</a:t>
            </a:r>
          </a:p>
          <a:p>
            <a:pPr marL="289560" marR="133350">
              <a:lnSpc>
                <a:spcPct val="102600"/>
              </a:lnSpc>
              <a:spcBef>
                <a:spcPts val="750"/>
              </a:spcBef>
            </a:pPr>
            <a:r>
              <a:rPr spc="-10" dirty="0"/>
              <a:t>U.S.</a:t>
            </a:r>
            <a:r>
              <a:rPr spc="-45" dirty="0"/>
              <a:t> </a:t>
            </a:r>
            <a:r>
              <a:rPr dirty="0"/>
              <a:t>not</a:t>
            </a:r>
            <a:r>
              <a:rPr spc="-45" dirty="0"/>
              <a:t> </a:t>
            </a:r>
            <a:r>
              <a:rPr dirty="0"/>
              <a:t>an</a:t>
            </a:r>
            <a:r>
              <a:rPr spc="-45" dirty="0"/>
              <a:t> </a:t>
            </a:r>
            <a:r>
              <a:rPr dirty="0"/>
              <a:t>outlier.</a:t>
            </a:r>
            <a:r>
              <a:rPr spc="15" dirty="0"/>
              <a:t> </a:t>
            </a:r>
            <a:r>
              <a:rPr dirty="0"/>
              <a:t>Lies</a:t>
            </a:r>
            <a:r>
              <a:rPr spc="-40" dirty="0"/>
              <a:t> </a:t>
            </a:r>
            <a:r>
              <a:rPr dirty="0"/>
              <a:t>moderately</a:t>
            </a:r>
            <a:r>
              <a:rPr spc="-45" dirty="0"/>
              <a:t> </a:t>
            </a:r>
            <a:r>
              <a:rPr spc="-10" dirty="0"/>
              <a:t>above</a:t>
            </a:r>
            <a:r>
              <a:rPr spc="-45" dirty="0"/>
              <a:t> </a:t>
            </a:r>
            <a:r>
              <a:rPr spc="-10" dirty="0"/>
              <a:t>average</a:t>
            </a:r>
            <a:r>
              <a:rPr spc="-45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10" dirty="0"/>
              <a:t>govt-</a:t>
            </a:r>
            <a:r>
              <a:rPr dirty="0"/>
              <a:t>spending</a:t>
            </a:r>
            <a:r>
              <a:rPr spc="-45" dirty="0"/>
              <a:t> </a:t>
            </a:r>
            <a:r>
              <a:rPr spc="-10" dirty="0"/>
              <a:t>variable </a:t>
            </a:r>
            <a:r>
              <a:rPr dirty="0"/>
              <a:t>(0.029</a:t>
            </a:r>
            <a:r>
              <a:rPr spc="-35" dirty="0"/>
              <a:t> </a:t>
            </a:r>
            <a:r>
              <a:rPr dirty="0"/>
              <a:t>vs.</a:t>
            </a:r>
            <a:r>
              <a:rPr spc="35" dirty="0"/>
              <a:t> </a:t>
            </a:r>
            <a:r>
              <a:rPr dirty="0"/>
              <a:t>0.024)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close</a:t>
            </a:r>
            <a:r>
              <a:rPr spc="-3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spc="-10" dirty="0"/>
              <a:t>average</a:t>
            </a:r>
            <a:r>
              <a:rPr spc="-35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dirty="0"/>
              <a:t>changes</a:t>
            </a:r>
            <a:r>
              <a:rPr spc="-3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spc="-10" dirty="0"/>
              <a:t>inflation</a:t>
            </a:r>
            <a:r>
              <a:rPr spc="-35" dirty="0"/>
              <a:t> </a:t>
            </a:r>
            <a:r>
              <a:rPr spc="-10" dirty="0"/>
              <a:t>rates.</a:t>
            </a:r>
          </a:p>
          <a:p>
            <a:pPr marL="289560">
              <a:lnSpc>
                <a:spcPct val="100000"/>
              </a:lnSpc>
              <a:spcBef>
                <a:spcPts val="790"/>
              </a:spcBef>
            </a:pPr>
            <a:r>
              <a:rPr dirty="0"/>
              <a:t>Euro</a:t>
            </a:r>
            <a:r>
              <a:rPr spc="-35" dirty="0"/>
              <a:t> </a:t>
            </a:r>
            <a:r>
              <a:rPr dirty="0"/>
              <a:t>area</a:t>
            </a:r>
            <a:r>
              <a:rPr spc="-30" dirty="0"/>
              <a:t> </a:t>
            </a:r>
            <a:r>
              <a:rPr spc="-10" dirty="0"/>
              <a:t>below</a:t>
            </a:r>
            <a:r>
              <a:rPr spc="-30" dirty="0"/>
              <a:t> </a:t>
            </a:r>
            <a:r>
              <a:rPr spc="-10" dirty="0"/>
              <a:t>U.S.</a:t>
            </a:r>
            <a:r>
              <a:rPr spc="-35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spc="-10" dirty="0"/>
              <a:t>inflation</a:t>
            </a:r>
            <a:r>
              <a:rPr spc="-3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govt-</a:t>
            </a:r>
            <a:r>
              <a:rPr dirty="0"/>
              <a:t>spending</a:t>
            </a:r>
            <a:r>
              <a:rPr spc="-30" dirty="0"/>
              <a:t> </a:t>
            </a:r>
            <a:r>
              <a:rPr spc="-10" dirty="0"/>
              <a:t>variable.</a:t>
            </a:r>
          </a:p>
          <a:p>
            <a:pPr marL="289560">
              <a:lnSpc>
                <a:spcPct val="100000"/>
              </a:lnSpc>
              <a:spcBef>
                <a:spcPts val="785"/>
              </a:spcBef>
            </a:pPr>
            <a:r>
              <a:rPr dirty="0"/>
              <a:t>Clear</a:t>
            </a:r>
            <a:r>
              <a:rPr spc="-35" dirty="0"/>
              <a:t> </a:t>
            </a:r>
            <a:r>
              <a:rPr spc="-10" dirty="0"/>
              <a:t>positive</a:t>
            </a:r>
            <a:r>
              <a:rPr spc="-30" dirty="0"/>
              <a:t> </a:t>
            </a:r>
            <a:r>
              <a:rPr dirty="0"/>
              <a:t>slopes</a:t>
            </a:r>
            <a:r>
              <a:rPr spc="-35" dirty="0"/>
              <a:t> </a:t>
            </a:r>
            <a:r>
              <a:rPr dirty="0"/>
              <a:t>that</a:t>
            </a:r>
            <a:r>
              <a:rPr spc="-30" dirty="0"/>
              <a:t> </a:t>
            </a:r>
            <a:r>
              <a:rPr dirty="0"/>
              <a:t>do</a:t>
            </a:r>
            <a:r>
              <a:rPr spc="-30" dirty="0"/>
              <a:t> </a:t>
            </a:r>
            <a:r>
              <a:rPr dirty="0"/>
              <a:t>not</a:t>
            </a:r>
            <a:r>
              <a:rPr spc="-35" dirty="0"/>
              <a:t> </a:t>
            </a:r>
            <a:r>
              <a:rPr dirty="0"/>
              <a:t>seem</a:t>
            </a:r>
            <a:r>
              <a:rPr spc="-30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driven</a:t>
            </a:r>
            <a:r>
              <a:rPr spc="-30" dirty="0"/>
              <a:t> </a:t>
            </a:r>
            <a:r>
              <a:rPr dirty="0"/>
              <a:t>by</a:t>
            </a:r>
            <a:r>
              <a:rPr spc="-35" dirty="0"/>
              <a:t> </a:t>
            </a:r>
            <a:r>
              <a:rPr spc="-10" dirty="0"/>
              <a:t>extreme</a:t>
            </a:r>
            <a:r>
              <a:rPr spc="-30" dirty="0"/>
              <a:t> </a:t>
            </a:r>
            <a:r>
              <a:rPr spc="-10" dirty="0"/>
              <a:t>observations.</a:t>
            </a: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1538020"/>
            <a:ext cx="76809" cy="7680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9557" y="1977732"/>
            <a:ext cx="76809" cy="7680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9557" y="2245359"/>
            <a:ext cx="76809" cy="76809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0" y="3108743"/>
            <a:ext cx="5760085" cy="131445"/>
            <a:chOff x="0" y="3108743"/>
            <a:chExt cx="5760085" cy="131445"/>
          </a:xfrm>
        </p:grpSpPr>
        <p:sp>
          <p:nvSpPr>
            <p:cNvPr id="13" name="object 13"/>
            <p:cNvSpPr/>
            <p:nvPr/>
          </p:nvSpPr>
          <p:spPr>
            <a:xfrm>
              <a:off x="0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19973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39946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Barro</a:t>
            </a:r>
            <a:r>
              <a:rPr dirty="0"/>
              <a:t> and </a:t>
            </a:r>
            <a:r>
              <a:rPr spc="-10" dirty="0"/>
              <a:t>Bianchi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994052" y="3114868"/>
            <a:ext cx="177228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Fiscal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Influences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Inflation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in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OECD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10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Countries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16/29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1942" y="18407"/>
            <a:ext cx="12903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Extensions</a:t>
            </a:r>
            <a:r>
              <a:rPr sz="600" b="1" spc="-5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and </a:t>
            </a:r>
            <a:r>
              <a:rPr sz="600" b="1" spc="-10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robustness</a:t>
            </a:r>
            <a:r>
              <a:rPr sz="600" b="1" spc="-5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10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checks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760085" cy="489584"/>
            <a:chOff x="0" y="0"/>
            <a:chExt cx="5760085" cy="489584"/>
          </a:xfrm>
        </p:grpSpPr>
        <p:sp>
          <p:nvSpPr>
            <p:cNvPr id="4" name="object 4"/>
            <p:cNvSpPr/>
            <p:nvPr/>
          </p:nvSpPr>
          <p:spPr>
            <a:xfrm>
              <a:off x="2880004" y="0"/>
              <a:ext cx="2880360" cy="167640"/>
            </a:xfrm>
            <a:custGeom>
              <a:avLst/>
              <a:gdLst/>
              <a:ahLst/>
              <a:cxnLst/>
              <a:rect l="l" t="t" r="r" b="b"/>
              <a:pathLst>
                <a:path w="2880360" h="167640">
                  <a:moveTo>
                    <a:pt x="2880004" y="0"/>
                  </a:moveTo>
                  <a:lnTo>
                    <a:pt x="0" y="0"/>
                  </a:lnTo>
                  <a:lnTo>
                    <a:pt x="0" y="167601"/>
                  </a:lnTo>
                  <a:lnTo>
                    <a:pt x="2880004" y="16760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67601"/>
              <a:ext cx="5760085" cy="321945"/>
            </a:xfrm>
            <a:custGeom>
              <a:avLst/>
              <a:gdLst/>
              <a:ahLst/>
              <a:cxnLst/>
              <a:rect l="l" t="t" r="r" b="b"/>
              <a:pathLst>
                <a:path w="5760085" h="321945">
                  <a:moveTo>
                    <a:pt x="5759996" y="0"/>
                  </a:moveTo>
                  <a:lnTo>
                    <a:pt x="0" y="0"/>
                  </a:lnTo>
                  <a:lnTo>
                    <a:pt x="0" y="321500"/>
                  </a:lnTo>
                  <a:lnTo>
                    <a:pt x="5759996" y="32150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Components</a:t>
            </a:r>
            <a:r>
              <a:rPr spc="114" dirty="0"/>
              <a:t> </a:t>
            </a:r>
            <a:r>
              <a:rPr dirty="0"/>
              <a:t>of</a:t>
            </a:r>
            <a:r>
              <a:rPr spc="120" dirty="0"/>
              <a:t> </a:t>
            </a:r>
            <a:r>
              <a:rPr dirty="0"/>
              <a:t>Govt-Spending</a:t>
            </a:r>
            <a:r>
              <a:rPr spc="120" dirty="0"/>
              <a:t> </a:t>
            </a:r>
            <a:r>
              <a:rPr spc="-10" dirty="0"/>
              <a:t>Variable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719658"/>
            <a:ext cx="76809" cy="7680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2932" y="647749"/>
            <a:ext cx="4852670" cy="34480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29"/>
              </a:spcBef>
            </a:pPr>
            <a:r>
              <a:rPr sz="1100" dirty="0">
                <a:latin typeface="Arial"/>
                <a:cs typeface="Arial"/>
              </a:rPr>
              <a:t>Assess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how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statistical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significance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composite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government-</a:t>
            </a:r>
            <a:r>
              <a:rPr sz="1100" dirty="0">
                <a:latin typeface="Arial"/>
                <a:cs typeface="Arial"/>
              </a:rPr>
              <a:t>spending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variable </a:t>
            </a:r>
            <a:r>
              <a:rPr sz="1100" dirty="0">
                <a:latin typeface="Arial"/>
                <a:cs typeface="Arial"/>
              </a:rPr>
              <a:t>relates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11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components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dirty="0">
                <a:latin typeface="Book Antiqua"/>
                <a:cs typeface="Book Antiqua"/>
              </a:rPr>
              <a:t>∆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G</a:t>
            </a:r>
            <a:r>
              <a:rPr sz="1100" dirty="0">
                <a:latin typeface="Book Antiqua"/>
                <a:cs typeface="Book Antiqua"/>
              </a:rPr>
              <a:t>/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-14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debt-</a:t>
            </a:r>
            <a:r>
              <a:rPr sz="1100" dirty="0">
                <a:latin typeface="Arial"/>
                <a:cs typeface="Arial"/>
              </a:rPr>
              <a:t>GDP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ratio,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debt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duration.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0080" y="1075334"/>
            <a:ext cx="134416" cy="13441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23481" y="107478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0034" y="1041017"/>
            <a:ext cx="4868545" cy="10140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46990">
              <a:lnSpc>
                <a:spcPct val="100000"/>
              </a:lnSpc>
              <a:spcBef>
                <a:spcPts val="135"/>
              </a:spcBef>
            </a:pPr>
            <a:r>
              <a:rPr sz="1000" dirty="0">
                <a:latin typeface="Arial"/>
                <a:cs typeface="Arial"/>
              </a:rPr>
              <a:t>Each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component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set,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time,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sample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mean </a:t>
            </a:r>
            <a:r>
              <a:rPr sz="1000" spc="90" dirty="0">
                <a:latin typeface="Lucida Sans Unicode"/>
                <a:cs typeface="Lucida Sans Unicode"/>
              </a:rPr>
              <a:t>→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"/>
                <a:cs typeface="Arial"/>
              </a:rPr>
              <a:t>Designated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variable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restricted </a:t>
            </a:r>
            <a:r>
              <a:rPr sz="1000" dirty="0">
                <a:latin typeface="Arial"/>
                <a:cs typeface="Arial"/>
              </a:rPr>
              <a:t>not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contribute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explanation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cross-</a:t>
            </a:r>
            <a:r>
              <a:rPr sz="1000" dirty="0">
                <a:latin typeface="Arial"/>
                <a:cs typeface="Arial"/>
              </a:rPr>
              <a:t>sectional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variations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inflation.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75"/>
              </a:spcBef>
            </a:pPr>
            <a:r>
              <a:rPr sz="1000" dirty="0">
                <a:latin typeface="Arial"/>
                <a:cs typeface="Arial"/>
              </a:rPr>
              <a:t>Constraint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amounts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coefficient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restriction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imposed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estimation: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Test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validity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of </a:t>
            </a:r>
            <a:r>
              <a:rPr sz="1000" dirty="0">
                <a:latin typeface="Arial"/>
                <a:cs typeface="Arial"/>
              </a:rPr>
              <a:t>restriction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using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-</a:t>
            </a:r>
            <a:r>
              <a:rPr sz="1000" dirty="0">
                <a:latin typeface="Arial"/>
                <a:cs typeface="Arial"/>
              </a:rPr>
              <a:t>2*log(likelihood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ratio)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distributed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asymptotically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as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Chi-</a:t>
            </a:r>
            <a:r>
              <a:rPr sz="1000" spc="-10" dirty="0">
                <a:latin typeface="Arial"/>
                <a:cs typeface="Arial"/>
              </a:rPr>
              <a:t>squared </a:t>
            </a:r>
            <a:r>
              <a:rPr sz="1000" dirty="0">
                <a:latin typeface="Arial"/>
                <a:cs typeface="Arial"/>
              </a:rPr>
              <a:t>variable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degree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freedom.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Restricted</a:t>
            </a:r>
            <a:r>
              <a:rPr sz="10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model</a:t>
            </a:r>
            <a:r>
              <a:rPr sz="1000" spc="-10" dirty="0">
                <a:solidFill>
                  <a:srgbClr val="0000FF"/>
                </a:solidFill>
                <a:latin typeface="Arial"/>
                <a:cs typeface="Arial"/>
              </a:rPr>
              <a:t> always</a:t>
            </a:r>
            <a:r>
              <a:rPr sz="10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strongly</a:t>
            </a:r>
            <a:r>
              <a:rPr sz="10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rejected</a:t>
            </a:r>
            <a:r>
              <a:rPr sz="10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headline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core</a:t>
            </a:r>
            <a:r>
              <a:rPr sz="1000" spc="-10" dirty="0">
                <a:latin typeface="Arial"/>
                <a:cs typeface="Arial"/>
              </a:rPr>
              <a:t> inflation.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0080" y="1415008"/>
            <a:ext cx="134416" cy="13441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23481" y="141445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0080" y="1906498"/>
            <a:ext cx="134416" cy="13441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23481" y="190524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9557" y="2210079"/>
            <a:ext cx="76809" cy="7680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02932" y="2138170"/>
            <a:ext cx="5140325" cy="3435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29"/>
              </a:spcBef>
            </a:pPr>
            <a:r>
              <a:rPr sz="1100" dirty="0">
                <a:latin typeface="Arial"/>
                <a:cs typeface="Arial"/>
              </a:rPr>
              <a:t>Can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also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linear</a:t>
            </a:r>
            <a:r>
              <a:rPr sz="11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approximation</a:t>
            </a:r>
            <a:r>
              <a:rPr sz="11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express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right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side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3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separate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terms: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values </a:t>
            </a:r>
            <a:r>
              <a:rPr sz="1100" dirty="0">
                <a:latin typeface="Arial"/>
                <a:cs typeface="Arial"/>
              </a:rPr>
              <a:t>relative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sample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means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spending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surge,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initial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debt-</a:t>
            </a:r>
            <a:r>
              <a:rPr sz="1100" dirty="0">
                <a:latin typeface="Arial"/>
                <a:cs typeface="Arial"/>
              </a:rPr>
              <a:t>GDP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ratio,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initial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duration.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0080" y="2565755"/>
            <a:ext cx="134416" cy="13441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23481" y="256520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0034" y="2500750"/>
            <a:ext cx="3497579" cy="4013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000" dirty="0">
                <a:latin typeface="Arial"/>
                <a:cs typeface="Arial"/>
              </a:rPr>
              <a:t>Get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three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separate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coeffs,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pattern: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+,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-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-</a:t>
            </a:r>
            <a:r>
              <a:rPr sz="1000" spc="-5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Accept</a:t>
            </a:r>
            <a:r>
              <a:rPr sz="10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hypothesis</a:t>
            </a:r>
            <a:r>
              <a:rPr sz="10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that</a:t>
            </a:r>
            <a:r>
              <a:rPr sz="10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coeffs</a:t>
            </a:r>
            <a:r>
              <a:rPr sz="10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equal</a:t>
            </a:r>
            <a:r>
              <a:rPr sz="10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size</a:t>
            </a:r>
            <a:r>
              <a:rPr sz="10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with</a:t>
            </a:r>
            <a:r>
              <a:rPr sz="10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sz="10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FF"/>
                </a:solidFill>
                <a:latin typeface="Arial"/>
                <a:cs typeface="Arial"/>
              </a:rPr>
              <a:t>sign</a:t>
            </a:r>
            <a:r>
              <a:rPr sz="1000" spc="-10" dirty="0">
                <a:solidFill>
                  <a:srgbClr val="0000FF"/>
                </a:solidFill>
                <a:latin typeface="Arial"/>
                <a:cs typeface="Arial"/>
              </a:rPr>
              <a:t> pattern</a:t>
            </a:r>
            <a:r>
              <a:rPr sz="1000" spc="-1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90080" y="2753588"/>
            <a:ext cx="134416" cy="13441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23481" y="275303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3108743"/>
            <a:ext cx="5760085" cy="131445"/>
            <a:chOff x="0" y="3108743"/>
            <a:chExt cx="5760085" cy="131445"/>
          </a:xfrm>
        </p:grpSpPr>
        <p:sp>
          <p:nvSpPr>
            <p:cNvPr id="24" name="object 24"/>
            <p:cNvSpPr/>
            <p:nvPr/>
          </p:nvSpPr>
          <p:spPr>
            <a:xfrm>
              <a:off x="0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19973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39946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Barro</a:t>
            </a:r>
            <a:r>
              <a:rPr dirty="0"/>
              <a:t> and </a:t>
            </a:r>
            <a:r>
              <a:rPr spc="-10" dirty="0"/>
              <a:t>Bianchi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994052" y="3114868"/>
            <a:ext cx="177228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10" action="ppaction://hlinksldjump"/>
              </a:rPr>
              <a:t>Fiscal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10" action="ppaction://hlinksldjump"/>
              </a:rPr>
              <a:t>Influences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10" action="ppaction://hlinksldjump"/>
              </a:rPr>
              <a:t>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10" action="ppaction://hlinksldjump"/>
              </a:rPr>
              <a:t>Inflation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10" action="ppaction://hlinksldjump"/>
              </a:rPr>
              <a:t>in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10" action="ppaction://hlinksldjump"/>
              </a:rPr>
              <a:t>OECD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600" b="1" spc="-10" dirty="0">
                <a:solidFill>
                  <a:srgbClr val="8E0000"/>
                </a:solidFill>
                <a:latin typeface="Arial"/>
                <a:cs typeface="Arial"/>
                <a:hlinkClick r:id="rId10" action="ppaction://hlinksldjump"/>
              </a:rPr>
              <a:t>Countries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17/29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204510"/>
            <a:ext cx="53682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10" dirty="0"/>
              <a:t>InitialSteadyState.f90</a:t>
            </a:r>
            <a:endParaRPr spc="-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029474"/>
            <a:ext cx="76809" cy="768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469186"/>
            <a:ext cx="76809" cy="7680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1908898"/>
            <a:ext cx="76809" cy="7680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9557" y="2348610"/>
            <a:ext cx="76809" cy="76809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621499" y="3110700"/>
            <a:ext cx="677544" cy="10066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en-US" spc="-10" dirty="0"/>
              <a:t>KMV</a:t>
            </a:r>
            <a:endParaRPr spc="-10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65"/>
              </a:spcBef>
            </a:pPr>
            <a:r>
              <a:rPr spc="-20" dirty="0"/>
              <a:t>1/29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8F5D436-9851-9CC7-D798-A51314D0AF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04" y="468683"/>
            <a:ext cx="3696733" cy="268479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1942" y="18407"/>
            <a:ext cx="12903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Extensions</a:t>
            </a:r>
            <a:r>
              <a:rPr sz="600" b="1" spc="-5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and </a:t>
            </a:r>
            <a:r>
              <a:rPr sz="600" b="1" spc="-10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robustness</a:t>
            </a:r>
            <a:r>
              <a:rPr sz="600" b="1" spc="-5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10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checks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760085" cy="489584"/>
            <a:chOff x="0" y="0"/>
            <a:chExt cx="5760085" cy="489584"/>
          </a:xfrm>
        </p:grpSpPr>
        <p:sp>
          <p:nvSpPr>
            <p:cNvPr id="4" name="object 4"/>
            <p:cNvSpPr/>
            <p:nvPr/>
          </p:nvSpPr>
          <p:spPr>
            <a:xfrm>
              <a:off x="2880004" y="0"/>
              <a:ext cx="2880360" cy="167640"/>
            </a:xfrm>
            <a:custGeom>
              <a:avLst/>
              <a:gdLst/>
              <a:ahLst/>
              <a:cxnLst/>
              <a:rect l="l" t="t" r="r" b="b"/>
              <a:pathLst>
                <a:path w="2880360" h="167640">
                  <a:moveTo>
                    <a:pt x="2880004" y="0"/>
                  </a:moveTo>
                  <a:lnTo>
                    <a:pt x="0" y="0"/>
                  </a:lnTo>
                  <a:lnTo>
                    <a:pt x="0" y="167601"/>
                  </a:lnTo>
                  <a:lnTo>
                    <a:pt x="2880004" y="16760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67601"/>
              <a:ext cx="5760085" cy="321945"/>
            </a:xfrm>
            <a:custGeom>
              <a:avLst/>
              <a:gdLst/>
              <a:ahLst/>
              <a:cxnLst/>
              <a:rect l="l" t="t" r="r" b="b"/>
              <a:pathLst>
                <a:path w="5760085" h="321945">
                  <a:moveTo>
                    <a:pt x="5759996" y="0"/>
                  </a:moveTo>
                  <a:lnTo>
                    <a:pt x="0" y="0"/>
                  </a:lnTo>
                  <a:lnTo>
                    <a:pt x="0" y="321500"/>
                  </a:lnTo>
                  <a:lnTo>
                    <a:pt x="5759996" y="32150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Including</a:t>
            </a:r>
            <a:r>
              <a:rPr spc="80" dirty="0"/>
              <a:t> </a:t>
            </a:r>
            <a:r>
              <a:rPr dirty="0"/>
              <a:t>only</a:t>
            </a:r>
            <a:r>
              <a:rPr spc="85" dirty="0"/>
              <a:t> </a:t>
            </a:r>
            <a:r>
              <a:rPr dirty="0"/>
              <a:t>Fiscal</a:t>
            </a:r>
            <a:r>
              <a:rPr spc="85" dirty="0"/>
              <a:t> </a:t>
            </a:r>
            <a:r>
              <a:rPr spc="-10" dirty="0"/>
              <a:t>Surge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960183"/>
            <a:ext cx="76809" cy="7680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2932" y="888274"/>
            <a:ext cx="4993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"/>
                <a:cs typeface="Arial"/>
              </a:rPr>
              <a:t>Positive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connection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between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change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inflation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rate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incremental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government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7532" y="1060347"/>
            <a:ext cx="361187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spending,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60" dirty="0">
                <a:latin typeface="Book Antiqua"/>
                <a:cs typeface="Book Antiqua"/>
              </a:rPr>
              <a:t>∆</a:t>
            </a:r>
            <a:r>
              <a:rPr sz="1100" spc="-140" dirty="0">
                <a:latin typeface="Book Antiqua"/>
                <a:cs typeface="Book Antiqua"/>
              </a:rPr>
              <a:t> </a:t>
            </a:r>
            <a:r>
              <a:rPr sz="1200" i="1" u="sng" spc="-15" baseline="31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</a:t>
            </a:r>
            <a:r>
              <a:rPr sz="1200" i="1" u="none" spc="-127" baseline="31250" dirty="0">
                <a:latin typeface="Arial"/>
                <a:cs typeface="Arial"/>
              </a:rPr>
              <a:t> </a:t>
            </a:r>
            <a:r>
              <a:rPr sz="1100" u="none" dirty="0">
                <a:latin typeface="Arial"/>
                <a:cs typeface="Arial"/>
              </a:rPr>
              <a:t>,</a:t>
            </a:r>
            <a:r>
              <a:rPr sz="1100" u="none" spc="-15" dirty="0">
                <a:latin typeface="Arial"/>
                <a:cs typeface="Arial"/>
              </a:rPr>
              <a:t> </a:t>
            </a:r>
            <a:r>
              <a:rPr sz="1100" u="none" dirty="0">
                <a:latin typeface="Arial"/>
                <a:cs typeface="Arial"/>
              </a:rPr>
              <a:t>not</a:t>
            </a:r>
            <a:r>
              <a:rPr sz="1100" u="none" spc="-20" dirty="0">
                <a:latin typeface="Arial"/>
                <a:cs typeface="Arial"/>
              </a:rPr>
              <a:t> </a:t>
            </a:r>
            <a:r>
              <a:rPr sz="1100" u="none" dirty="0">
                <a:latin typeface="Arial"/>
                <a:cs typeface="Arial"/>
              </a:rPr>
              <a:t>surprising</a:t>
            </a:r>
            <a:r>
              <a:rPr sz="1100" u="none" spc="-15" dirty="0">
                <a:latin typeface="Arial"/>
                <a:cs typeface="Arial"/>
              </a:rPr>
              <a:t> </a:t>
            </a:r>
            <a:r>
              <a:rPr sz="1100" u="none" dirty="0">
                <a:latin typeface="Arial"/>
                <a:cs typeface="Arial"/>
              </a:rPr>
              <a:t>from</a:t>
            </a:r>
            <a:r>
              <a:rPr sz="1100" u="none" spc="-20" dirty="0">
                <a:latin typeface="Arial"/>
                <a:cs typeface="Arial"/>
              </a:rPr>
              <a:t> Keynesian</a:t>
            </a:r>
            <a:r>
              <a:rPr sz="1100" u="none" spc="-15" dirty="0">
                <a:latin typeface="Arial"/>
                <a:cs typeface="Arial"/>
              </a:rPr>
              <a:t> </a:t>
            </a:r>
            <a:r>
              <a:rPr sz="1100" u="none" spc="-10" dirty="0">
                <a:latin typeface="Arial"/>
                <a:cs typeface="Arial"/>
              </a:rPr>
              <a:t>perspective.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932" y="1100874"/>
            <a:ext cx="4917440" cy="59118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763905">
              <a:lnSpc>
                <a:spcPct val="100000"/>
              </a:lnSpc>
              <a:spcBef>
                <a:spcPts val="445"/>
              </a:spcBef>
            </a:pPr>
            <a:r>
              <a:rPr sz="800" i="1" spc="-50" dirty="0"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439"/>
              </a:spcBef>
            </a:pPr>
            <a:r>
              <a:rPr sz="1100" spc="-10" dirty="0">
                <a:latin typeface="Arial"/>
                <a:cs typeface="Arial"/>
              </a:rPr>
              <a:t>Distinguishing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feature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present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model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two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scaling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variables—</a:t>
            </a:r>
            <a:r>
              <a:rPr sz="1100" dirty="0">
                <a:latin typeface="Arial"/>
                <a:cs typeface="Arial"/>
              </a:rPr>
              <a:t>initial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values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debt-</a:t>
            </a:r>
            <a:r>
              <a:rPr sz="1100" dirty="0">
                <a:latin typeface="Arial"/>
                <a:cs typeface="Arial"/>
              </a:rPr>
              <a:t>GDP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ratio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debt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duration.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1399882"/>
            <a:ext cx="76809" cy="7680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9557" y="1839594"/>
            <a:ext cx="76809" cy="7680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163908" y="1852814"/>
            <a:ext cx="933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7532" y="1767686"/>
            <a:ext cx="49726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In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particular,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effect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debt-</a:t>
            </a:r>
            <a:r>
              <a:rPr sz="1100" dirty="0">
                <a:latin typeface="Arial"/>
                <a:cs typeface="Arial"/>
              </a:rPr>
              <a:t>GDP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ratio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boost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inflation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negative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given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60" dirty="0">
                <a:latin typeface="Book Antiqua"/>
                <a:cs typeface="Book Antiqua"/>
              </a:rPr>
              <a:t>∆</a:t>
            </a:r>
            <a:r>
              <a:rPr sz="1100" spc="-140" dirty="0">
                <a:latin typeface="Book Antiqua"/>
                <a:cs typeface="Book Antiqua"/>
              </a:rPr>
              <a:t> </a:t>
            </a:r>
            <a:r>
              <a:rPr sz="1200" i="1" u="sng" spc="-15" baseline="31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</a:t>
            </a:r>
            <a:r>
              <a:rPr sz="1200" i="1" u="none" spc="-127" baseline="31250" dirty="0">
                <a:latin typeface="Arial"/>
                <a:cs typeface="Arial"/>
              </a:rPr>
              <a:t> </a:t>
            </a:r>
            <a:r>
              <a:rPr sz="1100" u="none" spc="-50" dirty="0">
                <a:latin typeface="Arial"/>
                <a:cs typeface="Arial"/>
              </a:rPr>
              <a:t>,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2932" y="1939771"/>
            <a:ext cx="40271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whereas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aggregate-</a:t>
            </a:r>
            <a:r>
              <a:rPr sz="1100" dirty="0">
                <a:latin typeface="Arial"/>
                <a:cs typeface="Arial"/>
              </a:rPr>
              <a:t>demand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model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might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generate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opposite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sign.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9557" y="2279306"/>
            <a:ext cx="76809" cy="7680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366733" y="2292526"/>
            <a:ext cx="933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Y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7532" y="2207398"/>
            <a:ext cx="52781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If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fiscal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variable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enters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just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60" dirty="0">
                <a:latin typeface="Book Antiqua"/>
                <a:cs typeface="Book Antiqua"/>
              </a:rPr>
              <a:t>∆</a:t>
            </a:r>
            <a:r>
              <a:rPr sz="1100" spc="-140" dirty="0">
                <a:latin typeface="Book Antiqua"/>
                <a:cs typeface="Book Antiqua"/>
              </a:rPr>
              <a:t> </a:t>
            </a:r>
            <a:r>
              <a:rPr sz="1200" i="1" u="sng" spc="-15" baseline="31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</a:t>
            </a:r>
            <a:r>
              <a:rPr sz="1200" i="1" u="none" spc="-127" baseline="31250" dirty="0">
                <a:latin typeface="Arial"/>
                <a:cs typeface="Arial"/>
              </a:rPr>
              <a:t> </a:t>
            </a:r>
            <a:r>
              <a:rPr sz="1100" u="none" dirty="0">
                <a:latin typeface="Arial"/>
                <a:cs typeface="Arial"/>
              </a:rPr>
              <a:t>,</a:t>
            </a:r>
            <a:r>
              <a:rPr sz="1100" u="none" spc="-30" dirty="0">
                <a:latin typeface="Arial"/>
                <a:cs typeface="Arial"/>
              </a:rPr>
              <a:t> </a:t>
            </a:r>
            <a:r>
              <a:rPr sz="1100" u="none" dirty="0">
                <a:latin typeface="Arial"/>
                <a:cs typeface="Arial"/>
              </a:rPr>
              <a:t>estimated</a:t>
            </a:r>
            <a:r>
              <a:rPr sz="1100" u="none" spc="-30" dirty="0">
                <a:latin typeface="Arial"/>
                <a:cs typeface="Arial"/>
              </a:rPr>
              <a:t> </a:t>
            </a:r>
            <a:r>
              <a:rPr sz="1100" u="none" dirty="0">
                <a:latin typeface="Arial"/>
                <a:cs typeface="Arial"/>
              </a:rPr>
              <a:t>coefficients</a:t>
            </a:r>
            <a:r>
              <a:rPr sz="1100" u="none" spc="-30" dirty="0">
                <a:latin typeface="Arial"/>
                <a:cs typeface="Arial"/>
              </a:rPr>
              <a:t> </a:t>
            </a:r>
            <a:r>
              <a:rPr sz="1100" u="none" spc="-10" dirty="0">
                <a:latin typeface="Arial"/>
                <a:cs typeface="Arial"/>
              </a:rPr>
              <a:t>positive,</a:t>
            </a:r>
            <a:r>
              <a:rPr sz="1100" u="none" spc="-30" dirty="0">
                <a:latin typeface="Arial"/>
                <a:cs typeface="Arial"/>
              </a:rPr>
              <a:t> </a:t>
            </a:r>
            <a:r>
              <a:rPr sz="1100" u="none" dirty="0">
                <a:latin typeface="Arial"/>
                <a:cs typeface="Arial"/>
              </a:rPr>
              <a:t>but</a:t>
            </a:r>
            <a:r>
              <a:rPr sz="1100" u="none" spc="-30" dirty="0">
                <a:latin typeface="Arial"/>
                <a:cs typeface="Arial"/>
              </a:rPr>
              <a:t> </a:t>
            </a:r>
            <a:r>
              <a:rPr sz="1100" u="none" dirty="0">
                <a:latin typeface="Arial"/>
                <a:cs typeface="Arial"/>
              </a:rPr>
              <a:t>only</a:t>
            </a:r>
            <a:r>
              <a:rPr sz="1100" u="none" spc="-30" dirty="0">
                <a:latin typeface="Arial"/>
                <a:cs typeface="Arial"/>
              </a:rPr>
              <a:t> </a:t>
            </a:r>
            <a:r>
              <a:rPr sz="1100" u="none" spc="-10" dirty="0">
                <a:latin typeface="Arial"/>
                <a:cs typeface="Arial"/>
              </a:rPr>
              <a:t>marginally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2932" y="2379470"/>
            <a:ext cx="19037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significant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much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poorer.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108743"/>
            <a:ext cx="5760085" cy="131445"/>
            <a:chOff x="0" y="3108743"/>
            <a:chExt cx="5760085" cy="131445"/>
          </a:xfrm>
        </p:grpSpPr>
        <p:sp>
          <p:nvSpPr>
            <p:cNvPr id="21" name="object 21"/>
            <p:cNvSpPr/>
            <p:nvPr/>
          </p:nvSpPr>
          <p:spPr>
            <a:xfrm>
              <a:off x="0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19973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39946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Barro</a:t>
            </a:r>
            <a:r>
              <a:rPr dirty="0"/>
              <a:t> and </a:t>
            </a:r>
            <a:r>
              <a:rPr spc="-10" dirty="0"/>
              <a:t>Bianchi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994052" y="3114868"/>
            <a:ext cx="177228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Fiscal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Influences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Inflation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in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OECD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10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Countries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18/29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1942" y="18407"/>
            <a:ext cx="12903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Extensions</a:t>
            </a:r>
            <a:r>
              <a:rPr sz="600" b="1" spc="-5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and </a:t>
            </a:r>
            <a:r>
              <a:rPr sz="600" b="1" spc="-10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robustness</a:t>
            </a:r>
            <a:r>
              <a:rPr sz="600" b="1" spc="-5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10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checks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760085" cy="489584"/>
            <a:chOff x="0" y="0"/>
            <a:chExt cx="5760085" cy="489584"/>
          </a:xfrm>
        </p:grpSpPr>
        <p:sp>
          <p:nvSpPr>
            <p:cNvPr id="4" name="object 4"/>
            <p:cNvSpPr/>
            <p:nvPr/>
          </p:nvSpPr>
          <p:spPr>
            <a:xfrm>
              <a:off x="2880004" y="0"/>
              <a:ext cx="2880360" cy="167640"/>
            </a:xfrm>
            <a:custGeom>
              <a:avLst/>
              <a:gdLst/>
              <a:ahLst/>
              <a:cxnLst/>
              <a:rect l="l" t="t" r="r" b="b"/>
              <a:pathLst>
                <a:path w="2880360" h="167640">
                  <a:moveTo>
                    <a:pt x="2880004" y="0"/>
                  </a:moveTo>
                  <a:lnTo>
                    <a:pt x="0" y="0"/>
                  </a:lnTo>
                  <a:lnTo>
                    <a:pt x="0" y="167601"/>
                  </a:lnTo>
                  <a:lnTo>
                    <a:pt x="2880004" y="16760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67601"/>
              <a:ext cx="5760085" cy="321945"/>
            </a:xfrm>
            <a:custGeom>
              <a:avLst/>
              <a:gdLst/>
              <a:ahLst/>
              <a:cxnLst/>
              <a:rect l="l" t="t" r="r" b="b"/>
              <a:pathLst>
                <a:path w="5760085" h="321945">
                  <a:moveTo>
                    <a:pt x="5759996" y="0"/>
                  </a:moveTo>
                  <a:lnTo>
                    <a:pt x="0" y="0"/>
                  </a:lnTo>
                  <a:lnTo>
                    <a:pt x="0" y="321500"/>
                  </a:lnTo>
                  <a:lnTo>
                    <a:pt x="5759996" y="32150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Change</a:t>
            </a:r>
            <a:r>
              <a:rPr spc="60" dirty="0"/>
              <a:t> </a:t>
            </a:r>
            <a:r>
              <a:rPr dirty="0"/>
              <a:t>in</a:t>
            </a:r>
            <a:r>
              <a:rPr spc="65" dirty="0"/>
              <a:t> </a:t>
            </a:r>
            <a:r>
              <a:rPr dirty="0"/>
              <a:t>headline</a:t>
            </a:r>
            <a:r>
              <a:rPr spc="60" dirty="0"/>
              <a:t> </a:t>
            </a:r>
            <a:r>
              <a:rPr dirty="0"/>
              <a:t>CPI</a:t>
            </a:r>
            <a:r>
              <a:rPr spc="65" dirty="0"/>
              <a:t> </a:t>
            </a:r>
            <a:r>
              <a:rPr dirty="0"/>
              <a:t>inflation</a:t>
            </a:r>
            <a:r>
              <a:rPr spc="60" dirty="0"/>
              <a:t> </a:t>
            </a:r>
            <a:r>
              <a:rPr dirty="0"/>
              <a:t>rate</a:t>
            </a:r>
            <a:r>
              <a:rPr spc="65" dirty="0"/>
              <a:t> </a:t>
            </a:r>
            <a:r>
              <a:rPr dirty="0"/>
              <a:t>versus</a:t>
            </a:r>
            <a:r>
              <a:rPr spc="60" dirty="0"/>
              <a:t> </a:t>
            </a:r>
            <a:r>
              <a:rPr dirty="0"/>
              <a:t>excess</a:t>
            </a:r>
            <a:r>
              <a:rPr spc="65" dirty="0"/>
              <a:t> </a:t>
            </a:r>
            <a:r>
              <a:rPr dirty="0"/>
              <a:t>govt</a:t>
            </a:r>
            <a:r>
              <a:rPr spc="60" dirty="0"/>
              <a:t> </a:t>
            </a:r>
            <a:r>
              <a:rPr spc="-10" dirty="0"/>
              <a:t>spending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1074" y="759350"/>
            <a:ext cx="2076093" cy="209612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108743"/>
            <a:ext cx="5760085" cy="131445"/>
            <a:chOff x="0" y="3108743"/>
            <a:chExt cx="5760085" cy="131445"/>
          </a:xfrm>
        </p:grpSpPr>
        <p:sp>
          <p:nvSpPr>
            <p:cNvPr id="9" name="object 9"/>
            <p:cNvSpPr/>
            <p:nvPr/>
          </p:nvSpPr>
          <p:spPr>
            <a:xfrm>
              <a:off x="0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9973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9946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Barro</a:t>
            </a:r>
            <a:r>
              <a:rPr dirty="0"/>
              <a:t> and </a:t>
            </a:r>
            <a:r>
              <a:rPr spc="-10" dirty="0"/>
              <a:t>Bianchi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94052" y="3114868"/>
            <a:ext cx="177228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Fiscal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Influences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Inflation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in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OECD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10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Countries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19/29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1942" y="18407"/>
            <a:ext cx="12903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Extensions</a:t>
            </a:r>
            <a:r>
              <a:rPr sz="600" b="1" spc="-5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and </a:t>
            </a:r>
            <a:r>
              <a:rPr sz="600" b="1" spc="-10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robustness</a:t>
            </a:r>
            <a:r>
              <a:rPr sz="600" b="1" spc="-5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10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checks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760085" cy="489584"/>
            <a:chOff x="0" y="0"/>
            <a:chExt cx="5760085" cy="489584"/>
          </a:xfrm>
        </p:grpSpPr>
        <p:sp>
          <p:nvSpPr>
            <p:cNvPr id="4" name="object 4"/>
            <p:cNvSpPr/>
            <p:nvPr/>
          </p:nvSpPr>
          <p:spPr>
            <a:xfrm>
              <a:off x="2880004" y="0"/>
              <a:ext cx="2880360" cy="167640"/>
            </a:xfrm>
            <a:custGeom>
              <a:avLst/>
              <a:gdLst/>
              <a:ahLst/>
              <a:cxnLst/>
              <a:rect l="l" t="t" r="r" b="b"/>
              <a:pathLst>
                <a:path w="2880360" h="167640">
                  <a:moveTo>
                    <a:pt x="2880004" y="0"/>
                  </a:moveTo>
                  <a:lnTo>
                    <a:pt x="0" y="0"/>
                  </a:lnTo>
                  <a:lnTo>
                    <a:pt x="0" y="167601"/>
                  </a:lnTo>
                  <a:lnTo>
                    <a:pt x="2880004" y="16760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67601"/>
              <a:ext cx="5760085" cy="321945"/>
            </a:xfrm>
            <a:custGeom>
              <a:avLst/>
              <a:gdLst/>
              <a:ahLst/>
              <a:cxnLst/>
              <a:rect l="l" t="t" r="r" b="b"/>
              <a:pathLst>
                <a:path w="5760085" h="321945">
                  <a:moveTo>
                    <a:pt x="5759996" y="0"/>
                  </a:moveTo>
                  <a:lnTo>
                    <a:pt x="0" y="0"/>
                  </a:lnTo>
                  <a:lnTo>
                    <a:pt x="0" y="321500"/>
                  </a:lnTo>
                  <a:lnTo>
                    <a:pt x="5759996" y="32150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Change</a:t>
            </a:r>
            <a:r>
              <a:rPr spc="55" dirty="0"/>
              <a:t> </a:t>
            </a:r>
            <a:r>
              <a:rPr dirty="0"/>
              <a:t>in</a:t>
            </a:r>
            <a:r>
              <a:rPr spc="55" dirty="0"/>
              <a:t> </a:t>
            </a:r>
            <a:r>
              <a:rPr dirty="0"/>
              <a:t>core</a:t>
            </a:r>
            <a:r>
              <a:rPr spc="60" dirty="0"/>
              <a:t> </a:t>
            </a:r>
            <a:r>
              <a:rPr dirty="0"/>
              <a:t>CPI</a:t>
            </a:r>
            <a:r>
              <a:rPr spc="55" dirty="0"/>
              <a:t> </a:t>
            </a:r>
            <a:r>
              <a:rPr dirty="0"/>
              <a:t>inflation</a:t>
            </a:r>
            <a:r>
              <a:rPr spc="55" dirty="0"/>
              <a:t> </a:t>
            </a:r>
            <a:r>
              <a:rPr dirty="0"/>
              <a:t>rate</a:t>
            </a:r>
            <a:r>
              <a:rPr spc="60" dirty="0"/>
              <a:t> </a:t>
            </a:r>
            <a:r>
              <a:rPr dirty="0"/>
              <a:t>versus</a:t>
            </a:r>
            <a:r>
              <a:rPr spc="55" dirty="0"/>
              <a:t> </a:t>
            </a:r>
            <a:r>
              <a:rPr dirty="0"/>
              <a:t>excess</a:t>
            </a:r>
            <a:r>
              <a:rPr spc="55" dirty="0"/>
              <a:t> </a:t>
            </a:r>
            <a:r>
              <a:rPr dirty="0"/>
              <a:t>govt</a:t>
            </a:r>
            <a:r>
              <a:rPr spc="60" dirty="0"/>
              <a:t> </a:t>
            </a:r>
            <a:r>
              <a:rPr spc="-10" dirty="0"/>
              <a:t>spending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1074" y="759350"/>
            <a:ext cx="2076093" cy="209612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108743"/>
            <a:ext cx="5760085" cy="131445"/>
            <a:chOff x="0" y="3108743"/>
            <a:chExt cx="5760085" cy="131445"/>
          </a:xfrm>
        </p:grpSpPr>
        <p:sp>
          <p:nvSpPr>
            <p:cNvPr id="9" name="object 9"/>
            <p:cNvSpPr/>
            <p:nvPr/>
          </p:nvSpPr>
          <p:spPr>
            <a:xfrm>
              <a:off x="0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9973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9946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Barro</a:t>
            </a:r>
            <a:r>
              <a:rPr dirty="0"/>
              <a:t> and </a:t>
            </a:r>
            <a:r>
              <a:rPr spc="-10" dirty="0"/>
              <a:t>Bianchi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94052" y="3114868"/>
            <a:ext cx="177228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Fiscal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Influences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Inflation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in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OECD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10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Countries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20/29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1942" y="18407"/>
            <a:ext cx="12903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Extensions</a:t>
            </a:r>
            <a:r>
              <a:rPr sz="600" b="1" spc="-5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and </a:t>
            </a:r>
            <a:r>
              <a:rPr sz="600" b="1" spc="-10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robustness</a:t>
            </a:r>
            <a:r>
              <a:rPr sz="600" b="1" spc="-5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10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checks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760085" cy="489584"/>
            <a:chOff x="0" y="0"/>
            <a:chExt cx="5760085" cy="489584"/>
          </a:xfrm>
        </p:grpSpPr>
        <p:sp>
          <p:nvSpPr>
            <p:cNvPr id="4" name="object 4"/>
            <p:cNvSpPr/>
            <p:nvPr/>
          </p:nvSpPr>
          <p:spPr>
            <a:xfrm>
              <a:off x="2880004" y="0"/>
              <a:ext cx="2880360" cy="167640"/>
            </a:xfrm>
            <a:custGeom>
              <a:avLst/>
              <a:gdLst/>
              <a:ahLst/>
              <a:cxnLst/>
              <a:rect l="l" t="t" r="r" b="b"/>
              <a:pathLst>
                <a:path w="2880360" h="167640">
                  <a:moveTo>
                    <a:pt x="2880004" y="0"/>
                  </a:moveTo>
                  <a:lnTo>
                    <a:pt x="0" y="0"/>
                  </a:lnTo>
                  <a:lnTo>
                    <a:pt x="0" y="167601"/>
                  </a:lnTo>
                  <a:lnTo>
                    <a:pt x="2880004" y="16760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67601"/>
              <a:ext cx="5760085" cy="321945"/>
            </a:xfrm>
            <a:custGeom>
              <a:avLst/>
              <a:gdLst/>
              <a:ahLst/>
              <a:cxnLst/>
              <a:rect l="l" t="t" r="r" b="b"/>
              <a:pathLst>
                <a:path w="5760085" h="321945">
                  <a:moveTo>
                    <a:pt x="5759996" y="0"/>
                  </a:moveTo>
                  <a:lnTo>
                    <a:pt x="0" y="0"/>
                  </a:lnTo>
                  <a:lnTo>
                    <a:pt x="0" y="321500"/>
                  </a:lnTo>
                  <a:lnTo>
                    <a:pt x="5759996" y="32150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Euro-zone</a:t>
            </a:r>
            <a:r>
              <a:rPr spc="114" dirty="0"/>
              <a:t> </a:t>
            </a:r>
            <a:r>
              <a:rPr dirty="0"/>
              <a:t>countries</a:t>
            </a:r>
            <a:r>
              <a:rPr spc="114" dirty="0"/>
              <a:t> </a:t>
            </a:r>
            <a:r>
              <a:rPr dirty="0"/>
              <a:t>entered</a:t>
            </a:r>
            <a:r>
              <a:rPr spc="114" dirty="0"/>
              <a:t> </a:t>
            </a:r>
            <a:r>
              <a:rPr spc="-10" dirty="0"/>
              <a:t>separately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040422"/>
            <a:ext cx="76809" cy="7680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5817" rIns="0" bIns="0" rtlCol="0">
            <a:spAutoFit/>
          </a:bodyPr>
          <a:lstStyle/>
          <a:p>
            <a:pPr marL="289560" marR="25400">
              <a:lnSpc>
                <a:spcPct val="102600"/>
              </a:lnSpc>
              <a:spcBef>
                <a:spcPts val="55"/>
              </a:spcBef>
            </a:pPr>
            <a:r>
              <a:rPr dirty="0"/>
              <a:t>First</a:t>
            </a:r>
            <a:r>
              <a:rPr spc="-30" dirty="0"/>
              <a:t> </a:t>
            </a:r>
            <a:r>
              <a:rPr spc="-10" dirty="0"/>
              <a:t>G-variable</a:t>
            </a:r>
            <a:r>
              <a:rPr spc="-30" dirty="0"/>
              <a:t> </a:t>
            </a:r>
            <a:r>
              <a:rPr dirty="0"/>
              <a:t>same</a:t>
            </a:r>
            <a:r>
              <a:rPr spc="-30" dirty="0"/>
              <a:t> </a:t>
            </a:r>
            <a:r>
              <a:rPr dirty="0"/>
              <a:t>as</a:t>
            </a:r>
            <a:r>
              <a:rPr spc="-30" dirty="0"/>
              <a:t> </a:t>
            </a:r>
            <a:r>
              <a:rPr spc="-10" dirty="0"/>
              <a:t>baseline;</a:t>
            </a:r>
            <a:r>
              <a:rPr spc="-30" dirty="0"/>
              <a:t> </a:t>
            </a:r>
            <a:r>
              <a:rPr dirty="0"/>
              <a:t>Euro</a:t>
            </a:r>
            <a:r>
              <a:rPr spc="-30" dirty="0"/>
              <a:t> </a:t>
            </a:r>
            <a:r>
              <a:rPr dirty="0"/>
              <a:t>countries</a:t>
            </a:r>
            <a:r>
              <a:rPr spc="-30" dirty="0"/>
              <a:t> </a:t>
            </a:r>
            <a:r>
              <a:rPr spc="-10" dirty="0"/>
              <a:t>have</a:t>
            </a:r>
            <a:r>
              <a:rPr spc="-30" dirty="0"/>
              <a:t> </a:t>
            </a:r>
            <a:r>
              <a:rPr spc="-10" dirty="0"/>
              <a:t>Euro-</a:t>
            </a:r>
            <a:r>
              <a:rPr dirty="0"/>
              <a:t>area</a:t>
            </a:r>
            <a:r>
              <a:rPr spc="-25" dirty="0"/>
              <a:t> </a:t>
            </a:r>
            <a:r>
              <a:rPr dirty="0"/>
              <a:t>weighted</a:t>
            </a:r>
            <a:r>
              <a:rPr spc="-30" dirty="0"/>
              <a:t> </a:t>
            </a:r>
            <a:r>
              <a:rPr spc="-10" dirty="0"/>
              <a:t>average. Second</a:t>
            </a:r>
            <a:r>
              <a:rPr spc="-30" dirty="0"/>
              <a:t> </a:t>
            </a:r>
            <a:r>
              <a:rPr spc="-10" dirty="0"/>
              <a:t>G-variable</a:t>
            </a:r>
            <a:r>
              <a:rPr spc="-25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dirty="0"/>
              <a:t>Euro</a:t>
            </a:r>
            <a:r>
              <a:rPr spc="-25" dirty="0"/>
              <a:t> </a:t>
            </a:r>
            <a:r>
              <a:rPr dirty="0"/>
              <a:t>zone</a:t>
            </a:r>
            <a:r>
              <a:rPr spc="-2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spc="-10" dirty="0"/>
              <a:t>individual</a:t>
            </a:r>
            <a:r>
              <a:rPr spc="-30" dirty="0"/>
              <a:t> </a:t>
            </a:r>
            <a:r>
              <a:rPr dirty="0"/>
              <a:t>G</a:t>
            </a:r>
            <a:r>
              <a:rPr spc="-25" dirty="0"/>
              <a:t> </a:t>
            </a:r>
            <a:r>
              <a:rPr dirty="0"/>
              <a:t>relative</a:t>
            </a:r>
            <a:r>
              <a:rPr spc="-2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spc="-10" dirty="0"/>
              <a:t>Euro-</a:t>
            </a:r>
            <a:r>
              <a:rPr dirty="0"/>
              <a:t>area</a:t>
            </a:r>
            <a:r>
              <a:rPr spc="-25" dirty="0"/>
              <a:t> </a:t>
            </a:r>
            <a:r>
              <a:rPr spc="-10" dirty="0"/>
              <a:t>average.</a:t>
            </a:r>
          </a:p>
          <a:p>
            <a:pPr marL="289560" marR="5080">
              <a:lnSpc>
                <a:spcPct val="102600"/>
              </a:lnSpc>
              <a:spcBef>
                <a:spcPts val="755"/>
              </a:spcBef>
            </a:pPr>
            <a:r>
              <a:rPr dirty="0"/>
              <a:t>Coefficient</a:t>
            </a:r>
            <a:r>
              <a:rPr spc="-35" dirty="0"/>
              <a:t> </a:t>
            </a:r>
            <a:r>
              <a:rPr dirty="0"/>
              <a:t>on</a:t>
            </a:r>
            <a:r>
              <a:rPr spc="-35" dirty="0"/>
              <a:t> </a:t>
            </a:r>
            <a:r>
              <a:rPr dirty="0"/>
              <a:t>second</a:t>
            </a:r>
            <a:r>
              <a:rPr spc="-30" dirty="0"/>
              <a:t> </a:t>
            </a:r>
            <a:r>
              <a:rPr spc="-10" dirty="0"/>
              <a:t>variable</a:t>
            </a:r>
            <a:r>
              <a:rPr spc="-35" dirty="0"/>
              <a:t> </a:t>
            </a:r>
            <a:r>
              <a:rPr dirty="0"/>
              <a:t>does</a:t>
            </a:r>
            <a:r>
              <a:rPr spc="-30" dirty="0"/>
              <a:t> </a:t>
            </a:r>
            <a:r>
              <a:rPr dirty="0"/>
              <a:t>not</a:t>
            </a:r>
            <a:r>
              <a:rPr spc="-35" dirty="0"/>
              <a:t> </a:t>
            </a:r>
            <a:r>
              <a:rPr dirty="0"/>
              <a:t>differ</a:t>
            </a:r>
            <a:r>
              <a:rPr spc="-30" dirty="0"/>
              <a:t> </a:t>
            </a:r>
            <a:r>
              <a:rPr spc="-10" dirty="0"/>
              <a:t>significantly</a:t>
            </a:r>
            <a:r>
              <a:rPr spc="-35" dirty="0"/>
              <a:t> </a:t>
            </a:r>
            <a:r>
              <a:rPr dirty="0"/>
              <a:t>from</a:t>
            </a:r>
            <a:r>
              <a:rPr spc="-30" dirty="0"/>
              <a:t> </a:t>
            </a:r>
            <a:r>
              <a:rPr dirty="0"/>
              <a:t>zero</a:t>
            </a:r>
            <a:r>
              <a:rPr spc="-35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dirty="0"/>
              <a:t>core</a:t>
            </a:r>
            <a:r>
              <a:rPr spc="-35" dirty="0"/>
              <a:t> </a:t>
            </a:r>
            <a:r>
              <a:rPr spc="-10" dirty="0"/>
              <a:t>inflation, marginally</a:t>
            </a:r>
            <a:r>
              <a:rPr spc="-20" dirty="0"/>
              <a:t> </a:t>
            </a:r>
            <a:r>
              <a:rPr spc="-10" dirty="0"/>
              <a:t>significant</a:t>
            </a:r>
            <a:r>
              <a:rPr spc="-1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spc="-10" dirty="0"/>
              <a:t>headline.</a:t>
            </a:r>
          </a:p>
          <a:p>
            <a:pPr marL="289560" marR="155575">
              <a:lnSpc>
                <a:spcPct val="102600"/>
              </a:lnSpc>
              <a:spcBef>
                <a:spcPts val="750"/>
              </a:spcBef>
            </a:pPr>
            <a:r>
              <a:rPr dirty="0"/>
              <a:t>Main</a:t>
            </a:r>
            <a:r>
              <a:rPr spc="-25" dirty="0"/>
              <a:t> </a:t>
            </a:r>
            <a:r>
              <a:rPr spc="-10" dirty="0"/>
              <a:t>conclusion</a:t>
            </a:r>
            <a:r>
              <a:rPr spc="-2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spc="-10" dirty="0"/>
              <a:t>aggregating</a:t>
            </a:r>
            <a:r>
              <a:rPr spc="-25" dirty="0"/>
              <a:t> </a:t>
            </a:r>
            <a:r>
              <a:rPr spc="-10" dirty="0"/>
              <a:t>Euro-</a:t>
            </a:r>
            <a:r>
              <a:rPr dirty="0"/>
              <a:t>zone</a:t>
            </a:r>
            <a:r>
              <a:rPr spc="-25" dirty="0"/>
              <a:t> </a:t>
            </a:r>
            <a:r>
              <a:rPr dirty="0"/>
              <a:t>countries</a:t>
            </a:r>
            <a:r>
              <a:rPr spc="-20" dirty="0"/>
              <a:t> </a:t>
            </a:r>
            <a:r>
              <a:rPr dirty="0"/>
              <a:t>into</a:t>
            </a:r>
            <a:r>
              <a:rPr spc="-25" dirty="0"/>
              <a:t> </a:t>
            </a:r>
            <a:r>
              <a:rPr dirty="0"/>
              <a:t>one</a:t>
            </a:r>
            <a:r>
              <a:rPr spc="-25" dirty="0"/>
              <a:t> </a:t>
            </a:r>
            <a:r>
              <a:rPr dirty="0"/>
              <a:t>economy</a:t>
            </a:r>
            <a:r>
              <a:rPr spc="-25" dirty="0"/>
              <a:t> </a:t>
            </a:r>
            <a:r>
              <a:rPr spc="-10" dirty="0"/>
              <a:t>satisfactory </a:t>
            </a:r>
            <a:r>
              <a:rPr dirty="0"/>
              <a:t>for</a:t>
            </a:r>
            <a:r>
              <a:rPr spc="-25" dirty="0"/>
              <a:t> </a:t>
            </a:r>
            <a:r>
              <a:rPr spc="-10" dirty="0"/>
              <a:t>analyzing</a:t>
            </a:r>
            <a:r>
              <a:rPr spc="-20" dirty="0"/>
              <a:t> </a:t>
            </a:r>
            <a:r>
              <a:rPr dirty="0"/>
              <a:t>effects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G</a:t>
            </a:r>
            <a:r>
              <a:rPr spc="-25" dirty="0"/>
              <a:t> </a:t>
            </a:r>
            <a:r>
              <a:rPr spc="-10" dirty="0"/>
              <a:t>variable</a:t>
            </a:r>
            <a:r>
              <a:rPr spc="-20" dirty="0"/>
              <a:t> </a:t>
            </a:r>
            <a:r>
              <a:rPr dirty="0"/>
              <a:t>on</a:t>
            </a:r>
            <a:r>
              <a:rPr spc="-25" dirty="0"/>
              <a:t> </a:t>
            </a:r>
            <a:r>
              <a:rPr spc="-10" dirty="0"/>
              <a:t>inflation</a:t>
            </a:r>
            <a:r>
              <a:rPr spc="-20" dirty="0"/>
              <a:t> </a:t>
            </a:r>
            <a:r>
              <a:rPr spc="-10" dirty="0"/>
              <a:t>rates.</a:t>
            </a:r>
          </a:p>
          <a:p>
            <a:pPr marL="289560">
              <a:lnSpc>
                <a:spcPct val="100000"/>
              </a:lnSpc>
              <a:spcBef>
                <a:spcPts val="790"/>
              </a:spcBef>
            </a:pPr>
            <a:r>
              <a:rPr dirty="0"/>
              <a:t>Does</a:t>
            </a:r>
            <a:r>
              <a:rPr spc="-35" dirty="0"/>
              <a:t> </a:t>
            </a:r>
            <a:r>
              <a:rPr dirty="0"/>
              <a:t>not</a:t>
            </a:r>
            <a:r>
              <a:rPr spc="-30" dirty="0"/>
              <a:t> </a:t>
            </a:r>
            <a:r>
              <a:rPr dirty="0"/>
              <a:t>mean</a:t>
            </a:r>
            <a:r>
              <a:rPr spc="-30" dirty="0"/>
              <a:t> </a:t>
            </a:r>
            <a:r>
              <a:rPr dirty="0"/>
              <a:t>that</a:t>
            </a:r>
            <a:r>
              <a:rPr spc="-30" dirty="0"/>
              <a:t> </a:t>
            </a:r>
            <a:r>
              <a:rPr dirty="0"/>
              <a:t>Euro</a:t>
            </a:r>
            <a:r>
              <a:rPr spc="-30" dirty="0"/>
              <a:t> </a:t>
            </a:r>
            <a:r>
              <a:rPr dirty="0"/>
              <a:t>zone</a:t>
            </a:r>
            <a:r>
              <a:rPr spc="-30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“fiscal</a:t>
            </a:r>
            <a:r>
              <a:rPr spc="-35" dirty="0"/>
              <a:t> </a:t>
            </a:r>
            <a:r>
              <a:rPr spc="-10" dirty="0"/>
              <a:t>area.”</a:t>
            </a: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1480134"/>
            <a:ext cx="76809" cy="7680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9557" y="1919846"/>
            <a:ext cx="76809" cy="7680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9557" y="2359545"/>
            <a:ext cx="76809" cy="76809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0" y="3108743"/>
            <a:ext cx="5760085" cy="131445"/>
            <a:chOff x="0" y="3108743"/>
            <a:chExt cx="5760085" cy="131445"/>
          </a:xfrm>
        </p:grpSpPr>
        <p:sp>
          <p:nvSpPr>
            <p:cNvPr id="13" name="object 13"/>
            <p:cNvSpPr/>
            <p:nvPr/>
          </p:nvSpPr>
          <p:spPr>
            <a:xfrm>
              <a:off x="0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19973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39946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Barro</a:t>
            </a:r>
            <a:r>
              <a:rPr dirty="0"/>
              <a:t> and </a:t>
            </a:r>
            <a:r>
              <a:rPr spc="-10" dirty="0"/>
              <a:t>Bianchi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994052" y="3114868"/>
            <a:ext cx="177228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Fiscal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Influences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Inflation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in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OECD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10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Countries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21/29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1942" y="18407"/>
            <a:ext cx="12903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Extensions</a:t>
            </a:r>
            <a:r>
              <a:rPr sz="600" b="1" spc="-5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and </a:t>
            </a:r>
            <a:r>
              <a:rPr sz="600" b="1" spc="-10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robustness</a:t>
            </a:r>
            <a:r>
              <a:rPr sz="600" b="1" spc="-5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10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checks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760085" cy="489584"/>
            <a:chOff x="0" y="0"/>
            <a:chExt cx="5760085" cy="489584"/>
          </a:xfrm>
        </p:grpSpPr>
        <p:sp>
          <p:nvSpPr>
            <p:cNvPr id="4" name="object 4"/>
            <p:cNvSpPr/>
            <p:nvPr/>
          </p:nvSpPr>
          <p:spPr>
            <a:xfrm>
              <a:off x="2880004" y="0"/>
              <a:ext cx="2880360" cy="167640"/>
            </a:xfrm>
            <a:custGeom>
              <a:avLst/>
              <a:gdLst/>
              <a:ahLst/>
              <a:cxnLst/>
              <a:rect l="l" t="t" r="r" b="b"/>
              <a:pathLst>
                <a:path w="2880360" h="167640">
                  <a:moveTo>
                    <a:pt x="2880004" y="0"/>
                  </a:moveTo>
                  <a:lnTo>
                    <a:pt x="0" y="0"/>
                  </a:lnTo>
                  <a:lnTo>
                    <a:pt x="0" y="167601"/>
                  </a:lnTo>
                  <a:lnTo>
                    <a:pt x="2880004" y="16760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67601"/>
              <a:ext cx="5760085" cy="321945"/>
            </a:xfrm>
            <a:custGeom>
              <a:avLst/>
              <a:gdLst/>
              <a:ahLst/>
              <a:cxnLst/>
              <a:rect l="l" t="t" r="r" b="b"/>
              <a:pathLst>
                <a:path w="5760085" h="321945">
                  <a:moveTo>
                    <a:pt x="5759996" y="0"/>
                  </a:moveTo>
                  <a:lnTo>
                    <a:pt x="0" y="0"/>
                  </a:lnTo>
                  <a:lnTo>
                    <a:pt x="0" y="321500"/>
                  </a:lnTo>
                  <a:lnTo>
                    <a:pt x="5759996" y="32150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Regressions</a:t>
            </a:r>
            <a:r>
              <a:rPr spc="60" dirty="0"/>
              <a:t> </a:t>
            </a:r>
            <a:r>
              <a:rPr dirty="0"/>
              <a:t>for</a:t>
            </a:r>
            <a:r>
              <a:rPr spc="65" dirty="0"/>
              <a:t> </a:t>
            </a:r>
            <a:r>
              <a:rPr dirty="0"/>
              <a:t>Change</a:t>
            </a:r>
            <a:r>
              <a:rPr spc="65" dirty="0"/>
              <a:t> </a:t>
            </a:r>
            <a:r>
              <a:rPr dirty="0"/>
              <a:t>in</a:t>
            </a:r>
            <a:r>
              <a:rPr spc="60" dirty="0"/>
              <a:t> </a:t>
            </a:r>
            <a:r>
              <a:rPr dirty="0"/>
              <a:t>Inflation</a:t>
            </a:r>
            <a:r>
              <a:rPr spc="65" dirty="0"/>
              <a:t> </a:t>
            </a:r>
            <a:r>
              <a:rPr dirty="0"/>
              <a:t>-</a:t>
            </a:r>
            <a:r>
              <a:rPr spc="65" dirty="0"/>
              <a:t> </a:t>
            </a:r>
            <a:r>
              <a:rPr dirty="0"/>
              <a:t>EA</a:t>
            </a:r>
            <a:r>
              <a:rPr spc="60" dirty="0"/>
              <a:t> </a:t>
            </a:r>
            <a:r>
              <a:rPr spc="-10" dirty="0"/>
              <a:t>countries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62572" y="699693"/>
          <a:ext cx="5083175" cy="1803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7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9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78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Headline</a:t>
                      </a:r>
                      <a:r>
                        <a:rPr sz="8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CPI</a:t>
                      </a:r>
                      <a:r>
                        <a:rPr sz="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inflation</a:t>
                      </a:r>
                      <a:r>
                        <a:rPr sz="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rate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Core</a:t>
                      </a:r>
                      <a:r>
                        <a:rPr sz="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CPI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inflation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rate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Excess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govt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 spending/(gross debt)*duration 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Table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5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0.737***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0.810***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(0.104)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(0.080)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Excess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govt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spending/(gross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debt)*duration: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Euro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area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0.143**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0.071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(0.065)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(0.050)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Border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Ukraine/Russia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0.0457***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0.0283***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(0.0041)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(0.0031)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Number</a:t>
                      </a:r>
                      <a:r>
                        <a:rPr sz="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Observations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spc="-25" dirty="0">
                          <a:latin typeface="Arial"/>
                          <a:cs typeface="Arial"/>
                        </a:rPr>
                        <a:t>518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spc="-25" dirty="0">
                          <a:latin typeface="Arial"/>
                          <a:cs typeface="Arial"/>
                        </a:rPr>
                        <a:t>518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R-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squared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0.823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0.805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s.e.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regression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0.0129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0.0099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log(likelihood)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1548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1684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03224" y="2519678"/>
            <a:ext cx="4753610" cy="267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955"/>
              </a:lnSpc>
              <a:spcBef>
                <a:spcPts val="95"/>
              </a:spcBef>
            </a:pPr>
            <a:r>
              <a:rPr sz="800" spc="-10" dirty="0">
                <a:latin typeface="Arial"/>
                <a:cs typeface="Arial"/>
              </a:rPr>
              <a:t>Regressions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by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panel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OLS,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s.e.’s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parentheses.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Each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regression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includes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country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and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year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fixed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effects.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ts val="955"/>
              </a:lnSpc>
            </a:pPr>
            <a:r>
              <a:rPr sz="800" dirty="0">
                <a:latin typeface="Arial"/>
                <a:cs typeface="Arial"/>
              </a:rPr>
              <a:t>***p</a:t>
            </a:r>
            <a:r>
              <a:rPr sz="800" i="1" dirty="0">
                <a:latin typeface="Verdana"/>
                <a:cs typeface="Verdana"/>
              </a:rPr>
              <a:t>&lt;</a:t>
            </a:r>
            <a:r>
              <a:rPr sz="800" dirty="0">
                <a:latin typeface="Arial"/>
                <a:cs typeface="Arial"/>
              </a:rPr>
              <a:t>0.01,</a:t>
            </a:r>
            <a:r>
              <a:rPr sz="800" spc="-5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**p</a:t>
            </a:r>
            <a:r>
              <a:rPr sz="800" i="1" dirty="0">
                <a:latin typeface="Verdana"/>
                <a:cs typeface="Verdana"/>
              </a:rPr>
              <a:t>&lt;</a:t>
            </a:r>
            <a:r>
              <a:rPr sz="800" dirty="0">
                <a:latin typeface="Arial"/>
                <a:cs typeface="Arial"/>
              </a:rPr>
              <a:t>0.05,</a:t>
            </a:r>
            <a:r>
              <a:rPr sz="800" spc="-5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*p</a:t>
            </a:r>
            <a:r>
              <a:rPr sz="800" i="1" spc="-10" dirty="0">
                <a:latin typeface="Verdana"/>
                <a:cs typeface="Verdana"/>
              </a:rPr>
              <a:t>&lt;</a:t>
            </a:r>
            <a:r>
              <a:rPr sz="800" spc="-10" dirty="0">
                <a:latin typeface="Arial"/>
                <a:cs typeface="Arial"/>
              </a:rPr>
              <a:t>0.1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108743"/>
            <a:ext cx="5760085" cy="131445"/>
            <a:chOff x="0" y="3108743"/>
            <a:chExt cx="5760085" cy="131445"/>
          </a:xfrm>
        </p:grpSpPr>
        <p:sp>
          <p:nvSpPr>
            <p:cNvPr id="10" name="object 10"/>
            <p:cNvSpPr/>
            <p:nvPr/>
          </p:nvSpPr>
          <p:spPr>
            <a:xfrm>
              <a:off x="0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19973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9946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Barro</a:t>
            </a:r>
            <a:r>
              <a:rPr dirty="0"/>
              <a:t> and </a:t>
            </a:r>
            <a:r>
              <a:rPr spc="-10" dirty="0"/>
              <a:t>Bianchi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94052" y="3114868"/>
            <a:ext cx="177228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Fiscal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Influences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Inflation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in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OECD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10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Countries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22/29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1942" y="18407"/>
            <a:ext cx="12903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Extensions</a:t>
            </a:r>
            <a:r>
              <a:rPr sz="600" b="1" spc="-5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and </a:t>
            </a:r>
            <a:r>
              <a:rPr sz="600" b="1" spc="-10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robustness</a:t>
            </a:r>
            <a:r>
              <a:rPr sz="600" b="1" spc="-5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10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checks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760085" cy="489584"/>
            <a:chOff x="0" y="0"/>
            <a:chExt cx="5760085" cy="489584"/>
          </a:xfrm>
        </p:grpSpPr>
        <p:sp>
          <p:nvSpPr>
            <p:cNvPr id="4" name="object 4"/>
            <p:cNvSpPr/>
            <p:nvPr/>
          </p:nvSpPr>
          <p:spPr>
            <a:xfrm>
              <a:off x="2880004" y="0"/>
              <a:ext cx="2880360" cy="167640"/>
            </a:xfrm>
            <a:custGeom>
              <a:avLst/>
              <a:gdLst/>
              <a:ahLst/>
              <a:cxnLst/>
              <a:rect l="l" t="t" r="r" b="b"/>
              <a:pathLst>
                <a:path w="2880360" h="167640">
                  <a:moveTo>
                    <a:pt x="2880004" y="0"/>
                  </a:moveTo>
                  <a:lnTo>
                    <a:pt x="0" y="0"/>
                  </a:lnTo>
                  <a:lnTo>
                    <a:pt x="0" y="167601"/>
                  </a:lnTo>
                  <a:lnTo>
                    <a:pt x="2880004" y="16760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67601"/>
              <a:ext cx="5760085" cy="321945"/>
            </a:xfrm>
            <a:custGeom>
              <a:avLst/>
              <a:gdLst/>
              <a:ahLst/>
              <a:cxnLst/>
              <a:rect l="l" t="t" r="r" b="b"/>
              <a:pathLst>
                <a:path w="5760085" h="321945">
                  <a:moveTo>
                    <a:pt x="5759996" y="0"/>
                  </a:moveTo>
                  <a:lnTo>
                    <a:pt x="0" y="0"/>
                  </a:lnTo>
                  <a:lnTo>
                    <a:pt x="0" y="321500"/>
                  </a:lnTo>
                  <a:lnTo>
                    <a:pt x="5759996" y="32150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Additional</a:t>
            </a:r>
            <a:r>
              <a:rPr spc="125" dirty="0"/>
              <a:t> </a:t>
            </a:r>
            <a:r>
              <a:rPr spc="-10" dirty="0"/>
              <a:t>Results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136065"/>
            <a:ext cx="76809" cy="7680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71448" rIns="0" bIns="0" rtlCol="0">
            <a:spAutoFit/>
          </a:bodyPr>
          <a:lstStyle/>
          <a:p>
            <a:pPr marL="289560" marR="5080">
              <a:lnSpc>
                <a:spcPct val="102600"/>
              </a:lnSpc>
              <a:spcBef>
                <a:spcPts val="55"/>
              </a:spcBef>
            </a:pPr>
            <a:r>
              <a:rPr spc="-10" dirty="0"/>
              <a:t>Prediction</a:t>
            </a:r>
            <a:r>
              <a:rPr spc="-40" dirty="0"/>
              <a:t> </a:t>
            </a:r>
            <a:r>
              <a:rPr dirty="0"/>
              <a:t>that</a:t>
            </a:r>
            <a:r>
              <a:rPr spc="-40" dirty="0"/>
              <a:t> </a:t>
            </a:r>
            <a:r>
              <a:rPr dirty="0"/>
              <a:t>length</a:t>
            </a:r>
            <a:r>
              <a:rPr spc="-3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high</a:t>
            </a:r>
            <a:r>
              <a:rPr spc="-40" dirty="0"/>
              <a:t> </a:t>
            </a:r>
            <a:r>
              <a:rPr spc="-10" dirty="0"/>
              <a:t>inflation</a:t>
            </a:r>
            <a:r>
              <a:rPr spc="-35" dirty="0"/>
              <a:t> </a:t>
            </a:r>
            <a:r>
              <a:rPr dirty="0"/>
              <a:t>equal</a:t>
            </a:r>
            <a:r>
              <a:rPr spc="-4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duration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public</a:t>
            </a:r>
            <a:r>
              <a:rPr spc="-35" dirty="0"/>
              <a:t> </a:t>
            </a:r>
            <a:r>
              <a:rPr dirty="0"/>
              <a:t>debt.</a:t>
            </a:r>
            <a:r>
              <a:rPr spc="35" dirty="0"/>
              <a:t> </a:t>
            </a:r>
            <a:r>
              <a:rPr dirty="0"/>
              <a:t>For</a:t>
            </a:r>
            <a:r>
              <a:rPr spc="-40" dirty="0"/>
              <a:t> </a:t>
            </a:r>
            <a:r>
              <a:rPr spc="-10" dirty="0"/>
              <a:t>U.S.,</a:t>
            </a:r>
            <a:r>
              <a:rPr spc="-35" dirty="0"/>
              <a:t> </a:t>
            </a:r>
            <a:r>
              <a:rPr dirty="0"/>
              <a:t>this</a:t>
            </a:r>
            <a:r>
              <a:rPr spc="-35" dirty="0"/>
              <a:t> </a:t>
            </a:r>
            <a:r>
              <a:rPr spc="-25" dirty="0"/>
              <a:t>is </a:t>
            </a:r>
            <a:r>
              <a:rPr dirty="0"/>
              <a:t>5</a:t>
            </a:r>
            <a:r>
              <a:rPr spc="-40" dirty="0"/>
              <a:t> </a:t>
            </a:r>
            <a:r>
              <a:rPr dirty="0"/>
              <a:t>years,</a:t>
            </a:r>
            <a:r>
              <a:rPr spc="-35" dirty="0"/>
              <a:t> </a:t>
            </a:r>
            <a:r>
              <a:rPr dirty="0"/>
              <a:t>starting</a:t>
            </a:r>
            <a:r>
              <a:rPr spc="-35" dirty="0"/>
              <a:t> </a:t>
            </a:r>
            <a:r>
              <a:rPr dirty="0"/>
              <a:t>2020.</a:t>
            </a:r>
            <a:r>
              <a:rPr spc="25" dirty="0"/>
              <a:t> </a:t>
            </a:r>
            <a:r>
              <a:rPr dirty="0"/>
              <a:t>Higher</a:t>
            </a:r>
            <a:r>
              <a:rPr spc="-40" dirty="0"/>
              <a:t> </a:t>
            </a:r>
            <a:r>
              <a:rPr dirty="0"/>
              <a:t>duration</a:t>
            </a:r>
            <a:r>
              <a:rPr spc="-35" dirty="0"/>
              <a:t> </a:t>
            </a:r>
            <a:r>
              <a:rPr dirty="0"/>
              <a:t>for</a:t>
            </a:r>
            <a:r>
              <a:rPr spc="-35" dirty="0"/>
              <a:t> </a:t>
            </a:r>
            <a:r>
              <a:rPr dirty="0"/>
              <a:t>UK</a:t>
            </a:r>
            <a:r>
              <a:rPr spc="-35" dirty="0"/>
              <a:t> </a:t>
            </a:r>
            <a:r>
              <a:rPr spc="-10" dirty="0"/>
              <a:t>(10-</a:t>
            </a:r>
            <a:r>
              <a:rPr dirty="0"/>
              <a:t>12</a:t>
            </a:r>
            <a:r>
              <a:rPr spc="-40" dirty="0"/>
              <a:t> </a:t>
            </a:r>
            <a:r>
              <a:rPr dirty="0"/>
              <a:t>years),</a:t>
            </a:r>
            <a:r>
              <a:rPr spc="-35" dirty="0"/>
              <a:t> </a:t>
            </a:r>
            <a:r>
              <a:rPr dirty="0"/>
              <a:t>Euro</a:t>
            </a:r>
            <a:r>
              <a:rPr spc="-35" dirty="0"/>
              <a:t> </a:t>
            </a:r>
            <a:r>
              <a:rPr dirty="0"/>
              <a:t>area</a:t>
            </a:r>
            <a:r>
              <a:rPr spc="-40" dirty="0"/>
              <a:t> </a:t>
            </a:r>
            <a:r>
              <a:rPr spc="-20" dirty="0"/>
              <a:t>(7).</a:t>
            </a:r>
          </a:p>
          <a:p>
            <a:pPr marL="289560" marR="602615">
              <a:lnSpc>
                <a:spcPct val="102600"/>
              </a:lnSpc>
              <a:spcBef>
                <a:spcPts val="755"/>
              </a:spcBef>
            </a:pPr>
            <a:r>
              <a:rPr spc="-10" dirty="0"/>
              <a:t>Next</a:t>
            </a:r>
            <a:r>
              <a:rPr spc="-40" dirty="0"/>
              <a:t> </a:t>
            </a:r>
            <a:r>
              <a:rPr dirty="0"/>
              <a:t>figure</a:t>
            </a:r>
            <a:r>
              <a:rPr spc="-40" dirty="0"/>
              <a:t> </a:t>
            </a:r>
            <a:r>
              <a:rPr dirty="0"/>
              <a:t>shows</a:t>
            </a:r>
            <a:r>
              <a:rPr spc="-35" dirty="0"/>
              <a:t> </a:t>
            </a:r>
            <a:r>
              <a:rPr spc="-10" dirty="0"/>
              <a:t>evolution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ratios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gross</a:t>
            </a:r>
            <a:r>
              <a:rPr spc="-40" dirty="0"/>
              <a:t> </a:t>
            </a:r>
            <a:r>
              <a:rPr dirty="0"/>
              <a:t>public</a:t>
            </a:r>
            <a:r>
              <a:rPr spc="-35" dirty="0"/>
              <a:t> </a:t>
            </a:r>
            <a:r>
              <a:rPr dirty="0"/>
              <a:t>debt</a:t>
            </a:r>
            <a:r>
              <a:rPr spc="-40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spc="-25" dirty="0"/>
              <a:t>GDP—</a:t>
            </a:r>
            <a:r>
              <a:rPr spc="-10" dirty="0"/>
              <a:t>U.S.</a:t>
            </a:r>
            <a:r>
              <a:rPr spc="-40" dirty="0"/>
              <a:t> </a:t>
            </a:r>
            <a:r>
              <a:rPr spc="-25" dirty="0"/>
              <a:t>and </a:t>
            </a:r>
            <a:r>
              <a:rPr spc="-10" dirty="0"/>
              <a:t>GDP-</a:t>
            </a:r>
            <a:r>
              <a:rPr dirty="0"/>
              <a:t>weighted</a:t>
            </a:r>
            <a:r>
              <a:rPr spc="-45" dirty="0"/>
              <a:t> </a:t>
            </a:r>
            <a:r>
              <a:rPr spc="-10" dirty="0"/>
              <a:t>average</a:t>
            </a:r>
            <a:r>
              <a:rPr spc="-40" dirty="0"/>
              <a:t> </a:t>
            </a:r>
            <a:r>
              <a:rPr dirty="0"/>
              <a:t>for</a:t>
            </a:r>
            <a:r>
              <a:rPr spc="-40" dirty="0"/>
              <a:t> </a:t>
            </a:r>
            <a:r>
              <a:rPr dirty="0"/>
              <a:t>21</a:t>
            </a:r>
            <a:r>
              <a:rPr spc="-40" dirty="0"/>
              <a:t> </a:t>
            </a:r>
            <a:r>
              <a:rPr spc="-10" dirty="0"/>
              <a:t>economies.</a:t>
            </a:r>
          </a:p>
          <a:p>
            <a:pPr marL="289560" marR="241300">
              <a:lnSpc>
                <a:spcPct val="102699"/>
              </a:lnSpc>
              <a:spcBef>
                <a:spcPts val="750"/>
              </a:spcBef>
            </a:pPr>
            <a:r>
              <a:rPr dirty="0"/>
              <a:t>Surge</a:t>
            </a:r>
            <a:r>
              <a:rPr spc="-35" dirty="0"/>
              <a:t> </a:t>
            </a:r>
            <a:r>
              <a:rPr dirty="0"/>
              <a:t>in</a:t>
            </a:r>
            <a:r>
              <a:rPr spc="-35" dirty="0"/>
              <a:t> </a:t>
            </a:r>
            <a:r>
              <a:rPr dirty="0"/>
              <a:t>2020</a:t>
            </a:r>
            <a:r>
              <a:rPr spc="-35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dirty="0"/>
              <a:t>fiscal</a:t>
            </a:r>
            <a:r>
              <a:rPr spc="-35" dirty="0"/>
              <a:t> </a:t>
            </a:r>
            <a:r>
              <a:rPr dirty="0"/>
              <a:t>deficits.</a:t>
            </a:r>
            <a:r>
              <a:rPr spc="25" dirty="0"/>
              <a:t> </a:t>
            </a:r>
            <a:r>
              <a:rPr spc="-10" dirty="0"/>
              <a:t>Down</a:t>
            </a:r>
            <a:r>
              <a:rPr spc="-30" dirty="0"/>
              <a:t> </a:t>
            </a:r>
            <a:r>
              <a:rPr spc="-10" dirty="0"/>
              <a:t>since—</a:t>
            </a:r>
            <a:r>
              <a:rPr dirty="0"/>
              <a:t>effects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rising</a:t>
            </a:r>
            <a:r>
              <a:rPr spc="-35" dirty="0"/>
              <a:t> </a:t>
            </a:r>
            <a:r>
              <a:rPr spc="-10" dirty="0"/>
              <a:t>nominal</a:t>
            </a:r>
            <a:r>
              <a:rPr spc="-35" dirty="0"/>
              <a:t> </a:t>
            </a:r>
            <a:r>
              <a:rPr dirty="0"/>
              <a:t>GDP</a:t>
            </a:r>
            <a:r>
              <a:rPr spc="-35" dirty="0"/>
              <a:t> </a:t>
            </a:r>
            <a:r>
              <a:rPr spc="-25" dirty="0"/>
              <a:t>and </a:t>
            </a:r>
            <a:r>
              <a:rPr dirty="0"/>
              <a:t>decline</a:t>
            </a:r>
            <a:r>
              <a:rPr spc="-35" dirty="0"/>
              <a:t> </a:t>
            </a:r>
            <a:r>
              <a:rPr dirty="0"/>
              <a:t>in</a:t>
            </a:r>
            <a:r>
              <a:rPr spc="-35" dirty="0"/>
              <a:t> </a:t>
            </a:r>
            <a:r>
              <a:rPr dirty="0"/>
              <a:t>market</a:t>
            </a:r>
            <a:r>
              <a:rPr spc="-35" dirty="0"/>
              <a:t> </a:t>
            </a:r>
            <a:r>
              <a:rPr spc="-10" dirty="0"/>
              <a:t>value</a:t>
            </a:r>
            <a:r>
              <a:rPr spc="-3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debt</a:t>
            </a:r>
            <a:r>
              <a:rPr spc="-35" dirty="0"/>
              <a:t> </a:t>
            </a:r>
            <a:r>
              <a:rPr dirty="0"/>
              <a:t>because</a:t>
            </a:r>
            <a:r>
              <a:rPr spc="-3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rising</a:t>
            </a:r>
            <a:r>
              <a:rPr spc="-35" dirty="0"/>
              <a:t> </a:t>
            </a:r>
            <a:r>
              <a:rPr spc="-10" dirty="0"/>
              <a:t>nominal</a:t>
            </a:r>
            <a:r>
              <a:rPr spc="-30" dirty="0"/>
              <a:t> </a:t>
            </a:r>
            <a:r>
              <a:rPr dirty="0"/>
              <a:t>interest</a:t>
            </a:r>
            <a:r>
              <a:rPr spc="-35" dirty="0"/>
              <a:t> </a:t>
            </a:r>
            <a:r>
              <a:rPr spc="-10" dirty="0"/>
              <a:t>rates.</a:t>
            </a: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1575765"/>
            <a:ext cx="76809" cy="7680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9557" y="2015477"/>
            <a:ext cx="76809" cy="7680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0" y="3108743"/>
            <a:ext cx="5760085" cy="131445"/>
            <a:chOff x="0" y="3108743"/>
            <a:chExt cx="5760085" cy="131445"/>
          </a:xfrm>
        </p:grpSpPr>
        <p:sp>
          <p:nvSpPr>
            <p:cNvPr id="12" name="object 12"/>
            <p:cNvSpPr/>
            <p:nvPr/>
          </p:nvSpPr>
          <p:spPr>
            <a:xfrm>
              <a:off x="0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19973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39946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Barro</a:t>
            </a:r>
            <a:r>
              <a:rPr dirty="0"/>
              <a:t> and </a:t>
            </a:r>
            <a:r>
              <a:rPr spc="-10" dirty="0"/>
              <a:t>Bianchi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994052" y="3114868"/>
            <a:ext cx="177228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Fiscal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Influences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Inflation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in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OECD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10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Countries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23/29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1942" y="18407"/>
            <a:ext cx="12903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Extensions</a:t>
            </a:r>
            <a:r>
              <a:rPr sz="600" b="1" spc="-5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and </a:t>
            </a:r>
            <a:r>
              <a:rPr sz="600" b="1" spc="-10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robustness</a:t>
            </a:r>
            <a:r>
              <a:rPr sz="600" b="1" spc="-5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10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checks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760085" cy="489584"/>
            <a:chOff x="0" y="0"/>
            <a:chExt cx="5760085" cy="489584"/>
          </a:xfrm>
        </p:grpSpPr>
        <p:sp>
          <p:nvSpPr>
            <p:cNvPr id="4" name="object 4"/>
            <p:cNvSpPr/>
            <p:nvPr/>
          </p:nvSpPr>
          <p:spPr>
            <a:xfrm>
              <a:off x="2880004" y="0"/>
              <a:ext cx="2880360" cy="167640"/>
            </a:xfrm>
            <a:custGeom>
              <a:avLst/>
              <a:gdLst/>
              <a:ahLst/>
              <a:cxnLst/>
              <a:rect l="l" t="t" r="r" b="b"/>
              <a:pathLst>
                <a:path w="2880360" h="167640">
                  <a:moveTo>
                    <a:pt x="2880004" y="0"/>
                  </a:moveTo>
                  <a:lnTo>
                    <a:pt x="0" y="0"/>
                  </a:lnTo>
                  <a:lnTo>
                    <a:pt x="0" y="167601"/>
                  </a:lnTo>
                  <a:lnTo>
                    <a:pt x="2880004" y="16760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67601"/>
              <a:ext cx="5760085" cy="321945"/>
            </a:xfrm>
            <a:custGeom>
              <a:avLst/>
              <a:gdLst/>
              <a:ahLst/>
              <a:cxnLst/>
              <a:rect l="l" t="t" r="r" b="b"/>
              <a:pathLst>
                <a:path w="5760085" h="321945">
                  <a:moveTo>
                    <a:pt x="5759996" y="0"/>
                  </a:moveTo>
                  <a:lnTo>
                    <a:pt x="0" y="0"/>
                  </a:lnTo>
                  <a:lnTo>
                    <a:pt x="0" y="321500"/>
                  </a:lnTo>
                  <a:lnTo>
                    <a:pt x="5759996" y="32150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5300" y="213166"/>
            <a:ext cx="28168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CC0000"/>
                </a:solidFill>
                <a:latin typeface="Arial"/>
                <a:cs typeface="Arial"/>
              </a:rPr>
              <a:t>Ratio</a:t>
            </a:r>
            <a:r>
              <a:rPr sz="1400" spc="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CC0000"/>
                </a:solidFill>
                <a:latin typeface="Arial"/>
                <a:cs typeface="Arial"/>
              </a:rPr>
              <a:t>of</a:t>
            </a:r>
            <a:r>
              <a:rPr sz="1400" spc="5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CC0000"/>
                </a:solidFill>
                <a:latin typeface="Arial"/>
                <a:cs typeface="Arial"/>
              </a:rPr>
              <a:t>Gross</a:t>
            </a:r>
            <a:r>
              <a:rPr sz="1400" spc="5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CC0000"/>
                </a:solidFill>
                <a:latin typeface="Arial"/>
                <a:cs typeface="Arial"/>
              </a:rPr>
              <a:t>Public</a:t>
            </a:r>
            <a:r>
              <a:rPr sz="1400" spc="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CC0000"/>
                </a:solidFill>
                <a:latin typeface="Arial"/>
                <a:cs typeface="Arial"/>
              </a:rPr>
              <a:t>Debt</a:t>
            </a:r>
            <a:r>
              <a:rPr sz="1400" spc="5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CC0000"/>
                </a:solidFill>
                <a:latin typeface="Arial"/>
                <a:cs typeface="Arial"/>
              </a:rPr>
              <a:t>to</a:t>
            </a:r>
            <a:r>
              <a:rPr sz="1400" spc="5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CC0000"/>
                </a:solidFill>
                <a:latin typeface="Arial"/>
                <a:cs typeface="Arial"/>
              </a:rPr>
              <a:t>GDP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3774" y="700968"/>
            <a:ext cx="2966445" cy="213044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108743"/>
            <a:ext cx="5760085" cy="131445"/>
            <a:chOff x="0" y="3108743"/>
            <a:chExt cx="5760085" cy="131445"/>
          </a:xfrm>
        </p:grpSpPr>
        <p:sp>
          <p:nvSpPr>
            <p:cNvPr id="9" name="object 9"/>
            <p:cNvSpPr/>
            <p:nvPr/>
          </p:nvSpPr>
          <p:spPr>
            <a:xfrm>
              <a:off x="0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9973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9946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Barro</a:t>
            </a:r>
            <a:r>
              <a:rPr dirty="0"/>
              <a:t> and </a:t>
            </a:r>
            <a:r>
              <a:rPr spc="-10" dirty="0"/>
              <a:t>Bianchi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94052" y="3114868"/>
            <a:ext cx="177228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Fiscal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Influences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Inflation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in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OECD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10" dirty="0">
                <a:solidFill>
                  <a:srgbClr val="8E0000"/>
                </a:solidFill>
                <a:latin typeface="Arial"/>
                <a:cs typeface="Arial"/>
                <a:hlinkClick r:id="rId4" action="ppaction://hlinksldjump"/>
              </a:rPr>
              <a:t>Countries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24/29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1942" y="18407"/>
            <a:ext cx="12903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Extensions</a:t>
            </a:r>
            <a:r>
              <a:rPr sz="600" b="1" spc="-5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and </a:t>
            </a:r>
            <a:r>
              <a:rPr sz="600" b="1" spc="-10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robustness</a:t>
            </a:r>
            <a:r>
              <a:rPr sz="600" b="1" spc="-5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10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checks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760085" cy="489584"/>
            <a:chOff x="0" y="0"/>
            <a:chExt cx="5760085" cy="489584"/>
          </a:xfrm>
        </p:grpSpPr>
        <p:sp>
          <p:nvSpPr>
            <p:cNvPr id="4" name="object 4"/>
            <p:cNvSpPr/>
            <p:nvPr/>
          </p:nvSpPr>
          <p:spPr>
            <a:xfrm>
              <a:off x="2880004" y="0"/>
              <a:ext cx="2880360" cy="167640"/>
            </a:xfrm>
            <a:custGeom>
              <a:avLst/>
              <a:gdLst/>
              <a:ahLst/>
              <a:cxnLst/>
              <a:rect l="l" t="t" r="r" b="b"/>
              <a:pathLst>
                <a:path w="2880360" h="167640">
                  <a:moveTo>
                    <a:pt x="2880004" y="0"/>
                  </a:moveTo>
                  <a:lnTo>
                    <a:pt x="0" y="0"/>
                  </a:lnTo>
                  <a:lnTo>
                    <a:pt x="0" y="167601"/>
                  </a:lnTo>
                  <a:lnTo>
                    <a:pt x="2880004" y="16760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67601"/>
              <a:ext cx="5760085" cy="321945"/>
            </a:xfrm>
            <a:custGeom>
              <a:avLst/>
              <a:gdLst/>
              <a:ahLst/>
              <a:cxnLst/>
              <a:rect l="l" t="t" r="r" b="b"/>
              <a:pathLst>
                <a:path w="5760085" h="321945">
                  <a:moveTo>
                    <a:pt x="5759996" y="0"/>
                  </a:moveTo>
                  <a:lnTo>
                    <a:pt x="0" y="0"/>
                  </a:lnTo>
                  <a:lnTo>
                    <a:pt x="0" y="321500"/>
                  </a:lnTo>
                  <a:lnTo>
                    <a:pt x="5759996" y="32150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Conclusions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343164"/>
            <a:ext cx="76809" cy="768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1782876"/>
            <a:ext cx="76809" cy="768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9557" y="2050516"/>
            <a:ext cx="76809" cy="7680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153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We</a:t>
            </a:r>
            <a:r>
              <a:rPr spc="-30" dirty="0"/>
              <a:t> </a:t>
            </a:r>
            <a:r>
              <a:rPr spc="-10" dirty="0"/>
              <a:t>examine</a:t>
            </a:r>
            <a:r>
              <a:rPr spc="-3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relationship</a:t>
            </a:r>
            <a:r>
              <a:rPr spc="-30" dirty="0"/>
              <a:t> </a:t>
            </a:r>
            <a:r>
              <a:rPr dirty="0"/>
              <a:t>between</a:t>
            </a:r>
            <a:r>
              <a:rPr spc="-30" dirty="0"/>
              <a:t> </a:t>
            </a:r>
            <a:r>
              <a:rPr dirty="0"/>
              <a:t>fiscal</a:t>
            </a:r>
            <a:r>
              <a:rPr spc="-25" dirty="0"/>
              <a:t> </a:t>
            </a:r>
            <a:r>
              <a:rPr spc="-10" dirty="0"/>
              <a:t>stimulus</a:t>
            </a:r>
            <a:r>
              <a:rPr spc="-3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post-</a:t>
            </a:r>
            <a:r>
              <a:rPr dirty="0"/>
              <a:t>pandemic</a:t>
            </a:r>
            <a:r>
              <a:rPr spc="-25" dirty="0"/>
              <a:t> </a:t>
            </a:r>
            <a:r>
              <a:rPr spc="-10" dirty="0"/>
              <a:t>inflation</a:t>
            </a:r>
          </a:p>
          <a:p>
            <a:pPr marL="289560" marR="5080">
              <a:lnSpc>
                <a:spcPct val="102600"/>
              </a:lnSpc>
              <a:spcBef>
                <a:spcPts val="750"/>
              </a:spcBef>
            </a:pPr>
            <a:r>
              <a:rPr dirty="0"/>
              <a:t>We</a:t>
            </a:r>
            <a:r>
              <a:rPr spc="-35" dirty="0"/>
              <a:t> </a:t>
            </a:r>
            <a:r>
              <a:rPr dirty="0"/>
              <a:t>find</a:t>
            </a:r>
            <a:r>
              <a:rPr spc="-30" dirty="0"/>
              <a:t> </a:t>
            </a:r>
            <a:r>
              <a:rPr dirty="0">
                <a:solidFill>
                  <a:srgbClr val="0000FF"/>
                </a:solidFill>
              </a:rPr>
              <a:t>strong</a:t>
            </a:r>
            <a:r>
              <a:rPr spc="-3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and</a:t>
            </a:r>
            <a:r>
              <a:rPr spc="-30" dirty="0">
                <a:solidFill>
                  <a:srgbClr val="0000FF"/>
                </a:solidFill>
              </a:rPr>
              <a:t> </a:t>
            </a:r>
            <a:r>
              <a:rPr spc="-10" dirty="0">
                <a:solidFill>
                  <a:srgbClr val="0000FF"/>
                </a:solidFill>
              </a:rPr>
              <a:t>positive</a:t>
            </a:r>
            <a:r>
              <a:rPr spc="-30" dirty="0">
                <a:solidFill>
                  <a:srgbClr val="0000FF"/>
                </a:solidFill>
              </a:rPr>
              <a:t> </a:t>
            </a:r>
            <a:r>
              <a:rPr dirty="0"/>
              <a:t>relation</a:t>
            </a:r>
            <a:r>
              <a:rPr spc="-30" dirty="0"/>
              <a:t> </a:t>
            </a:r>
            <a:r>
              <a:rPr dirty="0"/>
              <a:t>between</a:t>
            </a:r>
            <a:r>
              <a:rPr spc="-30" dirty="0"/>
              <a:t> </a:t>
            </a:r>
            <a:r>
              <a:rPr spc="-10" dirty="0"/>
              <a:t>inflation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increase</a:t>
            </a:r>
            <a:r>
              <a:rPr spc="-3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spc="-10" dirty="0">
                <a:solidFill>
                  <a:srgbClr val="0000FF"/>
                </a:solidFill>
              </a:rPr>
              <a:t>spending </a:t>
            </a:r>
            <a:r>
              <a:rPr dirty="0"/>
              <a:t>rescaled</a:t>
            </a:r>
            <a:r>
              <a:rPr spc="-40" dirty="0"/>
              <a:t> </a:t>
            </a:r>
            <a:r>
              <a:rPr dirty="0"/>
              <a:t>by</a:t>
            </a:r>
            <a:r>
              <a:rPr spc="-40" dirty="0"/>
              <a:t> </a:t>
            </a:r>
            <a:r>
              <a:rPr dirty="0">
                <a:solidFill>
                  <a:srgbClr val="0000FF"/>
                </a:solidFill>
              </a:rPr>
              <a:t>maturity</a:t>
            </a:r>
            <a:r>
              <a:rPr spc="-40" dirty="0">
                <a:solidFill>
                  <a:srgbClr val="0000FF"/>
                </a:solidFill>
              </a:rPr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>
                <a:solidFill>
                  <a:srgbClr val="0000FF"/>
                </a:solidFill>
              </a:rPr>
              <a:t>size</a:t>
            </a:r>
            <a:r>
              <a:rPr spc="-40" dirty="0">
                <a:solidFill>
                  <a:srgbClr val="0000FF"/>
                </a:solidFill>
              </a:rPr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outstanding</a:t>
            </a:r>
            <a:r>
              <a:rPr spc="-35" dirty="0"/>
              <a:t> </a:t>
            </a:r>
            <a:r>
              <a:rPr spc="-20" dirty="0"/>
              <a:t>debt</a:t>
            </a:r>
          </a:p>
          <a:p>
            <a:pPr marL="289560">
              <a:lnSpc>
                <a:spcPct val="100000"/>
              </a:lnSpc>
              <a:spcBef>
                <a:spcPts val="790"/>
              </a:spcBef>
            </a:pPr>
            <a:r>
              <a:rPr dirty="0"/>
              <a:t>We</a:t>
            </a:r>
            <a:r>
              <a:rPr spc="-45" dirty="0"/>
              <a:t> </a:t>
            </a:r>
            <a:r>
              <a:rPr dirty="0"/>
              <a:t>control</a:t>
            </a:r>
            <a:r>
              <a:rPr spc="-40" dirty="0"/>
              <a:t> </a:t>
            </a:r>
            <a:r>
              <a:rPr dirty="0"/>
              <a:t>for</a:t>
            </a:r>
            <a:r>
              <a:rPr spc="-40" dirty="0"/>
              <a:t> </a:t>
            </a:r>
            <a:r>
              <a:rPr dirty="0">
                <a:solidFill>
                  <a:srgbClr val="0000FF"/>
                </a:solidFill>
              </a:rPr>
              <a:t>global</a:t>
            </a:r>
            <a:r>
              <a:rPr spc="-4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effects</a:t>
            </a:r>
            <a:r>
              <a:rPr spc="-4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of</a:t>
            </a:r>
            <a:r>
              <a:rPr spc="-4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the</a:t>
            </a:r>
            <a:r>
              <a:rPr spc="-4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pandemic</a:t>
            </a:r>
            <a:r>
              <a:rPr spc="-40" dirty="0">
                <a:solidFill>
                  <a:srgbClr val="0000FF"/>
                </a:solidFill>
              </a:rPr>
              <a:t> </a:t>
            </a:r>
            <a:r>
              <a:rPr dirty="0"/>
              <a:t>via</a:t>
            </a:r>
            <a:r>
              <a:rPr spc="-40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dirty="0"/>
              <a:t>time</a:t>
            </a:r>
            <a:r>
              <a:rPr spc="-45" dirty="0"/>
              <a:t> </a:t>
            </a:r>
            <a:r>
              <a:rPr dirty="0"/>
              <a:t>fixed</a:t>
            </a:r>
            <a:r>
              <a:rPr spc="-40" dirty="0"/>
              <a:t> </a:t>
            </a:r>
            <a:r>
              <a:rPr spc="-10" dirty="0"/>
              <a:t>effect</a:t>
            </a:r>
          </a:p>
          <a:p>
            <a:pPr marL="289560" marR="55880">
              <a:lnSpc>
                <a:spcPct val="102600"/>
              </a:lnSpc>
              <a:spcBef>
                <a:spcPts val="755"/>
              </a:spcBef>
            </a:pPr>
            <a:r>
              <a:rPr dirty="0"/>
              <a:t>All</a:t>
            </a:r>
            <a:r>
              <a:rPr spc="-40" dirty="0"/>
              <a:t> </a:t>
            </a:r>
            <a:r>
              <a:rPr dirty="0"/>
              <a:t>components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composite</a:t>
            </a:r>
            <a:r>
              <a:rPr spc="-35" dirty="0"/>
              <a:t> </a:t>
            </a:r>
            <a:r>
              <a:rPr spc="-10" dirty="0"/>
              <a:t>spending</a:t>
            </a:r>
            <a:r>
              <a:rPr spc="-35" dirty="0"/>
              <a:t> </a:t>
            </a:r>
            <a:r>
              <a:rPr spc="-10" dirty="0"/>
              <a:t>variable</a:t>
            </a:r>
            <a:r>
              <a:rPr spc="-35" dirty="0"/>
              <a:t> </a:t>
            </a:r>
            <a:r>
              <a:rPr dirty="0"/>
              <a:t>matter.</a:t>
            </a:r>
            <a:r>
              <a:rPr spc="30" dirty="0"/>
              <a:t> </a:t>
            </a:r>
            <a:r>
              <a:rPr spc="-10" dirty="0"/>
              <a:t>Relation</a:t>
            </a:r>
            <a:r>
              <a:rPr spc="-40" dirty="0"/>
              <a:t> </a:t>
            </a:r>
            <a:r>
              <a:rPr spc="-10" dirty="0"/>
              <a:t>weaker</a:t>
            </a:r>
            <a:r>
              <a:rPr spc="-35" dirty="0"/>
              <a:t> </a:t>
            </a:r>
            <a:r>
              <a:rPr spc="-20" dirty="0"/>
              <a:t>when </a:t>
            </a:r>
            <a:r>
              <a:rPr dirty="0"/>
              <a:t>one</a:t>
            </a:r>
            <a:r>
              <a:rPr spc="-3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components</a:t>
            </a:r>
            <a:r>
              <a:rPr spc="-30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spc="-10" dirty="0"/>
              <a:t>excluded</a:t>
            </a:r>
            <a:r>
              <a:rPr spc="-35" dirty="0"/>
              <a:t> </a:t>
            </a:r>
            <a:r>
              <a:rPr dirty="0"/>
              <a:t>by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10" dirty="0"/>
              <a:t>analysis.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0" y="3108743"/>
            <a:ext cx="5760085" cy="131445"/>
            <a:chOff x="0" y="3108743"/>
            <a:chExt cx="5760085" cy="131445"/>
          </a:xfrm>
        </p:grpSpPr>
        <p:sp>
          <p:nvSpPr>
            <p:cNvPr id="12" name="object 12"/>
            <p:cNvSpPr/>
            <p:nvPr/>
          </p:nvSpPr>
          <p:spPr>
            <a:xfrm>
              <a:off x="0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19973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39946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Barro</a:t>
            </a:r>
            <a:r>
              <a:rPr dirty="0"/>
              <a:t> and </a:t>
            </a:r>
            <a:r>
              <a:rPr spc="-10" dirty="0"/>
              <a:t>Bianchi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994052" y="3114868"/>
            <a:ext cx="177228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Fiscal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Influences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Inflation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in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OECD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10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Countries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25/29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9807" y="18407"/>
            <a:ext cx="492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10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What’s</a:t>
            </a:r>
            <a:r>
              <a:rPr sz="600" b="1" spc="5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10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next?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760085" cy="489584"/>
            <a:chOff x="0" y="0"/>
            <a:chExt cx="5760085" cy="489584"/>
          </a:xfrm>
        </p:grpSpPr>
        <p:sp>
          <p:nvSpPr>
            <p:cNvPr id="4" name="object 4"/>
            <p:cNvSpPr/>
            <p:nvPr/>
          </p:nvSpPr>
          <p:spPr>
            <a:xfrm>
              <a:off x="2880004" y="0"/>
              <a:ext cx="2880360" cy="167640"/>
            </a:xfrm>
            <a:custGeom>
              <a:avLst/>
              <a:gdLst/>
              <a:ahLst/>
              <a:cxnLst/>
              <a:rect l="l" t="t" r="r" b="b"/>
              <a:pathLst>
                <a:path w="2880360" h="167640">
                  <a:moveTo>
                    <a:pt x="2880004" y="0"/>
                  </a:moveTo>
                  <a:lnTo>
                    <a:pt x="0" y="0"/>
                  </a:lnTo>
                  <a:lnTo>
                    <a:pt x="0" y="167601"/>
                  </a:lnTo>
                  <a:lnTo>
                    <a:pt x="2880004" y="16760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67601"/>
              <a:ext cx="5760085" cy="321945"/>
            </a:xfrm>
            <a:custGeom>
              <a:avLst/>
              <a:gdLst/>
              <a:ahLst/>
              <a:cxnLst/>
              <a:rect l="l" t="t" r="r" b="b"/>
              <a:pathLst>
                <a:path w="5760085" h="321945">
                  <a:moveTo>
                    <a:pt x="5759996" y="0"/>
                  </a:moveTo>
                  <a:lnTo>
                    <a:pt x="0" y="0"/>
                  </a:lnTo>
                  <a:lnTo>
                    <a:pt x="0" y="321500"/>
                  </a:lnTo>
                  <a:lnTo>
                    <a:pt x="5759996" y="32150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Current</a:t>
            </a:r>
            <a:r>
              <a:rPr spc="95" dirty="0"/>
              <a:t> </a:t>
            </a:r>
            <a:r>
              <a:rPr spc="-10" dirty="0"/>
              <a:t>Research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204887"/>
            <a:ext cx="76809" cy="7680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40282" rIns="0" bIns="0" rtlCol="0">
            <a:spAutoFit/>
          </a:bodyPr>
          <a:lstStyle/>
          <a:p>
            <a:pPr marL="289560" marR="5080">
              <a:lnSpc>
                <a:spcPct val="102600"/>
              </a:lnSpc>
              <a:spcBef>
                <a:spcPts val="55"/>
              </a:spcBef>
            </a:pPr>
            <a:r>
              <a:rPr dirty="0"/>
              <a:t>Adding</a:t>
            </a:r>
            <a:r>
              <a:rPr spc="-45" dirty="0"/>
              <a:t> </a:t>
            </a:r>
            <a:r>
              <a:rPr dirty="0"/>
              <a:t>9</a:t>
            </a:r>
            <a:r>
              <a:rPr spc="-40" dirty="0"/>
              <a:t> </a:t>
            </a:r>
            <a:r>
              <a:rPr spc="-10" dirty="0"/>
              <a:t>non-</a:t>
            </a:r>
            <a:r>
              <a:rPr dirty="0"/>
              <a:t>OECD</a:t>
            </a:r>
            <a:r>
              <a:rPr spc="-45" dirty="0"/>
              <a:t> </a:t>
            </a:r>
            <a:r>
              <a:rPr dirty="0"/>
              <a:t>countries</a:t>
            </a:r>
            <a:r>
              <a:rPr spc="-40" dirty="0"/>
              <a:t> </a:t>
            </a:r>
            <a:r>
              <a:rPr dirty="0"/>
              <a:t>with</a:t>
            </a:r>
            <a:r>
              <a:rPr spc="-40" dirty="0"/>
              <a:t> </a:t>
            </a:r>
            <a:r>
              <a:rPr dirty="0"/>
              <a:t>data:</a:t>
            </a:r>
            <a:r>
              <a:rPr spc="20" dirty="0"/>
              <a:t> </a:t>
            </a:r>
            <a:r>
              <a:rPr dirty="0"/>
              <a:t>Brazil,</a:t>
            </a:r>
            <a:r>
              <a:rPr spc="-45" dirty="0"/>
              <a:t> </a:t>
            </a:r>
            <a:r>
              <a:rPr dirty="0"/>
              <a:t>Croatia,</a:t>
            </a:r>
            <a:r>
              <a:rPr spc="-40" dirty="0"/>
              <a:t> </a:t>
            </a:r>
            <a:r>
              <a:rPr dirty="0"/>
              <a:t>India,</a:t>
            </a:r>
            <a:r>
              <a:rPr spc="-45" dirty="0"/>
              <a:t> </a:t>
            </a:r>
            <a:r>
              <a:rPr dirty="0"/>
              <a:t>Indonesia,</a:t>
            </a:r>
            <a:r>
              <a:rPr spc="-40" dirty="0"/>
              <a:t> </a:t>
            </a:r>
            <a:r>
              <a:rPr spc="-10" dirty="0"/>
              <a:t>Malaysia, Peru,</a:t>
            </a:r>
            <a:r>
              <a:rPr spc="-30" dirty="0"/>
              <a:t> </a:t>
            </a:r>
            <a:r>
              <a:rPr spc="-10" dirty="0"/>
              <a:t>Singapore,</a:t>
            </a:r>
            <a:r>
              <a:rPr spc="-25" dirty="0"/>
              <a:t> </a:t>
            </a:r>
            <a:r>
              <a:rPr dirty="0"/>
              <a:t>South</a:t>
            </a:r>
            <a:r>
              <a:rPr spc="-25" dirty="0"/>
              <a:t> </a:t>
            </a:r>
            <a:r>
              <a:rPr dirty="0"/>
              <a:t>Africa,</a:t>
            </a:r>
            <a:r>
              <a:rPr spc="-30" dirty="0"/>
              <a:t> </a:t>
            </a:r>
            <a:r>
              <a:rPr spc="-10" dirty="0"/>
              <a:t>Thailand.</a:t>
            </a:r>
          </a:p>
          <a:p>
            <a:pPr marL="289560">
              <a:lnSpc>
                <a:spcPct val="100000"/>
              </a:lnSpc>
              <a:spcBef>
                <a:spcPts val="785"/>
              </a:spcBef>
            </a:pPr>
            <a:r>
              <a:rPr dirty="0"/>
              <a:t>Will</a:t>
            </a:r>
            <a:r>
              <a:rPr spc="-35" dirty="0"/>
              <a:t> </a:t>
            </a:r>
            <a:r>
              <a:rPr dirty="0"/>
              <a:t>apply</a:t>
            </a:r>
            <a:r>
              <a:rPr spc="-3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spc="-10" dirty="0"/>
              <a:t>U.S.</a:t>
            </a:r>
            <a:r>
              <a:rPr spc="-35" dirty="0"/>
              <a:t> </a:t>
            </a:r>
            <a:r>
              <a:rPr dirty="0"/>
              <a:t>states.</a:t>
            </a:r>
            <a:r>
              <a:rPr spc="25" dirty="0"/>
              <a:t> </a:t>
            </a:r>
            <a:r>
              <a:rPr spc="-10" dirty="0"/>
              <a:t>Analogous</a:t>
            </a:r>
            <a:r>
              <a:rPr spc="-30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Euro</a:t>
            </a:r>
            <a:r>
              <a:rPr spc="-35" dirty="0"/>
              <a:t> </a:t>
            </a:r>
            <a:r>
              <a:rPr spc="-10" dirty="0"/>
              <a:t>zone?</a:t>
            </a:r>
          </a:p>
          <a:p>
            <a:pPr marL="289560" marR="229235">
              <a:lnSpc>
                <a:spcPct val="102600"/>
              </a:lnSpc>
              <a:spcBef>
                <a:spcPts val="755"/>
              </a:spcBef>
            </a:pPr>
            <a:r>
              <a:rPr spc="-10" dirty="0"/>
              <a:t>Policy</a:t>
            </a:r>
            <a:r>
              <a:rPr spc="-45" dirty="0"/>
              <a:t> </a:t>
            </a:r>
            <a:r>
              <a:rPr dirty="0"/>
              <a:t>implications:</a:t>
            </a:r>
            <a:r>
              <a:rPr spc="20" dirty="0"/>
              <a:t> </a:t>
            </a:r>
            <a:r>
              <a:rPr dirty="0"/>
              <a:t>was</a:t>
            </a:r>
            <a:r>
              <a:rPr spc="-45" dirty="0"/>
              <a:t> </a:t>
            </a:r>
            <a:r>
              <a:rPr dirty="0"/>
              <a:t>it</a:t>
            </a:r>
            <a:r>
              <a:rPr spc="-40" dirty="0"/>
              <a:t> </a:t>
            </a:r>
            <a:r>
              <a:rPr dirty="0"/>
              <a:t>mistake</a:t>
            </a:r>
            <a:r>
              <a:rPr spc="-45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spc="-10" dirty="0"/>
              <a:t>have</a:t>
            </a:r>
            <a:r>
              <a:rPr spc="-45" dirty="0"/>
              <a:t> </a:t>
            </a:r>
            <a:r>
              <a:rPr spc="-10" dirty="0"/>
              <a:t>inflation</a:t>
            </a:r>
            <a:r>
              <a:rPr spc="-40" dirty="0"/>
              <a:t> </a:t>
            </a:r>
            <a:r>
              <a:rPr dirty="0"/>
              <a:t>surge,</a:t>
            </a:r>
            <a:r>
              <a:rPr spc="-45" dirty="0"/>
              <a:t> </a:t>
            </a:r>
            <a:r>
              <a:rPr dirty="0"/>
              <a:t>contingent</a:t>
            </a:r>
            <a:r>
              <a:rPr spc="-40" dirty="0"/>
              <a:t> </a:t>
            </a:r>
            <a:r>
              <a:rPr dirty="0"/>
              <a:t>on</a:t>
            </a:r>
            <a:r>
              <a:rPr spc="-45" dirty="0"/>
              <a:t> </a:t>
            </a:r>
            <a:r>
              <a:rPr dirty="0"/>
              <a:t>paths</a:t>
            </a:r>
            <a:r>
              <a:rPr spc="-40" dirty="0"/>
              <a:t> </a:t>
            </a:r>
            <a:r>
              <a:rPr spc="-25" dirty="0"/>
              <a:t>of </a:t>
            </a:r>
            <a:r>
              <a:rPr spc="-10" dirty="0"/>
              <a:t>government</a:t>
            </a:r>
            <a:r>
              <a:rPr spc="10" dirty="0"/>
              <a:t> </a:t>
            </a:r>
            <a:r>
              <a:rPr spc="-10" dirty="0"/>
              <a:t>spending?</a:t>
            </a: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1644599"/>
            <a:ext cx="76809" cy="7680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9557" y="1912238"/>
            <a:ext cx="76809" cy="7680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0" y="3108743"/>
            <a:ext cx="5760085" cy="131445"/>
            <a:chOff x="0" y="3108743"/>
            <a:chExt cx="5760085" cy="131445"/>
          </a:xfrm>
        </p:grpSpPr>
        <p:sp>
          <p:nvSpPr>
            <p:cNvPr id="12" name="object 12"/>
            <p:cNvSpPr/>
            <p:nvPr/>
          </p:nvSpPr>
          <p:spPr>
            <a:xfrm>
              <a:off x="0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19973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39946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Barro</a:t>
            </a:r>
            <a:r>
              <a:rPr dirty="0"/>
              <a:t> and </a:t>
            </a:r>
            <a:r>
              <a:rPr spc="-10" dirty="0"/>
              <a:t>Bianchi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994052" y="3114868"/>
            <a:ext cx="177228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Fiscal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Influences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Inflation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in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OECD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10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Countries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26/29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9807" y="18407"/>
            <a:ext cx="492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10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What’s</a:t>
            </a:r>
            <a:r>
              <a:rPr sz="600" b="1" spc="5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10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next?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760085" cy="489584"/>
            <a:chOff x="0" y="0"/>
            <a:chExt cx="5760085" cy="489584"/>
          </a:xfrm>
        </p:grpSpPr>
        <p:sp>
          <p:nvSpPr>
            <p:cNvPr id="4" name="object 4"/>
            <p:cNvSpPr/>
            <p:nvPr/>
          </p:nvSpPr>
          <p:spPr>
            <a:xfrm>
              <a:off x="2880004" y="0"/>
              <a:ext cx="2880360" cy="167640"/>
            </a:xfrm>
            <a:custGeom>
              <a:avLst/>
              <a:gdLst/>
              <a:ahLst/>
              <a:cxnLst/>
              <a:rect l="l" t="t" r="r" b="b"/>
              <a:pathLst>
                <a:path w="2880360" h="167640">
                  <a:moveTo>
                    <a:pt x="2880004" y="0"/>
                  </a:moveTo>
                  <a:lnTo>
                    <a:pt x="0" y="0"/>
                  </a:lnTo>
                  <a:lnTo>
                    <a:pt x="0" y="167601"/>
                  </a:lnTo>
                  <a:lnTo>
                    <a:pt x="2880004" y="16760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67601"/>
              <a:ext cx="5760085" cy="321945"/>
            </a:xfrm>
            <a:custGeom>
              <a:avLst/>
              <a:gdLst/>
              <a:ahLst/>
              <a:cxnLst/>
              <a:rect l="l" t="t" r="r" b="b"/>
              <a:pathLst>
                <a:path w="5760085" h="321945">
                  <a:moveTo>
                    <a:pt x="5759996" y="0"/>
                  </a:moveTo>
                  <a:lnTo>
                    <a:pt x="0" y="0"/>
                  </a:lnTo>
                  <a:lnTo>
                    <a:pt x="0" y="321500"/>
                  </a:lnTo>
                  <a:lnTo>
                    <a:pt x="5759996" y="32150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Table</a:t>
            </a:r>
            <a:r>
              <a:rPr spc="-75" dirty="0"/>
              <a:t> </a:t>
            </a:r>
            <a:r>
              <a:rPr spc="-50" dirty="0"/>
              <a:t>6</a:t>
            </a:r>
          </a:p>
        </p:txBody>
      </p:sp>
      <p:sp>
        <p:nvSpPr>
          <p:cNvPr id="7" name="object 7"/>
          <p:cNvSpPr/>
          <p:nvPr/>
        </p:nvSpPr>
        <p:spPr>
          <a:xfrm>
            <a:off x="138544" y="712736"/>
            <a:ext cx="5544185" cy="0"/>
          </a:xfrm>
          <a:custGeom>
            <a:avLst/>
            <a:gdLst/>
            <a:ahLst/>
            <a:cxnLst/>
            <a:rect l="l" t="t" r="r" b="b"/>
            <a:pathLst>
              <a:path w="5544185">
                <a:moveTo>
                  <a:pt x="0" y="0"/>
                </a:moveTo>
                <a:lnTo>
                  <a:pt x="5544096" y="0"/>
                </a:lnTo>
              </a:path>
            </a:pathLst>
          </a:custGeom>
          <a:ln w="11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50745" y="745348"/>
            <a:ext cx="13138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dirty="0">
                <a:latin typeface="Arial"/>
                <a:cs typeface="Arial"/>
              </a:rPr>
              <a:t>Headline</a:t>
            </a:r>
            <a:r>
              <a:rPr sz="800" b="1" spc="-35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CPI</a:t>
            </a:r>
            <a:r>
              <a:rPr sz="800" b="1" spc="-30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Inflation</a:t>
            </a:r>
            <a:r>
              <a:rPr sz="800" b="1" spc="-30" dirty="0">
                <a:latin typeface="Arial"/>
                <a:cs typeface="Arial"/>
              </a:rPr>
              <a:t> </a:t>
            </a:r>
            <a:r>
              <a:rPr sz="800" b="1" spc="-20" dirty="0">
                <a:latin typeface="Arial"/>
                <a:cs typeface="Arial"/>
              </a:rPr>
              <a:t>Rate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63206" y="745348"/>
            <a:ext cx="11226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dirty="0">
                <a:latin typeface="Arial"/>
                <a:cs typeface="Arial"/>
              </a:rPr>
              <a:t>Core</a:t>
            </a:r>
            <a:r>
              <a:rPr sz="800" b="1" spc="-30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CPI</a:t>
            </a:r>
            <a:r>
              <a:rPr sz="800" b="1" spc="-25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Inflation</a:t>
            </a:r>
            <a:r>
              <a:rPr sz="800" b="1" spc="-25" dirty="0">
                <a:latin typeface="Arial"/>
                <a:cs typeface="Arial"/>
              </a:rPr>
              <a:t> </a:t>
            </a:r>
            <a:r>
              <a:rPr sz="800" b="1" spc="-20" dirty="0">
                <a:latin typeface="Arial"/>
                <a:cs typeface="Arial"/>
              </a:rPr>
              <a:t>Rate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8544" y="907445"/>
          <a:ext cx="5620385" cy="19672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0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5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7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(1)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(2)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(3)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(4)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(5)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5"/>
                        </a:lnSpc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(6)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65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b="1" spc="-20" dirty="0">
                          <a:latin typeface="Arial"/>
                          <a:cs typeface="Arial"/>
                        </a:rPr>
                        <a:t>Variable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Set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Sample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 Mean: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Govt</a:t>
                      </a:r>
                      <a:r>
                        <a:rPr sz="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Spending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Gross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Debt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Duration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Govt</a:t>
                      </a:r>
                      <a:r>
                        <a:rPr sz="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Spending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Gross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Debt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Duration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Composite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 Government Spending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0.415***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0.487***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0.722***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0.498***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0.537***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0.776***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(0.146)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(0.128)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(0.125)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(0.124)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(0.108)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(0.104)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Border</a:t>
                      </a:r>
                      <a:r>
                        <a:rPr sz="8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Dummy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0.0394***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0.0435***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0.0479***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0.0235***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0.0285***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0.0333***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(0.0071)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(0.0067)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(0.0065)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(0.0060)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(0.0057)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(0.0054)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Number</a:t>
                      </a:r>
                      <a:r>
                        <a:rPr sz="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Observations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spc="-25" dirty="0">
                          <a:latin typeface="Arial"/>
                          <a:cs typeface="Arial"/>
                        </a:rPr>
                        <a:t>294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spc="-25" dirty="0">
                          <a:latin typeface="Arial"/>
                          <a:cs typeface="Arial"/>
                        </a:rPr>
                        <a:t>294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spc="-25" dirty="0">
                          <a:latin typeface="Arial"/>
                          <a:cs typeface="Arial"/>
                        </a:rPr>
                        <a:t>294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spc="-25" dirty="0">
                          <a:latin typeface="Arial"/>
                          <a:cs typeface="Arial"/>
                        </a:rPr>
                        <a:t>294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spc="-25" dirty="0">
                          <a:latin typeface="Arial"/>
                          <a:cs typeface="Arial"/>
                        </a:rPr>
                        <a:t>294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spc="-25" dirty="0">
                          <a:latin typeface="Arial"/>
                          <a:cs typeface="Arial"/>
                        </a:rPr>
                        <a:t>294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R-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squared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0.761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0.766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0.781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0.724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0.732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0.759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s.e.</a:t>
                      </a:r>
                      <a:r>
                        <a:rPr sz="8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 Regression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0.0142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0.0140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0.0136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0.0120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0.0119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0.0113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log(Likelihood)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853.151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856.684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866.552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901.164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905.687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921.138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p-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value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Relative</a:t>
                      </a:r>
                      <a:r>
                        <a:rPr sz="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Likelihood</a:t>
                      </a:r>
                      <a:r>
                        <a:rPr sz="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(AIC)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591502" y="2927558"/>
            <a:ext cx="4577080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10" dirty="0">
                <a:latin typeface="Arial"/>
                <a:cs typeface="Arial"/>
              </a:rPr>
              <a:t>Regressions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by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panel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OLS,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s.e.’s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in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parentheses.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Each</a:t>
            </a:r>
            <a:r>
              <a:rPr sz="600" spc="-10" dirty="0">
                <a:latin typeface="Arial"/>
                <a:cs typeface="Arial"/>
              </a:rPr>
              <a:t> regression includes </a:t>
            </a:r>
            <a:r>
              <a:rPr sz="600" dirty="0">
                <a:latin typeface="Arial"/>
                <a:cs typeface="Arial"/>
              </a:rPr>
              <a:t>country</a:t>
            </a:r>
            <a:r>
              <a:rPr sz="600" spc="-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and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year</a:t>
            </a:r>
            <a:r>
              <a:rPr sz="600" spc="-10" dirty="0">
                <a:latin typeface="Arial"/>
                <a:cs typeface="Arial"/>
              </a:rPr>
              <a:t> fixed </a:t>
            </a:r>
            <a:r>
              <a:rPr sz="600" dirty="0">
                <a:latin typeface="Arial"/>
                <a:cs typeface="Arial"/>
              </a:rPr>
              <a:t>effects.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***p</a:t>
            </a:r>
            <a:r>
              <a:rPr sz="600" i="1" dirty="0">
                <a:latin typeface="Verdana"/>
                <a:cs typeface="Verdana"/>
              </a:rPr>
              <a:t>&lt;</a:t>
            </a:r>
            <a:r>
              <a:rPr sz="600" dirty="0">
                <a:latin typeface="Arial"/>
                <a:cs typeface="Arial"/>
              </a:rPr>
              <a:t>0.01,</a:t>
            </a:r>
            <a:r>
              <a:rPr sz="600" spc="-1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**p</a:t>
            </a:r>
            <a:r>
              <a:rPr sz="600" i="1" dirty="0">
                <a:latin typeface="Verdana"/>
                <a:cs typeface="Verdana"/>
              </a:rPr>
              <a:t>&lt;</a:t>
            </a:r>
            <a:r>
              <a:rPr sz="600" dirty="0">
                <a:latin typeface="Arial"/>
                <a:cs typeface="Arial"/>
              </a:rPr>
              <a:t>0.05,</a:t>
            </a:r>
            <a:r>
              <a:rPr sz="600" spc="-10" dirty="0">
                <a:latin typeface="Arial"/>
                <a:cs typeface="Arial"/>
              </a:rPr>
              <a:t> *p</a:t>
            </a:r>
            <a:r>
              <a:rPr sz="600" i="1" spc="-10" dirty="0">
                <a:latin typeface="Verdana"/>
                <a:cs typeface="Verdana"/>
              </a:rPr>
              <a:t>&lt;</a:t>
            </a:r>
            <a:r>
              <a:rPr sz="600" spc="-10" dirty="0">
                <a:latin typeface="Arial"/>
                <a:cs typeface="Arial"/>
              </a:rPr>
              <a:t>0.1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108743"/>
            <a:ext cx="5760085" cy="131445"/>
            <a:chOff x="0" y="3108743"/>
            <a:chExt cx="5760085" cy="131445"/>
          </a:xfrm>
        </p:grpSpPr>
        <p:sp>
          <p:nvSpPr>
            <p:cNvPr id="13" name="object 13"/>
            <p:cNvSpPr/>
            <p:nvPr/>
          </p:nvSpPr>
          <p:spPr>
            <a:xfrm>
              <a:off x="0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19973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39946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Barro</a:t>
            </a:r>
            <a:r>
              <a:rPr dirty="0"/>
              <a:t> and </a:t>
            </a:r>
            <a:r>
              <a:rPr spc="-10" dirty="0"/>
              <a:t>Bianchi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994052" y="3114868"/>
            <a:ext cx="177228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Fiscal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Influences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Inflation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in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OECD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10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Countries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27/29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2661" y="0"/>
            <a:ext cx="5753139" cy="493229"/>
            <a:chOff x="-12661" y="39441"/>
            <a:chExt cx="5753139" cy="493229"/>
          </a:xfrm>
        </p:grpSpPr>
        <p:sp>
          <p:nvSpPr>
            <p:cNvPr id="4" name="object 4"/>
            <p:cNvSpPr/>
            <p:nvPr/>
          </p:nvSpPr>
          <p:spPr>
            <a:xfrm>
              <a:off x="2843895" y="39441"/>
              <a:ext cx="2896583" cy="171284"/>
            </a:xfrm>
            <a:custGeom>
              <a:avLst/>
              <a:gdLst/>
              <a:ahLst/>
              <a:cxnLst/>
              <a:rect l="l" t="t" r="r" b="b"/>
              <a:pathLst>
                <a:path w="2880360" h="167640">
                  <a:moveTo>
                    <a:pt x="2880004" y="0"/>
                  </a:moveTo>
                  <a:lnTo>
                    <a:pt x="0" y="0"/>
                  </a:lnTo>
                  <a:lnTo>
                    <a:pt x="0" y="167601"/>
                  </a:lnTo>
                  <a:lnTo>
                    <a:pt x="2880004" y="16760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2661" y="210725"/>
              <a:ext cx="5753139" cy="321945"/>
            </a:xfrm>
            <a:custGeom>
              <a:avLst/>
              <a:gdLst/>
              <a:ahLst/>
              <a:cxnLst/>
              <a:rect l="l" t="t" r="r" b="b"/>
              <a:pathLst>
                <a:path w="5760085" h="321945">
                  <a:moveTo>
                    <a:pt x="5759996" y="0"/>
                  </a:moveTo>
                  <a:lnTo>
                    <a:pt x="0" y="0"/>
                  </a:lnTo>
                  <a:lnTo>
                    <a:pt x="0" y="321500"/>
                  </a:lnTo>
                  <a:lnTo>
                    <a:pt x="5759996" y="32150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204510"/>
            <a:ext cx="53682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dirty="0"/>
              <a:t>IterateBellman.f90</a:t>
            </a:r>
            <a:endParaRPr spc="-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812444"/>
            <a:ext cx="76809" cy="7680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39470" y="736625"/>
            <a:ext cx="5024120" cy="302775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!set drifts</a:t>
            </a:r>
          </a:p>
          <a:p>
            <a:r>
              <a:rPr lang="en-US" altLang="ko-K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ltau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15.0</a:t>
            </a:r>
          </a:p>
          <a:p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ltau0 = (</a:t>
            </a:r>
            <a:r>
              <a:rPr lang="en-US" altLang="ko-K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ra+PerfectAnnuityMarkets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*deathrate)*(</a:t>
            </a:r>
            <a:r>
              <a:rPr lang="en-US" altLang="ko-K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agrid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ngpa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)*0.999)**(1.0-ltau)</a:t>
            </a:r>
          </a:p>
          <a:p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adrift = </a:t>
            </a:r>
            <a:r>
              <a:rPr lang="en-US" altLang="ko-K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ko-K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agrid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ko-K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PerfectAnnuityMarkets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*deathrate*</a:t>
            </a:r>
            <a:r>
              <a:rPr lang="en-US" altLang="ko-K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agrid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ltau0*(</a:t>
            </a:r>
            <a:r>
              <a:rPr lang="en-US" altLang="ko-K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agrid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altLang="ko-K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ltau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비유동자산 수익률            연금시장                  사망률</a:t>
            </a:r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ko-K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rcapital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ko-K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deprec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ko-K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divrate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ko-K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fundlev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ko-K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)/(1.0-fundlev)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- </a:t>
            </a:r>
            <a:r>
              <a:rPr lang="en-US" altLang="ko-K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rcapital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mc*alpha/</a:t>
            </a:r>
            <a:r>
              <a:rPr lang="en-US" altLang="ko-K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Kyratio</a:t>
            </a:r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mc = (elast-1.0)/</a:t>
            </a:r>
            <a:r>
              <a:rPr lang="en-US" altLang="ko-K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elast</a:t>
            </a:r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 		= 0.33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- </a:t>
            </a:r>
            <a:r>
              <a:rPr lang="en-US" altLang="ko-K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deprec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 = 0.07/4.0 (0.0175)  !depreciation rate</a:t>
            </a:r>
          </a:p>
          <a:p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1291691"/>
            <a:ext cx="76809" cy="7680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9557" y="1832851"/>
            <a:ext cx="76809" cy="7680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9557" y="991920"/>
            <a:ext cx="76809" cy="7680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0300" y="2469820"/>
            <a:ext cx="76809" cy="76809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Barro</a:t>
            </a:r>
            <a:r>
              <a:rPr dirty="0"/>
              <a:t> and </a:t>
            </a:r>
            <a:r>
              <a:rPr spc="-10" dirty="0"/>
              <a:t>Bianchi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65"/>
              </a:spcBef>
            </a:pPr>
            <a:r>
              <a:rPr spc="-20" dirty="0"/>
              <a:t>2/29</a:t>
            </a:r>
          </a:p>
        </p:txBody>
      </p:sp>
      <p:sp>
        <p:nvSpPr>
          <p:cNvPr id="29" name="오른쪽 중괄호 28">
            <a:extLst>
              <a:ext uri="{FF2B5EF4-FFF2-40B4-BE49-F238E27FC236}">
                <a16:creationId xmlns:a16="http://schemas.microsoft.com/office/drawing/2014/main" id="{EA846286-511B-EA3A-FDA2-86D915FA2556}"/>
              </a:ext>
            </a:extLst>
          </p:cNvPr>
          <p:cNvSpPr/>
          <p:nvPr/>
        </p:nvSpPr>
        <p:spPr>
          <a:xfrm rot="5400000">
            <a:off x="878029" y="1827356"/>
            <a:ext cx="82539" cy="2696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중괄호 29">
            <a:extLst>
              <a:ext uri="{FF2B5EF4-FFF2-40B4-BE49-F238E27FC236}">
                <a16:creationId xmlns:a16="http://schemas.microsoft.com/office/drawing/2014/main" id="{971F08AC-72D9-30E3-0386-A2395D992019}"/>
              </a:ext>
            </a:extLst>
          </p:cNvPr>
          <p:cNvSpPr/>
          <p:nvPr/>
        </p:nvSpPr>
        <p:spPr>
          <a:xfrm rot="5400000">
            <a:off x="2132677" y="1323843"/>
            <a:ext cx="58206" cy="13009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중괄호 30">
            <a:extLst>
              <a:ext uri="{FF2B5EF4-FFF2-40B4-BE49-F238E27FC236}">
                <a16:creationId xmlns:a16="http://schemas.microsoft.com/office/drawing/2014/main" id="{1F900399-5959-D6AE-4C40-0093AA05B0BD}"/>
              </a:ext>
            </a:extLst>
          </p:cNvPr>
          <p:cNvSpPr/>
          <p:nvPr/>
        </p:nvSpPr>
        <p:spPr>
          <a:xfrm rot="5400000">
            <a:off x="3100205" y="1738849"/>
            <a:ext cx="58206" cy="4478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9807" y="18407"/>
            <a:ext cx="492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10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What’s</a:t>
            </a:r>
            <a:r>
              <a:rPr sz="600" b="1" spc="5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10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next?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760085" cy="489584"/>
            <a:chOff x="0" y="0"/>
            <a:chExt cx="5760085" cy="489584"/>
          </a:xfrm>
        </p:grpSpPr>
        <p:sp>
          <p:nvSpPr>
            <p:cNvPr id="4" name="object 4"/>
            <p:cNvSpPr/>
            <p:nvPr/>
          </p:nvSpPr>
          <p:spPr>
            <a:xfrm>
              <a:off x="2880004" y="0"/>
              <a:ext cx="2880360" cy="167640"/>
            </a:xfrm>
            <a:custGeom>
              <a:avLst/>
              <a:gdLst/>
              <a:ahLst/>
              <a:cxnLst/>
              <a:rect l="l" t="t" r="r" b="b"/>
              <a:pathLst>
                <a:path w="2880360" h="167640">
                  <a:moveTo>
                    <a:pt x="2880004" y="0"/>
                  </a:moveTo>
                  <a:lnTo>
                    <a:pt x="0" y="0"/>
                  </a:lnTo>
                  <a:lnTo>
                    <a:pt x="0" y="167601"/>
                  </a:lnTo>
                  <a:lnTo>
                    <a:pt x="2880004" y="16760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67601"/>
              <a:ext cx="5760085" cy="321945"/>
            </a:xfrm>
            <a:custGeom>
              <a:avLst/>
              <a:gdLst/>
              <a:ahLst/>
              <a:cxnLst/>
              <a:rect l="l" t="t" r="r" b="b"/>
              <a:pathLst>
                <a:path w="5760085" h="321945">
                  <a:moveTo>
                    <a:pt x="5759996" y="0"/>
                  </a:moveTo>
                  <a:lnTo>
                    <a:pt x="0" y="0"/>
                  </a:lnTo>
                  <a:lnTo>
                    <a:pt x="0" y="321500"/>
                  </a:lnTo>
                  <a:lnTo>
                    <a:pt x="5759996" y="32150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Table</a:t>
            </a:r>
            <a:r>
              <a:rPr spc="-75" dirty="0"/>
              <a:t> </a:t>
            </a:r>
            <a:r>
              <a:rPr spc="-50" dirty="0"/>
              <a:t>7</a:t>
            </a:r>
          </a:p>
        </p:txBody>
      </p:sp>
      <p:sp>
        <p:nvSpPr>
          <p:cNvPr id="7" name="object 7"/>
          <p:cNvSpPr/>
          <p:nvPr/>
        </p:nvSpPr>
        <p:spPr>
          <a:xfrm>
            <a:off x="980821" y="592543"/>
            <a:ext cx="3770629" cy="0"/>
          </a:xfrm>
          <a:custGeom>
            <a:avLst/>
            <a:gdLst/>
            <a:ahLst/>
            <a:cxnLst/>
            <a:rect l="l" t="t" r="r" b="b"/>
            <a:pathLst>
              <a:path w="3770629">
                <a:moveTo>
                  <a:pt x="0" y="0"/>
                </a:moveTo>
                <a:lnTo>
                  <a:pt x="3770210" y="0"/>
                </a:lnTo>
              </a:path>
            </a:pathLst>
          </a:custGeom>
          <a:ln w="11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07158" y="625156"/>
            <a:ext cx="24187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dirty="0">
                <a:latin typeface="Arial"/>
                <a:cs typeface="Arial"/>
              </a:rPr>
              <a:t>Headline</a:t>
            </a:r>
            <a:r>
              <a:rPr sz="800" b="1" spc="-25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CPI</a:t>
            </a:r>
            <a:r>
              <a:rPr sz="800" b="1" spc="-25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inflation</a:t>
            </a:r>
            <a:r>
              <a:rPr sz="800" b="1" spc="-20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rate</a:t>
            </a:r>
            <a:r>
              <a:rPr sz="800" b="1" spc="330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Core</a:t>
            </a:r>
            <a:r>
              <a:rPr sz="800" b="1" spc="-20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CPI</a:t>
            </a:r>
            <a:r>
              <a:rPr sz="800" b="1" spc="-25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inflation</a:t>
            </a:r>
            <a:r>
              <a:rPr sz="800" b="1" spc="-25" dirty="0">
                <a:latin typeface="Arial"/>
                <a:cs typeface="Arial"/>
              </a:rPr>
              <a:t> </a:t>
            </a:r>
            <a:r>
              <a:rPr sz="800" b="1" spc="-20" dirty="0">
                <a:latin typeface="Arial"/>
                <a:cs typeface="Arial"/>
              </a:rPr>
              <a:t>rate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80821" y="810437"/>
            <a:ext cx="3770629" cy="0"/>
          </a:xfrm>
          <a:custGeom>
            <a:avLst/>
            <a:gdLst/>
            <a:ahLst/>
            <a:cxnLst/>
            <a:rect l="l" t="t" r="r" b="b"/>
            <a:pathLst>
              <a:path w="3770629">
                <a:moveTo>
                  <a:pt x="0" y="0"/>
                </a:moveTo>
                <a:lnTo>
                  <a:pt x="3770210" y="0"/>
                </a:lnTo>
              </a:path>
            </a:pathLst>
          </a:custGeom>
          <a:ln w="6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86548" y="881506"/>
            <a:ext cx="81280" cy="0"/>
          </a:xfrm>
          <a:custGeom>
            <a:avLst/>
            <a:gdLst/>
            <a:ahLst/>
            <a:cxnLst/>
            <a:rect l="l" t="t" r="r" b="b"/>
            <a:pathLst>
              <a:path w="81280">
                <a:moveTo>
                  <a:pt x="0" y="0"/>
                </a:moveTo>
                <a:lnTo>
                  <a:pt x="80924" y="0"/>
                </a:lnTo>
              </a:path>
            </a:pathLst>
          </a:custGeom>
          <a:ln w="4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01571" y="884796"/>
            <a:ext cx="86995" cy="0"/>
          </a:xfrm>
          <a:custGeom>
            <a:avLst/>
            <a:gdLst/>
            <a:ahLst/>
            <a:cxnLst/>
            <a:rect l="l" t="t" r="r" b="b"/>
            <a:pathLst>
              <a:path w="86994">
                <a:moveTo>
                  <a:pt x="0" y="0"/>
                </a:moveTo>
                <a:lnTo>
                  <a:pt x="86639" y="0"/>
                </a:lnTo>
              </a:path>
            </a:pathLst>
          </a:custGeom>
          <a:ln w="4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52092" y="881506"/>
            <a:ext cx="81280" cy="0"/>
          </a:xfrm>
          <a:custGeom>
            <a:avLst/>
            <a:gdLst/>
            <a:ahLst/>
            <a:cxnLst/>
            <a:rect l="l" t="t" r="r" b="b"/>
            <a:pathLst>
              <a:path w="81280">
                <a:moveTo>
                  <a:pt x="0" y="0"/>
                </a:moveTo>
                <a:lnTo>
                  <a:pt x="80924" y="0"/>
                </a:lnTo>
              </a:path>
            </a:pathLst>
          </a:custGeom>
          <a:ln w="4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20449" y="811123"/>
            <a:ext cx="45339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" marR="33020" indent="-25400">
              <a:lnSpc>
                <a:spcPct val="1367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0.749*** (0.169)</a:t>
            </a:r>
            <a:endParaRPr sz="800">
              <a:latin typeface="Arial"/>
              <a:cs typeface="Arial"/>
            </a:endParaRPr>
          </a:p>
          <a:p>
            <a:pPr marL="66040" marR="15875" indent="-42545">
              <a:lnSpc>
                <a:spcPts val="1310"/>
              </a:lnSpc>
              <a:spcBef>
                <a:spcPts val="50"/>
              </a:spcBef>
            </a:pPr>
            <a:r>
              <a:rPr sz="800" spc="-10" dirty="0">
                <a:latin typeface="Arial"/>
                <a:cs typeface="Arial"/>
              </a:rPr>
              <a:t>-0.520*** (0.144)</a:t>
            </a:r>
            <a:endParaRPr sz="80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  <a:spcBef>
                <a:spcPts val="195"/>
              </a:spcBef>
            </a:pPr>
            <a:r>
              <a:rPr sz="800" spc="-10" dirty="0">
                <a:latin typeface="Arial"/>
                <a:cs typeface="Arial"/>
              </a:rPr>
              <a:t>-0.721**</a:t>
            </a:r>
            <a:endParaRPr sz="800">
              <a:latin typeface="Arial"/>
              <a:cs typeface="Arial"/>
            </a:endParaRPr>
          </a:p>
          <a:p>
            <a:pPr marL="66040">
              <a:lnSpc>
                <a:spcPct val="100000"/>
              </a:lnSpc>
              <a:spcBef>
                <a:spcPts val="355"/>
              </a:spcBef>
            </a:pPr>
            <a:r>
              <a:rPr sz="800" spc="-10" dirty="0">
                <a:latin typeface="Arial"/>
                <a:cs typeface="Arial"/>
              </a:rPr>
              <a:t>(0.306)</a:t>
            </a:r>
            <a:endParaRPr sz="800">
              <a:latin typeface="Arial"/>
              <a:cs typeface="Arial"/>
            </a:endParaRPr>
          </a:p>
          <a:p>
            <a:pPr marL="37465" marR="5080" indent="-25400">
              <a:lnSpc>
                <a:spcPct val="118300"/>
              </a:lnSpc>
            </a:pPr>
            <a:r>
              <a:rPr sz="800" spc="-10" dirty="0">
                <a:latin typeface="Arial"/>
                <a:cs typeface="Arial"/>
              </a:rPr>
              <a:t>0.0412*** (0.0069)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55032" y="811123"/>
            <a:ext cx="45339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" marR="33020" indent="-25400">
              <a:lnSpc>
                <a:spcPct val="1367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0.825*** (0.141)</a:t>
            </a:r>
            <a:endParaRPr sz="800">
              <a:latin typeface="Arial"/>
              <a:cs typeface="Arial"/>
            </a:endParaRPr>
          </a:p>
          <a:p>
            <a:pPr marL="66040" marR="15875" indent="-42545">
              <a:lnSpc>
                <a:spcPts val="1310"/>
              </a:lnSpc>
              <a:spcBef>
                <a:spcPts val="50"/>
              </a:spcBef>
            </a:pPr>
            <a:r>
              <a:rPr sz="800" spc="-10" dirty="0">
                <a:latin typeface="Arial"/>
                <a:cs typeface="Arial"/>
              </a:rPr>
              <a:t>-0.554*** (0.120)</a:t>
            </a:r>
            <a:endParaRPr sz="800">
              <a:latin typeface="Arial"/>
              <a:cs typeface="Arial"/>
            </a:endParaRPr>
          </a:p>
          <a:p>
            <a:pPr marL="23495">
              <a:lnSpc>
                <a:spcPct val="100000"/>
              </a:lnSpc>
              <a:spcBef>
                <a:spcPts val="195"/>
              </a:spcBef>
            </a:pPr>
            <a:r>
              <a:rPr sz="800" spc="-10" dirty="0">
                <a:latin typeface="Arial"/>
                <a:cs typeface="Arial"/>
              </a:rPr>
              <a:t>-0.781***</a:t>
            </a:r>
            <a:endParaRPr sz="800">
              <a:latin typeface="Arial"/>
              <a:cs typeface="Arial"/>
            </a:endParaRPr>
          </a:p>
          <a:p>
            <a:pPr marL="66040">
              <a:lnSpc>
                <a:spcPct val="100000"/>
              </a:lnSpc>
              <a:spcBef>
                <a:spcPts val="355"/>
              </a:spcBef>
            </a:pPr>
            <a:r>
              <a:rPr sz="800" spc="-10" dirty="0">
                <a:latin typeface="Arial"/>
                <a:cs typeface="Arial"/>
              </a:rPr>
              <a:t>(0.255)</a:t>
            </a:r>
            <a:endParaRPr sz="800">
              <a:latin typeface="Arial"/>
              <a:cs typeface="Arial"/>
            </a:endParaRPr>
          </a:p>
          <a:p>
            <a:pPr marL="37465" marR="5080" indent="-25400">
              <a:lnSpc>
                <a:spcPct val="118300"/>
              </a:lnSpc>
            </a:pPr>
            <a:r>
              <a:rPr sz="800" spc="-10" dirty="0">
                <a:latin typeface="Arial"/>
                <a:cs typeface="Arial"/>
              </a:rPr>
              <a:t>0.0262*** (0.0058)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77632" y="1209306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021" y="0"/>
                </a:lnTo>
              </a:path>
            </a:pathLst>
          </a:custGeom>
          <a:ln w="4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83766" y="1211135"/>
            <a:ext cx="86995" cy="0"/>
          </a:xfrm>
          <a:custGeom>
            <a:avLst/>
            <a:gdLst/>
            <a:ahLst/>
            <a:cxnLst/>
            <a:rect l="l" t="t" r="r" b="b"/>
            <a:pathLst>
              <a:path w="86994">
                <a:moveTo>
                  <a:pt x="0" y="0"/>
                </a:moveTo>
                <a:lnTo>
                  <a:pt x="86639" y="0"/>
                </a:lnTo>
              </a:path>
            </a:pathLst>
          </a:custGeom>
          <a:ln w="4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34274" y="1209306"/>
            <a:ext cx="72390" cy="0"/>
          </a:xfrm>
          <a:custGeom>
            <a:avLst/>
            <a:gdLst/>
            <a:ahLst/>
            <a:cxnLst/>
            <a:rect l="l" t="t" r="r" b="b"/>
            <a:pathLst>
              <a:path w="72389">
                <a:moveTo>
                  <a:pt x="0" y="0"/>
                </a:moveTo>
                <a:lnTo>
                  <a:pt x="72021" y="0"/>
                </a:lnTo>
              </a:path>
            </a:pathLst>
          </a:custGeom>
          <a:ln w="4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82953" y="1535645"/>
            <a:ext cx="77470" cy="0"/>
          </a:xfrm>
          <a:custGeom>
            <a:avLst/>
            <a:gdLst/>
            <a:ahLst/>
            <a:cxnLst/>
            <a:rect l="l" t="t" r="r" b="b"/>
            <a:pathLst>
              <a:path w="77469">
                <a:moveTo>
                  <a:pt x="0" y="0"/>
                </a:moveTo>
                <a:lnTo>
                  <a:pt x="77330" y="0"/>
                </a:lnTo>
              </a:path>
            </a:pathLst>
          </a:custGeom>
          <a:ln w="4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94383" y="1537461"/>
            <a:ext cx="86995" cy="0"/>
          </a:xfrm>
          <a:custGeom>
            <a:avLst/>
            <a:gdLst/>
            <a:ahLst/>
            <a:cxnLst/>
            <a:rect l="l" t="t" r="r" b="b"/>
            <a:pathLst>
              <a:path w="86994">
                <a:moveTo>
                  <a:pt x="0" y="0"/>
                </a:moveTo>
                <a:lnTo>
                  <a:pt x="86639" y="0"/>
                </a:lnTo>
              </a:path>
            </a:pathLst>
          </a:custGeom>
          <a:ln w="4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44904" y="1535645"/>
            <a:ext cx="77470" cy="0"/>
          </a:xfrm>
          <a:custGeom>
            <a:avLst/>
            <a:gdLst/>
            <a:ahLst/>
            <a:cxnLst/>
            <a:rect l="l" t="t" r="r" b="b"/>
            <a:pathLst>
              <a:path w="77469">
                <a:moveTo>
                  <a:pt x="0" y="0"/>
                </a:moveTo>
                <a:lnTo>
                  <a:pt x="77330" y="0"/>
                </a:lnTo>
              </a:path>
            </a:pathLst>
          </a:custGeom>
          <a:ln w="40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81951" y="852107"/>
            <a:ext cx="787400" cy="805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200" baseline="62500" dirty="0">
                <a:latin typeface="SimSun"/>
                <a:cs typeface="SimSun"/>
              </a:rPr>
              <a:t>(</a:t>
            </a:r>
            <a:r>
              <a:rPr sz="800" i="1" dirty="0">
                <a:latin typeface="Arial"/>
                <a:cs typeface="Arial"/>
              </a:rPr>
              <a:t>G</a:t>
            </a:r>
            <a:r>
              <a:rPr sz="800" i="1" spc="-5" dirty="0">
                <a:latin typeface="Arial"/>
                <a:cs typeface="Arial"/>
              </a:rPr>
              <a:t> </a:t>
            </a:r>
            <a:r>
              <a:rPr sz="800" dirty="0">
                <a:latin typeface="Lucida Sans Unicode"/>
                <a:cs typeface="Lucida Sans Unicode"/>
              </a:rPr>
              <a:t>−</a:t>
            </a:r>
            <a:r>
              <a:rPr sz="800" spc="-50" dirty="0">
                <a:latin typeface="Lucida Sans Unicode"/>
                <a:cs typeface="Lucida Sans Unicode"/>
              </a:rPr>
              <a:t> </a:t>
            </a:r>
            <a:r>
              <a:rPr sz="800" i="1" dirty="0">
                <a:latin typeface="Arial"/>
                <a:cs typeface="Arial"/>
              </a:rPr>
              <a:t>G</a:t>
            </a:r>
            <a:r>
              <a:rPr sz="1200" baseline="62500" dirty="0">
                <a:latin typeface="SimSun"/>
                <a:cs typeface="SimSun"/>
              </a:rPr>
              <a:t>)</a:t>
            </a:r>
            <a:r>
              <a:rPr sz="1200" spc="-270" baseline="62500" dirty="0">
                <a:latin typeface="SimSun"/>
                <a:cs typeface="SimSun"/>
              </a:rPr>
              <a:t> </a:t>
            </a:r>
            <a:r>
              <a:rPr sz="800" spc="-270" dirty="0">
                <a:latin typeface="Lucida Sans Unicode"/>
                <a:cs typeface="Lucida Sans Unicode"/>
              </a:rPr>
              <a:t>·</a:t>
            </a:r>
            <a:r>
              <a:rPr sz="800" spc="-40" dirty="0">
                <a:latin typeface="Lucida Sans Unicode"/>
                <a:cs typeface="Lucida Sans Unicode"/>
              </a:rPr>
              <a:t> </a:t>
            </a:r>
            <a:r>
              <a:rPr sz="800" spc="-25" dirty="0">
                <a:latin typeface="Book Antiqua"/>
                <a:cs typeface="Book Antiqua"/>
              </a:rPr>
              <a:t>Ω/</a:t>
            </a:r>
            <a:r>
              <a:rPr sz="800" i="1" spc="-25" dirty="0">
                <a:latin typeface="Arial"/>
                <a:cs typeface="Arial"/>
              </a:rPr>
              <a:t>G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90"/>
              </a:spcBef>
            </a:pPr>
            <a:endParaRPr sz="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200" baseline="62500" dirty="0">
                <a:latin typeface="SimSun"/>
                <a:cs typeface="SimSun"/>
              </a:rPr>
              <a:t>(</a:t>
            </a:r>
            <a:r>
              <a:rPr sz="800" i="1" dirty="0">
                <a:latin typeface="Arial"/>
                <a:cs typeface="Arial"/>
              </a:rPr>
              <a:t>B</a:t>
            </a:r>
            <a:r>
              <a:rPr sz="800" i="1" spc="-5" dirty="0">
                <a:latin typeface="Arial"/>
                <a:cs typeface="Arial"/>
              </a:rPr>
              <a:t> </a:t>
            </a:r>
            <a:r>
              <a:rPr sz="800" dirty="0">
                <a:latin typeface="Lucida Sans Unicode"/>
                <a:cs typeface="Lucida Sans Unicode"/>
              </a:rPr>
              <a:t>−</a:t>
            </a:r>
            <a:r>
              <a:rPr sz="800" spc="-70" dirty="0">
                <a:latin typeface="Lucida Sans Unicode"/>
                <a:cs typeface="Lucida Sans Unicode"/>
              </a:rPr>
              <a:t> </a:t>
            </a:r>
            <a:r>
              <a:rPr sz="800" i="1" spc="50" dirty="0">
                <a:latin typeface="Arial"/>
                <a:cs typeface="Arial"/>
              </a:rPr>
              <a:t>B</a:t>
            </a:r>
            <a:r>
              <a:rPr sz="1200" spc="75" baseline="62500" dirty="0">
                <a:latin typeface="SimSun"/>
                <a:cs typeface="SimSun"/>
              </a:rPr>
              <a:t>)</a:t>
            </a:r>
            <a:r>
              <a:rPr sz="1200" spc="-322" baseline="62500" dirty="0">
                <a:latin typeface="SimSun"/>
                <a:cs typeface="SimSun"/>
              </a:rPr>
              <a:t> </a:t>
            </a:r>
            <a:r>
              <a:rPr sz="800" spc="-270" dirty="0">
                <a:latin typeface="Lucida Sans Unicode"/>
                <a:cs typeface="Lucida Sans Unicode"/>
              </a:rPr>
              <a:t>·</a:t>
            </a:r>
            <a:r>
              <a:rPr sz="800" spc="-60" dirty="0">
                <a:latin typeface="Lucida Sans Unicode"/>
                <a:cs typeface="Lucida Sans Unicode"/>
              </a:rPr>
              <a:t> </a:t>
            </a:r>
            <a:r>
              <a:rPr sz="800" spc="-25" dirty="0">
                <a:latin typeface="Book Antiqua"/>
                <a:cs typeface="Book Antiqua"/>
              </a:rPr>
              <a:t>Ω/</a:t>
            </a:r>
            <a:r>
              <a:rPr sz="800" i="1" spc="-25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baseline="62500" dirty="0">
                <a:latin typeface="SimSun"/>
                <a:cs typeface="SimSun"/>
              </a:rPr>
              <a:t>(</a:t>
            </a:r>
            <a:r>
              <a:rPr sz="800" i="1" dirty="0">
                <a:latin typeface="Arial"/>
                <a:cs typeface="Arial"/>
              </a:rPr>
              <a:t>D</a:t>
            </a:r>
            <a:r>
              <a:rPr sz="800" i="1" spc="-5" dirty="0">
                <a:latin typeface="Arial"/>
                <a:cs typeface="Arial"/>
              </a:rPr>
              <a:t> </a:t>
            </a:r>
            <a:r>
              <a:rPr sz="800" dirty="0">
                <a:latin typeface="Lucida Sans Unicode"/>
                <a:cs typeface="Lucida Sans Unicode"/>
              </a:rPr>
              <a:t>−</a:t>
            </a:r>
            <a:r>
              <a:rPr sz="800" spc="-70" dirty="0">
                <a:latin typeface="Lucida Sans Unicode"/>
                <a:cs typeface="Lucida Sans Unicode"/>
              </a:rPr>
              <a:t> </a:t>
            </a:r>
            <a:r>
              <a:rPr sz="800" i="1" spc="55" dirty="0">
                <a:latin typeface="Arial"/>
                <a:cs typeface="Arial"/>
              </a:rPr>
              <a:t>D</a:t>
            </a:r>
            <a:r>
              <a:rPr sz="1200" spc="82" baseline="62500" dirty="0">
                <a:latin typeface="SimSun"/>
                <a:cs typeface="SimSun"/>
              </a:rPr>
              <a:t>)</a:t>
            </a:r>
            <a:r>
              <a:rPr sz="1200" spc="-315" baseline="62500" dirty="0">
                <a:latin typeface="SimSun"/>
                <a:cs typeface="SimSun"/>
              </a:rPr>
              <a:t> </a:t>
            </a:r>
            <a:r>
              <a:rPr sz="800" spc="-270" dirty="0">
                <a:latin typeface="Lucida Sans Unicode"/>
                <a:cs typeface="Lucida Sans Unicode"/>
              </a:rPr>
              <a:t>·</a:t>
            </a:r>
            <a:r>
              <a:rPr sz="800" spc="-55" dirty="0">
                <a:latin typeface="Lucida Sans Unicode"/>
                <a:cs typeface="Lucida Sans Unicode"/>
              </a:rPr>
              <a:t> </a:t>
            </a:r>
            <a:r>
              <a:rPr sz="800" spc="-25" dirty="0">
                <a:latin typeface="Book Antiqua"/>
                <a:cs typeface="Book Antiqua"/>
              </a:rPr>
              <a:t>Ω/</a:t>
            </a:r>
            <a:r>
              <a:rPr sz="800" i="1" spc="-25" dirty="0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06081" y="1819972"/>
            <a:ext cx="12509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Arial"/>
                <a:cs typeface="Arial"/>
              </a:rPr>
              <a:t>Border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with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Ukraine/Russia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80821" y="2149500"/>
            <a:ext cx="3770629" cy="0"/>
          </a:xfrm>
          <a:custGeom>
            <a:avLst/>
            <a:gdLst/>
            <a:ahLst/>
            <a:cxnLst/>
            <a:rect l="l" t="t" r="r" b="b"/>
            <a:pathLst>
              <a:path w="3770629">
                <a:moveTo>
                  <a:pt x="0" y="0"/>
                </a:moveTo>
                <a:lnTo>
                  <a:pt x="3770210" y="0"/>
                </a:lnTo>
              </a:path>
            </a:pathLst>
          </a:custGeom>
          <a:ln w="69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06081" y="2157260"/>
            <a:ext cx="1123315" cy="602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3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Number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of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Observations R-squared</a:t>
            </a:r>
            <a:endParaRPr sz="800">
              <a:latin typeface="Arial"/>
              <a:cs typeface="Arial"/>
            </a:endParaRPr>
          </a:p>
          <a:p>
            <a:pPr marL="12700" marR="323215">
              <a:lnSpc>
                <a:spcPct val="118300"/>
              </a:lnSpc>
            </a:pPr>
            <a:r>
              <a:rPr sz="800" dirty="0">
                <a:latin typeface="Arial"/>
                <a:cs typeface="Arial"/>
              </a:rPr>
              <a:t>s.e.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of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regression p-</a:t>
            </a:r>
            <a:r>
              <a:rPr sz="800" spc="-20" dirty="0">
                <a:latin typeface="Arial"/>
                <a:cs typeface="Arial"/>
              </a:rPr>
              <a:t>value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79561" y="2157260"/>
            <a:ext cx="335280" cy="60261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R="74930" algn="r">
              <a:lnSpc>
                <a:spcPct val="100000"/>
              </a:lnSpc>
              <a:spcBef>
                <a:spcPts val="275"/>
              </a:spcBef>
            </a:pPr>
            <a:r>
              <a:rPr sz="800" spc="-25" dirty="0">
                <a:latin typeface="Arial"/>
                <a:cs typeface="Arial"/>
              </a:rPr>
              <a:t>294</a:t>
            </a:r>
            <a:endParaRPr sz="800">
              <a:latin typeface="Arial"/>
              <a:cs typeface="Arial"/>
            </a:endParaRPr>
          </a:p>
          <a:p>
            <a:pPr marR="33020" algn="r">
              <a:lnSpc>
                <a:spcPct val="100000"/>
              </a:lnSpc>
              <a:spcBef>
                <a:spcPts val="175"/>
              </a:spcBef>
            </a:pPr>
            <a:r>
              <a:rPr sz="800" spc="-10" dirty="0">
                <a:latin typeface="Arial"/>
                <a:cs typeface="Arial"/>
              </a:rPr>
              <a:t>0.776</a:t>
            </a:r>
            <a:endParaRPr sz="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75"/>
              </a:spcBef>
            </a:pPr>
            <a:r>
              <a:rPr sz="800" spc="-10" dirty="0">
                <a:latin typeface="Arial"/>
                <a:cs typeface="Arial"/>
              </a:rPr>
              <a:t>0.0138</a:t>
            </a:r>
            <a:endParaRPr sz="800">
              <a:latin typeface="Arial"/>
              <a:cs typeface="Arial"/>
            </a:endParaRPr>
          </a:p>
          <a:p>
            <a:pPr marR="33020" algn="r">
              <a:lnSpc>
                <a:spcPct val="100000"/>
              </a:lnSpc>
              <a:spcBef>
                <a:spcPts val="175"/>
              </a:spcBef>
            </a:pPr>
            <a:r>
              <a:rPr sz="800" spc="-10" dirty="0">
                <a:latin typeface="Arial"/>
                <a:cs typeface="Arial"/>
              </a:rPr>
              <a:t>0.406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14145" y="2157260"/>
            <a:ext cx="335280" cy="60261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R="74930" algn="r">
              <a:lnSpc>
                <a:spcPct val="100000"/>
              </a:lnSpc>
              <a:spcBef>
                <a:spcPts val="275"/>
              </a:spcBef>
            </a:pPr>
            <a:r>
              <a:rPr sz="800" spc="-25" dirty="0">
                <a:latin typeface="Arial"/>
                <a:cs typeface="Arial"/>
              </a:rPr>
              <a:t>294</a:t>
            </a:r>
            <a:endParaRPr sz="800">
              <a:latin typeface="Arial"/>
              <a:cs typeface="Arial"/>
            </a:endParaRPr>
          </a:p>
          <a:p>
            <a:pPr marR="33020" algn="r">
              <a:lnSpc>
                <a:spcPct val="100000"/>
              </a:lnSpc>
              <a:spcBef>
                <a:spcPts val="175"/>
              </a:spcBef>
            </a:pPr>
            <a:r>
              <a:rPr sz="800" spc="-10" dirty="0">
                <a:latin typeface="Arial"/>
                <a:cs typeface="Arial"/>
              </a:rPr>
              <a:t>0.750</a:t>
            </a:r>
            <a:endParaRPr sz="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75"/>
              </a:spcBef>
            </a:pPr>
            <a:r>
              <a:rPr sz="800" spc="-10" dirty="0">
                <a:latin typeface="Arial"/>
                <a:cs typeface="Arial"/>
              </a:rPr>
              <a:t>0.0115</a:t>
            </a:r>
            <a:endParaRPr sz="800">
              <a:latin typeface="Arial"/>
              <a:cs typeface="Arial"/>
            </a:endParaRPr>
          </a:p>
          <a:p>
            <a:pPr marR="33020" algn="r">
              <a:lnSpc>
                <a:spcPct val="100000"/>
              </a:lnSpc>
              <a:spcBef>
                <a:spcPts val="175"/>
              </a:spcBef>
            </a:pPr>
            <a:r>
              <a:rPr sz="800" spc="-10" dirty="0">
                <a:latin typeface="Arial"/>
                <a:cs typeface="Arial"/>
              </a:rPr>
              <a:t>0.166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80821" y="2800108"/>
            <a:ext cx="3770629" cy="0"/>
          </a:xfrm>
          <a:custGeom>
            <a:avLst/>
            <a:gdLst/>
            <a:ahLst/>
            <a:cxnLst/>
            <a:rect l="l" t="t" r="r" b="b"/>
            <a:pathLst>
              <a:path w="3770629">
                <a:moveTo>
                  <a:pt x="0" y="0"/>
                </a:moveTo>
                <a:lnTo>
                  <a:pt x="3770210" y="0"/>
                </a:lnTo>
              </a:path>
            </a:pathLst>
          </a:custGeom>
          <a:ln w="11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03224" y="2814585"/>
            <a:ext cx="4753610" cy="267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955"/>
              </a:lnSpc>
              <a:spcBef>
                <a:spcPts val="95"/>
              </a:spcBef>
            </a:pPr>
            <a:r>
              <a:rPr sz="800" spc="-10" dirty="0">
                <a:latin typeface="Arial"/>
                <a:cs typeface="Arial"/>
              </a:rPr>
              <a:t>Regressions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by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panel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OLS,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s.e.’s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parentheses.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Each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regression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includes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country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and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year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fixed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effects.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ts val="955"/>
              </a:lnSpc>
            </a:pPr>
            <a:r>
              <a:rPr sz="800" dirty="0">
                <a:latin typeface="Arial"/>
                <a:cs typeface="Arial"/>
              </a:rPr>
              <a:t>***p</a:t>
            </a:r>
            <a:r>
              <a:rPr sz="800" i="1" dirty="0">
                <a:latin typeface="Verdana"/>
                <a:cs typeface="Verdana"/>
              </a:rPr>
              <a:t>&lt;</a:t>
            </a:r>
            <a:r>
              <a:rPr sz="800" dirty="0">
                <a:latin typeface="Arial"/>
                <a:cs typeface="Arial"/>
              </a:rPr>
              <a:t>0.01,</a:t>
            </a:r>
            <a:r>
              <a:rPr sz="800" spc="-5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**p</a:t>
            </a:r>
            <a:r>
              <a:rPr sz="800" i="1" dirty="0">
                <a:latin typeface="Verdana"/>
                <a:cs typeface="Verdana"/>
              </a:rPr>
              <a:t>&lt;</a:t>
            </a:r>
            <a:r>
              <a:rPr sz="800" dirty="0">
                <a:latin typeface="Arial"/>
                <a:cs typeface="Arial"/>
              </a:rPr>
              <a:t>0.05,</a:t>
            </a:r>
            <a:r>
              <a:rPr sz="800" spc="-5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*p</a:t>
            </a:r>
            <a:r>
              <a:rPr sz="800" i="1" spc="-10" dirty="0">
                <a:latin typeface="Verdana"/>
                <a:cs typeface="Verdana"/>
              </a:rPr>
              <a:t>&lt;</a:t>
            </a:r>
            <a:r>
              <a:rPr sz="800" spc="-10" dirty="0">
                <a:latin typeface="Arial"/>
                <a:cs typeface="Arial"/>
              </a:rPr>
              <a:t>0.1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3108743"/>
            <a:ext cx="5760085" cy="131445"/>
            <a:chOff x="0" y="3108743"/>
            <a:chExt cx="5760085" cy="131445"/>
          </a:xfrm>
        </p:grpSpPr>
        <p:sp>
          <p:nvSpPr>
            <p:cNvPr id="30" name="object 30"/>
            <p:cNvSpPr/>
            <p:nvPr/>
          </p:nvSpPr>
          <p:spPr>
            <a:xfrm>
              <a:off x="0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19973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39946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Barro</a:t>
            </a:r>
            <a:r>
              <a:rPr dirty="0"/>
              <a:t> and </a:t>
            </a:r>
            <a:r>
              <a:rPr spc="-10" dirty="0"/>
              <a:t>Bianchi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994052" y="3114868"/>
            <a:ext cx="177228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Fiscal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Influences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Inflation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in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OECD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10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Countries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28/29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9807" y="18407"/>
            <a:ext cx="492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10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What’s</a:t>
            </a:r>
            <a:r>
              <a:rPr sz="600" b="1" spc="5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10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next?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760085" cy="489584"/>
            <a:chOff x="0" y="0"/>
            <a:chExt cx="5760085" cy="489584"/>
          </a:xfrm>
        </p:grpSpPr>
        <p:sp>
          <p:nvSpPr>
            <p:cNvPr id="4" name="object 4"/>
            <p:cNvSpPr/>
            <p:nvPr/>
          </p:nvSpPr>
          <p:spPr>
            <a:xfrm>
              <a:off x="2880004" y="0"/>
              <a:ext cx="2880360" cy="167640"/>
            </a:xfrm>
            <a:custGeom>
              <a:avLst/>
              <a:gdLst/>
              <a:ahLst/>
              <a:cxnLst/>
              <a:rect l="l" t="t" r="r" b="b"/>
              <a:pathLst>
                <a:path w="2880360" h="167640">
                  <a:moveTo>
                    <a:pt x="2880004" y="0"/>
                  </a:moveTo>
                  <a:lnTo>
                    <a:pt x="0" y="0"/>
                  </a:lnTo>
                  <a:lnTo>
                    <a:pt x="0" y="167601"/>
                  </a:lnTo>
                  <a:lnTo>
                    <a:pt x="2880004" y="16760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67601"/>
              <a:ext cx="5760085" cy="321945"/>
            </a:xfrm>
            <a:custGeom>
              <a:avLst/>
              <a:gdLst/>
              <a:ahLst/>
              <a:cxnLst/>
              <a:rect l="l" t="t" r="r" b="b"/>
              <a:pathLst>
                <a:path w="5760085" h="321945">
                  <a:moveTo>
                    <a:pt x="5759996" y="0"/>
                  </a:moveTo>
                  <a:lnTo>
                    <a:pt x="0" y="0"/>
                  </a:lnTo>
                  <a:lnTo>
                    <a:pt x="0" y="321500"/>
                  </a:lnTo>
                  <a:lnTo>
                    <a:pt x="5759996" y="32150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Table</a:t>
            </a:r>
            <a:r>
              <a:rPr spc="35" dirty="0"/>
              <a:t> </a:t>
            </a:r>
            <a:r>
              <a:rPr dirty="0"/>
              <a:t>5</a:t>
            </a:r>
            <a:r>
              <a:rPr spc="35" dirty="0"/>
              <a:t> </a:t>
            </a:r>
            <a:r>
              <a:rPr dirty="0"/>
              <a:t>-</a:t>
            </a:r>
            <a:r>
              <a:rPr spc="35" dirty="0"/>
              <a:t> </a:t>
            </a:r>
            <a:r>
              <a:rPr dirty="0"/>
              <a:t>Alternative</a:t>
            </a:r>
            <a:r>
              <a:rPr spc="35" dirty="0"/>
              <a:t> </a:t>
            </a:r>
            <a:r>
              <a:rPr dirty="0"/>
              <a:t>version</a:t>
            </a:r>
            <a:r>
              <a:rPr spc="40" dirty="0"/>
              <a:t> </a:t>
            </a:r>
            <a:r>
              <a:rPr dirty="0"/>
              <a:t>-</a:t>
            </a:r>
            <a:r>
              <a:rPr spc="35" dirty="0"/>
              <a:t> </a:t>
            </a:r>
            <a:r>
              <a:rPr dirty="0"/>
              <a:t>OLS</a:t>
            </a:r>
            <a:r>
              <a:rPr spc="35" dirty="0"/>
              <a:t> </a:t>
            </a:r>
            <a:r>
              <a:rPr dirty="0"/>
              <a:t>with</a:t>
            </a:r>
            <a:r>
              <a:rPr spc="35" dirty="0"/>
              <a:t> </a:t>
            </a:r>
            <a:r>
              <a:rPr dirty="0"/>
              <a:t>21</a:t>
            </a:r>
            <a:r>
              <a:rPr spc="40" dirty="0"/>
              <a:t> </a:t>
            </a:r>
            <a:r>
              <a:rPr spc="-10" dirty="0"/>
              <a:t>economies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586066" y="724954"/>
            <a:ext cx="4587875" cy="35560"/>
            <a:chOff x="586066" y="724954"/>
            <a:chExt cx="4587875" cy="35560"/>
          </a:xfrm>
        </p:grpSpPr>
        <p:sp>
          <p:nvSpPr>
            <p:cNvPr id="8" name="object 8"/>
            <p:cNvSpPr/>
            <p:nvPr/>
          </p:nvSpPr>
          <p:spPr>
            <a:xfrm>
              <a:off x="586066" y="727481"/>
              <a:ext cx="4587875" cy="0"/>
            </a:xfrm>
            <a:custGeom>
              <a:avLst/>
              <a:gdLst/>
              <a:ahLst/>
              <a:cxnLst/>
              <a:rect l="l" t="t" r="r" b="b"/>
              <a:pathLst>
                <a:path w="4587875">
                  <a:moveTo>
                    <a:pt x="0" y="0"/>
                  </a:moveTo>
                  <a:lnTo>
                    <a:pt x="458786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6066" y="757847"/>
              <a:ext cx="4587875" cy="0"/>
            </a:xfrm>
            <a:custGeom>
              <a:avLst/>
              <a:gdLst/>
              <a:ahLst/>
              <a:cxnLst/>
              <a:rect l="l" t="t" r="r" b="b"/>
              <a:pathLst>
                <a:path w="4587875">
                  <a:moveTo>
                    <a:pt x="0" y="0"/>
                  </a:moveTo>
                  <a:lnTo>
                    <a:pt x="458786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66784" y="747419"/>
            <a:ext cx="24822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05890" algn="l"/>
              </a:tabLst>
            </a:pPr>
            <a:r>
              <a:rPr sz="800" b="1" dirty="0">
                <a:latin typeface="Arial"/>
                <a:cs typeface="Arial"/>
              </a:rPr>
              <a:t>Headline</a:t>
            </a:r>
            <a:r>
              <a:rPr sz="800" b="1" spc="-35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CPI</a:t>
            </a:r>
            <a:r>
              <a:rPr sz="800" b="1" spc="-30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inflation</a:t>
            </a:r>
            <a:r>
              <a:rPr sz="800" b="1" spc="-30" dirty="0">
                <a:latin typeface="Arial"/>
                <a:cs typeface="Arial"/>
              </a:rPr>
              <a:t> </a:t>
            </a:r>
            <a:r>
              <a:rPr sz="800" b="1" spc="-20" dirty="0">
                <a:latin typeface="Arial"/>
                <a:cs typeface="Arial"/>
              </a:rPr>
              <a:t>rate</a:t>
            </a:r>
            <a:r>
              <a:rPr sz="800" b="1" dirty="0">
                <a:latin typeface="Arial"/>
                <a:cs typeface="Arial"/>
              </a:rPr>
              <a:t>	Core</a:t>
            </a:r>
            <a:r>
              <a:rPr sz="800" b="1" spc="-30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CPI</a:t>
            </a:r>
            <a:r>
              <a:rPr sz="800" b="1" spc="-25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inflation</a:t>
            </a:r>
            <a:r>
              <a:rPr sz="800" b="1" spc="-25" dirty="0">
                <a:latin typeface="Arial"/>
                <a:cs typeface="Arial"/>
              </a:rPr>
              <a:t> </a:t>
            </a:r>
            <a:r>
              <a:rPr sz="800" b="1" spc="-20" dirty="0">
                <a:latin typeface="Arial"/>
                <a:cs typeface="Arial"/>
              </a:rPr>
              <a:t>rate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86066" y="909122"/>
          <a:ext cx="4664075" cy="1463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3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4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0" algn="ctr">
                        <a:lnSpc>
                          <a:spcPts val="919"/>
                        </a:lnSpc>
                      </a:pPr>
                      <a:r>
                        <a:rPr sz="800" spc="-25" dirty="0">
                          <a:latin typeface="Arial"/>
                          <a:cs typeface="Arial"/>
                        </a:rPr>
                        <a:t>(1)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</a:pPr>
                      <a:r>
                        <a:rPr sz="800" spc="-25" dirty="0">
                          <a:latin typeface="Arial"/>
                          <a:cs typeface="Arial"/>
                        </a:rPr>
                        <a:t>(2)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ts val="919"/>
                        </a:lnSpc>
                      </a:pPr>
                      <a:r>
                        <a:rPr sz="800" spc="-25" dirty="0">
                          <a:latin typeface="Arial"/>
                          <a:cs typeface="Arial"/>
                        </a:rPr>
                        <a:t>(3)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919"/>
                        </a:lnSpc>
                      </a:pPr>
                      <a:r>
                        <a:rPr sz="800" spc="-25" dirty="0">
                          <a:latin typeface="Arial"/>
                          <a:cs typeface="Arial"/>
                        </a:rPr>
                        <a:t>(4)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Constant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985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0.0079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0.0066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0.0005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-0.0004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(0.0060)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(0.0049)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(0.0044)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(0.0039)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Excess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govt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spending/(gross debt)*duration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6985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0.856***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0.758***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0.887***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0.822***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(0.209)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(0.175)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(0.156)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(0.137)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Border</a:t>
                      </a:r>
                      <a:r>
                        <a:rPr sz="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Ukraine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Russia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0.0251***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0.0166***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(0.0079)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(0.0062)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Observations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985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25" dirty="0">
                          <a:latin typeface="Arial"/>
                          <a:cs typeface="Arial"/>
                        </a:rPr>
                        <a:t>21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25" dirty="0">
                          <a:latin typeface="Arial"/>
                          <a:cs typeface="Arial"/>
                        </a:rPr>
                        <a:t>21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25" dirty="0">
                          <a:latin typeface="Arial"/>
                          <a:cs typeface="Arial"/>
                        </a:rPr>
                        <a:t>21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800" spc="-25" dirty="0">
                          <a:latin typeface="Arial"/>
                          <a:cs typeface="Arial"/>
                        </a:rPr>
                        <a:t>21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R-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squared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6985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0.468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0.660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0.631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0.737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63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s.e.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regression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0.0151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0.0124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0.0112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0.0097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0" y="3108743"/>
            <a:ext cx="5760085" cy="131445"/>
            <a:chOff x="0" y="3108743"/>
            <a:chExt cx="5760085" cy="131445"/>
          </a:xfrm>
        </p:grpSpPr>
        <p:sp>
          <p:nvSpPr>
            <p:cNvPr id="13" name="object 13"/>
            <p:cNvSpPr/>
            <p:nvPr/>
          </p:nvSpPr>
          <p:spPr>
            <a:xfrm>
              <a:off x="0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19973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39946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03224" y="2478233"/>
            <a:ext cx="4753610" cy="2711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algn="ctr">
              <a:lnSpc>
                <a:spcPts val="955"/>
              </a:lnSpc>
              <a:spcBef>
                <a:spcPts val="60"/>
              </a:spcBef>
            </a:pPr>
            <a:r>
              <a:rPr sz="800" spc="-10" dirty="0">
                <a:latin typeface="Arial"/>
                <a:cs typeface="Arial"/>
              </a:rPr>
              <a:t>Regressions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by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panel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OLS,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s.e.’s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parentheses.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Each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regression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includes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country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and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year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fixed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effects.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ts val="955"/>
              </a:lnSpc>
            </a:pPr>
            <a:r>
              <a:rPr sz="800" dirty="0">
                <a:latin typeface="Arial"/>
                <a:cs typeface="Arial"/>
              </a:rPr>
              <a:t>***p</a:t>
            </a:r>
            <a:r>
              <a:rPr sz="800" i="1" dirty="0">
                <a:latin typeface="Verdana"/>
                <a:cs typeface="Verdana"/>
              </a:rPr>
              <a:t>&lt;</a:t>
            </a:r>
            <a:r>
              <a:rPr sz="800" dirty="0">
                <a:latin typeface="Arial"/>
                <a:cs typeface="Arial"/>
              </a:rPr>
              <a:t>0.01,</a:t>
            </a:r>
            <a:r>
              <a:rPr sz="800" spc="-5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**p</a:t>
            </a:r>
            <a:r>
              <a:rPr sz="800" i="1" dirty="0">
                <a:latin typeface="Verdana"/>
                <a:cs typeface="Verdana"/>
              </a:rPr>
              <a:t>&lt;</a:t>
            </a:r>
            <a:r>
              <a:rPr sz="800" dirty="0">
                <a:latin typeface="Arial"/>
                <a:cs typeface="Arial"/>
              </a:rPr>
              <a:t>0.05,</a:t>
            </a:r>
            <a:r>
              <a:rPr sz="800" spc="-5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*p</a:t>
            </a:r>
            <a:r>
              <a:rPr sz="800" i="1" spc="-10" dirty="0">
                <a:latin typeface="Verdana"/>
                <a:cs typeface="Verdana"/>
              </a:rPr>
              <a:t>&lt;</a:t>
            </a:r>
            <a:r>
              <a:rPr sz="800" spc="-10" dirty="0">
                <a:latin typeface="Arial"/>
                <a:cs typeface="Arial"/>
              </a:rPr>
              <a:t>0.1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Barro</a:t>
            </a:r>
            <a:r>
              <a:rPr dirty="0"/>
              <a:t> and </a:t>
            </a:r>
            <a:r>
              <a:rPr spc="-10" dirty="0"/>
              <a:t>Bianchi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994052" y="3114868"/>
            <a:ext cx="177228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Fiscal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Influences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Inflation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in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OECD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10" dirty="0">
                <a:solidFill>
                  <a:srgbClr val="8E0000"/>
                </a:solidFill>
                <a:latin typeface="Arial"/>
                <a:cs typeface="Arial"/>
                <a:hlinkClick r:id="rId3" action="ppaction://hlinksldjump"/>
              </a:rPr>
              <a:t>Countries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29/29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5917" y="18407"/>
            <a:ext cx="1236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dirty="0">
                <a:solidFill>
                  <a:srgbClr val="F2F2F2"/>
                </a:solidFill>
                <a:latin typeface="Arial"/>
                <a:cs typeface="Arial"/>
                <a:hlinkClick r:id="rId3" action="ppaction://hlinksldjump"/>
              </a:rPr>
              <a:t>Inflation</a:t>
            </a:r>
            <a:r>
              <a:rPr sz="600" b="1" spc="-15" dirty="0">
                <a:solidFill>
                  <a:srgbClr val="F2F2F2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dirty="0">
                <a:solidFill>
                  <a:srgbClr val="F2F2F2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b="1" spc="-15" dirty="0">
                <a:solidFill>
                  <a:srgbClr val="F2F2F2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dirty="0">
                <a:solidFill>
                  <a:srgbClr val="F2F2F2"/>
                </a:solidFill>
                <a:latin typeface="Arial"/>
                <a:cs typeface="Arial"/>
                <a:hlinkClick r:id="rId3" action="ppaction://hlinksldjump"/>
              </a:rPr>
              <a:t>composite</a:t>
            </a:r>
            <a:r>
              <a:rPr sz="600" b="1" spc="-15" dirty="0">
                <a:solidFill>
                  <a:srgbClr val="F2F2F2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10" dirty="0">
                <a:solidFill>
                  <a:srgbClr val="F2F2F2"/>
                </a:solidFill>
                <a:latin typeface="Arial"/>
                <a:cs typeface="Arial"/>
                <a:hlinkClick r:id="rId3" action="ppaction://hlinksldjump"/>
              </a:rPr>
              <a:t>spending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760085" cy="489584"/>
            <a:chOff x="0" y="0"/>
            <a:chExt cx="5760085" cy="489584"/>
          </a:xfrm>
        </p:grpSpPr>
        <p:sp>
          <p:nvSpPr>
            <p:cNvPr id="4" name="object 4"/>
            <p:cNvSpPr/>
            <p:nvPr/>
          </p:nvSpPr>
          <p:spPr>
            <a:xfrm>
              <a:off x="2880004" y="0"/>
              <a:ext cx="2880360" cy="167640"/>
            </a:xfrm>
            <a:custGeom>
              <a:avLst/>
              <a:gdLst/>
              <a:ahLst/>
              <a:cxnLst/>
              <a:rect l="l" t="t" r="r" b="b"/>
              <a:pathLst>
                <a:path w="2880360" h="167640">
                  <a:moveTo>
                    <a:pt x="2880004" y="0"/>
                  </a:moveTo>
                  <a:lnTo>
                    <a:pt x="0" y="0"/>
                  </a:lnTo>
                  <a:lnTo>
                    <a:pt x="0" y="167601"/>
                  </a:lnTo>
                  <a:lnTo>
                    <a:pt x="2880004" y="16760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67601"/>
              <a:ext cx="5760085" cy="321945"/>
            </a:xfrm>
            <a:custGeom>
              <a:avLst/>
              <a:gdLst/>
              <a:ahLst/>
              <a:cxnLst/>
              <a:rect l="l" t="t" r="r" b="b"/>
              <a:pathLst>
                <a:path w="5760085" h="321945">
                  <a:moveTo>
                    <a:pt x="5759996" y="0"/>
                  </a:moveTo>
                  <a:lnTo>
                    <a:pt x="0" y="0"/>
                  </a:lnTo>
                  <a:lnTo>
                    <a:pt x="0" y="321500"/>
                  </a:lnTo>
                  <a:lnTo>
                    <a:pt x="5759996" y="32150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Spending</a:t>
            </a:r>
            <a:r>
              <a:rPr spc="120" dirty="0"/>
              <a:t> </a:t>
            </a:r>
            <a:r>
              <a:rPr spc="-10" dirty="0"/>
              <a:t>Surge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1037234"/>
            <a:ext cx="76809" cy="7680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7532" y="965325"/>
            <a:ext cx="4624070" cy="756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A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crisis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(pandemic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war),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leads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unexpected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surge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G</a:t>
            </a:r>
            <a:r>
              <a:rPr sz="1200" i="1" spc="-15" baseline="-13888" dirty="0">
                <a:latin typeface="Arial"/>
                <a:cs typeface="Arial"/>
              </a:rPr>
              <a:t>t</a:t>
            </a:r>
            <a:r>
              <a:rPr sz="1200" i="1" spc="-217" baseline="-13888" dirty="0">
                <a:latin typeface="Arial"/>
                <a:cs typeface="Arial"/>
              </a:rPr>
              <a:t> </a:t>
            </a:r>
            <a:r>
              <a:rPr sz="1200" baseline="-13888" dirty="0">
                <a:latin typeface="Tahoma"/>
                <a:cs typeface="Tahoma"/>
              </a:rPr>
              <a:t>+</a:t>
            </a:r>
            <a:r>
              <a:rPr sz="1200" i="1" baseline="-13888" dirty="0">
                <a:latin typeface="Arial"/>
                <a:cs typeface="Arial"/>
              </a:rPr>
              <a:t>i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=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0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,.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.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.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,M</a:t>
            </a:r>
            <a:r>
              <a:rPr sz="1100" spc="-2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38100" marR="262255">
              <a:lnSpc>
                <a:spcPct val="168200"/>
              </a:lnSpc>
            </a:pPr>
            <a:r>
              <a:rPr sz="1100" spc="-20" dirty="0">
                <a:solidFill>
                  <a:srgbClr val="0000FF"/>
                </a:solidFill>
                <a:latin typeface="Arial"/>
                <a:cs typeface="Arial"/>
              </a:rPr>
              <a:t>Temporary</a:t>
            </a:r>
            <a:r>
              <a:rPr sz="11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surge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spending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returns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pre-</a:t>
            </a:r>
            <a:r>
              <a:rPr sz="1100" dirty="0">
                <a:latin typeface="Arial"/>
                <a:cs typeface="Arial"/>
              </a:rPr>
              <a:t>crisis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levels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after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M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periods </a:t>
            </a:r>
            <a:r>
              <a:rPr sz="1100" dirty="0">
                <a:latin typeface="Arial"/>
                <a:cs typeface="Arial"/>
              </a:rPr>
              <a:t>Assume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growth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real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interest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rates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approximately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equal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stable: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9557" y="1319263"/>
            <a:ext cx="76809" cy="7680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9557" y="1601292"/>
            <a:ext cx="76809" cy="7680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495755" y="2120060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03337" y="2056126"/>
            <a:ext cx="431165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250" dirty="0">
                <a:latin typeface="Arial"/>
                <a:cs typeface="Arial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484" dirty="0">
                <a:latin typeface="Lucida Sans Unicode"/>
                <a:cs typeface="Lucida Sans Unicode"/>
              </a:rPr>
              <a:t> </a:t>
            </a:r>
            <a:r>
              <a:rPr sz="1100" spc="10" dirty="0">
                <a:latin typeface="Book Antiqua"/>
                <a:cs typeface="Book Antiqua"/>
              </a:rPr>
              <a:t>∆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54009" y="1968155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61794" y="2026258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36292" y="2156992"/>
            <a:ext cx="1968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latin typeface="Arial"/>
                <a:cs typeface="Arial"/>
              </a:rPr>
              <a:t>Y</a:t>
            </a:r>
            <a:r>
              <a:rPr sz="1200" i="1" spc="-37" baseline="-10416" dirty="0">
                <a:latin typeface="Arial"/>
                <a:cs typeface="Arial"/>
              </a:rPr>
              <a:t>t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38439" y="1866530"/>
            <a:ext cx="6115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95934" algn="l"/>
              </a:tabLst>
            </a:pPr>
            <a:r>
              <a:rPr sz="1100" spc="-530" dirty="0">
                <a:latin typeface="SimSun"/>
                <a:cs typeface="SimSun"/>
              </a:rPr>
              <a:t>「</a:t>
            </a:r>
            <a:r>
              <a:rPr sz="1100" spc="420" dirty="0">
                <a:latin typeface="SimSun"/>
                <a:cs typeface="SimSun"/>
              </a:rPr>
              <a:t> </a:t>
            </a:r>
            <a:r>
              <a:rPr sz="1100" spc="195" dirty="0">
                <a:latin typeface="SimSun"/>
                <a:cs typeface="SimSun"/>
              </a:rPr>
              <a:t>(</a:t>
            </a:r>
            <a:r>
              <a:rPr sz="1100" dirty="0">
                <a:latin typeface="SimSun"/>
                <a:cs typeface="SimSun"/>
              </a:rPr>
              <a:t>	</a:t>
            </a:r>
            <a:r>
              <a:rPr sz="1100" spc="195" dirty="0">
                <a:latin typeface="SimSun"/>
                <a:cs typeface="SimSun"/>
              </a:rPr>
              <a:t>\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54656" y="2056126"/>
            <a:ext cx="262255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8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10" dirty="0">
                <a:latin typeface="Book Antiqua"/>
                <a:cs typeface="Book Antiqua"/>
              </a:rPr>
              <a:t>∆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98267" y="1969221"/>
            <a:ext cx="387985" cy="403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19" marR="43180" indent="-8255">
              <a:lnSpc>
                <a:spcPct val="112599"/>
              </a:lnSpc>
              <a:spcBef>
                <a:spcPts val="100"/>
              </a:spcBef>
            </a:pPr>
            <a:r>
              <a:rPr sz="1650" i="1" u="sng" spc="-15" baseline="1010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</a:t>
            </a:r>
            <a:r>
              <a:rPr sz="8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800" i="1" u="sng" spc="-1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u="sng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sz="8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800" u="none" spc="-10" dirty="0">
                <a:latin typeface="Arial"/>
                <a:cs typeface="Arial"/>
              </a:rPr>
              <a:t> </a:t>
            </a:r>
            <a:r>
              <a:rPr sz="1650" i="1" u="none" spc="-15" baseline="10101" dirty="0">
                <a:latin typeface="Arial"/>
                <a:cs typeface="Arial"/>
              </a:rPr>
              <a:t>Y</a:t>
            </a:r>
            <a:r>
              <a:rPr sz="800" i="1" u="none" spc="-10" dirty="0">
                <a:latin typeface="Arial"/>
                <a:cs typeface="Arial"/>
              </a:rPr>
              <a:t>t</a:t>
            </a:r>
            <a:r>
              <a:rPr sz="800" i="1" u="none" spc="-145" dirty="0">
                <a:latin typeface="Arial"/>
                <a:cs typeface="Arial"/>
              </a:rPr>
              <a:t> </a:t>
            </a:r>
            <a:r>
              <a:rPr sz="800" u="none" spc="-25" dirty="0">
                <a:latin typeface="Tahoma"/>
                <a:cs typeface="Tahoma"/>
              </a:rPr>
              <a:t>+</a:t>
            </a:r>
            <a:r>
              <a:rPr sz="800" u="none" spc="-25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77806" y="2056126"/>
            <a:ext cx="60833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8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140" dirty="0">
                <a:latin typeface="Lucida Sans Unicode"/>
                <a:cs typeface="Lucida Sans Unicode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135" dirty="0">
                <a:latin typeface="Lucida Sans Unicode"/>
                <a:cs typeface="Lucida Sans Unicode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spc="80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spc="10" dirty="0">
                <a:latin typeface="Book Antiqua"/>
                <a:cs typeface="Book Antiqua"/>
              </a:rPr>
              <a:t>∆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17482" y="1866530"/>
            <a:ext cx="12973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40055" algn="l"/>
                <a:tab pos="1181735" algn="l"/>
              </a:tabLst>
            </a:pPr>
            <a:r>
              <a:rPr sz="1100" spc="195" dirty="0">
                <a:latin typeface="SimSun"/>
                <a:cs typeface="SimSun"/>
              </a:rPr>
              <a:t>(</a:t>
            </a:r>
            <a:r>
              <a:rPr sz="1100" dirty="0">
                <a:latin typeface="SimSun"/>
                <a:cs typeface="SimSun"/>
              </a:rPr>
              <a:t>	</a:t>
            </a:r>
            <a:r>
              <a:rPr sz="1100" spc="195" dirty="0">
                <a:latin typeface="SimSun"/>
                <a:cs typeface="SimSun"/>
              </a:rPr>
              <a:t>\</a:t>
            </a:r>
            <a:r>
              <a:rPr sz="1100" dirty="0">
                <a:latin typeface="SimSun"/>
                <a:cs typeface="SimSun"/>
              </a:rPr>
              <a:t>	</a:t>
            </a:r>
            <a:r>
              <a:rPr sz="1100" spc="195" dirty="0">
                <a:latin typeface="SimSun"/>
                <a:cs typeface="SimSun"/>
              </a:rPr>
              <a:t>(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67670" y="1971024"/>
            <a:ext cx="415925" cy="403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19" marR="43180" indent="-8255">
              <a:lnSpc>
                <a:spcPct val="112700"/>
              </a:lnSpc>
              <a:spcBef>
                <a:spcPts val="100"/>
              </a:spcBef>
            </a:pPr>
            <a:r>
              <a:rPr sz="1650" i="1" u="sng" spc="-15" baseline="1010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</a:t>
            </a:r>
            <a:r>
              <a:rPr sz="8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800" i="1" u="sng" spc="-1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u="sng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sz="800" i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</a:t>
            </a:r>
            <a:r>
              <a:rPr sz="800" i="1" u="none" spc="-10" dirty="0">
                <a:latin typeface="Arial"/>
                <a:cs typeface="Arial"/>
              </a:rPr>
              <a:t> </a:t>
            </a:r>
            <a:r>
              <a:rPr sz="1650" i="1" u="none" spc="-15" baseline="10101" dirty="0">
                <a:latin typeface="Arial"/>
                <a:cs typeface="Arial"/>
              </a:rPr>
              <a:t>Y</a:t>
            </a:r>
            <a:r>
              <a:rPr sz="800" i="1" u="none" spc="-10" dirty="0">
                <a:latin typeface="Arial"/>
                <a:cs typeface="Arial"/>
              </a:rPr>
              <a:t>t</a:t>
            </a:r>
            <a:r>
              <a:rPr sz="800" i="1" u="none" spc="-145" dirty="0">
                <a:latin typeface="Arial"/>
                <a:cs typeface="Arial"/>
              </a:rPr>
              <a:t> </a:t>
            </a:r>
            <a:r>
              <a:rPr sz="800" u="none" spc="-25" dirty="0">
                <a:latin typeface="Tahoma"/>
                <a:cs typeface="Tahoma"/>
              </a:rPr>
              <a:t>+</a:t>
            </a:r>
            <a:r>
              <a:rPr sz="800" i="1" u="none" spc="-25" dirty="0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51083" y="1866530"/>
            <a:ext cx="2044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20" dirty="0">
                <a:latin typeface="SimSun"/>
                <a:cs typeface="SimSun"/>
              </a:rPr>
              <a:t>\l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39448" y="2061945"/>
            <a:ext cx="194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"/>
                <a:cs typeface="Arial"/>
              </a:rPr>
              <a:t>(1)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3108743"/>
            <a:ext cx="5760085" cy="131445"/>
            <a:chOff x="0" y="3108743"/>
            <a:chExt cx="5760085" cy="131445"/>
          </a:xfrm>
        </p:grpSpPr>
        <p:sp>
          <p:nvSpPr>
            <p:cNvPr id="25" name="object 25"/>
            <p:cNvSpPr/>
            <p:nvPr/>
          </p:nvSpPr>
          <p:spPr>
            <a:xfrm>
              <a:off x="0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19973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39946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Barro</a:t>
            </a:r>
            <a:r>
              <a:rPr dirty="0"/>
              <a:t> and </a:t>
            </a:r>
            <a:r>
              <a:rPr spc="-10" dirty="0"/>
              <a:t>Bianchi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994052" y="3114868"/>
            <a:ext cx="177228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Fiscal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Influences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Inflation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in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OECD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10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Countries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65"/>
              </a:spcBef>
            </a:pPr>
            <a:r>
              <a:rPr spc="-20" dirty="0"/>
              <a:t>3/29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5917" y="18407"/>
            <a:ext cx="1236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Inflation</a:t>
            </a:r>
            <a:r>
              <a:rPr sz="600" b="1" spc="-15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b="1" spc="-15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composite</a:t>
            </a:r>
            <a:r>
              <a:rPr sz="600" b="1" spc="-15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10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spending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760085" cy="489584"/>
            <a:chOff x="0" y="0"/>
            <a:chExt cx="5760085" cy="489584"/>
          </a:xfrm>
        </p:grpSpPr>
        <p:sp>
          <p:nvSpPr>
            <p:cNvPr id="4" name="object 4"/>
            <p:cNvSpPr/>
            <p:nvPr/>
          </p:nvSpPr>
          <p:spPr>
            <a:xfrm>
              <a:off x="2880004" y="0"/>
              <a:ext cx="2880360" cy="167640"/>
            </a:xfrm>
            <a:custGeom>
              <a:avLst/>
              <a:gdLst/>
              <a:ahLst/>
              <a:cxnLst/>
              <a:rect l="l" t="t" r="r" b="b"/>
              <a:pathLst>
                <a:path w="2880360" h="167640">
                  <a:moveTo>
                    <a:pt x="2880004" y="0"/>
                  </a:moveTo>
                  <a:lnTo>
                    <a:pt x="0" y="0"/>
                  </a:lnTo>
                  <a:lnTo>
                    <a:pt x="0" y="167601"/>
                  </a:lnTo>
                  <a:lnTo>
                    <a:pt x="2880004" y="16760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67601"/>
              <a:ext cx="5760085" cy="321945"/>
            </a:xfrm>
            <a:custGeom>
              <a:avLst/>
              <a:gdLst/>
              <a:ahLst/>
              <a:cxnLst/>
              <a:rect l="l" t="t" r="r" b="b"/>
              <a:pathLst>
                <a:path w="5760085" h="321945">
                  <a:moveTo>
                    <a:pt x="5759996" y="0"/>
                  </a:moveTo>
                  <a:lnTo>
                    <a:pt x="0" y="0"/>
                  </a:lnTo>
                  <a:lnTo>
                    <a:pt x="0" y="321500"/>
                  </a:lnTo>
                  <a:lnTo>
                    <a:pt x="5759996" y="32150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Government</a:t>
            </a:r>
            <a:r>
              <a:rPr spc="140" dirty="0"/>
              <a:t> </a:t>
            </a:r>
            <a:r>
              <a:rPr spc="-10" dirty="0"/>
              <a:t>Bonds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960653"/>
            <a:ext cx="76809" cy="7680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6035" rIns="0" bIns="0" rtlCol="0">
            <a:spAutoFit/>
          </a:bodyPr>
          <a:lstStyle/>
          <a:p>
            <a:pPr marL="289560" marR="47625">
              <a:lnSpc>
                <a:spcPct val="102600"/>
              </a:lnSpc>
              <a:spcBef>
                <a:spcPts val="55"/>
              </a:spcBef>
            </a:pPr>
            <a:r>
              <a:rPr dirty="0"/>
              <a:t>Assume</a:t>
            </a:r>
            <a:r>
              <a:rPr spc="-30" dirty="0"/>
              <a:t> </a:t>
            </a:r>
            <a:r>
              <a:rPr dirty="0"/>
              <a:t>total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coupon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principal</a:t>
            </a:r>
            <a:r>
              <a:rPr spc="-30" dirty="0"/>
              <a:t> </a:t>
            </a:r>
            <a:r>
              <a:rPr spc="-10" dirty="0"/>
              <a:t>payments</a:t>
            </a:r>
            <a:r>
              <a:rPr spc="-30" dirty="0"/>
              <a:t> </a:t>
            </a:r>
            <a:r>
              <a:rPr dirty="0"/>
              <a:t>rise</a:t>
            </a:r>
            <a:r>
              <a:rPr spc="-30" dirty="0"/>
              <a:t> </a:t>
            </a:r>
            <a:r>
              <a:rPr spc="-10" dirty="0"/>
              <a:t>over</a:t>
            </a:r>
            <a:r>
              <a:rPr spc="-25" dirty="0"/>
              <a:t> </a:t>
            </a:r>
            <a:r>
              <a:rPr dirty="0"/>
              <a:t>time</a:t>
            </a:r>
            <a:r>
              <a:rPr spc="-30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spc="-10" dirty="0"/>
              <a:t>expected</a:t>
            </a:r>
            <a:r>
              <a:rPr spc="-30" dirty="0"/>
              <a:t> </a:t>
            </a:r>
            <a:r>
              <a:rPr dirty="0"/>
              <a:t>path</a:t>
            </a:r>
            <a:r>
              <a:rPr spc="-25" dirty="0"/>
              <a:t> of </a:t>
            </a:r>
            <a:r>
              <a:rPr spc="-10" dirty="0"/>
              <a:t>nominal</a:t>
            </a:r>
            <a:r>
              <a:rPr spc="-55" dirty="0"/>
              <a:t> GDP.</a:t>
            </a:r>
            <a:r>
              <a:rPr spc="-20" dirty="0"/>
              <a:t> </a:t>
            </a:r>
            <a:r>
              <a:rPr dirty="0"/>
              <a:t>Otherwise,</a:t>
            </a:r>
            <a:r>
              <a:rPr spc="-40" dirty="0"/>
              <a:t> </a:t>
            </a:r>
            <a:r>
              <a:rPr dirty="0"/>
              <a:t>amounts</a:t>
            </a:r>
            <a:r>
              <a:rPr spc="-35" dirty="0"/>
              <a:t> </a:t>
            </a:r>
            <a:r>
              <a:rPr dirty="0"/>
              <a:t>uniform</a:t>
            </a:r>
            <a:r>
              <a:rPr spc="-40" dirty="0"/>
              <a:t> </a:t>
            </a:r>
            <a:r>
              <a:rPr dirty="0"/>
              <a:t>out</a:t>
            </a:r>
            <a:r>
              <a:rPr spc="-3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maximum</a:t>
            </a:r>
            <a:r>
              <a:rPr spc="-40" dirty="0"/>
              <a:t> </a:t>
            </a:r>
            <a:r>
              <a:rPr dirty="0"/>
              <a:t>debt</a:t>
            </a:r>
            <a:r>
              <a:rPr spc="-35" dirty="0"/>
              <a:t> </a:t>
            </a:r>
            <a:r>
              <a:rPr spc="-10" dirty="0"/>
              <a:t>maturity,</a:t>
            </a:r>
            <a:r>
              <a:rPr spc="-40" dirty="0"/>
              <a:t> </a:t>
            </a:r>
            <a:r>
              <a:rPr i="1" spc="-25" dirty="0">
                <a:latin typeface="Arial"/>
                <a:cs typeface="Arial"/>
              </a:rPr>
              <a:t>T</a:t>
            </a:r>
            <a:r>
              <a:rPr spc="-25" dirty="0"/>
              <a:t>.</a:t>
            </a:r>
          </a:p>
          <a:p>
            <a:pPr marL="289560" marR="90805">
              <a:lnSpc>
                <a:spcPct val="102600"/>
              </a:lnSpc>
              <a:spcBef>
                <a:spcPts val="755"/>
              </a:spcBef>
            </a:pPr>
            <a:r>
              <a:rPr spc="-10" dirty="0"/>
              <a:t>Reaction</a:t>
            </a:r>
            <a:r>
              <a:rPr spc="-2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>
                <a:solidFill>
                  <a:srgbClr val="0000FF"/>
                </a:solidFill>
              </a:rPr>
              <a:t>surge</a:t>
            </a:r>
            <a:r>
              <a:rPr spc="-1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in</a:t>
            </a:r>
            <a:r>
              <a:rPr spc="-10" dirty="0">
                <a:solidFill>
                  <a:srgbClr val="0000FF"/>
                </a:solidFill>
              </a:rPr>
              <a:t> spending </a:t>
            </a:r>
            <a:r>
              <a:rPr dirty="0">
                <a:solidFill>
                  <a:srgbClr val="0000FF"/>
                </a:solidFill>
              </a:rPr>
              <a:t>assumed</a:t>
            </a:r>
            <a:r>
              <a:rPr spc="-1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to</a:t>
            </a:r>
            <a:r>
              <a:rPr spc="-1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be</a:t>
            </a:r>
            <a:r>
              <a:rPr spc="-1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surge</a:t>
            </a:r>
            <a:r>
              <a:rPr spc="-1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in</a:t>
            </a:r>
            <a:r>
              <a:rPr spc="-10" dirty="0">
                <a:solidFill>
                  <a:srgbClr val="0000FF"/>
                </a:solidFill>
              </a:rPr>
              <a:t> inflation </a:t>
            </a:r>
            <a:r>
              <a:rPr dirty="0">
                <a:solidFill>
                  <a:srgbClr val="0000FF"/>
                </a:solidFill>
              </a:rPr>
              <a:t>rates,</a:t>
            </a:r>
            <a:r>
              <a:rPr spc="5" dirty="0">
                <a:solidFill>
                  <a:srgbClr val="0000FF"/>
                </a:solidFill>
              </a:rPr>
              <a:t> </a:t>
            </a: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π</a:t>
            </a:r>
            <a:r>
              <a:rPr sz="1200" i="1" baseline="-13888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200" i="1" spc="-217" baseline="-1388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baseline="-13888" dirty="0">
                <a:solidFill>
                  <a:srgbClr val="0000FF"/>
                </a:solidFill>
                <a:latin typeface="Tahoma"/>
                <a:cs typeface="Tahoma"/>
              </a:rPr>
              <a:t>+</a:t>
            </a:r>
            <a:r>
              <a:rPr sz="1200" baseline="-13888" dirty="0">
                <a:solidFill>
                  <a:srgbClr val="0000FF"/>
                </a:solidFill>
              </a:rPr>
              <a:t>1</a:t>
            </a:r>
            <a:r>
              <a:rPr sz="1200" spc="22" baseline="-13888" dirty="0">
                <a:solidFill>
                  <a:srgbClr val="0000FF"/>
                </a:solidFill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Book Antiqua"/>
                <a:cs typeface="Book Antiqua"/>
              </a:rPr>
              <a:t>.</a:t>
            </a:r>
            <a:r>
              <a:rPr sz="1100" spc="-70" dirty="0">
                <a:solidFill>
                  <a:srgbClr val="0000FF"/>
                </a:solidFill>
                <a:latin typeface="Book Antiqua"/>
                <a:cs typeface="Book Antiqua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Book Antiqua"/>
                <a:cs typeface="Book Antiqua"/>
              </a:rPr>
              <a:t>.</a:t>
            </a:r>
            <a:r>
              <a:rPr sz="1100" spc="-70" dirty="0">
                <a:solidFill>
                  <a:srgbClr val="0000FF"/>
                </a:solidFill>
                <a:latin typeface="Book Antiqua"/>
                <a:cs typeface="Book Antiqua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Book Antiqua"/>
                <a:cs typeface="Book Antiqua"/>
              </a:rPr>
              <a:t>.</a:t>
            </a:r>
            <a:r>
              <a:rPr sz="1100" spc="-70" dirty="0">
                <a:solidFill>
                  <a:srgbClr val="0000FF"/>
                </a:solidFill>
                <a:latin typeface="Book Antiqua"/>
                <a:cs typeface="Book Antiqua"/>
              </a:rPr>
              <a:t>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π</a:t>
            </a:r>
            <a:r>
              <a:rPr sz="1200" i="1" baseline="-13888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200" i="1" spc="-217" baseline="-1388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baseline="-13888" dirty="0">
                <a:solidFill>
                  <a:srgbClr val="0000FF"/>
                </a:solidFill>
                <a:latin typeface="Tahoma"/>
                <a:cs typeface="Tahoma"/>
              </a:rPr>
              <a:t>+</a:t>
            </a:r>
            <a:r>
              <a:rPr sz="1200" i="1" baseline="-13888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200" i="1" spc="-97" baseline="-1388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0000FF"/>
                </a:solidFill>
              </a:rPr>
              <a:t>, </a:t>
            </a:r>
            <a:r>
              <a:rPr sz="1100" spc="-10" dirty="0">
                <a:solidFill>
                  <a:srgbClr val="0000FF"/>
                </a:solidFill>
              </a:rPr>
              <a:t>above</a:t>
            </a:r>
            <a:r>
              <a:rPr sz="1100" spc="-55" dirty="0">
                <a:solidFill>
                  <a:srgbClr val="0000FF"/>
                </a:solidFill>
              </a:rPr>
              <a:t> </a:t>
            </a:r>
            <a:r>
              <a:rPr sz="1100" dirty="0">
                <a:solidFill>
                  <a:srgbClr val="0000FF"/>
                </a:solidFill>
              </a:rPr>
              <a:t>target,</a:t>
            </a:r>
            <a:r>
              <a:rPr sz="1100" spc="-45" dirty="0">
                <a:solidFill>
                  <a:srgbClr val="0000FF"/>
                </a:solidFill>
              </a:rPr>
              <a:t> </a:t>
            </a:r>
            <a:r>
              <a:rPr sz="1100" i="1" spc="-30" dirty="0">
                <a:solidFill>
                  <a:srgbClr val="0000FF"/>
                </a:solidFill>
                <a:latin typeface="Arial"/>
                <a:cs typeface="Arial"/>
              </a:rPr>
              <a:t>π</a:t>
            </a:r>
            <a:r>
              <a:rPr sz="1200" spc="-44" baseline="27777" dirty="0">
                <a:solidFill>
                  <a:srgbClr val="0000FF"/>
                </a:solidFill>
                <a:latin typeface="Lucida Sans Unicode"/>
                <a:cs typeface="Lucida Sans Unicode"/>
              </a:rPr>
              <a:t>∗</a:t>
            </a:r>
            <a:r>
              <a:rPr sz="1200" spc="75" baseline="27777" dirty="0">
                <a:solidFill>
                  <a:srgbClr val="0000FF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0000FF"/>
                </a:solidFill>
              </a:rPr>
              <a:t>for</a:t>
            </a:r>
            <a:r>
              <a:rPr sz="1100" spc="-55" dirty="0">
                <a:solidFill>
                  <a:srgbClr val="0000FF"/>
                </a:solidFill>
              </a:rPr>
              <a:t> </a:t>
            </a:r>
            <a:r>
              <a:rPr sz="1100" b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1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</a:rPr>
              <a:t>periods</a:t>
            </a:r>
            <a:r>
              <a:rPr sz="1100" dirty="0"/>
              <a:t>,</a:t>
            </a:r>
            <a:r>
              <a:rPr sz="1100" spc="-55" dirty="0"/>
              <a:t> </a:t>
            </a:r>
            <a:r>
              <a:rPr sz="1100" dirty="0"/>
              <a:t>with</a:t>
            </a:r>
            <a:r>
              <a:rPr sz="1100" spc="-40" dirty="0"/>
              <a:t> </a:t>
            </a:r>
            <a:r>
              <a:rPr sz="1100" i="1" spc="-30" dirty="0">
                <a:latin typeface="Arial"/>
                <a:cs typeface="Arial"/>
              </a:rPr>
              <a:t>π</a:t>
            </a:r>
            <a:r>
              <a:rPr sz="1200" spc="-44" baseline="27777" dirty="0">
                <a:latin typeface="Lucida Sans Unicode"/>
                <a:cs typeface="Lucida Sans Unicode"/>
              </a:rPr>
              <a:t>∗</a:t>
            </a:r>
            <a:r>
              <a:rPr sz="1200" spc="67" baseline="27777" dirty="0">
                <a:latin typeface="Lucida Sans Unicode"/>
                <a:cs typeface="Lucida Sans Unicode"/>
              </a:rPr>
              <a:t> </a:t>
            </a:r>
            <a:r>
              <a:rPr sz="1100" dirty="0"/>
              <a:t>assumed</a:t>
            </a:r>
            <a:r>
              <a:rPr sz="1100" spc="-50" dirty="0"/>
              <a:t> </a:t>
            </a:r>
            <a:r>
              <a:rPr sz="1100" spc="-10" dirty="0"/>
              <a:t>fixed.</a:t>
            </a:r>
            <a:endParaRPr sz="1100">
              <a:latin typeface="Lucida Sans Unicode"/>
              <a:cs typeface="Lucida Sans Unicode"/>
            </a:endParaRPr>
          </a:p>
          <a:p>
            <a:pPr marL="289560">
              <a:lnSpc>
                <a:spcPct val="100000"/>
              </a:lnSpc>
              <a:spcBef>
                <a:spcPts val="785"/>
              </a:spcBef>
            </a:pPr>
            <a:r>
              <a:rPr dirty="0"/>
              <a:t>Shifts</a:t>
            </a:r>
            <a:r>
              <a:rPr spc="-25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spc="-10" dirty="0"/>
              <a:t>inflation</a:t>
            </a:r>
            <a:r>
              <a:rPr spc="-25" dirty="0"/>
              <a:t> </a:t>
            </a:r>
            <a:r>
              <a:rPr dirty="0"/>
              <a:t>rates</a:t>
            </a:r>
            <a:r>
              <a:rPr spc="-20" dirty="0"/>
              <a:t> </a:t>
            </a:r>
            <a:r>
              <a:rPr dirty="0"/>
              <a:t>appear</a:t>
            </a:r>
            <a:r>
              <a:rPr spc="-20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spc="-10" dirty="0"/>
              <a:t>long-</a:t>
            </a:r>
            <a:r>
              <a:rPr dirty="0"/>
              <a:t>term</a:t>
            </a:r>
            <a:r>
              <a:rPr spc="-20" dirty="0"/>
              <a:t> </a:t>
            </a:r>
            <a:r>
              <a:rPr spc="-10" dirty="0"/>
              <a:t>nominal</a:t>
            </a:r>
            <a:r>
              <a:rPr spc="-20" dirty="0"/>
              <a:t> </a:t>
            </a:r>
            <a:r>
              <a:rPr dirty="0"/>
              <a:t>interest</a:t>
            </a:r>
            <a:r>
              <a:rPr spc="-25" dirty="0"/>
              <a:t> </a:t>
            </a:r>
            <a:r>
              <a:rPr dirty="0"/>
              <a:t>rates</a:t>
            </a:r>
            <a:r>
              <a:rPr spc="-5" dirty="0"/>
              <a:t> </a:t>
            </a:r>
            <a:r>
              <a:rPr spc="40" dirty="0">
                <a:latin typeface="Lucida Sans Unicode"/>
                <a:cs typeface="Lucida Sans Unicode"/>
              </a:rPr>
              <a:t>⇒</a:t>
            </a: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dirty="0">
                <a:solidFill>
                  <a:srgbClr val="0000FF"/>
                </a:solidFill>
              </a:rPr>
              <a:t>Market</a:t>
            </a:r>
            <a:r>
              <a:rPr spc="-35" dirty="0">
                <a:solidFill>
                  <a:srgbClr val="0000FF"/>
                </a:solidFill>
              </a:rPr>
              <a:t> </a:t>
            </a:r>
            <a:r>
              <a:rPr spc="-10" dirty="0">
                <a:solidFill>
                  <a:srgbClr val="0000FF"/>
                </a:solidFill>
              </a:rPr>
              <a:t>value</a:t>
            </a:r>
            <a:r>
              <a:rPr spc="-3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of</a:t>
            </a:r>
            <a:r>
              <a:rPr spc="-3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debt</a:t>
            </a:r>
            <a:r>
              <a:rPr spc="-30" dirty="0">
                <a:solidFill>
                  <a:srgbClr val="0000FF"/>
                </a:solidFill>
              </a:rPr>
              <a:t> </a:t>
            </a:r>
            <a:r>
              <a:rPr spc="-10" dirty="0">
                <a:solidFill>
                  <a:srgbClr val="0000FF"/>
                </a:solidFill>
              </a:rPr>
              <a:t>drops</a:t>
            </a:r>
            <a:r>
              <a:rPr spc="-10" dirty="0"/>
              <a:t>.</a:t>
            </a:r>
          </a:p>
          <a:p>
            <a:pPr marL="289560" marR="30480">
              <a:lnSpc>
                <a:spcPct val="102600"/>
              </a:lnSpc>
              <a:spcBef>
                <a:spcPts val="755"/>
              </a:spcBef>
            </a:pPr>
            <a:r>
              <a:rPr dirty="0"/>
              <a:t>Monetary</a:t>
            </a:r>
            <a:r>
              <a:rPr spc="-25" dirty="0"/>
              <a:t> </a:t>
            </a:r>
            <a:r>
              <a:rPr dirty="0"/>
              <a:t>authority</a:t>
            </a:r>
            <a:r>
              <a:rPr spc="-20" dirty="0"/>
              <a:t> </a:t>
            </a:r>
            <a:r>
              <a:rPr spc="-10" dirty="0"/>
              <a:t>accommodates</a:t>
            </a:r>
            <a:r>
              <a:rPr spc="-20" dirty="0"/>
              <a:t> </a:t>
            </a:r>
            <a:r>
              <a:rPr dirty="0"/>
              <a:t>path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inflation</a:t>
            </a:r>
            <a:r>
              <a:rPr spc="-20" dirty="0"/>
              <a:t> </a:t>
            </a:r>
            <a:r>
              <a:rPr dirty="0"/>
              <a:t>dictated</a:t>
            </a:r>
            <a:r>
              <a:rPr spc="-20" dirty="0"/>
              <a:t> </a:t>
            </a:r>
            <a:r>
              <a:rPr dirty="0"/>
              <a:t>by</a:t>
            </a:r>
            <a:r>
              <a:rPr spc="-20" dirty="0"/>
              <a:t> </a:t>
            </a:r>
            <a:r>
              <a:rPr dirty="0"/>
              <a:t>fiscal</a:t>
            </a:r>
            <a:r>
              <a:rPr spc="-20" dirty="0"/>
              <a:t> </a:t>
            </a:r>
            <a:r>
              <a:rPr spc="-10" dirty="0"/>
              <a:t>considerations. </a:t>
            </a:r>
            <a:r>
              <a:rPr dirty="0"/>
              <a:t>We</a:t>
            </a:r>
            <a:r>
              <a:rPr spc="-40" dirty="0"/>
              <a:t> </a:t>
            </a:r>
            <a:r>
              <a:rPr dirty="0"/>
              <a:t>do</a:t>
            </a:r>
            <a:r>
              <a:rPr spc="-40" dirty="0"/>
              <a:t> </a:t>
            </a:r>
            <a:r>
              <a:rPr dirty="0"/>
              <a:t>not</a:t>
            </a:r>
            <a:r>
              <a:rPr spc="-40" dirty="0"/>
              <a:t> </a:t>
            </a:r>
            <a:r>
              <a:rPr dirty="0"/>
              <a:t>detail</a:t>
            </a:r>
            <a:r>
              <a:rPr spc="-40" dirty="0"/>
              <a:t> </a:t>
            </a:r>
            <a:r>
              <a:rPr dirty="0"/>
              <a:t>this</a:t>
            </a:r>
            <a:r>
              <a:rPr spc="-35" dirty="0"/>
              <a:t> </a:t>
            </a:r>
            <a:r>
              <a:rPr dirty="0"/>
              <a:t>process.</a:t>
            </a:r>
            <a:r>
              <a:rPr spc="20" dirty="0"/>
              <a:t> </a:t>
            </a:r>
            <a:r>
              <a:rPr dirty="0"/>
              <a:t>Fiscal</a:t>
            </a:r>
            <a:r>
              <a:rPr spc="-40" dirty="0"/>
              <a:t> </a:t>
            </a:r>
            <a:r>
              <a:rPr dirty="0"/>
              <a:t>&amp;</a:t>
            </a:r>
            <a:r>
              <a:rPr spc="-35" dirty="0"/>
              <a:t> </a:t>
            </a:r>
            <a:r>
              <a:rPr dirty="0"/>
              <a:t>monetary</a:t>
            </a:r>
            <a:r>
              <a:rPr spc="-40" dirty="0"/>
              <a:t> </a:t>
            </a:r>
            <a:r>
              <a:rPr dirty="0"/>
              <a:t>authorities</a:t>
            </a:r>
            <a:r>
              <a:rPr spc="-40" dirty="0"/>
              <a:t> </a:t>
            </a:r>
            <a:r>
              <a:rPr spc="-10" dirty="0"/>
              <a:t>cooperate.</a:t>
            </a: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1400352"/>
            <a:ext cx="76809" cy="7680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9557" y="1840064"/>
            <a:ext cx="76809" cy="7680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9557" y="2279776"/>
            <a:ext cx="76809" cy="76809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0" y="3108743"/>
            <a:ext cx="5760085" cy="131445"/>
            <a:chOff x="0" y="3108743"/>
            <a:chExt cx="5760085" cy="131445"/>
          </a:xfrm>
        </p:grpSpPr>
        <p:sp>
          <p:nvSpPr>
            <p:cNvPr id="13" name="object 13"/>
            <p:cNvSpPr/>
            <p:nvPr/>
          </p:nvSpPr>
          <p:spPr>
            <a:xfrm>
              <a:off x="0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19973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39946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Barro</a:t>
            </a:r>
            <a:r>
              <a:rPr dirty="0"/>
              <a:t> and </a:t>
            </a:r>
            <a:r>
              <a:rPr spc="-10" dirty="0"/>
              <a:t>Bianchi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994052" y="3114868"/>
            <a:ext cx="177228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Fiscal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Influences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Inflation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in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OECD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10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Countries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65"/>
              </a:spcBef>
            </a:pPr>
            <a:r>
              <a:rPr spc="-20" dirty="0"/>
              <a:t>4/29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5917" y="18407"/>
            <a:ext cx="1236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Inflation</a:t>
            </a:r>
            <a:r>
              <a:rPr sz="600" b="1" spc="-15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b="1" spc="-15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composite</a:t>
            </a:r>
            <a:r>
              <a:rPr sz="600" b="1" spc="-15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10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spending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760085" cy="489584"/>
            <a:chOff x="0" y="0"/>
            <a:chExt cx="5760085" cy="489584"/>
          </a:xfrm>
        </p:grpSpPr>
        <p:sp>
          <p:nvSpPr>
            <p:cNvPr id="4" name="object 4"/>
            <p:cNvSpPr/>
            <p:nvPr/>
          </p:nvSpPr>
          <p:spPr>
            <a:xfrm>
              <a:off x="2880004" y="0"/>
              <a:ext cx="2880360" cy="167640"/>
            </a:xfrm>
            <a:custGeom>
              <a:avLst/>
              <a:gdLst/>
              <a:ahLst/>
              <a:cxnLst/>
              <a:rect l="l" t="t" r="r" b="b"/>
              <a:pathLst>
                <a:path w="2880360" h="167640">
                  <a:moveTo>
                    <a:pt x="2880004" y="0"/>
                  </a:moveTo>
                  <a:lnTo>
                    <a:pt x="0" y="0"/>
                  </a:lnTo>
                  <a:lnTo>
                    <a:pt x="0" y="167601"/>
                  </a:lnTo>
                  <a:lnTo>
                    <a:pt x="2880004" y="16760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67601"/>
              <a:ext cx="5760085" cy="321945"/>
            </a:xfrm>
            <a:custGeom>
              <a:avLst/>
              <a:gdLst/>
              <a:ahLst/>
              <a:cxnLst/>
              <a:rect l="l" t="t" r="r" b="b"/>
              <a:pathLst>
                <a:path w="5760085" h="321945">
                  <a:moveTo>
                    <a:pt x="5759996" y="0"/>
                  </a:moveTo>
                  <a:lnTo>
                    <a:pt x="0" y="0"/>
                  </a:lnTo>
                  <a:lnTo>
                    <a:pt x="0" y="321500"/>
                  </a:lnTo>
                  <a:lnTo>
                    <a:pt x="5759996" y="32150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Change</a:t>
            </a:r>
            <a:r>
              <a:rPr spc="35" dirty="0"/>
              <a:t> </a:t>
            </a:r>
            <a:r>
              <a:rPr dirty="0"/>
              <a:t>in</a:t>
            </a:r>
            <a:r>
              <a:rPr spc="35" dirty="0"/>
              <a:t> </a:t>
            </a:r>
            <a:r>
              <a:rPr dirty="0"/>
              <a:t>Value</a:t>
            </a:r>
            <a:r>
              <a:rPr spc="35" dirty="0"/>
              <a:t> </a:t>
            </a:r>
            <a:r>
              <a:rPr dirty="0"/>
              <a:t>of</a:t>
            </a:r>
            <a:r>
              <a:rPr spc="35" dirty="0"/>
              <a:t> </a:t>
            </a:r>
            <a:r>
              <a:rPr dirty="0"/>
              <a:t>Public</a:t>
            </a:r>
            <a:r>
              <a:rPr spc="40" dirty="0"/>
              <a:t> </a:t>
            </a:r>
            <a:r>
              <a:rPr spc="-20" dirty="0"/>
              <a:t>Debt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843483"/>
            <a:ext cx="76809" cy="7680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7532" y="771574"/>
            <a:ext cx="516191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Change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market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value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debt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generated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shift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(actual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expected)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inflation </a:t>
            </a:r>
            <a:r>
              <a:rPr sz="1100" dirty="0">
                <a:latin typeface="Arial"/>
                <a:cs typeface="Arial"/>
              </a:rPr>
              <a:t>rates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 </a:t>
            </a:r>
            <a:r>
              <a:rPr sz="1100" i="1" spc="-30" dirty="0">
                <a:latin typeface="Arial"/>
                <a:cs typeface="Arial"/>
              </a:rPr>
              <a:t>π</a:t>
            </a:r>
            <a:r>
              <a:rPr sz="1200" spc="-44" baseline="27777" dirty="0">
                <a:latin typeface="Lucida Sans Unicode"/>
                <a:cs typeface="Lucida Sans Unicode"/>
              </a:rPr>
              <a:t>∗</a:t>
            </a:r>
            <a:r>
              <a:rPr sz="1200" spc="142" baseline="27777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sequence </a:t>
            </a:r>
            <a:r>
              <a:rPr sz="1100" i="1" dirty="0">
                <a:latin typeface="Arial"/>
                <a:cs typeface="Arial"/>
              </a:rPr>
              <a:t>π</a:t>
            </a:r>
            <a:r>
              <a:rPr sz="1200" i="1" baseline="-13888" dirty="0">
                <a:latin typeface="Arial"/>
                <a:cs typeface="Arial"/>
              </a:rPr>
              <a:t>t</a:t>
            </a:r>
            <a:r>
              <a:rPr sz="1200" i="1" spc="-217" baseline="-13888" dirty="0">
                <a:latin typeface="Arial"/>
                <a:cs typeface="Arial"/>
              </a:rPr>
              <a:t> </a:t>
            </a:r>
            <a:r>
              <a:rPr sz="1200" baseline="-13888" dirty="0">
                <a:latin typeface="Tahoma"/>
                <a:cs typeface="Tahoma"/>
              </a:rPr>
              <a:t>+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spc="22" baseline="-13888" dirty="0">
                <a:latin typeface="Arial"/>
                <a:cs typeface="Arial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.</a:t>
            </a:r>
            <a:r>
              <a:rPr sz="1100" spc="-7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.</a:t>
            </a:r>
            <a:r>
              <a:rPr sz="1100" spc="-70" dirty="0">
                <a:latin typeface="Book Antiqua"/>
                <a:cs typeface="Book Antiqua"/>
              </a:rPr>
              <a:t> </a:t>
            </a:r>
            <a:r>
              <a:rPr sz="1100" spc="-10" dirty="0">
                <a:latin typeface="Book Antiqua"/>
                <a:cs typeface="Book Antiqua"/>
              </a:rPr>
              <a:t>.</a:t>
            </a:r>
            <a:r>
              <a:rPr sz="1100" spc="-70" dirty="0">
                <a:latin typeface="Book Antiqua"/>
                <a:cs typeface="Book Antiqua"/>
              </a:rPr>
              <a:t> </a:t>
            </a:r>
            <a:r>
              <a:rPr sz="1100" i="1" dirty="0">
                <a:latin typeface="Arial"/>
                <a:cs typeface="Arial"/>
              </a:rPr>
              <a:t>π</a:t>
            </a:r>
            <a:r>
              <a:rPr sz="1200" i="1" baseline="-13888" dirty="0">
                <a:latin typeface="Arial"/>
                <a:cs typeface="Arial"/>
              </a:rPr>
              <a:t>t</a:t>
            </a:r>
            <a:r>
              <a:rPr sz="1200" i="1" spc="-217" baseline="-13888" dirty="0">
                <a:latin typeface="Arial"/>
                <a:cs typeface="Arial"/>
              </a:rPr>
              <a:t> </a:t>
            </a:r>
            <a:r>
              <a:rPr sz="1200" baseline="-13888" dirty="0">
                <a:latin typeface="Tahoma"/>
                <a:cs typeface="Tahoma"/>
              </a:rPr>
              <a:t>+</a:t>
            </a:r>
            <a:r>
              <a:rPr sz="1200" i="1" baseline="-13888" dirty="0">
                <a:latin typeface="Arial"/>
                <a:cs typeface="Arial"/>
              </a:rPr>
              <a:t>T</a:t>
            </a:r>
            <a:r>
              <a:rPr sz="1200" i="1" spc="337" baseline="-13888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given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by: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5653" y="1346727"/>
            <a:ext cx="30289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dirty="0">
                <a:latin typeface="Book Antiqua"/>
                <a:cs typeface="Book Antiqua"/>
              </a:rPr>
              <a:t>∆</a:t>
            </a:r>
            <a:r>
              <a:rPr sz="850" i="1" dirty="0">
                <a:latin typeface="Arial"/>
                <a:cs typeface="Arial"/>
              </a:rPr>
              <a:t>B</a:t>
            </a:r>
            <a:r>
              <a:rPr sz="850" i="1" spc="140" dirty="0">
                <a:latin typeface="Arial"/>
                <a:cs typeface="Arial"/>
              </a:rPr>
              <a:t> </a:t>
            </a:r>
            <a:r>
              <a:rPr sz="900" dirty="0">
                <a:latin typeface="Tahoma"/>
                <a:cs typeface="Tahoma"/>
              </a:rPr>
              <a:t>=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7813" y="1235680"/>
            <a:ext cx="198755" cy="158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275" i="1" spc="-37" baseline="-19607" dirty="0">
                <a:latin typeface="Arial"/>
                <a:cs typeface="Arial"/>
              </a:rPr>
              <a:t>B</a:t>
            </a:r>
            <a:r>
              <a:rPr sz="650" spc="-25" dirty="0">
                <a:latin typeface="Lucida Sans Unicode"/>
                <a:cs typeface="Lucida Sans Unicode"/>
              </a:rPr>
              <a:t>∗</a:t>
            </a:r>
            <a:endParaRPr sz="6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7148" y="1337453"/>
            <a:ext cx="48260" cy="1231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00" i="1" spc="-50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9785" y="1447213"/>
            <a:ext cx="280670" cy="0"/>
          </a:xfrm>
          <a:custGeom>
            <a:avLst/>
            <a:gdLst/>
            <a:ahLst/>
            <a:cxnLst/>
            <a:rect l="l" t="t" r="r" b="b"/>
            <a:pathLst>
              <a:path w="280669">
                <a:moveTo>
                  <a:pt x="0" y="0"/>
                </a:moveTo>
                <a:lnTo>
                  <a:pt x="280395" y="0"/>
                </a:lnTo>
              </a:path>
            </a:pathLst>
          </a:custGeom>
          <a:ln w="44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21574" y="1262566"/>
            <a:ext cx="67945" cy="1270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650" spc="-135" dirty="0">
                <a:latin typeface="Lucida Sans Unicode"/>
                <a:cs typeface="Lucida Sans Unicode"/>
              </a:rPr>
              <a:t>∗</a:t>
            </a:r>
            <a:endParaRPr sz="65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6443" y="1271685"/>
            <a:ext cx="445134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Tahoma"/>
                <a:cs typeface="Tahoma"/>
              </a:rPr>
              <a:t>(</a:t>
            </a:r>
            <a:r>
              <a:rPr sz="850" dirty="0">
                <a:latin typeface="Arial"/>
                <a:cs typeface="Arial"/>
              </a:rPr>
              <a:t>1</a:t>
            </a:r>
            <a:r>
              <a:rPr sz="850" spc="-55" dirty="0">
                <a:latin typeface="Arial"/>
                <a:cs typeface="Arial"/>
              </a:rPr>
              <a:t> </a:t>
            </a:r>
            <a:r>
              <a:rPr sz="900" spc="50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850" i="1" dirty="0">
                <a:latin typeface="Arial"/>
                <a:cs typeface="Arial"/>
              </a:rPr>
              <a:t>π</a:t>
            </a:r>
            <a:r>
              <a:rPr sz="850" i="1" spc="204" dirty="0">
                <a:latin typeface="Arial"/>
                <a:cs typeface="Arial"/>
              </a:rPr>
              <a:t> </a:t>
            </a:r>
            <a:r>
              <a:rPr sz="900" spc="-50" dirty="0">
                <a:latin typeface="Tahoma"/>
                <a:cs typeface="Tahoma"/>
              </a:rPr>
              <a:t>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60030" y="1447213"/>
            <a:ext cx="518159" cy="0"/>
          </a:xfrm>
          <a:custGeom>
            <a:avLst/>
            <a:gdLst/>
            <a:ahLst/>
            <a:cxnLst/>
            <a:rect l="l" t="t" r="r" b="b"/>
            <a:pathLst>
              <a:path w="518160">
                <a:moveTo>
                  <a:pt x="0" y="0"/>
                </a:moveTo>
                <a:lnTo>
                  <a:pt x="517784" y="0"/>
                </a:lnTo>
              </a:path>
            </a:pathLst>
          </a:custGeom>
          <a:ln w="44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51685" y="1422765"/>
            <a:ext cx="106299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509270" algn="l"/>
              </a:tabLst>
            </a:pPr>
            <a:r>
              <a:rPr sz="850" dirty="0">
                <a:latin typeface="Arial"/>
                <a:cs typeface="Arial"/>
              </a:rPr>
              <a:t>1</a:t>
            </a:r>
            <a:r>
              <a:rPr sz="850" spc="-55" dirty="0">
                <a:latin typeface="Arial"/>
                <a:cs typeface="Arial"/>
              </a:rPr>
              <a:t> </a:t>
            </a:r>
            <a:r>
              <a:rPr sz="900" spc="50" dirty="0">
                <a:latin typeface="Tahoma"/>
                <a:cs typeface="Tahoma"/>
              </a:rPr>
              <a:t>+</a:t>
            </a:r>
            <a:r>
              <a:rPr sz="900" spc="-100" dirty="0">
                <a:latin typeface="Tahoma"/>
                <a:cs typeface="Tahoma"/>
              </a:rPr>
              <a:t> </a:t>
            </a:r>
            <a:r>
              <a:rPr sz="850" i="1" spc="-60" dirty="0">
                <a:latin typeface="Arial"/>
                <a:cs typeface="Arial"/>
              </a:rPr>
              <a:t>T</a:t>
            </a:r>
            <a:r>
              <a:rPr sz="850" i="1" dirty="0">
                <a:latin typeface="Arial"/>
                <a:cs typeface="Arial"/>
              </a:rPr>
              <a:t>	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850" dirty="0">
                <a:latin typeface="Arial"/>
                <a:cs typeface="Arial"/>
              </a:rPr>
              <a:t>1</a:t>
            </a:r>
            <a:r>
              <a:rPr sz="850" spc="-40" dirty="0">
                <a:latin typeface="Arial"/>
                <a:cs typeface="Arial"/>
              </a:rPr>
              <a:t> </a:t>
            </a:r>
            <a:r>
              <a:rPr sz="900" spc="50" dirty="0">
                <a:latin typeface="Tahoma"/>
                <a:cs typeface="Tahoma"/>
              </a:rPr>
              <a:t>+</a:t>
            </a:r>
            <a:r>
              <a:rPr sz="900" spc="-60" dirty="0">
                <a:latin typeface="Tahoma"/>
                <a:cs typeface="Tahoma"/>
              </a:rPr>
              <a:t> </a:t>
            </a:r>
            <a:r>
              <a:rPr sz="850" i="1" dirty="0">
                <a:latin typeface="Arial"/>
                <a:cs typeface="Arial"/>
              </a:rPr>
              <a:t>π</a:t>
            </a:r>
            <a:r>
              <a:rPr sz="900" i="1" baseline="-13888" dirty="0">
                <a:latin typeface="Arial"/>
                <a:cs typeface="Arial"/>
              </a:rPr>
              <a:t>t</a:t>
            </a:r>
            <a:r>
              <a:rPr sz="900" i="1" spc="-150" baseline="-13888" dirty="0">
                <a:latin typeface="Arial"/>
                <a:cs typeface="Arial"/>
              </a:rPr>
              <a:t> </a:t>
            </a:r>
            <a:r>
              <a:rPr sz="975" spc="-37" baseline="-12820" dirty="0">
                <a:latin typeface="Tahoma"/>
                <a:cs typeface="Tahoma"/>
              </a:rPr>
              <a:t>+</a:t>
            </a:r>
            <a:r>
              <a:rPr sz="900" spc="-37" baseline="-13888" dirty="0">
                <a:latin typeface="Arial"/>
                <a:cs typeface="Arial"/>
              </a:rPr>
              <a:t>1</a:t>
            </a:r>
            <a:r>
              <a:rPr sz="900" spc="-25" dirty="0">
                <a:latin typeface="Tahoma"/>
                <a:cs typeface="Tahoma"/>
              </a:rPr>
              <a:t>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57386" y="1447213"/>
            <a:ext cx="1035685" cy="0"/>
          </a:xfrm>
          <a:custGeom>
            <a:avLst/>
            <a:gdLst/>
            <a:ahLst/>
            <a:cxnLst/>
            <a:rect l="l" t="t" r="r" b="b"/>
            <a:pathLst>
              <a:path w="1035685">
                <a:moveTo>
                  <a:pt x="0" y="0"/>
                </a:moveTo>
                <a:lnTo>
                  <a:pt x="1035568" y="0"/>
                </a:lnTo>
              </a:path>
            </a:pathLst>
          </a:custGeom>
          <a:ln w="44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220668" y="1259217"/>
            <a:ext cx="1109345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900" dirty="0">
                <a:latin typeface="Tahoma"/>
                <a:cs typeface="Tahoma"/>
              </a:rPr>
              <a:t>(</a:t>
            </a:r>
            <a:r>
              <a:rPr sz="850" dirty="0">
                <a:latin typeface="Arial"/>
                <a:cs typeface="Arial"/>
              </a:rPr>
              <a:t>1</a:t>
            </a:r>
            <a:r>
              <a:rPr sz="850" spc="-50" dirty="0">
                <a:latin typeface="Arial"/>
                <a:cs typeface="Arial"/>
              </a:rPr>
              <a:t> </a:t>
            </a:r>
            <a:r>
              <a:rPr sz="900" spc="50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850" i="1" spc="-20" dirty="0">
                <a:latin typeface="Arial"/>
                <a:cs typeface="Arial"/>
              </a:rPr>
              <a:t>π</a:t>
            </a:r>
            <a:r>
              <a:rPr sz="975" spc="-30" baseline="25641" dirty="0">
                <a:latin typeface="Lucida Sans Unicode"/>
                <a:cs typeface="Lucida Sans Unicode"/>
              </a:rPr>
              <a:t>∗</a:t>
            </a:r>
            <a:r>
              <a:rPr sz="900" spc="-20" dirty="0">
                <a:latin typeface="Tahoma"/>
                <a:cs typeface="Tahoma"/>
              </a:rPr>
              <a:t>)</a:t>
            </a:r>
            <a:r>
              <a:rPr sz="900" spc="-30" baseline="27777" dirty="0">
                <a:latin typeface="Arial"/>
                <a:cs typeface="Arial"/>
              </a:rPr>
              <a:t>2</a:t>
            </a:r>
            <a:endParaRPr sz="900" baseline="27777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Tahoma"/>
                <a:cs typeface="Tahoma"/>
              </a:rPr>
              <a:t>(</a:t>
            </a:r>
            <a:r>
              <a:rPr sz="850" dirty="0">
                <a:latin typeface="Arial"/>
                <a:cs typeface="Arial"/>
              </a:rPr>
              <a:t>1</a:t>
            </a:r>
            <a:r>
              <a:rPr sz="850" spc="-10" dirty="0">
                <a:latin typeface="Arial"/>
                <a:cs typeface="Arial"/>
              </a:rPr>
              <a:t> </a:t>
            </a:r>
            <a:r>
              <a:rPr sz="900" spc="50" dirty="0">
                <a:latin typeface="Tahoma"/>
                <a:cs typeface="Tahoma"/>
              </a:rPr>
              <a:t>+</a:t>
            </a:r>
            <a:r>
              <a:rPr sz="900" spc="-35" dirty="0">
                <a:latin typeface="Tahoma"/>
                <a:cs typeface="Tahoma"/>
              </a:rPr>
              <a:t> </a:t>
            </a:r>
            <a:r>
              <a:rPr sz="850" i="1" dirty="0">
                <a:latin typeface="Arial"/>
                <a:cs typeface="Arial"/>
              </a:rPr>
              <a:t>π</a:t>
            </a:r>
            <a:r>
              <a:rPr sz="900" i="1" baseline="-13888" dirty="0">
                <a:latin typeface="Arial"/>
                <a:cs typeface="Arial"/>
              </a:rPr>
              <a:t>t</a:t>
            </a:r>
            <a:r>
              <a:rPr sz="900" i="1" spc="-135" baseline="-13888" dirty="0">
                <a:latin typeface="Arial"/>
                <a:cs typeface="Arial"/>
              </a:rPr>
              <a:t> </a:t>
            </a:r>
            <a:r>
              <a:rPr sz="975" baseline="-12820" dirty="0">
                <a:latin typeface="Tahoma"/>
                <a:cs typeface="Tahoma"/>
              </a:rPr>
              <a:t>+</a:t>
            </a:r>
            <a:r>
              <a:rPr sz="900" baseline="-13888" dirty="0">
                <a:latin typeface="Arial"/>
                <a:cs typeface="Arial"/>
              </a:rPr>
              <a:t>1</a:t>
            </a:r>
            <a:r>
              <a:rPr sz="900" dirty="0">
                <a:latin typeface="Tahoma"/>
                <a:cs typeface="Tahoma"/>
              </a:rPr>
              <a:t>)(</a:t>
            </a:r>
            <a:r>
              <a:rPr sz="850" dirty="0">
                <a:latin typeface="Arial"/>
                <a:cs typeface="Arial"/>
              </a:rPr>
              <a:t>1</a:t>
            </a:r>
            <a:r>
              <a:rPr sz="850" spc="-10" dirty="0">
                <a:latin typeface="Arial"/>
                <a:cs typeface="Arial"/>
              </a:rPr>
              <a:t> </a:t>
            </a:r>
            <a:r>
              <a:rPr sz="900" spc="50" dirty="0">
                <a:latin typeface="Tahoma"/>
                <a:cs typeface="Tahoma"/>
              </a:rPr>
              <a:t>+</a:t>
            </a:r>
            <a:r>
              <a:rPr sz="900" spc="-35" dirty="0">
                <a:latin typeface="Tahoma"/>
                <a:cs typeface="Tahoma"/>
              </a:rPr>
              <a:t> </a:t>
            </a:r>
            <a:r>
              <a:rPr sz="850" i="1" dirty="0">
                <a:latin typeface="Arial"/>
                <a:cs typeface="Arial"/>
              </a:rPr>
              <a:t>π</a:t>
            </a:r>
            <a:r>
              <a:rPr sz="900" i="1" baseline="-13888" dirty="0">
                <a:latin typeface="Arial"/>
                <a:cs typeface="Arial"/>
              </a:rPr>
              <a:t>t</a:t>
            </a:r>
            <a:r>
              <a:rPr sz="900" i="1" spc="-127" baseline="-13888" dirty="0">
                <a:latin typeface="Arial"/>
                <a:cs typeface="Arial"/>
              </a:rPr>
              <a:t> </a:t>
            </a:r>
            <a:r>
              <a:rPr sz="975" spc="-37" baseline="-12820" dirty="0">
                <a:latin typeface="Tahoma"/>
                <a:cs typeface="Tahoma"/>
              </a:rPr>
              <a:t>+</a:t>
            </a:r>
            <a:r>
              <a:rPr sz="900" spc="-37" baseline="-13888" dirty="0">
                <a:latin typeface="Arial"/>
                <a:cs typeface="Arial"/>
              </a:rPr>
              <a:t>2</a:t>
            </a:r>
            <a:r>
              <a:rPr sz="900" spc="-25" dirty="0">
                <a:latin typeface="Tahoma"/>
                <a:cs typeface="Tahoma"/>
              </a:rPr>
              <a:t>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15337" y="1346727"/>
            <a:ext cx="65087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0510" algn="l"/>
              </a:tabLst>
            </a:pPr>
            <a:r>
              <a:rPr sz="900" spc="-50" dirty="0">
                <a:latin typeface="Lucida Sans Unicode"/>
                <a:cs typeface="Lucida Sans Unicode"/>
              </a:rPr>
              <a:t>−</a:t>
            </a:r>
            <a:r>
              <a:rPr sz="900" dirty="0">
                <a:latin typeface="Lucida Sans Unicode"/>
                <a:cs typeface="Lucida Sans Unicode"/>
              </a:rPr>
              <a:t>	</a:t>
            </a:r>
            <a:r>
              <a:rPr sz="900" spc="50" dirty="0">
                <a:latin typeface="Tahoma"/>
                <a:cs typeface="Tahoma"/>
              </a:rPr>
              <a:t>+</a:t>
            </a:r>
            <a:r>
              <a:rPr sz="900" spc="-90" dirty="0">
                <a:latin typeface="Tahoma"/>
                <a:cs typeface="Tahoma"/>
              </a:rPr>
              <a:t> </a:t>
            </a:r>
            <a:r>
              <a:rPr sz="900" spc="-330" dirty="0">
                <a:latin typeface="Lucida Sans Unicode"/>
                <a:cs typeface="Lucida Sans Unicode"/>
              </a:rPr>
              <a:t>·</a:t>
            </a:r>
            <a:r>
              <a:rPr sz="900" spc="-120" dirty="0">
                <a:latin typeface="Lucida Sans Unicode"/>
                <a:cs typeface="Lucida Sans Unicode"/>
              </a:rPr>
              <a:t> </a:t>
            </a:r>
            <a:r>
              <a:rPr sz="900" spc="-330" dirty="0">
                <a:latin typeface="Lucida Sans Unicode"/>
                <a:cs typeface="Lucida Sans Unicode"/>
              </a:rPr>
              <a:t>·</a:t>
            </a:r>
            <a:r>
              <a:rPr sz="900" spc="-114" dirty="0">
                <a:latin typeface="Lucida Sans Unicode"/>
                <a:cs typeface="Lucida Sans Unicode"/>
              </a:rPr>
              <a:t> </a:t>
            </a:r>
            <a:r>
              <a:rPr sz="900" spc="-330" dirty="0">
                <a:latin typeface="Lucida Sans Unicode"/>
                <a:cs typeface="Lucida Sans Unicode"/>
              </a:rPr>
              <a:t>·</a:t>
            </a:r>
            <a:r>
              <a:rPr sz="900" spc="-9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Tahoma"/>
                <a:cs typeface="Tahoma"/>
              </a:rPr>
              <a:t>+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049529" y="1447213"/>
            <a:ext cx="1216660" cy="0"/>
          </a:xfrm>
          <a:custGeom>
            <a:avLst/>
            <a:gdLst/>
            <a:ahLst/>
            <a:cxnLst/>
            <a:rect l="l" t="t" r="r" b="b"/>
            <a:pathLst>
              <a:path w="1216660">
                <a:moveTo>
                  <a:pt x="0" y="0"/>
                </a:moveTo>
                <a:lnTo>
                  <a:pt x="1216599" y="0"/>
                </a:lnTo>
              </a:path>
            </a:pathLst>
          </a:custGeom>
          <a:ln w="44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12821" y="1259217"/>
            <a:ext cx="1290320" cy="3276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204"/>
              </a:spcBef>
            </a:pPr>
            <a:r>
              <a:rPr sz="900" dirty="0">
                <a:latin typeface="Tahoma"/>
                <a:cs typeface="Tahoma"/>
              </a:rPr>
              <a:t>(</a:t>
            </a:r>
            <a:r>
              <a:rPr sz="850" dirty="0">
                <a:latin typeface="Arial"/>
                <a:cs typeface="Arial"/>
              </a:rPr>
              <a:t>1</a:t>
            </a:r>
            <a:r>
              <a:rPr sz="850" spc="-50" dirty="0">
                <a:latin typeface="Arial"/>
                <a:cs typeface="Arial"/>
              </a:rPr>
              <a:t> </a:t>
            </a:r>
            <a:r>
              <a:rPr sz="900" spc="50" dirty="0">
                <a:latin typeface="Tahoma"/>
                <a:cs typeface="Tahoma"/>
              </a:rPr>
              <a:t>+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850" i="1" spc="-20" dirty="0">
                <a:latin typeface="Arial"/>
                <a:cs typeface="Arial"/>
              </a:rPr>
              <a:t>π</a:t>
            </a:r>
            <a:r>
              <a:rPr sz="975" spc="-30" baseline="25641" dirty="0">
                <a:latin typeface="Lucida Sans Unicode"/>
                <a:cs typeface="Lucida Sans Unicode"/>
              </a:rPr>
              <a:t>∗</a:t>
            </a:r>
            <a:r>
              <a:rPr sz="900" spc="-20" dirty="0">
                <a:latin typeface="Tahoma"/>
                <a:cs typeface="Tahoma"/>
              </a:rPr>
              <a:t>)</a:t>
            </a:r>
            <a:r>
              <a:rPr sz="900" i="1" spc="-30" baseline="27777" dirty="0">
                <a:latin typeface="Arial"/>
                <a:cs typeface="Arial"/>
              </a:rPr>
              <a:t>T</a:t>
            </a:r>
            <a:endParaRPr sz="900" baseline="27777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Tahoma"/>
                <a:cs typeface="Tahoma"/>
              </a:rPr>
              <a:t>(</a:t>
            </a:r>
            <a:r>
              <a:rPr sz="850" dirty="0">
                <a:latin typeface="Arial"/>
                <a:cs typeface="Arial"/>
              </a:rPr>
              <a:t>1</a:t>
            </a:r>
            <a:r>
              <a:rPr sz="850" spc="-30" dirty="0">
                <a:latin typeface="Arial"/>
                <a:cs typeface="Arial"/>
              </a:rPr>
              <a:t> </a:t>
            </a:r>
            <a:r>
              <a:rPr sz="900" spc="50" dirty="0">
                <a:latin typeface="Tahoma"/>
                <a:cs typeface="Tahoma"/>
              </a:rPr>
              <a:t>+</a:t>
            </a:r>
            <a:r>
              <a:rPr sz="900" spc="-55" dirty="0">
                <a:latin typeface="Tahoma"/>
                <a:cs typeface="Tahoma"/>
              </a:rPr>
              <a:t> </a:t>
            </a:r>
            <a:r>
              <a:rPr sz="850" i="1" dirty="0">
                <a:latin typeface="Arial"/>
                <a:cs typeface="Arial"/>
              </a:rPr>
              <a:t>π</a:t>
            </a:r>
            <a:r>
              <a:rPr sz="900" i="1" baseline="-13888" dirty="0">
                <a:latin typeface="Arial"/>
                <a:cs typeface="Arial"/>
              </a:rPr>
              <a:t>t</a:t>
            </a:r>
            <a:r>
              <a:rPr sz="900" i="1" spc="-142" baseline="-13888" dirty="0">
                <a:latin typeface="Arial"/>
                <a:cs typeface="Arial"/>
              </a:rPr>
              <a:t> </a:t>
            </a:r>
            <a:r>
              <a:rPr sz="975" baseline="-12820" dirty="0">
                <a:latin typeface="Tahoma"/>
                <a:cs typeface="Tahoma"/>
              </a:rPr>
              <a:t>+</a:t>
            </a:r>
            <a:r>
              <a:rPr sz="900" baseline="-13888" dirty="0">
                <a:latin typeface="Arial"/>
                <a:cs typeface="Arial"/>
              </a:rPr>
              <a:t>1</a:t>
            </a:r>
            <a:r>
              <a:rPr sz="900" dirty="0">
                <a:latin typeface="Tahoma"/>
                <a:cs typeface="Tahoma"/>
              </a:rPr>
              <a:t>)</a:t>
            </a:r>
            <a:r>
              <a:rPr sz="900" spc="-80" dirty="0">
                <a:latin typeface="Tahoma"/>
                <a:cs typeface="Tahoma"/>
              </a:rPr>
              <a:t> </a:t>
            </a:r>
            <a:r>
              <a:rPr sz="850" dirty="0">
                <a:latin typeface="Book Antiqua"/>
                <a:cs typeface="Book Antiqua"/>
              </a:rPr>
              <a:t>.</a:t>
            </a:r>
            <a:r>
              <a:rPr sz="850" spc="-15" dirty="0">
                <a:latin typeface="Book Antiqua"/>
                <a:cs typeface="Book Antiqua"/>
              </a:rPr>
              <a:t> </a:t>
            </a:r>
            <a:r>
              <a:rPr sz="850" dirty="0">
                <a:latin typeface="Book Antiqua"/>
                <a:cs typeface="Book Antiqua"/>
              </a:rPr>
              <a:t>.</a:t>
            </a:r>
            <a:r>
              <a:rPr sz="850" spc="-20" dirty="0">
                <a:latin typeface="Book Antiqua"/>
                <a:cs typeface="Book Antiqua"/>
              </a:rPr>
              <a:t> </a:t>
            </a:r>
            <a:r>
              <a:rPr sz="850" dirty="0">
                <a:latin typeface="Book Antiqua"/>
                <a:cs typeface="Book Antiqua"/>
              </a:rPr>
              <a:t>.</a:t>
            </a:r>
            <a:r>
              <a:rPr sz="850" spc="-15" dirty="0">
                <a:latin typeface="Book Antiqua"/>
                <a:cs typeface="Book Antiqua"/>
              </a:rPr>
              <a:t> </a:t>
            </a:r>
            <a:r>
              <a:rPr sz="900" dirty="0">
                <a:latin typeface="Tahoma"/>
                <a:cs typeface="Tahoma"/>
              </a:rPr>
              <a:t>(</a:t>
            </a:r>
            <a:r>
              <a:rPr sz="850" dirty="0">
                <a:latin typeface="Arial"/>
                <a:cs typeface="Arial"/>
              </a:rPr>
              <a:t>1</a:t>
            </a:r>
            <a:r>
              <a:rPr sz="850" spc="-25" dirty="0">
                <a:latin typeface="Arial"/>
                <a:cs typeface="Arial"/>
              </a:rPr>
              <a:t> </a:t>
            </a:r>
            <a:r>
              <a:rPr sz="900" spc="50" dirty="0">
                <a:latin typeface="Tahoma"/>
                <a:cs typeface="Tahoma"/>
              </a:rPr>
              <a:t>+</a:t>
            </a:r>
            <a:r>
              <a:rPr sz="900" spc="-55" dirty="0">
                <a:latin typeface="Tahoma"/>
                <a:cs typeface="Tahoma"/>
              </a:rPr>
              <a:t> </a:t>
            </a:r>
            <a:r>
              <a:rPr sz="850" i="1" dirty="0">
                <a:latin typeface="Arial"/>
                <a:cs typeface="Arial"/>
              </a:rPr>
              <a:t>π</a:t>
            </a:r>
            <a:r>
              <a:rPr sz="900" i="1" baseline="-13888" dirty="0">
                <a:latin typeface="Arial"/>
                <a:cs typeface="Arial"/>
              </a:rPr>
              <a:t>t</a:t>
            </a:r>
            <a:r>
              <a:rPr sz="900" i="1" spc="-142" baseline="-13888" dirty="0">
                <a:latin typeface="Arial"/>
                <a:cs typeface="Arial"/>
              </a:rPr>
              <a:t> </a:t>
            </a:r>
            <a:r>
              <a:rPr sz="975" baseline="-12820" dirty="0">
                <a:latin typeface="Tahoma"/>
                <a:cs typeface="Tahoma"/>
              </a:rPr>
              <a:t>+</a:t>
            </a:r>
            <a:r>
              <a:rPr sz="900" i="1" baseline="-13888" dirty="0">
                <a:latin typeface="Arial"/>
                <a:cs typeface="Arial"/>
              </a:rPr>
              <a:t>T</a:t>
            </a:r>
            <a:r>
              <a:rPr sz="900" i="1" spc="-7" baseline="-13888" dirty="0">
                <a:latin typeface="Arial"/>
                <a:cs typeface="Arial"/>
              </a:rPr>
              <a:t> </a:t>
            </a:r>
            <a:r>
              <a:rPr sz="900" spc="-50" dirty="0">
                <a:latin typeface="Tahoma"/>
                <a:cs typeface="Tahoma"/>
              </a:rPr>
              <a:t>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88521" y="1346727"/>
            <a:ext cx="1155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0" dirty="0">
                <a:latin typeface="Lucida Sans Unicode"/>
                <a:cs typeface="Lucida Sans Unicode"/>
              </a:rPr>
              <a:t>−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89484" y="1177130"/>
            <a:ext cx="4557395" cy="33401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  <a:tabLst>
                <a:tab pos="898525" algn="l"/>
                <a:tab pos="1095375" algn="l"/>
                <a:tab pos="2413635" algn="l"/>
                <a:tab pos="2887980" algn="l"/>
                <a:tab pos="4387215" algn="l"/>
              </a:tabLst>
            </a:pPr>
            <a:r>
              <a:rPr sz="850" spc="245" dirty="0">
                <a:latin typeface="SimSun"/>
                <a:cs typeface="SimSun"/>
              </a:rPr>
              <a:t> </a:t>
            </a:r>
            <a:r>
              <a:rPr sz="850" spc="-455" dirty="0">
                <a:latin typeface="SimSun"/>
                <a:cs typeface="SimSun"/>
              </a:rPr>
              <a:t>「</a:t>
            </a:r>
            <a:r>
              <a:rPr sz="850" dirty="0">
                <a:latin typeface="SimSun"/>
                <a:cs typeface="SimSun"/>
              </a:rPr>
              <a:t>	</a:t>
            </a:r>
            <a:r>
              <a:rPr sz="850" spc="-50" dirty="0">
                <a:latin typeface="SimSun"/>
                <a:cs typeface="SimSun"/>
              </a:rPr>
              <a:t>l</a:t>
            </a:r>
            <a:r>
              <a:rPr sz="850" dirty="0">
                <a:latin typeface="SimSun"/>
                <a:cs typeface="SimSun"/>
              </a:rPr>
              <a:t>	</a:t>
            </a:r>
            <a:r>
              <a:rPr sz="850" spc="-445" dirty="0">
                <a:latin typeface="SimSun"/>
                <a:cs typeface="SimSun"/>
              </a:rPr>
              <a:t>「</a:t>
            </a:r>
            <a:r>
              <a:rPr sz="850" dirty="0">
                <a:latin typeface="SimSun"/>
                <a:cs typeface="SimSun"/>
              </a:rPr>
              <a:t>	</a:t>
            </a:r>
            <a:r>
              <a:rPr sz="850" spc="-50" dirty="0">
                <a:latin typeface="SimSun"/>
                <a:cs typeface="SimSun"/>
              </a:rPr>
              <a:t>l</a:t>
            </a:r>
            <a:r>
              <a:rPr sz="850" dirty="0">
                <a:latin typeface="SimSun"/>
                <a:cs typeface="SimSun"/>
              </a:rPr>
              <a:t>	</a:t>
            </a:r>
            <a:r>
              <a:rPr sz="850" spc="-445" dirty="0">
                <a:latin typeface="SimSun"/>
                <a:cs typeface="SimSun"/>
              </a:rPr>
              <a:t>「</a:t>
            </a:r>
            <a:r>
              <a:rPr sz="850" dirty="0">
                <a:latin typeface="SimSun"/>
                <a:cs typeface="SimSun"/>
              </a:rPr>
              <a:t>	l </a:t>
            </a:r>
            <a:endParaRPr sz="850">
              <a:latin typeface="SimSun"/>
              <a:cs typeface="SimSun"/>
            </a:endParaRPr>
          </a:p>
          <a:p>
            <a:pPr marL="723265">
              <a:lnSpc>
                <a:spcPct val="100000"/>
              </a:lnSpc>
              <a:spcBef>
                <a:spcPts val="165"/>
              </a:spcBef>
              <a:tabLst>
                <a:tab pos="2350770" algn="l"/>
                <a:tab pos="4324350" algn="l"/>
              </a:tabLst>
            </a:pPr>
            <a:r>
              <a:rPr sz="900" spc="-10" dirty="0">
                <a:latin typeface="Lucida Sans Unicode"/>
                <a:cs typeface="Lucida Sans Unicode"/>
              </a:rPr>
              <a:t>−</a:t>
            </a:r>
            <a:r>
              <a:rPr sz="900" spc="-105" dirty="0">
                <a:latin typeface="Lucida Sans Unicode"/>
                <a:cs typeface="Lucida Sans Unicode"/>
              </a:rPr>
              <a:t> </a:t>
            </a:r>
            <a:r>
              <a:rPr sz="850" dirty="0">
                <a:latin typeface="Arial"/>
                <a:cs typeface="Arial"/>
              </a:rPr>
              <a:t>1</a:t>
            </a:r>
            <a:r>
              <a:rPr sz="850" spc="434" dirty="0">
                <a:latin typeface="Arial"/>
                <a:cs typeface="Arial"/>
              </a:rPr>
              <a:t> </a:t>
            </a:r>
            <a:r>
              <a:rPr sz="900" spc="-10" dirty="0">
                <a:latin typeface="Tahoma"/>
                <a:cs typeface="Tahoma"/>
              </a:rPr>
              <a:t>+</a:t>
            </a:r>
            <a:r>
              <a:rPr sz="900" dirty="0">
                <a:latin typeface="Tahoma"/>
                <a:cs typeface="Tahoma"/>
              </a:rPr>
              <a:t>	</a:t>
            </a:r>
            <a:r>
              <a:rPr sz="850" spc="-50" dirty="0">
                <a:latin typeface="Arial"/>
                <a:cs typeface="Arial"/>
              </a:rPr>
              <a:t>1</a:t>
            </a:r>
            <a:r>
              <a:rPr sz="850" dirty="0">
                <a:latin typeface="Arial"/>
                <a:cs typeface="Arial"/>
              </a:rPr>
              <a:t>	</a:t>
            </a:r>
            <a:r>
              <a:rPr sz="850" spc="-50" dirty="0"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1748193"/>
            <a:ext cx="76809" cy="76809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377532" y="1670465"/>
            <a:ext cx="488315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100" i="1" spc="-35" dirty="0">
                <a:latin typeface="Arial"/>
                <a:cs typeface="Arial"/>
              </a:rPr>
              <a:t>B</a:t>
            </a:r>
            <a:r>
              <a:rPr sz="1200" spc="-52" baseline="27777" dirty="0">
                <a:latin typeface="Lucida Sans Unicode"/>
                <a:cs typeface="Lucida Sans Unicode"/>
              </a:rPr>
              <a:t>∗</a:t>
            </a:r>
            <a:r>
              <a:rPr sz="1200" spc="104" baseline="27777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value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outstanding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public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debt.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boost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inflation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rates,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π</a:t>
            </a:r>
            <a:r>
              <a:rPr sz="1200" i="1" baseline="-13888" dirty="0">
                <a:latin typeface="Arial"/>
                <a:cs typeface="Arial"/>
              </a:rPr>
              <a:t>t</a:t>
            </a:r>
            <a:r>
              <a:rPr sz="1200" i="1" spc="-217" baseline="-13888" dirty="0">
                <a:latin typeface="Arial"/>
                <a:cs typeface="Arial"/>
              </a:rPr>
              <a:t> </a:t>
            </a:r>
            <a:r>
              <a:rPr sz="1200" baseline="-13888" dirty="0">
                <a:latin typeface="Tahoma"/>
                <a:cs typeface="Tahoma"/>
              </a:rPr>
              <a:t>+</a:t>
            </a:r>
            <a:r>
              <a:rPr sz="1200" i="1" baseline="-13888" dirty="0">
                <a:latin typeface="Arial"/>
                <a:cs typeface="Arial"/>
              </a:rPr>
              <a:t>i</a:t>
            </a:r>
            <a:r>
              <a:rPr sz="1200" i="1" spc="277" baseline="-13888" dirty="0">
                <a:latin typeface="Arial"/>
                <a:cs typeface="Arial"/>
              </a:rPr>
              <a:t> </a:t>
            </a:r>
            <a:r>
              <a:rPr sz="1100" i="1" dirty="0">
                <a:latin typeface="Verdana"/>
                <a:cs typeface="Verdana"/>
              </a:rPr>
              <a:t>&gt;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i="1" spc="-25" dirty="0">
                <a:latin typeface="Arial"/>
                <a:cs typeface="Arial"/>
              </a:rPr>
              <a:t>π</a:t>
            </a:r>
            <a:r>
              <a:rPr sz="1200" spc="-37" baseline="27777" dirty="0">
                <a:latin typeface="Lucida Sans Unicode"/>
                <a:cs typeface="Lucida Sans Unicode"/>
              </a:rPr>
              <a:t>∗</a:t>
            </a:r>
            <a:r>
              <a:rPr sz="1100" spc="-25" dirty="0">
                <a:latin typeface="Arial"/>
                <a:cs typeface="Arial"/>
              </a:rPr>
              <a:t>,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2932" y="1753208"/>
            <a:ext cx="5213985" cy="994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775">
              <a:lnSpc>
                <a:spcPts val="85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1210"/>
              </a:lnSpc>
            </a:pPr>
            <a:r>
              <a:rPr sz="1100" dirty="0">
                <a:latin typeface="Arial"/>
                <a:cs typeface="Arial"/>
              </a:rPr>
              <a:t>implies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negative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∆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100" spc="-2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755"/>
              </a:spcBef>
            </a:pPr>
            <a:r>
              <a:rPr sz="1100" dirty="0">
                <a:latin typeface="Arial"/>
                <a:cs typeface="Arial"/>
              </a:rPr>
              <a:t>As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stressed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Cochrane,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multiplicity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future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inflation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rates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correspond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given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5" dirty="0">
                <a:latin typeface="Book Antiqua"/>
                <a:cs typeface="Book Antiqua"/>
              </a:rPr>
              <a:t>∆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100" spc="-25" dirty="0">
                <a:latin typeface="Arial"/>
                <a:cs typeface="Arial"/>
              </a:rPr>
              <a:t>.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debt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maturity,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long,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part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inflation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surge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occur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distant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future.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May</a:t>
            </a:r>
            <a:r>
              <a:rPr sz="11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be</a:t>
            </a:r>
            <a:r>
              <a:rPr sz="11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optimal</a:t>
            </a:r>
            <a:r>
              <a:rPr sz="11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11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smooth</a:t>
            </a:r>
            <a:r>
              <a:rPr sz="11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out</a:t>
            </a:r>
            <a:r>
              <a:rPr sz="11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boost</a:t>
            </a:r>
            <a:r>
              <a:rPr sz="11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11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inflation</a:t>
            </a:r>
            <a:r>
              <a:rPr sz="11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rates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9557" y="2187905"/>
            <a:ext cx="76809" cy="7680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9557" y="2627604"/>
            <a:ext cx="76809" cy="76809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0" y="3108743"/>
            <a:ext cx="5760085" cy="131445"/>
            <a:chOff x="0" y="3108743"/>
            <a:chExt cx="5760085" cy="131445"/>
          </a:xfrm>
        </p:grpSpPr>
        <p:sp>
          <p:nvSpPr>
            <p:cNvPr id="30" name="object 30"/>
            <p:cNvSpPr/>
            <p:nvPr/>
          </p:nvSpPr>
          <p:spPr>
            <a:xfrm>
              <a:off x="0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19973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39946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Barro</a:t>
            </a:r>
            <a:r>
              <a:rPr dirty="0"/>
              <a:t> and </a:t>
            </a:r>
            <a:r>
              <a:rPr spc="-10" dirty="0"/>
              <a:t>Bianchi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994052" y="3114868"/>
            <a:ext cx="177228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Fiscal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Influences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Inflation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in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OECD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10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Countries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65"/>
              </a:spcBef>
            </a:pPr>
            <a:r>
              <a:rPr spc="-20" dirty="0"/>
              <a:t>5/29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5917" y="18407"/>
            <a:ext cx="1236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Inflation</a:t>
            </a:r>
            <a:r>
              <a:rPr sz="600" b="1" spc="-15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b="1" spc="-15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composite</a:t>
            </a:r>
            <a:r>
              <a:rPr sz="600" b="1" spc="-15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10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spending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760085" cy="489584"/>
            <a:chOff x="0" y="0"/>
            <a:chExt cx="5760085" cy="489584"/>
          </a:xfrm>
        </p:grpSpPr>
        <p:sp>
          <p:nvSpPr>
            <p:cNvPr id="4" name="object 4"/>
            <p:cNvSpPr/>
            <p:nvPr/>
          </p:nvSpPr>
          <p:spPr>
            <a:xfrm>
              <a:off x="2880004" y="0"/>
              <a:ext cx="2880360" cy="167640"/>
            </a:xfrm>
            <a:custGeom>
              <a:avLst/>
              <a:gdLst/>
              <a:ahLst/>
              <a:cxnLst/>
              <a:rect l="l" t="t" r="r" b="b"/>
              <a:pathLst>
                <a:path w="2880360" h="167640">
                  <a:moveTo>
                    <a:pt x="2880004" y="0"/>
                  </a:moveTo>
                  <a:lnTo>
                    <a:pt x="0" y="0"/>
                  </a:lnTo>
                  <a:lnTo>
                    <a:pt x="0" y="167601"/>
                  </a:lnTo>
                  <a:lnTo>
                    <a:pt x="2880004" y="16760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67601"/>
              <a:ext cx="5760085" cy="321945"/>
            </a:xfrm>
            <a:custGeom>
              <a:avLst/>
              <a:gdLst/>
              <a:ahLst/>
              <a:cxnLst/>
              <a:rect l="l" t="t" r="r" b="b"/>
              <a:pathLst>
                <a:path w="5760085" h="321945">
                  <a:moveTo>
                    <a:pt x="5759996" y="0"/>
                  </a:moveTo>
                  <a:lnTo>
                    <a:pt x="0" y="0"/>
                  </a:lnTo>
                  <a:lnTo>
                    <a:pt x="0" y="321500"/>
                  </a:lnTo>
                  <a:lnTo>
                    <a:pt x="5759996" y="32150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Debt</a:t>
            </a:r>
            <a:r>
              <a:rPr spc="55" dirty="0"/>
              <a:t> </a:t>
            </a:r>
            <a:r>
              <a:rPr dirty="0"/>
              <a:t>devaluation</a:t>
            </a:r>
            <a:r>
              <a:rPr spc="60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spc="-10" dirty="0"/>
              <a:t>inflation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137691"/>
            <a:ext cx="76809" cy="7680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7532" y="1059963"/>
            <a:ext cx="451231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100" dirty="0">
                <a:latin typeface="Arial"/>
                <a:cs typeface="Arial"/>
              </a:rPr>
              <a:t>If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higher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inflation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rate,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π</a:t>
            </a:r>
            <a:r>
              <a:rPr sz="1200" i="1" baseline="-13888" dirty="0">
                <a:latin typeface="Arial"/>
                <a:cs typeface="Arial"/>
              </a:rPr>
              <a:t>t</a:t>
            </a:r>
            <a:r>
              <a:rPr sz="1200" i="1" spc="-217" baseline="-13888" dirty="0">
                <a:latin typeface="Arial"/>
                <a:cs typeface="Arial"/>
              </a:rPr>
              <a:t> </a:t>
            </a:r>
            <a:r>
              <a:rPr sz="1200" baseline="-13888" dirty="0">
                <a:latin typeface="Tahoma"/>
                <a:cs typeface="Tahoma"/>
              </a:rPr>
              <a:t>+</a:t>
            </a:r>
            <a:r>
              <a:rPr sz="1200" i="1" baseline="-13888" dirty="0">
                <a:latin typeface="Arial"/>
                <a:cs typeface="Arial"/>
              </a:rPr>
              <a:t>i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constant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π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i="1" dirty="0">
                <a:latin typeface="Verdana"/>
                <a:cs typeface="Verdana"/>
              </a:rPr>
              <a:t>&gt;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i="1" spc="-30" dirty="0">
                <a:latin typeface="Arial"/>
                <a:cs typeface="Arial"/>
              </a:rPr>
              <a:t>π</a:t>
            </a:r>
            <a:r>
              <a:rPr sz="1200" spc="-44" baseline="27777" dirty="0">
                <a:latin typeface="Lucida Sans Unicode"/>
                <a:cs typeface="Lucida Sans Unicode"/>
              </a:rPr>
              <a:t>∗</a:t>
            </a:r>
            <a:r>
              <a:rPr sz="1200" spc="120" baseline="27777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i="1" spc="1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periods,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result</a:t>
            </a:r>
            <a:r>
              <a:rPr sz="1100" spc="-25" dirty="0">
                <a:latin typeface="Arial"/>
                <a:cs typeface="Arial"/>
              </a:rPr>
              <a:t> is: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1282" y="1513457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71596" y="1348116"/>
            <a:ext cx="102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71596" y="1536952"/>
            <a:ext cx="102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98711" y="1417765"/>
            <a:ext cx="976630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910590" algn="l"/>
              </a:tabLst>
            </a:pPr>
            <a:r>
              <a:rPr sz="800" spc="-50" dirty="0">
                <a:latin typeface="Lucida Sans Unicode"/>
                <a:cs typeface="Lucida Sans Unicode"/>
              </a:rPr>
              <a:t>∗</a:t>
            </a:r>
            <a:r>
              <a:rPr sz="800" dirty="0">
                <a:latin typeface="Lucida Sans Unicode"/>
                <a:cs typeface="Lucida Sans Unicode"/>
              </a:rPr>
              <a:t>	</a:t>
            </a:r>
            <a:r>
              <a:rPr sz="800" spc="-175" dirty="0">
                <a:latin typeface="Lucida Sans Unicode"/>
                <a:cs typeface="Lucida Sans Unicode"/>
              </a:rPr>
              <a:t>∗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96579" y="1436086"/>
            <a:ext cx="1644014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79475" algn="l"/>
              </a:tabLst>
            </a:pPr>
            <a:r>
              <a:rPr sz="1100" dirty="0">
                <a:latin typeface="Book Antiqua"/>
                <a:cs typeface="Book Antiqua"/>
              </a:rPr>
              <a:t>∆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6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≈</a:t>
            </a:r>
            <a:r>
              <a:rPr sz="1100" spc="-1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−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475" dirty="0">
                <a:latin typeface="Arial"/>
                <a:cs typeface="Arial"/>
              </a:rPr>
              <a:t> </a:t>
            </a:r>
            <a:r>
              <a:rPr sz="1100" spc="-445" dirty="0">
                <a:latin typeface="Lucida Sans Unicode"/>
                <a:cs typeface="Lucida Sans Unicode"/>
              </a:rPr>
              <a:t>·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π</a:t>
            </a:r>
            <a:r>
              <a:rPr sz="1100" i="1" spc="-4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π</a:t>
            </a:r>
            <a:r>
              <a:rPr sz="1100" i="1" spc="235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1900516"/>
            <a:ext cx="76809" cy="7680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52132" y="1728386"/>
            <a:ext cx="4598670" cy="60007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63500" marR="43180">
              <a:lnSpc>
                <a:spcPts val="2110"/>
              </a:lnSpc>
              <a:spcBef>
                <a:spcPts val="290"/>
              </a:spcBef>
            </a:pPr>
            <a:r>
              <a:rPr sz="1100" spc="-10" dirty="0">
                <a:latin typeface="Arial"/>
                <a:cs typeface="Arial"/>
              </a:rPr>
              <a:t>Negative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value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Book Antiqua"/>
                <a:cs typeface="Book Antiqua"/>
              </a:rPr>
              <a:t>∆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corresponds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boost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inflation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rate,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π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i="1" dirty="0">
                <a:latin typeface="Verdana"/>
                <a:cs typeface="Verdana"/>
              </a:rPr>
              <a:t>&gt;</a:t>
            </a:r>
            <a:r>
              <a:rPr sz="1100" i="1" spc="-75" dirty="0">
                <a:latin typeface="Verdana"/>
                <a:cs typeface="Verdana"/>
              </a:rPr>
              <a:t> </a:t>
            </a:r>
            <a:r>
              <a:rPr sz="1100" i="1" spc="-25" dirty="0">
                <a:latin typeface="Arial"/>
                <a:cs typeface="Arial"/>
              </a:rPr>
              <a:t>π</a:t>
            </a:r>
            <a:r>
              <a:rPr sz="1200" spc="-37" baseline="27777" dirty="0">
                <a:latin typeface="Lucida Sans Unicode"/>
                <a:cs typeface="Lucida Sans Unicode"/>
              </a:rPr>
              <a:t>∗</a:t>
            </a:r>
            <a:r>
              <a:rPr sz="1100" spc="-25" dirty="0">
                <a:latin typeface="Arial"/>
                <a:cs typeface="Arial"/>
              </a:rPr>
              <a:t>. </a:t>
            </a:r>
            <a:r>
              <a:rPr sz="1100" dirty="0">
                <a:latin typeface="Arial"/>
                <a:cs typeface="Arial"/>
              </a:rPr>
              <a:t>Given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Book Antiqua"/>
                <a:cs typeface="Book Antiqua"/>
              </a:rPr>
              <a:t>∆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larger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B</a:t>
            </a:r>
            <a:r>
              <a:rPr sz="1200" spc="-52" baseline="27777" dirty="0">
                <a:latin typeface="Lucida Sans Unicode"/>
                <a:cs typeface="Lucida Sans Unicode"/>
              </a:rPr>
              <a:t>∗</a:t>
            </a:r>
            <a:r>
              <a:rPr sz="1200" spc="120" baseline="27777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"/>
                <a:cs typeface="Arial"/>
              </a:rPr>
              <a:t>(initial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debt)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200" i="1" u="sng" baseline="31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1200" i="1" u="none" spc="412" baseline="31250" dirty="0">
                <a:latin typeface="Arial"/>
                <a:cs typeface="Arial"/>
              </a:rPr>
              <a:t> </a:t>
            </a:r>
            <a:r>
              <a:rPr sz="1100" u="none" dirty="0">
                <a:latin typeface="Arial"/>
                <a:cs typeface="Arial"/>
              </a:rPr>
              <a:t>(debt</a:t>
            </a:r>
            <a:r>
              <a:rPr sz="1100" u="none" spc="-25" dirty="0">
                <a:latin typeface="Arial"/>
                <a:cs typeface="Arial"/>
              </a:rPr>
              <a:t> </a:t>
            </a:r>
            <a:r>
              <a:rPr sz="1100" u="none" dirty="0">
                <a:latin typeface="Arial"/>
                <a:cs typeface="Arial"/>
              </a:rPr>
              <a:t>duration)</a:t>
            </a:r>
            <a:r>
              <a:rPr sz="1100" u="none" spc="-10" dirty="0">
                <a:latin typeface="Arial"/>
                <a:cs typeface="Arial"/>
              </a:rPr>
              <a:t> </a:t>
            </a:r>
            <a:r>
              <a:rPr sz="1100" u="none" spc="90" dirty="0">
                <a:latin typeface="Lucida Sans Unicode"/>
                <a:cs typeface="Lucida Sans Unicode"/>
              </a:rPr>
              <a:t>⇒</a:t>
            </a:r>
            <a:r>
              <a:rPr sz="1100" u="none" spc="-75" dirty="0">
                <a:latin typeface="Lucida Sans Unicode"/>
                <a:cs typeface="Lucida Sans Unicode"/>
              </a:rPr>
              <a:t> </a:t>
            </a:r>
            <a:r>
              <a:rPr sz="1100" u="none" dirty="0">
                <a:latin typeface="Arial"/>
                <a:cs typeface="Arial"/>
              </a:rPr>
              <a:t>smaller</a:t>
            </a:r>
            <a:r>
              <a:rPr sz="1100" u="none" spc="-15" dirty="0">
                <a:latin typeface="Arial"/>
                <a:cs typeface="Arial"/>
              </a:rPr>
              <a:t> </a:t>
            </a:r>
            <a:r>
              <a:rPr sz="1100" i="1" u="none" dirty="0">
                <a:latin typeface="Arial"/>
                <a:cs typeface="Arial"/>
              </a:rPr>
              <a:t>π</a:t>
            </a:r>
            <a:r>
              <a:rPr sz="1100" i="1" u="none" spc="-55" dirty="0">
                <a:latin typeface="Arial"/>
                <a:cs typeface="Arial"/>
              </a:rPr>
              <a:t> </a:t>
            </a:r>
            <a:r>
              <a:rPr sz="1100" u="none" dirty="0">
                <a:latin typeface="Lucida Sans Unicode"/>
                <a:cs typeface="Lucida Sans Unicode"/>
              </a:rPr>
              <a:t>−</a:t>
            </a:r>
            <a:r>
              <a:rPr sz="1100" u="none" spc="-110" dirty="0">
                <a:latin typeface="Lucida Sans Unicode"/>
                <a:cs typeface="Lucida Sans Unicode"/>
              </a:rPr>
              <a:t> </a:t>
            </a:r>
            <a:r>
              <a:rPr sz="1100" i="1" u="none" spc="-25" dirty="0">
                <a:latin typeface="Arial"/>
                <a:cs typeface="Arial"/>
              </a:rPr>
              <a:t>π</a:t>
            </a:r>
            <a:r>
              <a:rPr sz="1200" u="none" spc="-37" baseline="27777" dirty="0">
                <a:latin typeface="Lucida Sans Unicode"/>
                <a:cs typeface="Lucida Sans Unicode"/>
              </a:rPr>
              <a:t>∗</a:t>
            </a:r>
            <a:r>
              <a:rPr sz="1100" u="none" spc="-2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17930">
              <a:lnSpc>
                <a:spcPts val="110"/>
              </a:lnSpc>
              <a:tabLst>
                <a:tab pos="2265045" algn="l"/>
              </a:tabLst>
            </a:pPr>
            <a:r>
              <a:rPr sz="1200" i="1" spc="-75" baseline="3472" dirty="0">
                <a:latin typeface="Arial"/>
                <a:cs typeface="Arial"/>
              </a:rPr>
              <a:t>t</a:t>
            </a:r>
            <a:r>
              <a:rPr sz="1200" i="1" baseline="3472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9557" y="2168144"/>
            <a:ext cx="76809" cy="76809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0" y="3108743"/>
            <a:ext cx="5760085" cy="131445"/>
            <a:chOff x="0" y="3108743"/>
            <a:chExt cx="5760085" cy="131445"/>
          </a:xfrm>
        </p:grpSpPr>
        <p:sp>
          <p:nvSpPr>
            <p:cNvPr id="18" name="object 18"/>
            <p:cNvSpPr/>
            <p:nvPr/>
          </p:nvSpPr>
          <p:spPr>
            <a:xfrm>
              <a:off x="0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19973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39946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Barro</a:t>
            </a:r>
            <a:r>
              <a:rPr dirty="0"/>
              <a:t> and </a:t>
            </a:r>
            <a:r>
              <a:rPr spc="-10" dirty="0"/>
              <a:t>Bianchi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994052" y="3114868"/>
            <a:ext cx="177228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Fiscal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Influences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Inflation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in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OECD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10" dirty="0">
                <a:solidFill>
                  <a:srgbClr val="8E0000"/>
                </a:solidFill>
                <a:latin typeface="Arial"/>
                <a:cs typeface="Arial"/>
                <a:hlinkClick r:id="rId6" action="ppaction://hlinksldjump"/>
              </a:rPr>
              <a:t>Countries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47652" y="3114868"/>
            <a:ext cx="17335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b="1" spc="-20" dirty="0">
                <a:solidFill>
                  <a:srgbClr val="7A0000"/>
                </a:solidFill>
                <a:latin typeface="Arial"/>
                <a:cs typeface="Arial"/>
              </a:rPr>
              <a:t>6/29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5917" y="18407"/>
            <a:ext cx="1236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Inflation</a:t>
            </a:r>
            <a:r>
              <a:rPr sz="600" b="1" spc="-15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b="1" spc="-15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composite</a:t>
            </a:r>
            <a:r>
              <a:rPr sz="600" b="1" spc="-15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10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spending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760085" cy="489584"/>
            <a:chOff x="0" y="0"/>
            <a:chExt cx="5760085" cy="489584"/>
          </a:xfrm>
        </p:grpSpPr>
        <p:sp>
          <p:nvSpPr>
            <p:cNvPr id="4" name="object 4"/>
            <p:cNvSpPr/>
            <p:nvPr/>
          </p:nvSpPr>
          <p:spPr>
            <a:xfrm>
              <a:off x="2880004" y="0"/>
              <a:ext cx="2880360" cy="167640"/>
            </a:xfrm>
            <a:custGeom>
              <a:avLst/>
              <a:gdLst/>
              <a:ahLst/>
              <a:cxnLst/>
              <a:rect l="l" t="t" r="r" b="b"/>
              <a:pathLst>
                <a:path w="2880360" h="167640">
                  <a:moveTo>
                    <a:pt x="2880004" y="0"/>
                  </a:moveTo>
                  <a:lnTo>
                    <a:pt x="0" y="0"/>
                  </a:lnTo>
                  <a:lnTo>
                    <a:pt x="0" y="167601"/>
                  </a:lnTo>
                  <a:lnTo>
                    <a:pt x="2880004" y="16760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67601"/>
              <a:ext cx="5760085" cy="321945"/>
            </a:xfrm>
            <a:custGeom>
              <a:avLst/>
              <a:gdLst/>
              <a:ahLst/>
              <a:cxnLst/>
              <a:rect l="l" t="t" r="r" b="b"/>
              <a:pathLst>
                <a:path w="5760085" h="321945">
                  <a:moveTo>
                    <a:pt x="5759996" y="0"/>
                  </a:moveTo>
                  <a:lnTo>
                    <a:pt x="0" y="0"/>
                  </a:lnTo>
                  <a:lnTo>
                    <a:pt x="0" y="321500"/>
                  </a:lnTo>
                  <a:lnTo>
                    <a:pt x="5759996" y="32150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</a:t>
            </a:r>
            <a:r>
              <a:rPr spc="70" dirty="0"/>
              <a:t> </a:t>
            </a:r>
            <a:r>
              <a:rPr dirty="0"/>
              <a:t>parsimonious</a:t>
            </a:r>
            <a:r>
              <a:rPr spc="75" dirty="0"/>
              <a:t> </a:t>
            </a:r>
            <a:r>
              <a:rPr dirty="0"/>
              <a:t>expression</a:t>
            </a:r>
            <a:r>
              <a:rPr spc="75" dirty="0"/>
              <a:t> </a:t>
            </a:r>
            <a:r>
              <a:rPr dirty="0"/>
              <a:t>for</a:t>
            </a:r>
            <a:r>
              <a:rPr spc="70" dirty="0"/>
              <a:t> </a:t>
            </a:r>
            <a:r>
              <a:rPr spc="-10" dirty="0"/>
              <a:t>inflation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829995"/>
            <a:ext cx="76809" cy="7680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2932" y="758087"/>
            <a:ext cx="482028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"/>
                <a:cs typeface="Arial"/>
              </a:rPr>
              <a:t>We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obtain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simple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relation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between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000FF"/>
                </a:solidFill>
                <a:latin typeface="Arial"/>
                <a:cs typeface="Arial"/>
              </a:rPr>
              <a:t>change</a:t>
            </a:r>
            <a:r>
              <a:rPr sz="11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000FF"/>
                </a:solidFill>
                <a:latin typeface="Arial"/>
                <a:cs typeface="Arial"/>
              </a:rPr>
              <a:t>in</a:t>
            </a:r>
            <a:r>
              <a:rPr sz="11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000FF"/>
                </a:solidFill>
                <a:latin typeface="Arial"/>
                <a:cs typeface="Arial"/>
              </a:rPr>
              <a:t>inflation</a:t>
            </a:r>
            <a:r>
              <a:rPr sz="11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COVID</a:t>
            </a:r>
            <a:r>
              <a:rPr sz="11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fiscal stimulus</a:t>
            </a:r>
            <a:r>
              <a:rPr sz="11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rescaled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0C800"/>
                </a:solidFill>
                <a:latin typeface="Arial"/>
                <a:cs typeface="Arial"/>
              </a:rPr>
              <a:t>amount</a:t>
            </a:r>
            <a:r>
              <a:rPr sz="1100" b="1" spc="-30" dirty="0">
                <a:solidFill>
                  <a:srgbClr val="00C800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8A2BE2"/>
                </a:solidFill>
                <a:latin typeface="Arial"/>
                <a:cs typeface="Arial"/>
              </a:rPr>
              <a:t>duration</a:t>
            </a:r>
            <a:r>
              <a:rPr sz="1100" b="1" spc="-30" dirty="0">
                <a:solidFill>
                  <a:srgbClr val="8A2BE2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outstanding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government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debt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5794" y="1331062"/>
            <a:ext cx="78740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175" dirty="0">
                <a:solidFill>
                  <a:srgbClr val="0000FF"/>
                </a:solidFill>
                <a:latin typeface="Lucida Sans Unicode"/>
                <a:cs typeface="Lucida Sans Unicode"/>
              </a:rPr>
              <a:t>∗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24442" y="1242896"/>
            <a:ext cx="1098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84716" y="1537196"/>
            <a:ext cx="197485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i="1" dirty="0">
                <a:latin typeface="Arial"/>
                <a:cs typeface="Arial"/>
              </a:rPr>
              <a:t>i</a:t>
            </a:r>
            <a:r>
              <a:rPr sz="800" i="1" spc="-145" dirty="0">
                <a:latin typeface="Arial"/>
                <a:cs typeface="Arial"/>
              </a:rPr>
              <a:t> </a:t>
            </a:r>
            <a:r>
              <a:rPr sz="800" spc="-35" dirty="0">
                <a:latin typeface="Tahoma"/>
                <a:cs typeface="Tahoma"/>
              </a:rPr>
              <a:t>=</a:t>
            </a:r>
            <a:r>
              <a:rPr sz="800" spc="-35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92081" y="1261413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99866" y="1319950"/>
            <a:ext cx="170180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i="1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800" i="1" spc="-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FF0000"/>
                </a:solidFill>
                <a:latin typeface="Tahoma"/>
                <a:cs typeface="Tahoma"/>
              </a:rPr>
              <a:t>+</a:t>
            </a:r>
            <a:r>
              <a:rPr sz="800" i="1" spc="-2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04781" y="1471815"/>
            <a:ext cx="267335" cy="0"/>
          </a:xfrm>
          <a:custGeom>
            <a:avLst/>
            <a:gdLst/>
            <a:ahLst/>
            <a:cxnLst/>
            <a:rect l="l" t="t" r="r" b="b"/>
            <a:pathLst>
              <a:path w="267335">
                <a:moveTo>
                  <a:pt x="0" y="0"/>
                </a:moveTo>
                <a:lnTo>
                  <a:pt x="267055" y="0"/>
                </a:lnTo>
              </a:path>
            </a:pathLst>
          </a:custGeom>
          <a:ln w="553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819579" y="1299785"/>
            <a:ext cx="1323975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889000" algn="l"/>
              </a:tabLst>
            </a:pP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π</a:t>
            </a:r>
            <a:r>
              <a:rPr sz="1100" i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Lucida Sans Unicode"/>
                <a:cs typeface="Lucida Sans Unicode"/>
              </a:rPr>
              <a:t>−</a:t>
            </a:r>
            <a:r>
              <a:rPr sz="1100" spc="-110" dirty="0">
                <a:solidFill>
                  <a:srgbClr val="0000FF"/>
                </a:solidFill>
                <a:latin typeface="Lucida Sans Unicode"/>
                <a:cs typeface="Lucida Sans Unicode"/>
              </a:rPr>
              <a:t>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π</a:t>
            </a:r>
            <a:r>
              <a:rPr sz="1100" i="1" spc="110" dirty="0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sz="1100" spc="80" dirty="0">
                <a:latin typeface="Tahoma"/>
                <a:cs typeface="Tahoma"/>
              </a:rPr>
              <a:t>=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η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2250" spc="127" baseline="-9259" dirty="0">
                <a:latin typeface="Book Antiqua"/>
                <a:cs typeface="Book Antiqua"/>
              </a:rPr>
              <a:t>∑</a:t>
            </a:r>
            <a:r>
              <a:rPr sz="2250" spc="-135" baseline="-9259" dirty="0">
                <a:latin typeface="Book Antiqua"/>
                <a:cs typeface="Book Antiqua"/>
              </a:rPr>
              <a:t> </a:t>
            </a:r>
            <a:r>
              <a:rPr sz="1100" spc="60" dirty="0">
                <a:solidFill>
                  <a:srgbClr val="FF0000"/>
                </a:solidFill>
                <a:latin typeface="Book Antiqua"/>
                <a:cs typeface="Book Antiqua"/>
              </a:rPr>
              <a:t>∆</a:t>
            </a:r>
            <a:r>
              <a:rPr sz="1100" spc="-85" dirty="0">
                <a:solidFill>
                  <a:srgbClr val="FF0000"/>
                </a:solidFill>
                <a:latin typeface="Book Antiqua"/>
                <a:cs typeface="Book Antiqua"/>
              </a:rPr>
              <a:t> </a:t>
            </a:r>
            <a:r>
              <a:rPr sz="1650" i="1" spc="-75" baseline="-37878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1650" baseline="-37878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92183" y="1508786"/>
            <a:ext cx="170180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i="1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800" i="1" spc="-1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spc="-25" dirty="0">
                <a:solidFill>
                  <a:srgbClr val="FF0000"/>
                </a:solidFill>
                <a:latin typeface="Tahoma"/>
                <a:cs typeface="Tahoma"/>
              </a:rPr>
              <a:t>+</a:t>
            </a:r>
            <a:r>
              <a:rPr sz="800" i="1" spc="-2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73401" y="1118220"/>
            <a:ext cx="838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15010" algn="l"/>
              </a:tabLst>
            </a:pPr>
            <a:r>
              <a:rPr sz="1100" dirty="0">
                <a:latin typeface="SimSun"/>
                <a:cs typeface="SimSun"/>
              </a:rPr>
              <a:t>	</a:t>
            </a:r>
            <a:r>
              <a:rPr sz="1100" spc="254" dirty="0">
                <a:latin typeface="SimSun"/>
                <a:cs typeface="SimSun"/>
              </a:rPr>
              <a:t>!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12197" y="1355202"/>
            <a:ext cx="1098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Book Antiqua"/>
                <a:cs typeface="Book Antiqua"/>
              </a:rPr>
              <a:t>/</a:t>
            </a:r>
            <a:endParaRPr sz="1100">
              <a:latin typeface="Book Antiqua"/>
              <a:cs typeface="Book Antiqu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97325" y="1243648"/>
            <a:ext cx="78740" cy="152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" spc="-175" dirty="0">
                <a:solidFill>
                  <a:srgbClr val="00C800"/>
                </a:solidFill>
                <a:latin typeface="Lucida Sans Unicode"/>
                <a:cs typeface="Lucida Sans Unicode"/>
              </a:rPr>
              <a:t>∗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54285" y="1471815"/>
            <a:ext cx="272415" cy="0"/>
          </a:xfrm>
          <a:custGeom>
            <a:avLst/>
            <a:gdLst/>
            <a:ahLst/>
            <a:cxnLst/>
            <a:rect l="l" t="t" r="r" b="b"/>
            <a:pathLst>
              <a:path w="272414">
                <a:moveTo>
                  <a:pt x="0" y="0"/>
                </a:moveTo>
                <a:lnTo>
                  <a:pt x="271957" y="0"/>
                </a:lnTo>
              </a:path>
            </a:pathLst>
          </a:custGeom>
          <a:ln w="5537">
            <a:solidFill>
              <a:srgbClr val="00C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697490" y="1261413"/>
            <a:ext cx="356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8445" algn="l"/>
              </a:tabLst>
            </a:pPr>
            <a:r>
              <a:rPr sz="1100" i="1" spc="-50" dirty="0">
                <a:solidFill>
                  <a:srgbClr val="00C800"/>
                </a:solidFill>
                <a:latin typeface="Arial"/>
                <a:cs typeface="Arial"/>
              </a:rPr>
              <a:t>B</a:t>
            </a:r>
            <a:r>
              <a:rPr sz="1100" i="1" dirty="0">
                <a:solidFill>
                  <a:srgbClr val="00C800"/>
                </a:solidFill>
                <a:latin typeface="Arial"/>
                <a:cs typeface="Arial"/>
              </a:rPr>
              <a:t>	</a:t>
            </a:r>
            <a:r>
              <a:rPr sz="1100" i="1" spc="-50" dirty="0">
                <a:solidFill>
                  <a:srgbClr val="8A2BE2"/>
                </a:solidFill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56621" y="1471815"/>
            <a:ext cx="104139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911" y="0"/>
                </a:lnTo>
              </a:path>
            </a:pathLst>
          </a:custGeom>
          <a:ln w="5537">
            <a:solidFill>
              <a:srgbClr val="8A2B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616185" y="1337791"/>
            <a:ext cx="469265" cy="304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0325" algn="ctr">
              <a:lnSpc>
                <a:spcPts val="919"/>
              </a:lnSpc>
              <a:spcBef>
                <a:spcPts val="95"/>
              </a:spcBef>
            </a:pPr>
            <a:r>
              <a:rPr sz="800" i="1" spc="-50" dirty="0">
                <a:solidFill>
                  <a:srgbClr val="00C800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  <a:p>
            <a:pPr marL="38100">
              <a:lnSpc>
                <a:spcPts val="1280"/>
              </a:lnSpc>
            </a:pPr>
            <a:r>
              <a:rPr sz="1100" i="1" spc="-10" dirty="0">
                <a:solidFill>
                  <a:srgbClr val="00C800"/>
                </a:solidFill>
                <a:latin typeface="Arial"/>
                <a:cs typeface="Arial"/>
              </a:rPr>
              <a:t>P</a:t>
            </a:r>
            <a:r>
              <a:rPr sz="1200" i="1" spc="-15" baseline="-10416" dirty="0">
                <a:solidFill>
                  <a:srgbClr val="00C800"/>
                </a:solidFill>
                <a:latin typeface="Arial"/>
                <a:cs typeface="Arial"/>
              </a:rPr>
              <a:t>t</a:t>
            </a:r>
            <a:r>
              <a:rPr sz="1200" i="1" spc="-157" baseline="-10416" dirty="0">
                <a:solidFill>
                  <a:srgbClr val="00C800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00C800"/>
                </a:solidFill>
                <a:latin typeface="Arial"/>
                <a:cs typeface="Arial"/>
              </a:rPr>
              <a:t>Y</a:t>
            </a:r>
            <a:r>
              <a:rPr sz="1200" i="1" baseline="-10416" dirty="0">
                <a:solidFill>
                  <a:srgbClr val="00C800"/>
                </a:solidFill>
                <a:latin typeface="Arial"/>
                <a:cs typeface="Arial"/>
              </a:rPr>
              <a:t>t</a:t>
            </a:r>
            <a:r>
              <a:rPr sz="1200" i="1" spc="337" baseline="-10416" dirty="0">
                <a:solidFill>
                  <a:srgbClr val="00C800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8A2BE2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22713" y="1159788"/>
            <a:ext cx="6699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54355" algn="l"/>
              </a:tabLst>
            </a:pPr>
            <a:r>
              <a:rPr sz="1100" spc="195" dirty="0">
                <a:latin typeface="SimSun"/>
                <a:cs typeface="SimSun"/>
              </a:rPr>
              <a:t>(</a:t>
            </a:r>
            <a:r>
              <a:rPr sz="1100" dirty="0">
                <a:latin typeface="SimSun"/>
                <a:cs typeface="SimSun"/>
              </a:rPr>
              <a:t>	</a:t>
            </a:r>
            <a:r>
              <a:rPr sz="1100" spc="185" dirty="0">
                <a:latin typeface="SimSun"/>
                <a:cs typeface="SimSun"/>
              </a:rPr>
              <a:t>\</a:t>
            </a:r>
            <a:endParaRPr sz="1100">
              <a:latin typeface="SimSun"/>
              <a:cs typeface="SimSun"/>
            </a:endParaRPr>
          </a:p>
        </p:txBody>
      </p: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1853260"/>
            <a:ext cx="76809" cy="76809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390232" y="1781351"/>
            <a:ext cx="4391660" cy="5384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Verify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whether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relation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explain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0000FF"/>
                </a:solidFill>
                <a:latin typeface="Arial"/>
                <a:cs typeface="Arial"/>
              </a:rPr>
              <a:t>cross-</a:t>
            </a:r>
            <a:r>
              <a:rPr sz="1100" b="1" dirty="0">
                <a:solidFill>
                  <a:srgbClr val="0000FF"/>
                </a:solidFill>
                <a:latin typeface="Arial"/>
                <a:cs typeface="Arial"/>
              </a:rPr>
              <a:t>country</a:t>
            </a:r>
            <a:r>
              <a:rPr sz="11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0000FF"/>
                </a:solidFill>
                <a:latin typeface="Arial"/>
                <a:cs typeface="Arial"/>
              </a:rPr>
              <a:t>variation</a:t>
            </a:r>
            <a:r>
              <a:rPr sz="11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inflation</a:t>
            </a:r>
            <a:endParaRPr sz="1100">
              <a:latin typeface="Arial"/>
              <a:cs typeface="Arial"/>
            </a:endParaRPr>
          </a:p>
          <a:p>
            <a:pPr marL="1490345">
              <a:lnSpc>
                <a:spcPts val="969"/>
              </a:lnSpc>
              <a:spcBef>
                <a:spcPts val="1140"/>
              </a:spcBef>
            </a:pPr>
            <a:r>
              <a:rPr sz="1100" i="1" dirty="0">
                <a:latin typeface="Arial"/>
                <a:cs typeface="Arial"/>
              </a:rPr>
              <a:t>π</a:t>
            </a:r>
            <a:r>
              <a:rPr sz="1200" i="1" baseline="-13888" dirty="0">
                <a:latin typeface="Arial"/>
                <a:cs typeface="Arial"/>
              </a:rPr>
              <a:t>it</a:t>
            </a:r>
            <a:r>
              <a:rPr sz="1200" i="1" spc="337" baseline="-13888" dirty="0">
                <a:latin typeface="Arial"/>
                <a:cs typeface="Arial"/>
              </a:rPr>
              <a:t> </a:t>
            </a:r>
            <a:r>
              <a:rPr sz="1100" spc="80" dirty="0">
                <a:latin typeface="Tahoma"/>
                <a:cs typeface="Tahoma"/>
              </a:rPr>
              <a:t>=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i="1" spc="-90" dirty="0">
                <a:latin typeface="Arial"/>
                <a:cs typeface="Arial"/>
              </a:rPr>
              <a:t>π</a:t>
            </a:r>
            <a:r>
              <a:rPr sz="1200" spc="-135" baseline="31250" dirty="0">
                <a:latin typeface="Lucida Sans Unicode"/>
                <a:cs typeface="Lucida Sans Unicode"/>
              </a:rPr>
              <a:t>∗</a:t>
            </a:r>
            <a:r>
              <a:rPr sz="1200" spc="60" baseline="31250" dirty="0">
                <a:latin typeface="Lucida Sans Unicode"/>
                <a:cs typeface="Lucida Sans Unicode"/>
              </a:rPr>
              <a:t> </a:t>
            </a:r>
            <a:r>
              <a:rPr sz="1100" spc="80" dirty="0">
                <a:latin typeface="Tahoma"/>
                <a:cs typeface="Tahoma"/>
              </a:rPr>
              <a:t>+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i="1" spc="-50" dirty="0">
                <a:solidFill>
                  <a:srgbClr val="FF0000"/>
                </a:solidFill>
                <a:latin typeface="Arial"/>
                <a:cs typeface="Arial"/>
              </a:rPr>
              <a:t>η</a:t>
            </a:r>
            <a:r>
              <a:rPr sz="1100" i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395" dirty="0">
                <a:latin typeface="Lucida Sans Unicode"/>
                <a:cs typeface="Lucida Sans Unicode"/>
              </a:rPr>
              <a:t>·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dirty="0">
                <a:latin typeface="Book Antiqua"/>
                <a:cs typeface="Book Antiqua"/>
              </a:rPr>
              <a:t>∆</a:t>
            </a:r>
            <a:r>
              <a:rPr sz="1100" i="1" dirty="0">
                <a:latin typeface="Arial"/>
                <a:cs typeface="Arial"/>
              </a:rPr>
              <a:t>G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434" dirty="0">
                <a:latin typeface="Tahoma"/>
                <a:cs typeface="Tahoma"/>
              </a:rPr>
              <a:t> </a:t>
            </a:r>
            <a:r>
              <a:rPr sz="1100" spc="80" dirty="0">
                <a:latin typeface="Tahoma"/>
                <a:cs typeface="Tahoma"/>
              </a:rPr>
              <a:t>+</a:t>
            </a:r>
            <a:r>
              <a:rPr sz="1100" spc="-11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i="1" baseline="-10416" dirty="0">
                <a:latin typeface="Arial"/>
                <a:cs typeface="Arial"/>
              </a:rPr>
              <a:t>t</a:t>
            </a:r>
            <a:r>
              <a:rPr sz="1200" i="1" spc="195" baseline="-10416" dirty="0">
                <a:latin typeface="Arial"/>
                <a:cs typeface="Arial"/>
              </a:rPr>
              <a:t> </a:t>
            </a:r>
            <a:r>
              <a:rPr sz="1100" spc="80" dirty="0">
                <a:latin typeface="Tahoma"/>
                <a:cs typeface="Tahoma"/>
              </a:rPr>
              <a:t>+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βZ</a:t>
            </a:r>
            <a:r>
              <a:rPr sz="1200" i="1" baseline="-13888" dirty="0">
                <a:latin typeface="Arial"/>
                <a:cs typeface="Arial"/>
              </a:rPr>
              <a:t>it</a:t>
            </a:r>
            <a:r>
              <a:rPr sz="1200" i="1" spc="195" baseline="-13888" dirty="0">
                <a:latin typeface="Arial"/>
                <a:cs typeface="Arial"/>
              </a:rPr>
              <a:t> </a:t>
            </a:r>
            <a:r>
              <a:rPr sz="1100" spc="80" dirty="0">
                <a:latin typeface="Tahoma"/>
                <a:cs typeface="Tahoma"/>
              </a:rPr>
              <a:t>+</a:t>
            </a:r>
            <a:r>
              <a:rPr sz="1100" spc="-110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Arial"/>
                <a:cs typeface="Arial"/>
              </a:rPr>
              <a:t>u</a:t>
            </a:r>
            <a:r>
              <a:rPr sz="1200" i="1" spc="-37" baseline="-13888" dirty="0">
                <a:latin typeface="Arial"/>
                <a:cs typeface="Arial"/>
              </a:rPr>
              <a:t>it</a:t>
            </a:r>
            <a:endParaRPr sz="1200" baseline="-13888">
              <a:latin typeface="Arial"/>
              <a:cs typeface="Arial"/>
            </a:endParaRPr>
          </a:p>
          <a:p>
            <a:pPr marL="282575" algn="ctr">
              <a:lnSpc>
                <a:spcPts val="610"/>
              </a:lnSpc>
              <a:tabLst>
                <a:tab pos="1021080" algn="l"/>
              </a:tabLst>
            </a:pPr>
            <a:r>
              <a:rPr sz="1200" i="1" spc="-75" baseline="3472" dirty="0">
                <a:latin typeface="Arial"/>
                <a:cs typeface="Arial"/>
              </a:rPr>
              <a:t>i</a:t>
            </a:r>
            <a:r>
              <a:rPr sz="1200" i="1" baseline="3472" dirty="0">
                <a:latin typeface="Arial"/>
                <a:cs typeface="Arial"/>
              </a:rPr>
              <a:t>	</a:t>
            </a:r>
            <a:r>
              <a:rPr sz="800" i="1" spc="-25" dirty="0">
                <a:latin typeface="Arial"/>
                <a:cs typeface="Arial"/>
              </a:rPr>
              <a:t>it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7532" y="2403854"/>
            <a:ext cx="528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where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π</a:t>
            </a:r>
            <a:r>
              <a:rPr sz="1200" spc="-52" baseline="27777" dirty="0">
                <a:latin typeface="Lucida Sans Unicode"/>
                <a:cs typeface="Lucida Sans Unicode"/>
              </a:rPr>
              <a:t>∗</a:t>
            </a:r>
            <a:r>
              <a:rPr sz="1200" spc="97" baseline="27777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country-</a:t>
            </a:r>
            <a:r>
              <a:rPr sz="1100" dirty="0">
                <a:latin typeface="Arial"/>
                <a:cs typeface="Arial"/>
              </a:rPr>
              <a:t>specific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fixed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effect,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i="1" baseline="-10416" dirty="0">
                <a:latin typeface="Arial"/>
                <a:cs typeface="Arial"/>
              </a:rPr>
              <a:t>t</a:t>
            </a:r>
            <a:r>
              <a:rPr sz="1200" i="1" spc="225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year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fixed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effect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capture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effects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7532" y="2486188"/>
            <a:ext cx="3935095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9910">
              <a:lnSpc>
                <a:spcPts val="83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  <a:p>
            <a:pPr marL="38100">
              <a:lnSpc>
                <a:spcPts val="1190"/>
              </a:lnSpc>
            </a:pP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11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11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pandemic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Z</a:t>
            </a:r>
            <a:r>
              <a:rPr sz="1200" i="1" baseline="-13888" dirty="0">
                <a:latin typeface="Arial"/>
                <a:cs typeface="Arial"/>
              </a:rPr>
              <a:t>it</a:t>
            </a:r>
            <a:r>
              <a:rPr sz="1200" i="1" spc="254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border</a:t>
            </a:r>
            <a:r>
              <a:rPr sz="11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with</a:t>
            </a:r>
            <a:r>
              <a:rPr sz="11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Ukraine</a:t>
            </a:r>
            <a:r>
              <a:rPr sz="11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or</a:t>
            </a:r>
            <a:r>
              <a:rPr sz="11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FF"/>
                </a:solidFill>
                <a:latin typeface="Arial"/>
                <a:cs typeface="Arial"/>
              </a:rPr>
              <a:t>Russia</a:t>
            </a:r>
            <a:r>
              <a:rPr sz="11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dummy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3108743"/>
            <a:ext cx="5760085" cy="131445"/>
            <a:chOff x="0" y="3108743"/>
            <a:chExt cx="5760085" cy="131445"/>
          </a:xfrm>
        </p:grpSpPr>
        <p:sp>
          <p:nvSpPr>
            <p:cNvPr id="30" name="object 30"/>
            <p:cNvSpPr/>
            <p:nvPr/>
          </p:nvSpPr>
          <p:spPr>
            <a:xfrm>
              <a:off x="0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19973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39946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Barro</a:t>
            </a:r>
            <a:r>
              <a:rPr dirty="0"/>
              <a:t> and </a:t>
            </a:r>
            <a:r>
              <a:rPr spc="-10" dirty="0"/>
              <a:t>Bianchi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994052" y="3114868"/>
            <a:ext cx="177228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5" action="ppaction://hlinksldjump"/>
              </a:rPr>
              <a:t>Fiscal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5" action="ppaction://hlinksldjump"/>
              </a:rPr>
              <a:t>Influences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5" action="ppaction://hlinksldjump"/>
              </a:rPr>
              <a:t>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5" action="ppaction://hlinksldjump"/>
              </a:rPr>
              <a:t>Inflation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5" action="ppaction://hlinksldjump"/>
              </a:rPr>
              <a:t>in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5" action="ppaction://hlinksldjump"/>
              </a:rPr>
              <a:t>OECD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10" dirty="0">
                <a:solidFill>
                  <a:srgbClr val="8E0000"/>
                </a:solidFill>
                <a:latin typeface="Arial"/>
                <a:cs typeface="Arial"/>
                <a:hlinkClick r:id="rId5" action="ppaction://hlinksldjump"/>
              </a:rPr>
              <a:t>Countries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47652" y="3114868"/>
            <a:ext cx="17335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b="1" spc="-20" dirty="0">
                <a:solidFill>
                  <a:srgbClr val="7A0000"/>
                </a:solidFill>
                <a:latin typeface="Arial"/>
                <a:cs typeface="Arial"/>
              </a:rPr>
              <a:t>6/29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5917" y="18407"/>
            <a:ext cx="12363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Inflation</a:t>
            </a:r>
            <a:r>
              <a:rPr sz="600" b="1" spc="-15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b="1" spc="-15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composite</a:t>
            </a:r>
            <a:r>
              <a:rPr sz="600" b="1" spc="-15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10" dirty="0">
                <a:solidFill>
                  <a:srgbClr val="F2F2F2"/>
                </a:solidFill>
                <a:latin typeface="Arial"/>
                <a:cs typeface="Arial"/>
                <a:hlinkClick r:id="rId2" action="ppaction://hlinksldjump"/>
              </a:rPr>
              <a:t>spending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5760085" cy="489584"/>
            <a:chOff x="0" y="0"/>
            <a:chExt cx="5760085" cy="489584"/>
          </a:xfrm>
        </p:grpSpPr>
        <p:sp>
          <p:nvSpPr>
            <p:cNvPr id="4" name="object 4"/>
            <p:cNvSpPr/>
            <p:nvPr/>
          </p:nvSpPr>
          <p:spPr>
            <a:xfrm>
              <a:off x="2880004" y="0"/>
              <a:ext cx="2880360" cy="167640"/>
            </a:xfrm>
            <a:custGeom>
              <a:avLst/>
              <a:gdLst/>
              <a:ahLst/>
              <a:cxnLst/>
              <a:rect l="l" t="t" r="r" b="b"/>
              <a:pathLst>
                <a:path w="2880360" h="167640">
                  <a:moveTo>
                    <a:pt x="2880004" y="0"/>
                  </a:moveTo>
                  <a:lnTo>
                    <a:pt x="0" y="0"/>
                  </a:lnTo>
                  <a:lnTo>
                    <a:pt x="0" y="167601"/>
                  </a:lnTo>
                  <a:lnTo>
                    <a:pt x="2880004" y="167601"/>
                  </a:lnTo>
                  <a:lnTo>
                    <a:pt x="288000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67601"/>
              <a:ext cx="5760085" cy="321945"/>
            </a:xfrm>
            <a:custGeom>
              <a:avLst/>
              <a:gdLst/>
              <a:ahLst/>
              <a:cxnLst/>
              <a:rect l="l" t="t" r="r" b="b"/>
              <a:pathLst>
                <a:path w="5760085" h="321945">
                  <a:moveTo>
                    <a:pt x="5759996" y="0"/>
                  </a:moveTo>
                  <a:lnTo>
                    <a:pt x="0" y="0"/>
                  </a:lnTo>
                  <a:lnTo>
                    <a:pt x="0" y="321500"/>
                  </a:lnTo>
                  <a:lnTo>
                    <a:pt x="5759996" y="32150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State-Contigent</a:t>
            </a:r>
            <a:r>
              <a:rPr spc="125" dirty="0"/>
              <a:t> </a:t>
            </a:r>
            <a:r>
              <a:rPr dirty="0"/>
              <a:t>Public</a:t>
            </a:r>
            <a:r>
              <a:rPr spc="125" dirty="0"/>
              <a:t> </a:t>
            </a:r>
            <a:r>
              <a:rPr spc="-10" dirty="0"/>
              <a:t>Finance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033335"/>
            <a:ext cx="76809" cy="7680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68613" rIns="0" bIns="0" rtlCol="0">
            <a:spAutoFit/>
          </a:bodyPr>
          <a:lstStyle/>
          <a:p>
            <a:pPr marL="289560" marR="25400" indent="1270">
              <a:lnSpc>
                <a:spcPct val="102600"/>
              </a:lnSpc>
              <a:spcBef>
                <a:spcPts val="100"/>
              </a:spcBef>
            </a:pP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η</a:t>
            </a:r>
            <a:r>
              <a:rPr i="1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pc="80" dirty="0">
                <a:solidFill>
                  <a:srgbClr val="0000FF"/>
                </a:solidFill>
                <a:latin typeface="Tahoma"/>
                <a:cs typeface="Tahoma"/>
              </a:rPr>
              <a:t>=</a:t>
            </a:r>
            <a:r>
              <a:rPr spc="-5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rgbClr val="0000FF"/>
                </a:solidFill>
              </a:rPr>
              <a:t>0</a:t>
            </a:r>
            <a:r>
              <a:rPr spc="-30" dirty="0">
                <a:solidFill>
                  <a:srgbClr val="0000FF"/>
                </a:solidFill>
              </a:rPr>
              <a:t> </a:t>
            </a:r>
            <a:r>
              <a:rPr dirty="0"/>
              <a:t>when</a:t>
            </a:r>
            <a:r>
              <a:rPr spc="-25" dirty="0"/>
              <a:t> </a:t>
            </a:r>
            <a:r>
              <a:rPr dirty="0"/>
              <a:t>surge</a:t>
            </a:r>
            <a:r>
              <a:rPr spc="-30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spc="-10" dirty="0"/>
              <a:t>spending</a:t>
            </a:r>
            <a:r>
              <a:rPr spc="-30" dirty="0"/>
              <a:t> </a:t>
            </a:r>
            <a:r>
              <a:rPr dirty="0"/>
              <a:t>matched</a:t>
            </a:r>
            <a:r>
              <a:rPr spc="-30" dirty="0"/>
              <a:t> </a:t>
            </a:r>
            <a:r>
              <a:rPr dirty="0"/>
              <a:t>by</a:t>
            </a:r>
            <a:r>
              <a:rPr spc="-25" dirty="0"/>
              <a:t> </a:t>
            </a:r>
            <a:r>
              <a:rPr spc="-10" dirty="0"/>
              <a:t>expectations</a:t>
            </a:r>
            <a:r>
              <a:rPr spc="-3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future</a:t>
            </a:r>
            <a:r>
              <a:rPr spc="-30" dirty="0"/>
              <a:t> </a:t>
            </a:r>
            <a:r>
              <a:rPr dirty="0"/>
              <a:t>fiscal</a:t>
            </a:r>
            <a:r>
              <a:rPr spc="-25" dirty="0"/>
              <a:t> </a:t>
            </a:r>
            <a:r>
              <a:rPr spc="-10" dirty="0"/>
              <a:t>adjustments. </a:t>
            </a:r>
            <a:r>
              <a:rPr dirty="0"/>
              <a:t>corresponds</a:t>
            </a:r>
            <a:r>
              <a:rPr spc="-50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standard</a:t>
            </a:r>
            <a:r>
              <a:rPr spc="-45" dirty="0"/>
              <a:t> </a:t>
            </a:r>
            <a:r>
              <a:rPr dirty="0"/>
              <a:t>intertemporal</a:t>
            </a:r>
            <a:r>
              <a:rPr spc="-45" dirty="0"/>
              <a:t> </a:t>
            </a:r>
            <a:r>
              <a:rPr dirty="0"/>
              <a:t>public</a:t>
            </a:r>
            <a:r>
              <a:rPr spc="-50" dirty="0"/>
              <a:t> </a:t>
            </a:r>
            <a:r>
              <a:rPr dirty="0"/>
              <a:t>finance,</a:t>
            </a:r>
            <a:r>
              <a:rPr spc="-45" dirty="0"/>
              <a:t> </a:t>
            </a:r>
            <a:r>
              <a:rPr dirty="0"/>
              <a:t>holds</a:t>
            </a:r>
            <a:r>
              <a:rPr spc="-45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dirty="0"/>
              <a:t>most</a:t>
            </a:r>
            <a:r>
              <a:rPr spc="-50" dirty="0"/>
              <a:t> </a:t>
            </a:r>
            <a:r>
              <a:rPr spc="-10" dirty="0"/>
              <a:t>circumstances</a:t>
            </a:r>
          </a:p>
          <a:p>
            <a:pPr marL="290830">
              <a:lnSpc>
                <a:spcPct val="100000"/>
              </a:lnSpc>
              <a:spcBef>
                <a:spcPts val="760"/>
              </a:spcBef>
            </a:pP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η</a:t>
            </a:r>
            <a:r>
              <a:rPr i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i="1" dirty="0">
                <a:solidFill>
                  <a:srgbClr val="FF0000"/>
                </a:solidFill>
                <a:latin typeface="Verdana"/>
                <a:cs typeface="Verdana"/>
              </a:rPr>
              <a:t>&gt;</a:t>
            </a:r>
            <a:r>
              <a:rPr i="1" spc="-9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FF0000"/>
                </a:solidFill>
              </a:rPr>
              <a:t>0</a:t>
            </a:r>
            <a:r>
              <a:rPr spc="-50" dirty="0">
                <a:solidFill>
                  <a:srgbClr val="FF0000"/>
                </a:solidFill>
              </a:rPr>
              <a:t> </a:t>
            </a:r>
            <a:r>
              <a:rPr spc="-10" dirty="0"/>
              <a:t>applies</a:t>
            </a:r>
            <a:r>
              <a:rPr spc="-40" dirty="0"/>
              <a:t> </a:t>
            </a:r>
            <a:r>
              <a:rPr dirty="0"/>
              <a:t>only</a:t>
            </a:r>
            <a:r>
              <a:rPr spc="-50" dirty="0"/>
              <a:t> </a:t>
            </a:r>
            <a:r>
              <a:rPr dirty="0"/>
              <a:t>during</a:t>
            </a:r>
            <a:r>
              <a:rPr spc="-45" dirty="0"/>
              <a:t> </a:t>
            </a:r>
            <a:r>
              <a:rPr dirty="0"/>
              <a:t>economic</a:t>
            </a:r>
            <a:r>
              <a:rPr spc="-45" dirty="0"/>
              <a:t> </a:t>
            </a:r>
            <a:r>
              <a:rPr spc="-10" dirty="0"/>
              <a:t>emergencies,</a:t>
            </a:r>
            <a:r>
              <a:rPr spc="-40" dirty="0"/>
              <a:t> </a:t>
            </a:r>
            <a:r>
              <a:rPr dirty="0"/>
              <a:t>such</a:t>
            </a:r>
            <a:r>
              <a:rPr spc="-50" dirty="0"/>
              <a:t> </a:t>
            </a:r>
            <a:r>
              <a:rPr dirty="0"/>
              <a:t>as</a:t>
            </a:r>
            <a:r>
              <a:rPr spc="-40" dirty="0"/>
              <a:t> </a:t>
            </a:r>
            <a:r>
              <a:rPr spc="-20" dirty="0"/>
              <a:t>COVID</a:t>
            </a:r>
            <a:r>
              <a:rPr spc="-50" dirty="0"/>
              <a:t> </a:t>
            </a:r>
            <a:r>
              <a:rPr dirty="0"/>
              <a:t>crisis</a:t>
            </a:r>
            <a:r>
              <a:rPr spc="-45" dirty="0"/>
              <a:t> </a:t>
            </a:r>
            <a:r>
              <a:rPr dirty="0"/>
              <a:t>or</a:t>
            </a:r>
            <a:r>
              <a:rPr spc="-40" dirty="0"/>
              <a:t> </a:t>
            </a:r>
            <a:r>
              <a:rPr dirty="0"/>
              <a:t>large</a:t>
            </a:r>
            <a:r>
              <a:rPr spc="-50" dirty="0"/>
              <a:t> </a:t>
            </a:r>
            <a:r>
              <a:rPr spc="-20" dirty="0"/>
              <a:t>war.</a:t>
            </a:r>
          </a:p>
          <a:p>
            <a:pPr marL="289560" marR="102870">
              <a:lnSpc>
                <a:spcPct val="102600"/>
              </a:lnSpc>
              <a:spcBef>
                <a:spcPts val="725"/>
              </a:spcBef>
            </a:pPr>
            <a:r>
              <a:rPr spc="-10" dirty="0"/>
              <a:t>Discussion</a:t>
            </a:r>
            <a:r>
              <a:rPr spc="-20" dirty="0"/>
              <a:t> </a:t>
            </a:r>
            <a:r>
              <a:rPr dirty="0"/>
              <a:t>fits</a:t>
            </a:r>
            <a:r>
              <a:rPr spc="-15" dirty="0"/>
              <a:t> </a:t>
            </a:r>
            <a:r>
              <a:rPr dirty="0"/>
              <a:t>with</a:t>
            </a:r>
            <a:r>
              <a:rPr spc="-15" dirty="0"/>
              <a:t> </a:t>
            </a:r>
            <a:r>
              <a:rPr spc="-10" dirty="0"/>
              <a:t>state-</a:t>
            </a:r>
            <a:r>
              <a:rPr dirty="0"/>
              <a:t>contingent</a:t>
            </a:r>
            <a:r>
              <a:rPr spc="-15" dirty="0"/>
              <a:t> </a:t>
            </a:r>
            <a:r>
              <a:rPr spc="-10" dirty="0"/>
              <a:t>fiscal-</a:t>
            </a:r>
            <a:r>
              <a:rPr dirty="0"/>
              <a:t>deficit</a:t>
            </a:r>
            <a:r>
              <a:rPr spc="-15" dirty="0"/>
              <a:t> </a:t>
            </a:r>
            <a:r>
              <a:rPr spc="-10" dirty="0"/>
              <a:t>policies</a:t>
            </a:r>
            <a:r>
              <a:rPr spc="-1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Lucas/Stokey</a:t>
            </a:r>
            <a:r>
              <a:rPr spc="-20" dirty="0"/>
              <a:t> </a:t>
            </a:r>
            <a:r>
              <a:rPr dirty="0"/>
              <a:t>(1983)</a:t>
            </a:r>
            <a:r>
              <a:rPr spc="-15" dirty="0"/>
              <a:t> </a:t>
            </a:r>
            <a:r>
              <a:rPr spc="-25" dirty="0"/>
              <a:t>in </a:t>
            </a:r>
            <a:r>
              <a:rPr spc="-10" dirty="0"/>
              <a:t>context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wartime,</a:t>
            </a:r>
            <a:r>
              <a:rPr spc="-35" dirty="0"/>
              <a:t> </a:t>
            </a:r>
            <a:r>
              <a:rPr dirty="0"/>
              <a:t>notably</a:t>
            </a:r>
            <a:r>
              <a:rPr spc="-35" dirty="0"/>
              <a:t> </a:t>
            </a:r>
            <a:r>
              <a:rPr spc="-10" dirty="0"/>
              <a:t>WWII.</a:t>
            </a:r>
          </a:p>
          <a:p>
            <a:pPr marL="289560" marR="98425">
              <a:lnSpc>
                <a:spcPct val="102600"/>
              </a:lnSpc>
              <a:spcBef>
                <a:spcPts val="725"/>
              </a:spcBef>
            </a:pPr>
            <a:r>
              <a:rPr dirty="0"/>
              <a:t>Upshot</a:t>
            </a:r>
            <a:r>
              <a:rPr spc="-35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dirty="0"/>
              <a:t>fiscal</a:t>
            </a:r>
            <a:r>
              <a:rPr spc="-30" dirty="0"/>
              <a:t> </a:t>
            </a:r>
            <a:r>
              <a:rPr dirty="0"/>
              <a:t>deficits</a:t>
            </a:r>
            <a:r>
              <a:rPr spc="-3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inflation</a:t>
            </a:r>
            <a:r>
              <a:rPr spc="-30" dirty="0"/>
              <a:t> </a:t>
            </a:r>
            <a:r>
              <a:rPr dirty="0"/>
              <a:t>not</a:t>
            </a:r>
            <a:r>
              <a:rPr spc="-30" dirty="0"/>
              <a:t> </a:t>
            </a:r>
            <a:r>
              <a:rPr dirty="0"/>
              <a:t>much</a:t>
            </a:r>
            <a:r>
              <a:rPr spc="-30" dirty="0"/>
              <a:t> </a:t>
            </a:r>
            <a:r>
              <a:rPr dirty="0"/>
              <a:t>related</a:t>
            </a:r>
            <a:r>
              <a:rPr spc="-30" dirty="0"/>
              <a:t> </a:t>
            </a:r>
            <a:r>
              <a:rPr dirty="0"/>
              <a:t>during</a:t>
            </a:r>
            <a:r>
              <a:rPr spc="-30" dirty="0"/>
              <a:t> </a:t>
            </a:r>
            <a:r>
              <a:rPr dirty="0"/>
              <a:t>“normal”</a:t>
            </a:r>
            <a:r>
              <a:rPr spc="-30" dirty="0"/>
              <a:t> </a:t>
            </a:r>
            <a:r>
              <a:rPr spc="-10" dirty="0"/>
              <a:t>economic </a:t>
            </a:r>
            <a:r>
              <a:rPr dirty="0"/>
              <a:t>times</a:t>
            </a:r>
            <a:r>
              <a:rPr spc="-45" dirty="0"/>
              <a:t> </a:t>
            </a:r>
            <a:r>
              <a:rPr dirty="0"/>
              <a:t>but</a:t>
            </a:r>
            <a:r>
              <a:rPr spc="-40" dirty="0"/>
              <a:t> </a:t>
            </a:r>
            <a:r>
              <a:rPr dirty="0"/>
              <a:t>could</a:t>
            </a:r>
            <a:r>
              <a:rPr spc="-40" dirty="0"/>
              <a:t> </a:t>
            </a:r>
            <a:r>
              <a:rPr dirty="0"/>
              <a:t>be</a:t>
            </a:r>
            <a:r>
              <a:rPr spc="-40" dirty="0"/>
              <a:t> </a:t>
            </a:r>
            <a:r>
              <a:rPr dirty="0"/>
              <a:t>closely</a:t>
            </a:r>
            <a:r>
              <a:rPr spc="-40" dirty="0"/>
              <a:t> </a:t>
            </a:r>
            <a:r>
              <a:rPr dirty="0"/>
              <a:t>connected</a:t>
            </a:r>
            <a:r>
              <a:rPr spc="-40" dirty="0"/>
              <a:t> </a:t>
            </a:r>
            <a:r>
              <a:rPr dirty="0"/>
              <a:t>during</a:t>
            </a:r>
            <a:r>
              <a:rPr spc="-40" dirty="0"/>
              <a:t> </a:t>
            </a:r>
            <a:r>
              <a:rPr spc="-10" dirty="0"/>
              <a:t>unusual</a:t>
            </a:r>
            <a:r>
              <a:rPr spc="-45" dirty="0"/>
              <a:t> </a:t>
            </a:r>
            <a:r>
              <a:rPr spc="-10" dirty="0"/>
              <a:t>events,</a:t>
            </a:r>
            <a:r>
              <a:rPr spc="-40" dirty="0"/>
              <a:t> </a:t>
            </a:r>
            <a:r>
              <a:rPr dirty="0"/>
              <a:t>such</a:t>
            </a:r>
            <a:r>
              <a:rPr spc="-40" dirty="0"/>
              <a:t> </a:t>
            </a:r>
            <a:r>
              <a:rPr dirty="0"/>
              <a:t>as</a:t>
            </a:r>
            <a:r>
              <a:rPr spc="-40" dirty="0"/>
              <a:t> </a:t>
            </a:r>
            <a:r>
              <a:rPr spc="-10" dirty="0">
                <a:solidFill>
                  <a:srgbClr val="FF0000"/>
                </a:solidFill>
              </a:rPr>
              <a:t>COVID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crisis</a:t>
            </a:r>
            <a:r>
              <a:rPr spc="-10" dirty="0"/>
              <a:t>.</a:t>
            </a: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1469440"/>
            <a:ext cx="76809" cy="7680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9557" y="1733473"/>
            <a:ext cx="76809" cy="7680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9557" y="2169579"/>
            <a:ext cx="76809" cy="76809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0" y="3108743"/>
            <a:ext cx="5760085" cy="131445"/>
            <a:chOff x="0" y="3108743"/>
            <a:chExt cx="5760085" cy="131445"/>
          </a:xfrm>
        </p:grpSpPr>
        <p:sp>
          <p:nvSpPr>
            <p:cNvPr id="13" name="object 13"/>
            <p:cNvSpPr/>
            <p:nvPr/>
          </p:nvSpPr>
          <p:spPr>
            <a:xfrm>
              <a:off x="0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19973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39946" y="3108743"/>
              <a:ext cx="1920239" cy="131445"/>
            </a:xfrm>
            <a:custGeom>
              <a:avLst/>
              <a:gdLst/>
              <a:ahLst/>
              <a:cxnLst/>
              <a:rect l="l" t="t" r="r" b="b"/>
              <a:pathLst>
                <a:path w="1920239" h="131444">
                  <a:moveTo>
                    <a:pt x="1919973" y="0"/>
                  </a:moveTo>
                  <a:lnTo>
                    <a:pt x="0" y="0"/>
                  </a:lnTo>
                  <a:lnTo>
                    <a:pt x="0" y="131254"/>
                  </a:lnTo>
                  <a:lnTo>
                    <a:pt x="1919973" y="131254"/>
                  </a:lnTo>
                  <a:lnTo>
                    <a:pt x="1919973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Barro</a:t>
            </a:r>
            <a:r>
              <a:rPr dirty="0"/>
              <a:t> and </a:t>
            </a:r>
            <a:r>
              <a:rPr spc="-10" dirty="0"/>
              <a:t>Bianchi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994052" y="3114868"/>
            <a:ext cx="1772285" cy="1212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Fiscal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Influences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Inflation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in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OECD</a:t>
            </a:r>
            <a:r>
              <a:rPr sz="600" b="1" spc="-15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10" dirty="0">
                <a:solidFill>
                  <a:srgbClr val="8E0000"/>
                </a:solidFill>
                <a:latin typeface="Arial"/>
                <a:cs typeface="Arial"/>
                <a:hlinkClick r:id="rId7" action="ppaction://hlinksldjump"/>
              </a:rPr>
              <a:t>Countries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"/>
              </a:spcBef>
            </a:pPr>
            <a:r>
              <a:rPr spc="-10" dirty="0"/>
              <a:t>7/29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</TotalTime>
  <Words>3208</Words>
  <Application>Microsoft Office PowerPoint</Application>
  <PresentationFormat>사용자 지정</PresentationFormat>
  <Paragraphs>551</Paragraphs>
  <Slides>31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2" baseType="lpstr">
      <vt:lpstr>SimSun</vt:lpstr>
      <vt:lpstr>맑은 고딕</vt:lpstr>
      <vt:lpstr>Arial</vt:lpstr>
      <vt:lpstr>Book Antiqua</vt:lpstr>
      <vt:lpstr>Calibri</vt:lpstr>
      <vt:lpstr>Lucida Sans Unicode</vt:lpstr>
      <vt:lpstr>Tahoma</vt:lpstr>
      <vt:lpstr>Times</vt:lpstr>
      <vt:lpstr>Times New Roman</vt:lpstr>
      <vt:lpstr>Verdana</vt:lpstr>
      <vt:lpstr>Office Theme</vt:lpstr>
      <vt:lpstr>Monetary Policy According to Hank Pt.3</vt:lpstr>
      <vt:lpstr>InitialSteadyState.f90</vt:lpstr>
      <vt:lpstr>IterateBellman.f90</vt:lpstr>
      <vt:lpstr>Spending Surge</vt:lpstr>
      <vt:lpstr>Government Bonds</vt:lpstr>
      <vt:lpstr>Change in Value of Public Debt</vt:lpstr>
      <vt:lpstr>Debt devaluation and inflation</vt:lpstr>
      <vt:lpstr>A parsimonious expression for inflation</vt:lpstr>
      <vt:lpstr>State-Contigent Public Finance</vt:lpstr>
      <vt:lpstr>Ukraine-Russia War</vt:lpstr>
      <vt:lpstr>Data</vt:lpstr>
      <vt:lpstr>Identification</vt:lpstr>
      <vt:lpstr>Empirical Setup</vt:lpstr>
      <vt:lpstr>Baseline regression - Euro zone treated as one economy</vt:lpstr>
      <vt:lpstr>Key takeaways</vt:lpstr>
      <vt:lpstr>Headline CPI inflation versus composite govt-spending variable</vt:lpstr>
      <vt:lpstr>Core CPI inflation rate versus composite govt-spending variable</vt:lpstr>
      <vt:lpstr>Inflation versus Govt Spending</vt:lpstr>
      <vt:lpstr>Components of Govt-Spending Variable</vt:lpstr>
      <vt:lpstr>Including only Fiscal Surge</vt:lpstr>
      <vt:lpstr>Change in headline CPI inflation rate versus excess govt spending</vt:lpstr>
      <vt:lpstr>Change in core CPI inflation rate versus excess govt spending</vt:lpstr>
      <vt:lpstr>Euro-zone countries entered separately</vt:lpstr>
      <vt:lpstr>Regressions for Change in Inflation - EA countries</vt:lpstr>
      <vt:lpstr>Additional Results</vt:lpstr>
      <vt:lpstr>PowerPoint 프레젠테이션</vt:lpstr>
      <vt:lpstr>Conclusions</vt:lpstr>
      <vt:lpstr>Current Research</vt:lpstr>
      <vt:lpstr>Table 6</vt:lpstr>
      <vt:lpstr>Table 7</vt:lpstr>
      <vt:lpstr>Table 5 - Alternative version - OLS with 21 economies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Fiscal Influences on Inflation in OECD Countries, 2020-2023</dc:title>
  <cp:lastModifiedBy>혜정 윤</cp:lastModifiedBy>
  <cp:revision>14</cp:revision>
  <dcterms:created xsi:type="dcterms:W3CDTF">2025-08-09T03:59:56Z</dcterms:created>
  <dcterms:modified xsi:type="dcterms:W3CDTF">2025-08-09T12:11:10Z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2025-05-09T00:00:00Z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2025-08-09T00:00:00Z</vt:filetime>
  </property>
  <property fmtid="{D5CDD505-2E9C-101B-9397-08002B2CF9AE}" pid="5" name="PTEX.Fullbanner">
    <vt:lpwstr>This is pdfTeX, Version 3.141592653-2.6-1.40.26 (TeX Live 2024) kpathsea version 6.4.0</vt:lpwstr>
  </property>
  <property fmtid="{D5CDD505-2E9C-101B-9397-08002B2CF9AE}" pid="6" name="Producer">
    <vt:lpwstr>pdfTeX-1.40.26</vt:lpwstr>
  </property>
</Properties>
</file>