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307" r:id="rId4"/>
    <p:sldId id="309" r:id="rId5"/>
    <p:sldId id="310" r:id="rId6"/>
    <p:sldId id="311" r:id="rId7"/>
    <p:sldId id="312" r:id="rId8"/>
    <p:sldId id="308" r:id="rId9"/>
    <p:sldId id="313" r:id="rId10"/>
    <p:sldId id="314" r:id="rId11"/>
    <p:sldId id="315" r:id="rId12"/>
    <p:sldId id="316" r:id="rId13"/>
    <p:sldId id="318" r:id="rId14"/>
    <p:sldId id="317" r:id="rId15"/>
    <p:sldId id="319" r:id="rId16"/>
    <p:sldId id="320" r:id="rId17"/>
    <p:sldId id="321" r:id="rId18"/>
    <p:sldId id="322" r:id="rId19"/>
    <p:sldId id="323" r:id="rId20"/>
    <p:sldId id="262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94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ropbox\&#45367;&#47560;&#48660;\&#49828;&#53552;&#46356;\&#48516;&#49437;&#53812;_&#49828;&#53552;&#46356;\cd1\Part%2005\PP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ropbox\&#45367;&#47560;&#48660;\&#49828;&#53552;&#46356;\&#48516;&#49437;&#53812;_&#49828;&#53552;&#46356;\cd1\Part%2005\&#54588;&#46972;&#48120;&#46300;&#52264;&#5394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/>
              <a:t>PPM </a:t>
            </a:r>
            <a:r>
              <a:rPr lang="ko-KR" altLang="en-US" b="1"/>
              <a:t>분석표</a:t>
            </a:r>
            <a:endParaRPr lang="ko-KR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ubbleChart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C980534D-6D40-43DD-8185-245FDBB22BFA}" type="CELLRANGE">
                      <a:rPr lang="en-US" altLang="ko-KR"/>
                      <a:pPr/>
                      <a:t>[CELLRANGE]</a:t>
                    </a:fld>
                    <a:r>
                      <a:rPr lang="en-US" altLang="ko-KR" baseline="0"/>
                      <a:t>, </a:t>
                    </a:r>
                    <a:fld id="{FB3BFD57-DAE6-441C-BB02-52590D77316B}" type="YVALUE">
                      <a:rPr lang="en-US" altLang="ko-KR" baseline="0"/>
                      <a:pPr/>
                      <a:t>[Y 값]</a:t>
                    </a:fld>
                    <a:endParaRPr lang="en-US" altLang="ko-KR" baseline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0FB9B862-ADBB-49FA-ADB4-80B87DE9FD77}" type="CELLRANGE">
                      <a:rPr lang="en-US" altLang="ko-KR"/>
                      <a:pPr/>
                      <a:t>[CELLRANGE]</a:t>
                    </a:fld>
                    <a:r>
                      <a:rPr lang="en-US" altLang="ko-KR" baseline="0"/>
                      <a:t>, </a:t>
                    </a:r>
                    <a:fld id="{C5C0CBEA-7814-404D-8AFD-86F475C5EBA6}" type="YVALUE">
                      <a:rPr lang="en-US" altLang="ko-KR" baseline="0"/>
                      <a:pPr/>
                      <a:t>[Y 값]</a:t>
                    </a:fld>
                    <a:endParaRPr lang="en-US" altLang="ko-KR" baseline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CB4B1200-645C-432C-BB3D-8B9575F24968}" type="CELLRANGE">
                      <a:rPr lang="en-US" altLang="ko-KR"/>
                      <a:pPr/>
                      <a:t>[CELLRANGE]</a:t>
                    </a:fld>
                    <a:r>
                      <a:rPr lang="en-US" altLang="ko-KR" baseline="0"/>
                      <a:t>, </a:t>
                    </a:r>
                    <a:fld id="{C9D18C61-F557-4EEC-A5A5-89AD4B846326}" type="YVALUE">
                      <a:rPr lang="en-US" altLang="ko-KR" baseline="0"/>
                      <a:pPr/>
                      <a:t>[Y 값]</a:t>
                    </a:fld>
                    <a:endParaRPr lang="en-US" altLang="ko-KR" baseline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E203854F-31F7-4DE9-8897-5F3BC2641BB4}" type="CELLRANGE">
                      <a:rPr lang="en-US" altLang="ko-KR"/>
                      <a:pPr/>
                      <a:t>[CELLRANGE]</a:t>
                    </a:fld>
                    <a:r>
                      <a:rPr lang="en-US" altLang="ko-KR" baseline="0"/>
                      <a:t>, </a:t>
                    </a:r>
                    <a:fld id="{F9DA2F1E-5105-4497-BB6C-A4450521EEE6}" type="YVALUE">
                      <a:rPr lang="en-US" altLang="ko-KR" baseline="0"/>
                      <a:pPr/>
                      <a:t>[Y 값]</a:t>
                    </a:fld>
                    <a:endParaRPr lang="en-US" altLang="ko-KR" baseline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61823342-BEDD-49AD-9C13-F1B92F94575D}" type="CELLRANGE">
                      <a:rPr lang="en-US" altLang="ko-KR"/>
                      <a:pPr/>
                      <a:t>[CELLRANGE]</a:t>
                    </a:fld>
                    <a:r>
                      <a:rPr lang="en-US" altLang="ko-KR" baseline="0"/>
                      <a:t>, </a:t>
                    </a:r>
                    <a:fld id="{A25D9749-01AB-4A3D-A2DE-7DC6AB69724D}" type="YVALUE">
                      <a:rPr lang="en-US" altLang="ko-KR" baseline="0"/>
                      <a:pPr/>
                      <a:t>[Y 값]</a:t>
                    </a:fld>
                    <a:endParaRPr lang="en-US" altLang="ko-KR" baseline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07B6F196-48C9-4849-AA38-2FAAA530B95C}" type="CELLRANGE">
                      <a:rPr lang="en-US" altLang="ko-KR"/>
                      <a:pPr/>
                      <a:t>[CELLRANGE]</a:t>
                    </a:fld>
                    <a:r>
                      <a:rPr lang="en-US" altLang="ko-KR" baseline="0"/>
                      <a:t>, </a:t>
                    </a:r>
                    <a:fld id="{D0380509-A741-48BE-9E86-81AD4AB28E0B}" type="YVALUE">
                      <a:rPr lang="en-US" altLang="ko-KR" baseline="0"/>
                      <a:pPr/>
                      <a:t>[Y 값]</a:t>
                    </a:fld>
                    <a:endParaRPr lang="en-US" altLang="ko-KR" baseline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2230B0AC-37C5-4BE7-B989-1AFC034A47B8}" type="CELLRANGE">
                      <a:rPr lang="en-US" altLang="ko-KR"/>
                      <a:pPr/>
                      <a:t>[CELLRANGE]</a:t>
                    </a:fld>
                    <a:r>
                      <a:rPr lang="en-US" altLang="ko-KR" baseline="0"/>
                      <a:t>, </a:t>
                    </a:r>
                    <a:fld id="{BAF25309-FBB4-4758-8474-E273830324FA}" type="YVALUE">
                      <a:rPr lang="en-US" altLang="ko-KR" baseline="0"/>
                      <a:pPr/>
                      <a:t>[Y 값]</a:t>
                    </a:fld>
                    <a:endParaRPr lang="en-US" altLang="ko-KR" baseline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fld id="{06E0DA56-C2D6-4F49-987B-AA42E02B7805}" type="CELLRANGE">
                      <a:rPr lang="en-US" altLang="ko-KR"/>
                      <a:pPr/>
                      <a:t>[CELLRANGE]</a:t>
                    </a:fld>
                    <a:r>
                      <a:rPr lang="en-US" altLang="ko-KR" baseline="0"/>
                      <a:t>, </a:t>
                    </a:r>
                    <a:fld id="{98ED5293-D4EB-4F88-AF00-4EF70DB1C385}" type="YVALUE">
                      <a:rPr lang="en-US" altLang="ko-KR" baseline="0"/>
                      <a:pPr/>
                      <a:t>[Y 값]</a:t>
                    </a:fld>
                    <a:endParaRPr lang="en-US" altLang="ko-KR" baseline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fld id="{E65D4AA8-046D-483D-97B0-6CED1590F054}" type="CELLRANGE">
                      <a:rPr lang="en-US" altLang="ko-KR"/>
                      <a:pPr/>
                      <a:t>[CELLRANGE]</a:t>
                    </a:fld>
                    <a:r>
                      <a:rPr lang="en-US" altLang="ko-KR" baseline="0"/>
                      <a:t>, </a:t>
                    </a:r>
                    <a:fld id="{DE3BB0EC-7CD9-4453-B6F0-1089ED40507A}" type="YVALUE">
                      <a:rPr lang="en-US" altLang="ko-KR" baseline="0"/>
                      <a:pPr/>
                      <a:t>[Y 값]</a:t>
                    </a:fld>
                    <a:endParaRPr lang="en-US" altLang="ko-KR" baseline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9"/>
              <c:layout/>
              <c:tx>
                <c:rich>
                  <a:bodyPr/>
                  <a:lstStyle/>
                  <a:p>
                    <a:fld id="{79BBD25E-7A2F-40F5-B66A-F82B29D3B1B2}" type="CELLRANGE">
                      <a:rPr lang="en-US" altLang="ko-KR"/>
                      <a:pPr/>
                      <a:t>[CELLRANGE]</a:t>
                    </a:fld>
                    <a:r>
                      <a:rPr lang="en-US" altLang="ko-KR" baseline="0"/>
                      <a:t>, </a:t>
                    </a:r>
                    <a:fld id="{5F63548D-AB62-49F0-8668-CC4908E42770}" type="YVALUE">
                      <a:rPr lang="en-US" altLang="ko-KR" baseline="0"/>
                      <a:pPr/>
                      <a:t>[Y 값]</a:t>
                    </a:fld>
                    <a:endParaRPr lang="en-US" altLang="ko-KR" baseline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rnd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ppm!$D$3:$D$12</c:f>
              <c:numCache>
                <c:formatCode>0%</c:formatCode>
                <c:ptCount val="10"/>
                <c:pt idx="0">
                  <c:v>6.8883569546573903E-2</c:v>
                </c:pt>
                <c:pt idx="1">
                  <c:v>9.7074170383509267E-2</c:v>
                </c:pt>
                <c:pt idx="2">
                  <c:v>0.15498803147979129</c:v>
                </c:pt>
                <c:pt idx="3">
                  <c:v>0.17126177478516938</c:v>
                </c:pt>
                <c:pt idx="4">
                  <c:v>6.1771340990890149E-2</c:v>
                </c:pt>
                <c:pt idx="5">
                  <c:v>0.12915669289982606</c:v>
                </c:pt>
                <c:pt idx="6">
                  <c:v>0.12399042518383302</c:v>
                </c:pt>
                <c:pt idx="7">
                  <c:v>8.6104461933217386E-2</c:v>
                </c:pt>
                <c:pt idx="8">
                  <c:v>6.8883569546573903E-2</c:v>
                </c:pt>
                <c:pt idx="9">
                  <c:v>3.7885963250615648E-2</c:v>
                </c:pt>
              </c:numCache>
            </c:numRef>
          </c:xVal>
          <c:yVal>
            <c:numRef>
              <c:f>ppm!$E$3:$E$12</c:f>
              <c:numCache>
                <c:formatCode>0%</c:formatCode>
                <c:ptCount val="10"/>
                <c:pt idx="0">
                  <c:v>1.25</c:v>
                </c:pt>
                <c:pt idx="1">
                  <c:v>1.2721733243060258</c:v>
                </c:pt>
                <c:pt idx="2">
                  <c:v>1.25</c:v>
                </c:pt>
                <c:pt idx="3">
                  <c:v>1.9890000000000001</c:v>
                </c:pt>
                <c:pt idx="4">
                  <c:v>0.88046146293568972</c:v>
                </c:pt>
                <c:pt idx="5">
                  <c:v>2.1428571428571428</c:v>
                </c:pt>
                <c:pt idx="6">
                  <c:v>1.2</c:v>
                </c:pt>
                <c:pt idx="7">
                  <c:v>0.61440157286802655</c:v>
                </c:pt>
                <c:pt idx="8">
                  <c:v>2.1052631578947367</c:v>
                </c:pt>
                <c:pt idx="9">
                  <c:v>2</c:v>
                </c:pt>
              </c:numCache>
            </c:numRef>
          </c:yVal>
          <c:bubbleSize>
            <c:numLit>
              <c:formatCode>General</c:formatCode>
              <c:ptCount val="10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</c:numLit>
          </c:bubbleSize>
          <c:bubble3D val="0"/>
          <c:extLst>
            <c:ext xmlns:c15="http://schemas.microsoft.com/office/drawing/2012/chart" uri="{02D57815-91ED-43cb-92C2-25804820EDAC}">
              <c15:datalabelsRange>
                <c15:f>ppm!$A$3:$A$12</c15:f>
                <c15:dlblRangeCache>
                  <c:ptCount val="10"/>
                  <c:pt idx="0">
                    <c:v>라지 토트</c:v>
                  </c:pt>
                  <c:pt idx="1">
                    <c:v>마리나 토트</c:v>
                  </c:pt>
                  <c:pt idx="2">
                    <c:v>멀티 토트</c:v>
                  </c:pt>
                  <c:pt idx="3">
                    <c:v>셀마 크로스바디</c:v>
                  </c:pt>
                  <c:pt idx="4">
                    <c:v>해밀터 크로스바디</c:v>
                  </c:pt>
                  <c:pt idx="5">
                    <c:v>플랫 숄더</c:v>
                  </c:pt>
                  <c:pt idx="6">
                    <c:v>스피치오 숄더</c:v>
                  </c:pt>
                  <c:pt idx="7">
                    <c:v>신시아 숄더</c:v>
                  </c:pt>
                  <c:pt idx="8">
                    <c:v>주얼리 클러치</c:v>
                  </c:pt>
                  <c:pt idx="9">
                    <c:v>타일 클러치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70"/>
        <c:showNegBubbles val="0"/>
        <c:axId val="446303056"/>
        <c:axId val="446301936"/>
      </c:bubbleChart>
      <c:valAx>
        <c:axId val="446303056"/>
        <c:scaling>
          <c:orientation val="maxMin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매출액 구성비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46301936"/>
        <c:crosses val="autoZero"/>
        <c:crossBetween val="midCat"/>
        <c:majorUnit val="0.1"/>
      </c:valAx>
      <c:valAx>
        <c:axId val="446301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시장 성장율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46303056"/>
        <c:crosses val="max"/>
        <c:crossBetween val="midCat"/>
        <c:majorUnit val="1.25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/>
              <a:t>피라미드 차트 작성하기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남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Sheet4!$A$2:$A$9</c:f>
              <c:strCache>
                <c:ptCount val="8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55-60</c:v>
                </c:pt>
              </c:strCache>
            </c:strRef>
          </c:cat>
          <c:val>
            <c:numRef>
              <c:f>Sheet4!$B$2:$B$9</c:f>
              <c:numCache>
                <c:formatCode>General</c:formatCode>
                <c:ptCount val="8"/>
                <c:pt idx="0">
                  <c:v>-23</c:v>
                </c:pt>
                <c:pt idx="1">
                  <c:v>-37</c:v>
                </c:pt>
                <c:pt idx="2">
                  <c:v>-32</c:v>
                </c:pt>
                <c:pt idx="3">
                  <c:v>-36</c:v>
                </c:pt>
                <c:pt idx="4">
                  <c:v>-46</c:v>
                </c:pt>
                <c:pt idx="5">
                  <c:v>-29</c:v>
                </c:pt>
                <c:pt idx="6">
                  <c:v>-40</c:v>
                </c:pt>
                <c:pt idx="7">
                  <c:v>-14</c:v>
                </c:pt>
              </c:numCache>
            </c:numRef>
          </c:val>
        </c:ser>
        <c:ser>
          <c:idx val="1"/>
          <c:order val="1"/>
          <c:tx>
            <c:strRef>
              <c:f>Sheet4!$C$1</c:f>
              <c:strCache>
                <c:ptCount val="1"/>
                <c:pt idx="0">
                  <c:v>여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Sheet4!$A$2:$A$9</c:f>
              <c:strCache>
                <c:ptCount val="8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55-60</c:v>
                </c:pt>
              </c:strCache>
            </c:strRef>
          </c:cat>
          <c:val>
            <c:numRef>
              <c:f>Sheet4!$C$2:$C$9</c:f>
              <c:numCache>
                <c:formatCode>General</c:formatCode>
                <c:ptCount val="8"/>
                <c:pt idx="0">
                  <c:v>21</c:v>
                </c:pt>
                <c:pt idx="1">
                  <c:v>38</c:v>
                </c:pt>
                <c:pt idx="2">
                  <c:v>43</c:v>
                </c:pt>
                <c:pt idx="3">
                  <c:v>30</c:v>
                </c:pt>
                <c:pt idx="4">
                  <c:v>37</c:v>
                </c:pt>
                <c:pt idx="5">
                  <c:v>31</c:v>
                </c:pt>
                <c:pt idx="6">
                  <c:v>37</c:v>
                </c:pt>
                <c:pt idx="7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42693328"/>
        <c:axId val="342690528"/>
      </c:barChart>
      <c:catAx>
        <c:axId val="342693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2690528"/>
        <c:crossesAt val="-50"/>
        <c:auto val="1"/>
        <c:lblAlgn val="ctr"/>
        <c:lblOffset val="100"/>
        <c:noMultiLvlLbl val="0"/>
      </c:catAx>
      <c:valAx>
        <c:axId val="342690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2693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900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7164-C277-4FF6-815A-F9198DD2F85C}" type="datetimeFigureOut">
              <a:rPr lang="ko-KR" altLang="en-US" smtClean="0"/>
              <a:pPr/>
              <a:t>2016-02-05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23D5-5845-48A9-929B-515B7CADE9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7164-C277-4FF6-815A-F9198DD2F85C}" type="datetimeFigureOut">
              <a:rPr lang="ko-KR" altLang="en-US" smtClean="0"/>
              <a:pPr/>
              <a:t>2016-02-05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23D5-5845-48A9-929B-515B7CADE9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7164-C277-4FF6-815A-F9198DD2F85C}" type="datetimeFigureOut">
              <a:rPr lang="ko-KR" altLang="en-US" smtClean="0"/>
              <a:pPr/>
              <a:t>2016-02-05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23D5-5845-48A9-929B-515B7CADE9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7164-C277-4FF6-815A-F9198DD2F85C}" type="datetimeFigureOut">
              <a:rPr lang="ko-KR" altLang="en-US" smtClean="0"/>
              <a:pPr/>
              <a:t>2016-02-05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23D5-5845-48A9-929B-515B7CADE9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7164-C277-4FF6-815A-F9198DD2F85C}" type="datetimeFigureOut">
              <a:rPr lang="ko-KR" altLang="en-US" smtClean="0"/>
              <a:pPr/>
              <a:t>2016-02-05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23D5-5845-48A9-929B-515B7CADE9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7164-C277-4FF6-815A-F9198DD2F85C}" type="datetimeFigureOut">
              <a:rPr lang="ko-KR" altLang="en-US" smtClean="0"/>
              <a:pPr/>
              <a:t>2016-02-05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23D5-5845-48A9-929B-515B7CADE9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7164-C277-4FF6-815A-F9198DD2F85C}" type="datetimeFigureOut">
              <a:rPr lang="ko-KR" altLang="en-US" smtClean="0"/>
              <a:pPr/>
              <a:t>2016-02-05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23D5-5845-48A9-929B-515B7CADE9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7164-C277-4FF6-815A-F9198DD2F85C}" type="datetimeFigureOut">
              <a:rPr lang="ko-KR" altLang="en-US" smtClean="0"/>
              <a:pPr/>
              <a:t>2016-02-05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23D5-5845-48A9-929B-515B7CADE9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7164-C277-4FF6-815A-F9198DD2F85C}" type="datetimeFigureOut">
              <a:rPr lang="ko-KR" altLang="en-US" smtClean="0"/>
              <a:pPr/>
              <a:t>2016-02-05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23D5-5845-48A9-929B-515B7CADE9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7164-C277-4FF6-815A-F9198DD2F85C}" type="datetimeFigureOut">
              <a:rPr lang="ko-KR" altLang="en-US" smtClean="0"/>
              <a:pPr/>
              <a:t>2016-02-05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23D5-5845-48A9-929B-515B7CADE9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7164-C277-4FF6-815A-F9198DD2F85C}" type="datetimeFigureOut">
              <a:rPr lang="ko-KR" altLang="en-US" smtClean="0"/>
              <a:pPr/>
              <a:t>2016-02-05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23D5-5845-48A9-929B-515B7CADE9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95000"/>
              </a:schemeClr>
            </a:gs>
            <a:gs pos="50000">
              <a:schemeClr val="tx2">
                <a:lumMod val="75000"/>
                <a:alpha val="98000"/>
              </a:schemeClr>
            </a:gs>
            <a:gs pos="100000">
              <a:schemeClr val="tx2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47164-C277-4FF6-815A-F9198DD2F85C}" type="datetimeFigureOut">
              <a:rPr lang="ko-KR" altLang="en-US" smtClean="0"/>
              <a:pPr/>
              <a:t>2016-02-05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B23D5-5845-48A9-929B-515B7CADE9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755576" y="764704"/>
            <a:ext cx="7992888" cy="3416320"/>
            <a:chOff x="1763688" y="980728"/>
            <a:chExt cx="6048672" cy="3416320"/>
          </a:xfrm>
        </p:grpSpPr>
        <p:sp>
          <p:nvSpPr>
            <p:cNvPr id="7" name="TextBox 6"/>
            <p:cNvSpPr txBox="1"/>
            <p:nvPr/>
          </p:nvSpPr>
          <p:spPr>
            <a:xfrm>
              <a:off x="1763688" y="980728"/>
              <a:ext cx="5904656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Excel</a:t>
              </a:r>
            </a:p>
            <a:p>
              <a:r>
                <a:rPr lang="ko-KR" altLang="en-US" sz="72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데이터분석 </a:t>
              </a:r>
              <a:endParaRPr lang="en-US" altLang="ko-KR" sz="7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r>
                <a:rPr lang="ko-KR" altLang="en-US" sz="72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바이블</a:t>
              </a:r>
              <a:endParaRPr lang="ko-KR" altLang="en-US" sz="7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64088" y="2406372"/>
              <a:ext cx="2448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(</a:t>
              </a:r>
              <a:r>
                <a:rPr lang="ko-KR" altLang="en-US" sz="1600" b="1" dirty="0" err="1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캐글뽀개기</a:t>
              </a:r>
              <a:r>
                <a:rPr lang="ko-KR" altLang="en-US" sz="1600" b="1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 </a:t>
              </a:r>
              <a:r>
                <a:rPr lang="ko-KR" altLang="en-US" sz="1600" b="1" dirty="0" err="1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분석툴</a:t>
              </a:r>
              <a:r>
                <a:rPr lang="ko-KR" altLang="en-US" sz="2000" b="1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 파트</a:t>
              </a:r>
              <a:r>
                <a:rPr lang="en-US" altLang="ko-KR" sz="2000" b="1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1)</a:t>
              </a:r>
              <a:endParaRPr lang="ko-KR" altLang="en-US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666481" y="2717590"/>
            <a:ext cx="3636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Chapter1(PPM</a:t>
            </a:r>
            <a:r>
              <a:rPr lang="ko-KR" alt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으로 상품분석</a:t>
            </a:r>
            <a:r>
              <a:rPr lang="en-US" altLang="ko-KR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) Chapter2(RPM</a:t>
            </a:r>
            <a:r>
              <a:rPr lang="ko-KR" alt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으로 고객분석</a:t>
            </a:r>
            <a:r>
              <a:rPr lang="en-US" altLang="ko-KR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)</a:t>
            </a:r>
            <a:endParaRPr lang="ko-KR" altLang="en-US" sz="20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868144" y="4365104"/>
            <a:ext cx="2664296" cy="1656184"/>
          </a:xfrm>
          <a:prstGeom prst="wedgeRoundRectCallout">
            <a:avLst>
              <a:gd name="adj1" fmla="val 33285"/>
              <a:gd name="adj2" fmla="val 6457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B05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PT</a:t>
            </a: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: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이상열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endParaRPr lang="en-US" altLang="ko-KR" sz="2800" b="1" dirty="0" smtClean="0">
              <a:solidFill>
                <a:schemeClr val="bg1">
                  <a:lumMod val="50000"/>
                </a:schemeClr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2016. 02. 06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23528" y="1188948"/>
            <a:ext cx="8568952" cy="54084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Rix모던고딕 B" panose="02020603020101020101" pitchFamily="18" charset="-127"/>
                <a:ea typeface="Rix모던고딕 B" panose="02020603020101020101" pitchFamily="18" charset="-127"/>
              </a:rPr>
              <a:t>https://www.youtube.com/watch?v=FhHeH6MMjTM</a:t>
            </a:r>
            <a:endParaRPr lang="ko-KR" altLang="en-US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6161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2</a:t>
            </a:r>
            <a:endParaRPr lang="ko-KR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2760" y="64424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RFM</a:t>
            </a:r>
            <a:r>
              <a:rPr lang="ko-KR" alt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으로 고객 분석하기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5292080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6156176" y="828908"/>
            <a:ext cx="792088" cy="360040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7020272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4461" y="1679959"/>
            <a:ext cx="79070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고객의 </a:t>
            </a:r>
            <a:r>
              <a:rPr lang="en-US" altLang="ko-KR" sz="1200" b="1" dirty="0"/>
              <a:t>R </a:t>
            </a:r>
            <a:r>
              <a:rPr lang="ko-KR" altLang="en-US" sz="1200" b="1" dirty="0"/>
              <a:t>랭크</a:t>
            </a:r>
          </a:p>
          <a:p>
            <a:r>
              <a:rPr lang="en-US" altLang="ko-KR" sz="1200" dirty="0"/>
              <a:t>R</a:t>
            </a:r>
            <a:r>
              <a:rPr lang="ko-KR" altLang="en-US" sz="1200" dirty="0"/>
              <a:t>의 순위가 높을수록 구매액이 큰 고객이 속해 있다는 것을 나타냅니다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즉 고객의 </a:t>
            </a:r>
            <a:r>
              <a:rPr lang="en-US" altLang="ko-KR" sz="1200" dirty="0"/>
              <a:t>R</a:t>
            </a:r>
            <a:r>
              <a:rPr lang="ko-KR" altLang="en-US" sz="1200" dirty="0"/>
              <a:t>의 랭크는 수익 </a:t>
            </a:r>
            <a:r>
              <a:rPr lang="ko-KR" altLang="en-US" sz="1200" dirty="0" smtClean="0"/>
              <a:t>면에서도 </a:t>
            </a:r>
            <a:r>
              <a:rPr lang="ko-KR" altLang="en-US" sz="1200" dirty="0"/>
              <a:t>매우 중요합니다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일반적으로는 다음과 같은 내용들이 알려져 있습니다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. R</a:t>
            </a:r>
            <a:r>
              <a:rPr lang="ko-KR" altLang="en-US" sz="1200" dirty="0"/>
              <a:t>의 순위가 높을수록 미래의 기업 수익에 공헌할 기능성이 높습니다</a:t>
            </a:r>
            <a:r>
              <a:rPr lang="en-US" altLang="ko-KR" sz="1200" dirty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. </a:t>
            </a:r>
            <a:r>
              <a:rPr lang="en-US" altLang="ko-KR" sz="1200" dirty="0"/>
              <a:t>R</a:t>
            </a:r>
            <a:r>
              <a:rPr lang="ko-KR" altLang="en-US" sz="1200" dirty="0"/>
              <a:t>의 랭크가 낮으면 </a:t>
            </a:r>
            <a:r>
              <a:rPr lang="en-US" altLang="ko-KR" sz="1200" dirty="0"/>
              <a:t>F</a:t>
            </a:r>
            <a:r>
              <a:rPr lang="ko-KR" altLang="en-US" sz="1200" dirty="0"/>
              <a:t>나 </a:t>
            </a:r>
            <a:r>
              <a:rPr lang="en-US" altLang="ko-KR" sz="1200" dirty="0"/>
              <a:t>M</a:t>
            </a:r>
            <a:r>
              <a:rPr lang="ko-KR" altLang="en-US" sz="1200" dirty="0"/>
              <a:t>의 순위가 높이도 타사에 빼앗길 가능성이 높습니다</a:t>
            </a:r>
            <a:r>
              <a:rPr lang="en-US" altLang="ko-KR" sz="1200" dirty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. </a:t>
            </a:r>
            <a:r>
              <a:rPr lang="en-US" altLang="ko-KR" sz="1200" dirty="0"/>
              <a:t>R</a:t>
            </a:r>
            <a:r>
              <a:rPr lang="ko-KR" altLang="en-US" sz="1200" dirty="0"/>
              <a:t>의 순위가 같다면 </a:t>
            </a:r>
            <a:r>
              <a:rPr lang="en-US" altLang="ko-KR" sz="1200" dirty="0"/>
              <a:t>F</a:t>
            </a:r>
            <a:r>
              <a:rPr lang="ko-KR" altLang="en-US" sz="1200" dirty="0"/>
              <a:t>의 등급이 높을수록 단골 손님이라고 할 수 있습니다</a:t>
            </a:r>
            <a:r>
              <a:rPr lang="en-US" altLang="ko-KR" sz="1200" dirty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. R</a:t>
            </a:r>
            <a:r>
              <a:rPr lang="ko-KR" altLang="en-US" sz="1200" dirty="0" smtClean="0"/>
              <a:t>의 순위가 같다면 </a:t>
            </a:r>
            <a:r>
              <a:rPr lang="en-US" altLang="ko-KR" sz="1200" dirty="0" smtClean="0"/>
              <a:t>F</a:t>
            </a:r>
            <a:r>
              <a:rPr lang="ko-KR" altLang="en-US" sz="1200" dirty="0" smtClean="0"/>
              <a:t>나 </a:t>
            </a:r>
            <a:r>
              <a:rPr lang="en-US" altLang="ko-KR" sz="1200" dirty="0" smtClean="0"/>
              <a:t>M</a:t>
            </a:r>
            <a:r>
              <a:rPr lang="ko-KR" altLang="en-US" sz="1200" dirty="0" smtClean="0"/>
              <a:t>의 순위가 높을수록 구매력이 있는 고객으로 판단할 수 있습니다</a:t>
            </a:r>
            <a:r>
              <a:rPr lang="en-US" altLang="ko-KR" sz="1200" dirty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. </a:t>
            </a:r>
            <a:r>
              <a:rPr lang="en-US" altLang="ko-KR" sz="1200" dirty="0"/>
              <a:t>R</a:t>
            </a:r>
            <a:r>
              <a:rPr lang="ko-KR" altLang="en-US" sz="1200" dirty="0"/>
              <a:t>과 </a:t>
            </a:r>
            <a:r>
              <a:rPr lang="en-US" altLang="ko-KR" sz="1200" dirty="0"/>
              <a:t>F</a:t>
            </a:r>
            <a:r>
              <a:rPr lang="ko-KR" altLang="en-US" sz="1200" dirty="0"/>
              <a:t>의 등급이 높아도 </a:t>
            </a:r>
            <a:r>
              <a:rPr lang="en-US" altLang="ko-KR" sz="1200" dirty="0"/>
              <a:t>M</a:t>
            </a:r>
            <a:r>
              <a:rPr lang="ko-KR" altLang="en-US" sz="1200" dirty="0"/>
              <a:t>이 적은 고객은 구매력이 낮다고 판단할 수 있습니다</a:t>
            </a:r>
            <a:r>
              <a:rPr lang="en-US" altLang="ko-KR" sz="1200" dirty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. </a:t>
            </a:r>
            <a:r>
              <a:rPr lang="en-US" altLang="ko-KR" sz="1200" dirty="0"/>
              <a:t>F</a:t>
            </a:r>
            <a:r>
              <a:rPr lang="ko-KR" altLang="en-US" sz="1200" dirty="0"/>
              <a:t>의 등급이 낮은 </a:t>
            </a:r>
            <a:r>
              <a:rPr lang="en-US" altLang="ko-KR" sz="1200" dirty="0"/>
              <a:t>M</a:t>
            </a:r>
            <a:r>
              <a:rPr lang="ko-KR" altLang="en-US" sz="1200" dirty="0"/>
              <a:t>이 높은 고객은 </a:t>
            </a:r>
            <a:r>
              <a:rPr lang="en-US" altLang="ko-KR" sz="1200" dirty="0"/>
              <a:t>R</a:t>
            </a:r>
            <a:r>
              <a:rPr lang="ko-KR" altLang="en-US" sz="1200" dirty="0"/>
              <a:t>의 높은 편이 좋은 고객이라고 할 수 있습니다</a:t>
            </a:r>
            <a:r>
              <a:rPr lang="en-US" altLang="ko-KR" sz="1200" dirty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. </a:t>
            </a:r>
            <a:r>
              <a:rPr lang="en-US" altLang="ko-KR" sz="1200" dirty="0"/>
              <a:t>F</a:t>
            </a:r>
            <a:r>
              <a:rPr lang="ko-KR" altLang="en-US" sz="1200" dirty="0"/>
              <a:t>의 등급이 오르지 않으면 타사에 </a:t>
            </a:r>
            <a:r>
              <a:rPr lang="ko-KR" altLang="en-US" sz="1200" dirty="0" err="1"/>
              <a:t>뻬앗길</a:t>
            </a:r>
            <a:r>
              <a:rPr lang="ko-KR" altLang="en-US" sz="1200" dirty="0"/>
              <a:t> 기능성이 높습니다</a:t>
            </a:r>
            <a:r>
              <a:rPr lang="en-US" altLang="ko-KR" sz="1200" dirty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. </a:t>
            </a:r>
            <a:r>
              <a:rPr lang="en-US" altLang="ko-KR" sz="1200" dirty="0"/>
              <a:t>RFM </a:t>
            </a:r>
            <a:r>
              <a:rPr lang="ko-KR" altLang="en-US" sz="1200" dirty="0"/>
              <a:t>모두 낮은 고객은 이미 다른 매장의 고객으로 판단할 수 있습니다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6051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23528" y="1188948"/>
            <a:ext cx="8568952" cy="54084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Rix모던고딕 B" panose="02020603020101020101" pitchFamily="18" charset="-127"/>
                <a:ea typeface="Rix모던고딕 B" panose="02020603020101020101" pitchFamily="18" charset="-127"/>
              </a:rPr>
              <a:t>https://www.youtube.com/watch?v=FhHeH6MMjTM</a:t>
            </a:r>
            <a:endParaRPr lang="ko-KR" altLang="en-US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6161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2</a:t>
            </a:r>
            <a:endParaRPr lang="ko-KR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2760" y="64424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RFM</a:t>
            </a:r>
            <a:r>
              <a:rPr lang="ko-KR" alt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으로 고객 분석하기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5292080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6156176" y="828908"/>
            <a:ext cx="792088" cy="360040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7020272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53202"/>
              </p:ext>
            </p:extLst>
          </p:nvPr>
        </p:nvGraphicFramePr>
        <p:xfrm>
          <a:off x="1115617" y="2012554"/>
          <a:ext cx="6984774" cy="4104461"/>
        </p:xfrm>
        <a:graphic>
          <a:graphicData uri="http://schemas.openxmlformats.org/drawingml/2006/table">
            <a:tbl>
              <a:tblPr/>
              <a:tblGrid>
                <a:gridCol w="1164129"/>
                <a:gridCol w="1164129"/>
                <a:gridCol w="1164129"/>
                <a:gridCol w="1164129"/>
                <a:gridCol w="1164129"/>
                <a:gridCol w="1164129"/>
              </a:tblGrid>
              <a:tr h="36654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구매 경향 분석하기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464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구매횟수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고객평균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구성비누계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5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5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5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5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5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5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5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5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5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5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9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2427" y="1475239"/>
            <a:ext cx="329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상위 </a:t>
            </a:r>
            <a:r>
              <a:rPr lang="en-US" altLang="ko-KR" b="1" dirty="0" smtClean="0"/>
              <a:t>30%</a:t>
            </a:r>
            <a:r>
              <a:rPr lang="ko-KR" altLang="en-US" b="1" dirty="0" smtClean="0"/>
              <a:t>가 매출 </a:t>
            </a:r>
            <a:r>
              <a:rPr lang="en-US" altLang="ko-KR" b="1" dirty="0" smtClean="0"/>
              <a:t>50% </a:t>
            </a:r>
            <a:r>
              <a:rPr lang="ko-KR" altLang="en-US" b="1" dirty="0" smtClean="0"/>
              <a:t>차지함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136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23528" y="1188948"/>
            <a:ext cx="8568952" cy="54084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Rix모던고딕 B" panose="02020603020101020101" pitchFamily="18" charset="-127"/>
                <a:ea typeface="Rix모던고딕 B" panose="02020603020101020101" pitchFamily="18" charset="-127"/>
              </a:rPr>
              <a:t>https://www.youtube.com/watch?v=FhHeH6MMjTM</a:t>
            </a:r>
            <a:endParaRPr lang="ko-KR" altLang="en-US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6161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2</a:t>
            </a:r>
            <a:endParaRPr lang="ko-KR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2760" y="64424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RFM</a:t>
            </a:r>
            <a:r>
              <a:rPr lang="ko-KR" alt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으로 고객 분석하기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5292080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6156176" y="828908"/>
            <a:ext cx="792088" cy="360040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7020272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928498"/>
              </p:ext>
            </p:extLst>
          </p:nvPr>
        </p:nvGraphicFramePr>
        <p:xfrm>
          <a:off x="5076056" y="2996952"/>
          <a:ext cx="3647687" cy="1584176"/>
        </p:xfrm>
        <a:graphic>
          <a:graphicData uri="http://schemas.openxmlformats.org/drawingml/2006/table">
            <a:tbl>
              <a:tblPr/>
              <a:tblGrid>
                <a:gridCol w="438087"/>
                <a:gridCol w="1067838"/>
                <a:gridCol w="1070881"/>
                <a:gridCol w="1070881"/>
              </a:tblGrid>
              <a:tr h="19255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기준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B72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B727"/>
                    </a:solidFill>
                  </a:tcPr>
                </a:tc>
              </a:tr>
              <a:tr h="1925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R: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구입일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A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F: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누적구입빈도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A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M: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누적구입금액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ACA"/>
                    </a:solidFill>
                  </a:tcPr>
                </a:tc>
              </a:tr>
              <a:tr h="1925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(x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이내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(x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 이상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(x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이상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CA"/>
                    </a:solidFill>
                  </a:tcPr>
                </a:tc>
              </a:tr>
              <a:tr h="2013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4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1,000,000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3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4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700,000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3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4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3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4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3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4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이전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이하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이하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250628"/>
              </p:ext>
            </p:extLst>
          </p:nvPr>
        </p:nvGraphicFramePr>
        <p:xfrm>
          <a:off x="611560" y="1628800"/>
          <a:ext cx="4245951" cy="4532558"/>
        </p:xfrm>
        <a:graphic>
          <a:graphicData uri="http://schemas.openxmlformats.org/drawingml/2006/table">
            <a:tbl>
              <a:tblPr/>
              <a:tblGrid>
                <a:gridCol w="1164656"/>
                <a:gridCol w="696959"/>
                <a:gridCol w="715301"/>
                <a:gridCol w="715301"/>
                <a:gridCol w="953734"/>
              </a:tblGrid>
              <a:tr h="32942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데이터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532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0204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3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고객코드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910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고객명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910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역산일수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910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구매횟수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910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구입금액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9101"/>
                    </a:solidFill>
                  </a:tcPr>
                </a:tc>
              </a:tr>
              <a:tr h="2013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BS-125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정태성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349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31,000 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3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BS-168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배영진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345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31,000 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3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BS-16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천호동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296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34,000 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3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BS-37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임창규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291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25,000 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3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BS-105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김재운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284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24,000 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3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BS-42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윤종우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279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26,000 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3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BS-188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전진희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267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28,000 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3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BS-100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김승애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265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507,000 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3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BS-71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윤여진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265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36,000 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3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BS-155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안영군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262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271,000 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3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BS-190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이마석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262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 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3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BS-142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임은진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257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480,000 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3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BS-84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정미란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256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122,000 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3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BS-39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박영주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149,000 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3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BS-139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김학수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251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130,000 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3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BS-113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김철곤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95,000 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3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BS-160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김준식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37,000 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3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BS-162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지동철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248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80,000 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3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BS-119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정동하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245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287,000 </a:t>
                      </a:r>
                    </a:p>
                  </a:txBody>
                  <a:tcPr marL="9151" marR="9151" marT="91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2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23528" y="1188948"/>
            <a:ext cx="8568952" cy="54084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Rix모던고딕 B" panose="02020603020101020101" pitchFamily="18" charset="-127"/>
                <a:ea typeface="Rix모던고딕 B" panose="02020603020101020101" pitchFamily="18" charset="-127"/>
              </a:rPr>
              <a:t>https://www.youtube.com/watch?v=FhHeH6MMjTM</a:t>
            </a:r>
            <a:endParaRPr lang="ko-KR" altLang="en-US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6161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2</a:t>
            </a:r>
            <a:endParaRPr lang="ko-KR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2760" y="64424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RFM</a:t>
            </a:r>
            <a:r>
              <a:rPr lang="ko-KR" alt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으로 고객 분석하기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5292080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6156176" y="828908"/>
            <a:ext cx="792088" cy="360040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7020272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28" y="2563799"/>
            <a:ext cx="2905125" cy="20428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317" y="2687717"/>
            <a:ext cx="2413236" cy="198347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213" y="2687717"/>
            <a:ext cx="27813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1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23528" y="1188948"/>
            <a:ext cx="8568952" cy="54084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Rix모던고딕 B" panose="02020603020101020101" pitchFamily="18" charset="-127"/>
                <a:ea typeface="Rix모던고딕 B" panose="02020603020101020101" pitchFamily="18" charset="-127"/>
              </a:rPr>
              <a:t>https://www.youtube.com/watch?v=FhHeH6MMjTM</a:t>
            </a:r>
            <a:endParaRPr lang="ko-KR" altLang="en-US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6161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2</a:t>
            </a:r>
            <a:endParaRPr lang="ko-KR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2760" y="64424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RFM</a:t>
            </a:r>
            <a:r>
              <a:rPr lang="ko-KR" alt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으로 고객 분석하기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5292080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6156176" y="828908"/>
            <a:ext cx="792088" cy="360040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7020272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057222"/>
              </p:ext>
            </p:extLst>
          </p:nvPr>
        </p:nvGraphicFramePr>
        <p:xfrm>
          <a:off x="1403648" y="2852936"/>
          <a:ext cx="6172200" cy="14668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9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23528" y="1188948"/>
            <a:ext cx="8568952" cy="54084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Rix모던고딕 B" panose="02020603020101020101" pitchFamily="18" charset="-127"/>
                <a:ea typeface="Rix모던고딕 B" panose="02020603020101020101" pitchFamily="18" charset="-127"/>
              </a:rPr>
              <a:t>https://www.youtube.com/watch?v=FhHeH6MMjTM</a:t>
            </a:r>
            <a:endParaRPr lang="ko-KR" altLang="en-US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6161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2</a:t>
            </a:r>
            <a:endParaRPr lang="ko-KR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2760" y="64424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RFM</a:t>
            </a:r>
            <a:r>
              <a:rPr lang="ko-KR" alt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으로 고객 분석하기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5292080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6156176" y="828908"/>
            <a:ext cx="792088" cy="360040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7020272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403648" y="2852936"/>
          <a:ext cx="6172200" cy="14668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97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23528" y="1188948"/>
            <a:ext cx="8568952" cy="54084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Rix모던고딕 B" panose="02020603020101020101" pitchFamily="18" charset="-127"/>
                <a:ea typeface="Rix모던고딕 B" panose="02020603020101020101" pitchFamily="18" charset="-127"/>
              </a:rPr>
              <a:t>https://www.youtube.com/watch?v=FhHeH6MMjTM</a:t>
            </a:r>
            <a:endParaRPr lang="ko-KR" altLang="en-US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6161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2</a:t>
            </a:r>
            <a:endParaRPr lang="ko-KR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2760" y="64424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RFM</a:t>
            </a:r>
            <a:r>
              <a:rPr lang="ko-KR" alt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으로 고객 분석하기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5292080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6156176" y="828908"/>
            <a:ext cx="792088" cy="360040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7020272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028890"/>
              </p:ext>
            </p:extLst>
          </p:nvPr>
        </p:nvGraphicFramePr>
        <p:xfrm>
          <a:off x="2142593" y="2132856"/>
          <a:ext cx="4800600" cy="31432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A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A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A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A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A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A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A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A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A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A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A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A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9F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9F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A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A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A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A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A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A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A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A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A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A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A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A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9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33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23528" y="1188948"/>
            <a:ext cx="8568952" cy="54084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Rix모던고딕 B" panose="02020603020101020101" pitchFamily="18" charset="-127"/>
                <a:ea typeface="Rix모던고딕 B" panose="02020603020101020101" pitchFamily="18" charset="-127"/>
              </a:rPr>
              <a:t>https://www.youtube.com/watch?v=FhHeH6MMjTM</a:t>
            </a:r>
            <a:endParaRPr lang="ko-KR" altLang="en-US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6161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2</a:t>
            </a:r>
            <a:endParaRPr lang="ko-KR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2760" y="64424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RFM</a:t>
            </a:r>
            <a:r>
              <a:rPr lang="ko-KR" alt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으로 고객 분석하기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5292080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6156176" y="828908"/>
            <a:ext cx="792088" cy="360040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7020272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52650"/>
            <a:ext cx="3481974" cy="27822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088" y="1496202"/>
            <a:ext cx="3391474" cy="11775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302" y="4219473"/>
            <a:ext cx="6377403" cy="22932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680" y="2663744"/>
            <a:ext cx="3286882" cy="191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5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23528" y="1188948"/>
            <a:ext cx="8568952" cy="54084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Rix모던고딕 B" panose="02020603020101020101" pitchFamily="18" charset="-127"/>
                <a:ea typeface="Rix모던고딕 B" panose="02020603020101020101" pitchFamily="18" charset="-127"/>
              </a:rPr>
              <a:t>https://www.youtube.com/watch?v=FhHeH6MMjTM</a:t>
            </a:r>
            <a:endParaRPr lang="ko-KR" altLang="en-US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6161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2</a:t>
            </a:r>
            <a:endParaRPr lang="ko-KR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2760" y="64424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RFM</a:t>
            </a:r>
            <a:r>
              <a:rPr lang="ko-KR" alt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으로 고객 분석하기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5292080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6156176" y="828908"/>
            <a:ext cx="792088" cy="360040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7020272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21793"/>
            <a:ext cx="3971925" cy="5124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004" y="2564160"/>
            <a:ext cx="40767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2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23528" y="1188948"/>
            <a:ext cx="8568952" cy="54084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Rix모던고딕 B" panose="02020603020101020101" pitchFamily="18" charset="-127"/>
                <a:ea typeface="Rix모던고딕 B" panose="02020603020101020101" pitchFamily="18" charset="-127"/>
              </a:rPr>
              <a:t>https://www.youtube.com/watch?v=FhHeH6MMjTM</a:t>
            </a:r>
            <a:endParaRPr lang="ko-KR" altLang="en-US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6161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2</a:t>
            </a:r>
            <a:endParaRPr lang="ko-KR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2760" y="64424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RFM</a:t>
            </a:r>
            <a:r>
              <a:rPr lang="ko-KR" alt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으로 고객 분석하기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5292080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6156176" y="828908"/>
            <a:ext cx="792088" cy="360040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7020272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729983"/>
              </p:ext>
            </p:extLst>
          </p:nvPr>
        </p:nvGraphicFramePr>
        <p:xfrm>
          <a:off x="2411760" y="1628800"/>
          <a:ext cx="3989829" cy="4525972"/>
        </p:xfrm>
        <a:graphic>
          <a:graphicData uri="http://schemas.openxmlformats.org/drawingml/2006/table">
            <a:tbl>
              <a:tblPr/>
              <a:tblGrid>
                <a:gridCol w="1144394"/>
                <a:gridCol w="886283"/>
                <a:gridCol w="625063"/>
                <a:gridCol w="625063"/>
                <a:gridCol w="709026"/>
              </a:tblGrid>
              <a:tr h="2057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고객코드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총합계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C"/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13.0%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28.6%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41.7%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41.7%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29.7%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29.7%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총합계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74.48%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13.02%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12.50%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100.00%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고객코드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총합계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C"/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2.6%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34.9%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12.0%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9.9%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56.8%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39.1%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40.6%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총합계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74.48%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13.02%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12.50%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100.00%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고객코드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총합계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C"/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21.4%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17.7%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40.6%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8.3%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23.4%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25.0%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56.8%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2.6%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총합계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29.69%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41.67%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28.65%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100.00%</a:t>
                      </a:r>
                    </a:p>
                  </a:txBody>
                  <a:tcPr marL="9351" marR="9351" marT="93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57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31840" y="1196752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C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ontents</a:t>
            </a:r>
            <a:endParaRPr lang="ko-KR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788024" y="3284984"/>
            <a:ext cx="2448272" cy="15841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RPM</a:t>
            </a:r>
            <a:r>
              <a:rPr lang="ko-KR" altLang="en-US" sz="3200" b="1" dirty="0" smtClean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으로 고객분석하기</a:t>
            </a:r>
            <a:endParaRPr lang="ko-KR" altLang="en-US" sz="3200" b="1" dirty="0">
              <a:solidFill>
                <a:schemeClr val="tx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83668" y="2098172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고객 분석하여 매출 올리기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95736" y="3284984"/>
            <a:ext cx="2448272" cy="15841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PPM</a:t>
            </a:r>
            <a:r>
              <a:rPr lang="ko-KR" altLang="en-US" sz="3200" b="1" dirty="0" smtClean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으로 상품분석하기</a:t>
            </a:r>
            <a:endParaRPr lang="ko-KR" altLang="en-US" sz="3200" b="1" dirty="0">
              <a:solidFill>
                <a:schemeClr val="tx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23728" y="291565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Part</a:t>
            </a:r>
            <a:r>
              <a:rPr lang="en-US" altLang="ko-K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1</a:t>
            </a:r>
            <a:endParaRPr lang="ko-KR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16016" y="292494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Part</a:t>
            </a:r>
            <a:r>
              <a:rPr lang="en-US" altLang="ko-K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2</a:t>
            </a:r>
            <a:endParaRPr lang="ko-KR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124744"/>
            <a:ext cx="1889275" cy="15435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사각형 설명선 7"/>
          <p:cNvSpPr/>
          <p:nvPr/>
        </p:nvSpPr>
        <p:spPr>
          <a:xfrm>
            <a:off x="4788024" y="2852936"/>
            <a:ext cx="2145080" cy="1164472"/>
          </a:xfrm>
          <a:prstGeom prst="wedgeRoundRectCallout">
            <a:avLst>
              <a:gd name="adj1" fmla="val 33285"/>
              <a:gd name="adj2" fmla="val 6457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Any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 question?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5736" y="2564904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11760" y="327576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들어주셔서 감사합니다</a:t>
            </a:r>
            <a:r>
              <a:rPr lang="en-US" altLang="ko-KR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.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23528" y="1188948"/>
            <a:ext cx="8568952" cy="54084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Rix모던고딕 B" panose="02020603020101020101" pitchFamily="18" charset="-127"/>
                <a:ea typeface="Rix모던고딕 B" panose="02020603020101020101" pitchFamily="18" charset="-127"/>
              </a:rPr>
              <a:t>https://www.youtube.com/watch?v=FhHeH6MMjTM</a:t>
            </a:r>
            <a:endParaRPr lang="ko-KR" altLang="en-US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6161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1</a:t>
            </a:r>
            <a:endParaRPr lang="ko-KR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2760" y="64424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PPM</a:t>
            </a:r>
            <a:r>
              <a:rPr lang="ko-KR" alt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으로 상품분석하기</a:t>
            </a: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5292080" y="828908"/>
            <a:ext cx="792088" cy="360040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6156176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7020272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34490"/>
            <a:ext cx="7602011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23528" y="1188948"/>
            <a:ext cx="8568952" cy="54084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https://www.youtube.com/watch?v=FhHeH6MMjTM</a:t>
            </a:r>
            <a:endParaRPr lang="ko-KR" altLang="en-US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6161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1</a:t>
            </a:r>
            <a:endParaRPr lang="ko-KR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2760" y="64424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PPM</a:t>
            </a:r>
            <a:r>
              <a:rPr lang="ko-KR" alt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으로 상품분석하기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5292080" y="828908"/>
            <a:ext cx="792088" cy="360040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6156176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7020272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2865" y="1772816"/>
            <a:ext cx="797027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HiddenHorzOCR"/>
              </a:rPr>
              <a:t>Star(</a:t>
            </a:r>
            <a:r>
              <a:rPr lang="ko-KR" altLang="en-US" sz="1000" b="1" dirty="0" smtClean="0">
                <a:latin typeface="HiddenHorzOCR"/>
              </a:rPr>
              <a:t>상대 </a:t>
            </a:r>
            <a:r>
              <a:rPr lang="ko-KR" altLang="en-US" sz="1000" b="1" dirty="0">
                <a:latin typeface="HiddenHorzOCR"/>
              </a:rPr>
              <a:t>점유율 높음 </a:t>
            </a:r>
            <a:r>
              <a:rPr lang="en-US" altLang="ko-KR" sz="1000" b="1" dirty="0" smtClean="0">
                <a:latin typeface="HiddenHorzOCR"/>
              </a:rPr>
              <a:t>x </a:t>
            </a:r>
            <a:r>
              <a:rPr lang="ko-KR" altLang="en-US" sz="1000" b="1" dirty="0" smtClean="0">
                <a:latin typeface="HiddenHorzOCR"/>
              </a:rPr>
              <a:t>시장 </a:t>
            </a:r>
            <a:r>
              <a:rPr lang="ko-KR" altLang="en-US" sz="1000" b="1" dirty="0" err="1">
                <a:latin typeface="HiddenHorzOCR"/>
              </a:rPr>
              <a:t>성징률</a:t>
            </a:r>
            <a:r>
              <a:rPr lang="ko-KR" altLang="en-US" sz="1000" b="1" dirty="0">
                <a:latin typeface="HiddenHorzOCR"/>
              </a:rPr>
              <a:t> 높음</a:t>
            </a:r>
            <a:r>
              <a:rPr lang="en-US" altLang="ko-KR" sz="1000" b="1" dirty="0">
                <a:latin typeface="HiddenHorzOCR"/>
              </a:rPr>
              <a:t>)</a:t>
            </a:r>
          </a:p>
          <a:p>
            <a:r>
              <a:rPr lang="ko-KR" altLang="en-US" sz="1000" dirty="0">
                <a:latin typeface="HiddenHorzOCR"/>
              </a:rPr>
              <a:t>시장의 성장률 상대적 점유율 모두 높습니다</a:t>
            </a:r>
            <a:r>
              <a:rPr lang="en-US" altLang="ko-KR" sz="1000" dirty="0">
                <a:latin typeface="HiddenHorzOCR"/>
              </a:rPr>
              <a:t>. </a:t>
            </a:r>
            <a:r>
              <a:rPr lang="ko-KR" altLang="en-US" sz="1000" dirty="0">
                <a:latin typeface="HiddenHorzOCR"/>
              </a:rPr>
              <a:t>기업에서 가장 주목 받기 쉬운 사업입니다</a:t>
            </a:r>
            <a:r>
              <a:rPr lang="en-US" altLang="ko-KR" sz="1000" dirty="0">
                <a:latin typeface="HiddenHorzOCR"/>
              </a:rPr>
              <a:t>. </a:t>
            </a:r>
            <a:r>
              <a:rPr lang="ko-KR" altLang="en-US" sz="1000" dirty="0">
                <a:latin typeface="HiddenHorzOCR"/>
              </a:rPr>
              <a:t>이 </a:t>
            </a:r>
            <a:r>
              <a:rPr lang="ko-KR" altLang="en-US" sz="1000" dirty="0" smtClean="0">
                <a:latin typeface="HiddenHorzOCR"/>
              </a:rPr>
              <a:t>사업이나 제품은 </a:t>
            </a:r>
            <a:r>
              <a:rPr lang="ko-KR" altLang="en-US" sz="1000" dirty="0">
                <a:latin typeface="HiddenHorzOCR"/>
              </a:rPr>
              <a:t>매출이 늘어 현금도 많이 </a:t>
            </a:r>
            <a:r>
              <a:rPr lang="ko-KR" altLang="en-US" sz="1000" dirty="0" err="1">
                <a:latin typeface="HiddenHorzOCR"/>
              </a:rPr>
              <a:t>유입되</a:t>
            </a:r>
            <a:r>
              <a:rPr lang="ko-KR" altLang="en-US" sz="1000" dirty="0">
                <a:latin typeface="HiddenHorzOCR"/>
              </a:rPr>
              <a:t> 지만 점유율을 유지하기 위해 설비 투자나 </a:t>
            </a:r>
            <a:r>
              <a:rPr lang="ko-KR" altLang="en-US" sz="1000" dirty="0" err="1">
                <a:latin typeface="HiddenHorzOCR"/>
              </a:rPr>
              <a:t>판촉비도</a:t>
            </a:r>
            <a:r>
              <a:rPr lang="ko-KR" altLang="en-US" sz="1000" dirty="0">
                <a:latin typeface="HiddenHorzOCR"/>
              </a:rPr>
              <a:t> 늘릴 </a:t>
            </a:r>
            <a:r>
              <a:rPr lang="ko-KR" altLang="en-US" sz="1000" dirty="0" smtClean="0">
                <a:latin typeface="HiddenHorzOCR"/>
              </a:rPr>
              <a:t>필요 가 </a:t>
            </a:r>
            <a:r>
              <a:rPr lang="ko-KR" altLang="en-US" sz="1000" dirty="0">
                <a:latin typeface="HiddenHorzOCR"/>
              </a:rPr>
              <a:t>있기 때문에 현금 지출도 </a:t>
            </a:r>
            <a:r>
              <a:rPr lang="ko-KR" altLang="en-US" sz="1000" dirty="0" err="1">
                <a:latin typeface="HiddenHorzOCR"/>
              </a:rPr>
              <a:t>증기합니다</a:t>
            </a:r>
            <a:r>
              <a:rPr lang="en-US" altLang="ko-KR" sz="1000" dirty="0">
                <a:latin typeface="HiddenHorzOCR"/>
              </a:rPr>
              <a:t>. </a:t>
            </a:r>
            <a:r>
              <a:rPr lang="ko-KR" altLang="en-US" sz="1000" dirty="0">
                <a:latin typeface="HiddenHorzOCR"/>
              </a:rPr>
              <a:t>이 카테고리에 들어가는 사업이나 제품은 현금 수입과 </a:t>
            </a:r>
            <a:r>
              <a:rPr lang="ko-KR" altLang="en-US" sz="1000" dirty="0" smtClean="0">
                <a:latin typeface="HiddenHorzOCR"/>
              </a:rPr>
              <a:t>지출이 </a:t>
            </a:r>
            <a:r>
              <a:rPr lang="ko-KR" altLang="en-US" sz="1000" dirty="0" err="1" smtClean="0">
                <a:latin typeface="HiddenHorzOCR"/>
              </a:rPr>
              <a:t>경쟁히고</a:t>
            </a:r>
            <a:r>
              <a:rPr lang="ko-KR" altLang="en-US" sz="1000" dirty="0" smtClean="0">
                <a:latin typeface="HiddenHorzOCR"/>
              </a:rPr>
              <a:t> </a:t>
            </a:r>
            <a:r>
              <a:rPr lang="ko-KR" altLang="en-US" sz="1000" dirty="0">
                <a:latin typeface="HiddenHorzOCR"/>
              </a:rPr>
              <a:t>있으므로 단기적으로 </a:t>
            </a:r>
            <a:r>
              <a:rPr lang="ko-KR" altLang="en-US" sz="1000" dirty="0" err="1">
                <a:latin typeface="HiddenHorzOCR"/>
              </a:rPr>
              <a:t>수익원이</a:t>
            </a:r>
            <a:r>
              <a:rPr lang="ko-KR" altLang="en-US" sz="1000" dirty="0">
                <a:latin typeface="HiddenHorzOCR"/>
              </a:rPr>
              <a:t> 되기는 힘들지만 이대로 시장이 성숙기가 되어 현금 투자가 </a:t>
            </a:r>
            <a:r>
              <a:rPr lang="ko-KR" altLang="en-US" sz="1000" dirty="0" smtClean="0">
                <a:latin typeface="HiddenHorzOCR"/>
              </a:rPr>
              <a:t>줄 면 </a:t>
            </a:r>
            <a:r>
              <a:rPr lang="ko-KR" altLang="en-US" sz="1000" dirty="0">
                <a:latin typeface="HiddenHorzOCR"/>
              </a:rPr>
              <a:t>단번에 수익 사업으로 </a:t>
            </a:r>
            <a:r>
              <a:rPr lang="ko-KR" altLang="en-US" sz="1000" dirty="0" err="1">
                <a:latin typeface="HiddenHorzOCR"/>
              </a:rPr>
              <a:t>돌이섭니다</a:t>
            </a:r>
            <a:r>
              <a:rPr lang="en-US" altLang="ko-KR" sz="1000" dirty="0">
                <a:latin typeface="HiddenHorzOCR"/>
              </a:rPr>
              <a:t>. </a:t>
            </a:r>
            <a:r>
              <a:rPr lang="ko-KR" altLang="en-US" sz="1000" dirty="0">
                <a:latin typeface="HiddenHorzOCR"/>
              </a:rPr>
              <a:t>따라서 기업의 장래성을 생각한다면 이 </a:t>
            </a:r>
            <a:r>
              <a:rPr lang="en-US" altLang="ko-KR" sz="1000" dirty="0">
                <a:latin typeface="HiddenHorzOCR"/>
              </a:rPr>
              <a:t>Star </a:t>
            </a:r>
            <a:r>
              <a:rPr lang="ko-KR" altLang="en-US" sz="1000" dirty="0">
                <a:latin typeface="HiddenHorzOCR"/>
              </a:rPr>
              <a:t>카테고리에 어느 </a:t>
            </a:r>
            <a:r>
              <a:rPr lang="ko-KR" altLang="en-US" sz="1000" dirty="0" smtClean="0">
                <a:latin typeface="HiddenHorzOCR"/>
              </a:rPr>
              <a:t>정도의 </a:t>
            </a:r>
            <a:r>
              <a:rPr lang="ko-KR" altLang="en-US" sz="1000" dirty="0">
                <a:latin typeface="HiddenHorzOCR"/>
              </a:rPr>
              <a:t>사업이 있는가가 포인트입니다</a:t>
            </a:r>
            <a:r>
              <a:rPr lang="en-US" altLang="ko-KR" sz="1000" dirty="0" smtClean="0">
                <a:latin typeface="HiddenHorzOCR"/>
              </a:rPr>
              <a:t>.</a:t>
            </a:r>
          </a:p>
          <a:p>
            <a:endParaRPr lang="en-US" altLang="ko-KR" sz="1000" dirty="0">
              <a:latin typeface="HiddenHorzOCR"/>
            </a:endParaRPr>
          </a:p>
          <a:p>
            <a:r>
              <a:rPr lang="en-US" altLang="ko-KR" sz="1000" b="1" dirty="0"/>
              <a:t>Cash Cow(</a:t>
            </a:r>
            <a:r>
              <a:rPr lang="ko-KR" altLang="en-US" sz="1000" b="1" dirty="0"/>
              <a:t>상대 점유율 높음 </a:t>
            </a:r>
            <a:r>
              <a:rPr lang="en-US" altLang="ko-KR" sz="1000" b="1" dirty="0"/>
              <a:t>K </a:t>
            </a:r>
            <a:r>
              <a:rPr lang="ko-KR" altLang="en-US" sz="1000" b="1" dirty="0"/>
              <a:t>시장 </a:t>
            </a:r>
            <a:r>
              <a:rPr lang="ko-KR" altLang="en-US" sz="1000" b="1" dirty="0" err="1"/>
              <a:t>성징률</a:t>
            </a:r>
            <a:r>
              <a:rPr lang="ko-KR" altLang="en-US" sz="1000" b="1" dirty="0"/>
              <a:t> 낮음</a:t>
            </a:r>
            <a:r>
              <a:rPr lang="en-US" altLang="ko-KR" sz="1000" b="1" dirty="0"/>
              <a:t>)</a:t>
            </a:r>
          </a:p>
          <a:p>
            <a:r>
              <a:rPr lang="ko-KR" altLang="en-US" sz="1000" dirty="0"/>
              <a:t>시장 성장률은 낮지만 상대적 점유율이 높아 돈이 되는 사업이나 제품입니다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자사의 점유율이 높아 </a:t>
            </a:r>
            <a:r>
              <a:rPr lang="ko-KR" altLang="en-US" sz="1000" dirty="0" err="1" smtClean="0"/>
              <a:t>매줄도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크고 현금도 많이 유입되지만 시장 성장률이 낮아 경쟁이 둔화되는 상태라고 할 수 있습니다</a:t>
            </a:r>
            <a:r>
              <a:rPr lang="en-US" altLang="ko-KR" sz="1000" dirty="0"/>
              <a:t>. </a:t>
            </a:r>
            <a:r>
              <a:rPr lang="ko-KR" altLang="en-US" sz="1000" dirty="0" smtClean="0"/>
              <a:t>설비 </a:t>
            </a:r>
            <a:r>
              <a:rPr lang="ko-KR" altLang="en-US" sz="1000" dirty="0"/>
              <a:t>투자나 </a:t>
            </a:r>
            <a:r>
              <a:rPr lang="ko-KR" altLang="en-US" sz="1000" dirty="0" err="1"/>
              <a:t>판촉비</a:t>
            </a:r>
            <a:r>
              <a:rPr lang="ko-KR" altLang="en-US" sz="1000" dirty="0"/>
              <a:t> 등의 지출은 감소합니다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지금은 가장 수지 맞는 사업이지만 언젠가 쇠퇴할 </a:t>
            </a:r>
            <a:r>
              <a:rPr lang="ko-KR" altLang="en-US" sz="1000" dirty="0" smtClean="0"/>
              <a:t>가능성이 높은 </a:t>
            </a:r>
            <a:r>
              <a:rPr lang="ko-KR" altLang="en-US" sz="1000" dirty="0"/>
              <a:t>사업이라고 할 수 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이 </a:t>
            </a:r>
            <a:r>
              <a:rPr lang="ko-KR" altLang="en-US" sz="1000" dirty="0" err="1"/>
              <a:t>가테고리에</a:t>
            </a:r>
            <a:r>
              <a:rPr lang="ko-KR" altLang="en-US" sz="1000" dirty="0"/>
              <a:t> 있는 사업은 전사적으로 현금 공급원이 되는 경우가 </a:t>
            </a:r>
            <a:r>
              <a:rPr lang="ko-KR" altLang="en-US" sz="1000" dirty="0" err="1"/>
              <a:t>많</a:t>
            </a:r>
            <a:endParaRPr lang="ko-KR" altLang="en-US" sz="1000" dirty="0"/>
          </a:p>
          <a:p>
            <a:r>
              <a:rPr lang="ko-KR" altLang="en-US" sz="1000" dirty="0"/>
              <a:t>아</a:t>
            </a:r>
            <a:r>
              <a:rPr lang="en-US" altLang="ko-KR" sz="1000" dirty="0"/>
              <a:t>, </a:t>
            </a:r>
            <a:r>
              <a:rPr lang="ko-KR" altLang="en-US" sz="1000" dirty="0"/>
              <a:t>여기서 벌어들인 자금을 어디로 돌릴 것인가 하는 것이 경영상 과제입니다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그런 관점에서 이 </a:t>
            </a:r>
            <a:r>
              <a:rPr lang="ko-KR" altLang="en-US" sz="1000" dirty="0" smtClean="0"/>
              <a:t>범주에 </a:t>
            </a:r>
            <a:r>
              <a:rPr lang="ko-KR" altLang="en-US" sz="1000" dirty="0"/>
              <a:t>많은 사업이 있는 기 업은 현 시점에서 경영에 여유가 있다고 볼 수 있습니다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b="1" dirty="0"/>
              <a:t>Problem Child(</a:t>
            </a:r>
            <a:r>
              <a:rPr lang="ko-KR" altLang="en-US" sz="1000" b="1" dirty="0"/>
              <a:t>상대 점유율 낮음 </a:t>
            </a:r>
            <a:r>
              <a:rPr lang="en-US" altLang="ko-KR" sz="1000" b="1" dirty="0"/>
              <a:t>x</a:t>
            </a:r>
            <a:r>
              <a:rPr lang="ko-KR" altLang="en-US" sz="1000" b="1" dirty="0"/>
              <a:t>시장 </a:t>
            </a:r>
            <a:r>
              <a:rPr lang="ko-KR" altLang="en-US" sz="1000" b="1" dirty="0" err="1"/>
              <a:t>성쟝률</a:t>
            </a:r>
            <a:r>
              <a:rPr lang="ko-KR" altLang="en-US" sz="1000" b="1" dirty="0"/>
              <a:t> 높음</a:t>
            </a:r>
            <a:r>
              <a:rPr lang="en-US" altLang="ko-KR" sz="1000" b="1" dirty="0"/>
              <a:t>)</a:t>
            </a:r>
          </a:p>
          <a:p>
            <a:r>
              <a:rPr lang="ko-KR" altLang="en-US" sz="1000" dirty="0"/>
              <a:t>시장 </a:t>
            </a:r>
            <a:r>
              <a:rPr lang="ko-KR" altLang="en-US" sz="1000" dirty="0" err="1"/>
              <a:t>성징률이</a:t>
            </a:r>
            <a:r>
              <a:rPr lang="ko-KR" altLang="en-US" sz="1000" dirty="0"/>
              <a:t> 높고 상대적 점유율이 낮아 문제가 되는 사업입니다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시장은 성장하고 있으므로 설비 </a:t>
            </a:r>
            <a:r>
              <a:rPr lang="ko-KR" altLang="en-US" sz="1000" dirty="0" smtClean="0"/>
              <a:t>투자 </a:t>
            </a:r>
            <a:r>
              <a:rPr lang="ko-KR" altLang="en-US" sz="1000" dirty="0"/>
              <a:t>등의 현금 지출은 증가하지만 자사 점유율이 낮아 수입은 적고 돈 먹는 하마라고 할 수 있습니다</a:t>
            </a:r>
            <a:r>
              <a:rPr lang="en-US" altLang="ko-KR" sz="1000" dirty="0"/>
              <a:t>. </a:t>
            </a:r>
            <a:r>
              <a:rPr lang="ko-KR" altLang="en-US" sz="1000" dirty="0" smtClean="0"/>
              <a:t>하지만 </a:t>
            </a:r>
            <a:r>
              <a:rPr lang="ko-KR" altLang="en-US" sz="1000" dirty="0"/>
              <a:t>이 카테고리에 사업은 장래 </a:t>
            </a:r>
            <a:r>
              <a:rPr lang="en-US" altLang="ko-KR" sz="1000" dirty="0"/>
              <a:t>Star </a:t>
            </a:r>
            <a:r>
              <a:rPr lang="ko-KR" altLang="en-US" sz="1000" dirty="0"/>
              <a:t>카테고리 후보이므로 차분하게 키워 나가는 것이 필요합니다</a:t>
            </a:r>
            <a:r>
              <a:rPr lang="en-US" altLang="ko-KR" sz="1000" dirty="0"/>
              <a:t>. </a:t>
            </a:r>
            <a:r>
              <a:rPr lang="ko-KR" altLang="en-US" sz="1000" dirty="0" smtClean="0"/>
              <a:t>따라서 </a:t>
            </a:r>
            <a:r>
              <a:rPr lang="ko-KR" altLang="en-US" sz="1000" dirty="0"/>
              <a:t>이 카테고리의 사업을 어떻게 전개할 것인가가 경영의 한 가지 포인트가 됩니다</a:t>
            </a:r>
            <a:r>
              <a:rPr lang="en-US" altLang="ko-KR" sz="1000" dirty="0"/>
              <a:t>. </a:t>
            </a:r>
            <a:r>
              <a:rPr lang="ko-KR" altLang="en-US" sz="1000" dirty="0"/>
              <a:t>하지만 이 </a:t>
            </a:r>
            <a:r>
              <a:rPr lang="ko-KR" altLang="en-US" sz="1000" dirty="0" smtClean="0"/>
              <a:t>카테고리에 </a:t>
            </a:r>
            <a:r>
              <a:rPr lang="ko-KR" altLang="en-US" sz="1000" dirty="0"/>
              <a:t>들어가는 사업을 일률적으로 </a:t>
            </a:r>
            <a:r>
              <a:rPr lang="ko-KR" altLang="en-US" sz="1000" dirty="0" err="1"/>
              <a:t>투지할</a:t>
            </a:r>
            <a:r>
              <a:rPr lang="ko-KR" altLang="en-US" sz="1000" dirty="0"/>
              <a:t> 수는 없으므로 어떤 가치 판단을 가지고 </a:t>
            </a:r>
            <a:r>
              <a:rPr lang="ko-KR" altLang="en-US" sz="1000" dirty="0" err="1"/>
              <a:t>투지할</a:t>
            </a:r>
            <a:r>
              <a:rPr lang="ko-KR" altLang="en-US" sz="1000" dirty="0"/>
              <a:t> 사업인지 </a:t>
            </a:r>
            <a:r>
              <a:rPr lang="ko-KR" altLang="en-US" sz="1000" dirty="0" smtClean="0"/>
              <a:t>선택하는 </a:t>
            </a:r>
            <a:r>
              <a:rPr lang="ko-KR" altLang="en-US" sz="1000" dirty="0"/>
              <a:t>것이 바로 경영의 이슈 자체라고 할 수 있을 것입니다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새로 시작하는 사업은 대부분 이 </a:t>
            </a:r>
            <a:r>
              <a:rPr lang="ko-KR" altLang="en-US" sz="1000" dirty="0" smtClean="0"/>
              <a:t>카테고리에 </a:t>
            </a:r>
            <a:r>
              <a:rPr lang="ko-KR" altLang="en-US" sz="1000" dirty="0" err="1"/>
              <a:t>속히는</a:t>
            </a:r>
            <a:r>
              <a:rPr lang="ko-KR" altLang="en-US" sz="1000" dirty="0"/>
              <a:t> 것이 대부분입니다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b="1" dirty="0"/>
              <a:t>D</a:t>
            </a:r>
            <a:r>
              <a:rPr lang="ko-KR" altLang="en-US" sz="1000" b="1" dirty="0"/>
              <a:t>여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상대 점유율 낮음 </a:t>
            </a:r>
            <a:r>
              <a:rPr lang="en-US" altLang="ko-KR" sz="1000" b="1" dirty="0"/>
              <a:t>&gt;&lt; </a:t>
            </a:r>
            <a:r>
              <a:rPr lang="ko-KR" altLang="en-US" sz="1000" b="1" dirty="0"/>
              <a:t>시장 </a:t>
            </a:r>
            <a:r>
              <a:rPr lang="ko-KR" altLang="en-US" sz="1000" b="1" dirty="0" err="1"/>
              <a:t>성쟝률</a:t>
            </a:r>
            <a:r>
              <a:rPr lang="ko-KR" altLang="en-US" sz="1000" b="1" dirty="0"/>
              <a:t> 낮음</a:t>
            </a:r>
            <a:r>
              <a:rPr lang="en-US" altLang="ko-KR" sz="1000" b="1" dirty="0"/>
              <a:t>)</a:t>
            </a:r>
          </a:p>
          <a:p>
            <a:r>
              <a:rPr lang="ko-KR" altLang="en-US" sz="1000" dirty="0"/>
              <a:t>향후 성장을 기대할 수 없는 시장에서 점유율이 올라가지 않는 사업입니다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시장이 성숙기</a:t>
            </a:r>
            <a:r>
              <a:rPr lang="en-US" altLang="ko-KR" sz="1000" dirty="0"/>
              <a:t>. </a:t>
            </a:r>
            <a:r>
              <a:rPr lang="ko-KR" altLang="en-US" sz="1000" dirty="0"/>
              <a:t>쇠퇴기에 </a:t>
            </a:r>
            <a:r>
              <a:rPr lang="ko-KR" altLang="en-US" sz="1000" dirty="0" smtClean="0"/>
              <a:t>이르렀기 </a:t>
            </a:r>
            <a:r>
              <a:rPr lang="ko-KR" altLang="en-US" sz="1000" dirty="0"/>
              <a:t>때문에 현금을 새로 투자할 필요가 없고</a:t>
            </a:r>
            <a:r>
              <a:rPr lang="en-US" altLang="ko-KR" sz="1000" dirty="0"/>
              <a:t>. </a:t>
            </a:r>
            <a:r>
              <a:rPr lang="ko-KR" altLang="en-US" sz="1000" dirty="0"/>
              <a:t>게다가 점유율도 낮기 때문에 현금 수입도 </a:t>
            </a:r>
            <a:r>
              <a:rPr lang="ko-KR" altLang="en-US" sz="1000" dirty="0" err="1"/>
              <a:t>내디볼</a:t>
            </a:r>
            <a:r>
              <a:rPr lang="ko-KR" altLang="en-US" sz="1000" dirty="0"/>
              <a:t> </a:t>
            </a:r>
            <a:r>
              <a:rPr lang="ko-KR" altLang="en-US" sz="1000" dirty="0" err="1" smtClean="0"/>
              <a:t>수없는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카테고리입니다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현재는 현금이 들어오지도 않지만 나기는 현금도 </a:t>
            </a:r>
            <a:r>
              <a:rPr lang="ko-KR" altLang="en-US" sz="1000" dirty="0" err="1"/>
              <a:t>한정되이</a:t>
            </a:r>
            <a:r>
              <a:rPr lang="ko-KR" altLang="en-US" sz="1000" dirty="0"/>
              <a:t> 있으므로 큰 </a:t>
            </a:r>
            <a:r>
              <a:rPr lang="ko-KR" altLang="en-US" sz="1000" dirty="0" err="1" smtClean="0"/>
              <a:t>손실을내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지는 않고 있지만 장래성을 생각하여 </a:t>
            </a:r>
            <a:r>
              <a:rPr lang="ko-KR" altLang="en-US" sz="1000" dirty="0" err="1"/>
              <a:t>철수히는</a:t>
            </a:r>
            <a:r>
              <a:rPr lang="ko-KR" altLang="en-US" sz="1000" dirty="0"/>
              <a:t> 것이 </a:t>
            </a:r>
            <a:r>
              <a:rPr lang="ko-KR" altLang="en-US" sz="1000" dirty="0" err="1"/>
              <a:t>좋겠습니</a:t>
            </a:r>
            <a:r>
              <a:rPr lang="ko-KR" altLang="en-US" sz="1000" dirty="0"/>
              <a:t> 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772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23528" y="1188948"/>
            <a:ext cx="8568952" cy="54084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https://www.youtube.com/watch?v=FhHeH6MMjTM</a:t>
            </a:r>
            <a:endParaRPr lang="ko-KR" altLang="en-US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6161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1</a:t>
            </a:r>
            <a:endParaRPr lang="ko-KR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2760" y="64424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PPM</a:t>
            </a:r>
            <a:r>
              <a:rPr lang="ko-KR" alt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으로 상품분석하기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5292080" y="828908"/>
            <a:ext cx="792088" cy="360040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6156176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7020272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41" y="2312000"/>
            <a:ext cx="77819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23528" y="1188948"/>
            <a:ext cx="8568952" cy="54084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https://www.youtube.com/watch?v=FhHeH6MMjTM</a:t>
            </a:r>
            <a:endParaRPr lang="ko-KR" altLang="en-US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6161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1</a:t>
            </a:r>
            <a:endParaRPr lang="ko-KR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2760" y="64424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PPM</a:t>
            </a:r>
            <a:r>
              <a:rPr lang="ko-KR" alt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으로 상품분석하기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5292080" y="828908"/>
            <a:ext cx="792088" cy="360040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6156176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7020272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1939249"/>
              </p:ext>
            </p:extLst>
          </p:nvPr>
        </p:nvGraphicFramePr>
        <p:xfrm>
          <a:off x="620188" y="1509519"/>
          <a:ext cx="7609559" cy="4249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03848" y="5877272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CD\Part 05\PPM.xlsx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4572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Star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258137" y="2415058"/>
            <a:ext cx="1108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Problem</a:t>
            </a:r>
            <a:br>
              <a:rPr lang="en-US" altLang="ko-KR" b="1" dirty="0" smtClean="0"/>
            </a:br>
            <a:r>
              <a:rPr lang="en-US" altLang="ko-KR" b="1" dirty="0" smtClean="0"/>
              <a:t>Child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339752" y="4136873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Cash Cow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390131" y="427537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Dog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8687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23528" y="1188948"/>
            <a:ext cx="8568952" cy="54084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https://www.youtube.com/watch?v=FhHeH6MMjTM</a:t>
            </a:r>
            <a:endParaRPr lang="ko-KR" altLang="en-US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6161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1</a:t>
            </a:r>
            <a:endParaRPr lang="ko-KR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2760" y="64424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PPM</a:t>
            </a:r>
            <a:r>
              <a:rPr lang="ko-KR" alt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으로 상품분석하기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5292080" y="828908"/>
            <a:ext cx="792088" cy="360040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6156176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7020272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3848" y="5877272"/>
            <a:ext cx="3505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CD\Part O5\</a:t>
            </a:r>
            <a:r>
              <a:rPr lang="ko-KR" altLang="en-US" b="1" dirty="0"/>
              <a:t>피라미드차트</a:t>
            </a:r>
            <a:r>
              <a:rPr lang="en-US" altLang="ko-KR" b="1" dirty="0" err="1"/>
              <a:t>xlsx</a:t>
            </a:r>
            <a:endParaRPr lang="ko-KR" altLang="en-US" b="1" dirty="0"/>
          </a:p>
        </p:txBody>
      </p:sp>
      <p:graphicFrame>
        <p:nvGraphicFramePr>
          <p:cNvPr id="17" name="차트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192796"/>
              </p:ext>
            </p:extLst>
          </p:nvPr>
        </p:nvGraphicFramePr>
        <p:xfrm>
          <a:off x="683568" y="1628800"/>
          <a:ext cx="7740352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231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23528" y="1188948"/>
            <a:ext cx="8568952" cy="54084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Rix모던고딕 B" panose="02020603020101020101" pitchFamily="18" charset="-127"/>
                <a:ea typeface="Rix모던고딕 B" panose="02020603020101020101" pitchFamily="18" charset="-127"/>
              </a:rPr>
              <a:t>https://www.youtube.com/watch?v=FhHeH6MMjTM</a:t>
            </a:r>
            <a:endParaRPr lang="ko-KR" altLang="en-US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6161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2</a:t>
            </a:r>
            <a:endParaRPr lang="ko-KR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2760" y="64424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RFM</a:t>
            </a:r>
            <a:r>
              <a:rPr lang="ko-KR" alt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으로 고객 분석하기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5292080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6156176" y="828908"/>
            <a:ext cx="792088" cy="360040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7020272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4461" y="1548988"/>
            <a:ext cx="79070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. R : </a:t>
            </a:r>
            <a:r>
              <a:rPr lang="ko-KR" altLang="en-US" sz="2400" b="1" dirty="0"/>
              <a:t>가장 최근에 쇼핑 오는 </a:t>
            </a:r>
            <a:r>
              <a:rPr lang="ko-KR" altLang="en-US" sz="2400" b="1" dirty="0"/>
              <a:t>날</a:t>
            </a:r>
            <a:r>
              <a:rPr lang="ko-KR" altLang="en-US" sz="2400" b="1" dirty="0" smtClean="0"/>
              <a:t>은 </a:t>
            </a:r>
            <a:r>
              <a:rPr lang="ko-KR" altLang="en-US" sz="2400" b="1" dirty="0"/>
              <a:t>언제인가</a:t>
            </a:r>
            <a:r>
              <a:rPr lang="en-US" altLang="ko-KR" sz="2400" b="1" dirty="0" smtClean="0"/>
              <a:t>?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. F : </a:t>
            </a:r>
            <a:r>
              <a:rPr lang="ko-KR" altLang="en-US" sz="2400" b="1" dirty="0"/>
              <a:t>지금까지 몇 번 구입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방문</a:t>
            </a:r>
            <a:r>
              <a:rPr lang="en-US" altLang="ko-KR" sz="2400" b="1" dirty="0"/>
              <a:t>)</a:t>
            </a:r>
            <a:r>
              <a:rPr lang="ko-KR" altLang="en-US" sz="2400" b="1" dirty="0" err="1"/>
              <a:t>히는가</a:t>
            </a:r>
            <a:r>
              <a:rPr lang="en-US" altLang="ko-KR" sz="2400" b="1" dirty="0" smtClean="0"/>
              <a:t>?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. M : </a:t>
            </a:r>
            <a:r>
              <a:rPr lang="ko-KR" altLang="en-US" sz="2400" b="1" dirty="0"/>
              <a:t>지금까지 어느 정도 </a:t>
            </a:r>
            <a:r>
              <a:rPr lang="ko-KR" altLang="en-US" sz="2400" b="1" dirty="0" err="1"/>
              <a:t>구입히는가</a:t>
            </a:r>
            <a:r>
              <a:rPr lang="en-US" altLang="ko-KR" sz="2400" b="1" dirty="0"/>
              <a:t>?</a:t>
            </a:r>
            <a:endParaRPr lang="en-US" altLang="ko-KR" sz="24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138" y="3529578"/>
            <a:ext cx="44100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6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23528" y="1188948"/>
            <a:ext cx="8568952" cy="54084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Rix모던고딕 B" panose="02020603020101020101" pitchFamily="18" charset="-127"/>
                <a:ea typeface="Rix모던고딕 B" panose="02020603020101020101" pitchFamily="18" charset="-127"/>
              </a:rPr>
              <a:t>https://www.youtube.com/watch?v=FhHeH6MMjTM</a:t>
            </a:r>
            <a:endParaRPr lang="ko-KR" altLang="en-US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6161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 2</a:t>
            </a:r>
            <a:endParaRPr lang="ko-KR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2760" y="64424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RFM</a:t>
            </a:r>
            <a:r>
              <a:rPr lang="ko-KR" altLang="en-US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B" panose="02020603020101020101" pitchFamily="18" charset="-127"/>
                <a:ea typeface="Rix모던고딕 B" panose="02020603020101020101" pitchFamily="18" charset="-127"/>
              </a:rPr>
              <a:t>으로 고객 분석하기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5292080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6156176" y="828908"/>
            <a:ext cx="792088" cy="360040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7020272" y="828908"/>
            <a:ext cx="792088" cy="36004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4461" y="1659905"/>
            <a:ext cx="790708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RFM</a:t>
            </a:r>
            <a:r>
              <a:rPr lang="ko-KR" altLang="en-US" sz="1200" b="1" dirty="0">
                <a:solidFill>
                  <a:srgbClr val="FF0000"/>
                </a:solidFill>
              </a:rPr>
              <a:t>의 의미</a:t>
            </a:r>
          </a:p>
          <a:p>
            <a:r>
              <a:rPr lang="en-US" altLang="ko-KR" sz="1200" b="1" dirty="0" err="1" smtClean="0"/>
              <a:t>Recency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최신 구매 날짜 반복 확률</a:t>
            </a:r>
          </a:p>
          <a:p>
            <a:r>
              <a:rPr lang="ko-KR" altLang="en-US" sz="1200" dirty="0"/>
              <a:t>구입하고 나서 시간이 별로 경과하지 않은 고객으로 기업이나 상품에 대한 기억이 제대로 남아 </a:t>
            </a:r>
            <a:r>
              <a:rPr lang="ko-KR" altLang="en-US" sz="1200" dirty="0" smtClean="0"/>
              <a:t>있다고 할 </a:t>
            </a:r>
            <a:r>
              <a:rPr lang="ko-KR" altLang="en-US" sz="1200" dirty="0"/>
              <a:t>수 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영업적으로 접근한다면 이미 기억에 남아 있지 않은 손님보다 높은 </a:t>
            </a:r>
            <a:r>
              <a:rPr lang="ko-KR" altLang="en-US" sz="1200" dirty="0" smtClean="0"/>
              <a:t>효</a:t>
            </a:r>
            <a:r>
              <a:rPr lang="ko-KR" altLang="en-US" sz="1200" dirty="0"/>
              <a:t>과</a:t>
            </a:r>
            <a:r>
              <a:rPr lang="ko-KR" altLang="en-US" sz="1200" dirty="0" smtClean="0"/>
              <a:t>를 </a:t>
            </a:r>
            <a:r>
              <a:rPr lang="ko-KR" altLang="en-US" sz="1200" dirty="0"/>
              <a:t>기대할 </a:t>
            </a:r>
            <a:r>
              <a:rPr lang="ko-KR" altLang="en-US" sz="1200" dirty="0" smtClean="0"/>
              <a:t>수 있습니다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. R</a:t>
            </a:r>
            <a:r>
              <a:rPr lang="ko-KR" altLang="en-US" sz="1200" dirty="0"/>
              <a:t>은 오늘 </a:t>
            </a:r>
            <a:r>
              <a:rPr lang="ko-KR" altLang="en-US" sz="1200" dirty="0" smtClean="0"/>
              <a:t>날짜에 </a:t>
            </a:r>
            <a:r>
              <a:rPr lang="ko-KR" altLang="en-US" sz="1200" dirty="0"/>
              <a:t>가까운 손님으로 구입 경향이 높습니다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. M</a:t>
            </a:r>
            <a:r>
              <a:rPr lang="ko-KR" altLang="en-US" sz="1200" dirty="0"/>
              <a:t>이 많아도 </a:t>
            </a:r>
            <a:r>
              <a:rPr lang="en-US" altLang="ko-KR" sz="1200" dirty="0"/>
              <a:t>R</a:t>
            </a:r>
            <a:r>
              <a:rPr lang="ko-KR" altLang="en-US" sz="1200" dirty="0"/>
              <a:t>이 과거가 될수록 그 고객의 구입 경향은 낮아집니다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. F</a:t>
            </a:r>
            <a:r>
              <a:rPr lang="ko-KR" altLang="en-US" sz="1200" dirty="0"/>
              <a:t>가 많아도 </a:t>
            </a:r>
            <a:r>
              <a:rPr lang="en-US" altLang="ko-KR" sz="1200" dirty="0"/>
              <a:t>R</a:t>
            </a:r>
            <a:r>
              <a:rPr lang="ko-KR" altLang="en-US" sz="1200" dirty="0"/>
              <a:t>이 과거가 될수록 그 고객의 구입 경향은 낮아집니다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b="1" dirty="0"/>
              <a:t>Frequency : </a:t>
            </a:r>
            <a:r>
              <a:rPr lang="ko-KR" altLang="en-US" sz="1200" b="1" dirty="0"/>
              <a:t>구매 빈도 고객의 친밀도</a:t>
            </a:r>
          </a:p>
          <a:p>
            <a:r>
              <a:rPr lang="en-US" altLang="ko-KR" sz="1200" dirty="0"/>
              <a:t>. F</a:t>
            </a:r>
            <a:r>
              <a:rPr lang="ko-KR" altLang="en-US" sz="1200" dirty="0"/>
              <a:t>가 낮은 고객이 많은 경우</a:t>
            </a:r>
            <a:r>
              <a:rPr lang="en-US" altLang="ko-KR" sz="1200" dirty="0"/>
              <a:t>, </a:t>
            </a:r>
            <a:r>
              <a:rPr lang="ko-KR" altLang="en-US" sz="1200" dirty="0"/>
              <a:t>고객에게 만족을 주고 있지 않을 가능성이 있습니다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. F</a:t>
            </a:r>
            <a:r>
              <a:rPr lang="ko-KR" altLang="en-US" sz="1200" dirty="0"/>
              <a:t>가 높은 고객이 많은 경우 단골 손님 이 많다는 것을 </a:t>
            </a:r>
            <a:r>
              <a:rPr lang="ko-KR" altLang="en-US" sz="1200" dirty="0" smtClean="0"/>
              <a:t>의미합니다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. F</a:t>
            </a:r>
            <a:r>
              <a:rPr lang="ko-KR" altLang="en-US" sz="1200" dirty="0"/>
              <a:t>가 낮은 고객이 비교적 적다면 신규 고객이 적은 것을 의미하므로 신규 고객 획득을 위한 기획이 필</a:t>
            </a:r>
          </a:p>
          <a:p>
            <a:r>
              <a:rPr lang="ko-KR" altLang="en-US" sz="1200" dirty="0"/>
              <a:t>요합니다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. R</a:t>
            </a:r>
            <a:r>
              <a:rPr lang="ko-KR" altLang="en-US" sz="1200" dirty="0"/>
              <a:t>이 동일하다면 </a:t>
            </a:r>
            <a:r>
              <a:rPr lang="en-US" altLang="ko-KR" sz="1200" dirty="0"/>
              <a:t>F</a:t>
            </a:r>
            <a:r>
              <a:rPr lang="ko-KR" altLang="en-US" sz="1200" dirty="0"/>
              <a:t>가 많을수록 고객의 구입 경향이 높습니다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. R</a:t>
            </a:r>
            <a:r>
              <a:rPr lang="ko-KR" altLang="en-US" sz="1200" dirty="0"/>
              <a:t>이 과거가 될수록 </a:t>
            </a:r>
            <a:r>
              <a:rPr lang="en-US" altLang="ko-KR" sz="1200" dirty="0"/>
              <a:t>F</a:t>
            </a:r>
            <a:r>
              <a:rPr lang="ko-KR" altLang="en-US" sz="1200" dirty="0"/>
              <a:t>가 많이도 구입 경향은 낮아집니다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. M</a:t>
            </a:r>
            <a:r>
              <a:rPr lang="ko-KR" altLang="en-US" sz="1200" dirty="0"/>
              <a:t>이 많아도 </a:t>
            </a:r>
            <a:r>
              <a:rPr lang="en-US" altLang="ko-KR" sz="1200" dirty="0"/>
              <a:t>F</a:t>
            </a:r>
            <a:r>
              <a:rPr lang="ko-KR" altLang="en-US" sz="1200" dirty="0"/>
              <a:t>가 적을수록 구입 경향은 낮아집니다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b="1" dirty="0" smtClean="0"/>
              <a:t>Monetary 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구매 금액 고객 로열티</a:t>
            </a:r>
          </a:p>
          <a:p>
            <a:r>
              <a:rPr lang="en-US" altLang="ko-KR" sz="1200" dirty="0"/>
              <a:t>. M </a:t>
            </a:r>
            <a:r>
              <a:rPr lang="ko-KR" altLang="en-US" sz="1200" dirty="0"/>
              <a:t>등급이 높으면 잠재적 구매력이 높은 것이므로 그러한 손님이 많다면 좋은 일입니다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그러한 </a:t>
            </a:r>
            <a:r>
              <a:rPr lang="ko-KR" altLang="en-US" sz="1200" dirty="0" smtClean="0"/>
              <a:t>고객의 </a:t>
            </a:r>
            <a:r>
              <a:rPr lang="en-US" altLang="ko-KR" sz="1200" dirty="0" smtClean="0"/>
              <a:t>F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R</a:t>
            </a:r>
            <a:r>
              <a:rPr lang="ko-KR" altLang="en-US" sz="1200" dirty="0" err="1" smtClean="0"/>
              <a:t>이오르면</a:t>
            </a:r>
            <a:r>
              <a:rPr lang="ko-KR" altLang="en-US" sz="1200" dirty="0" smtClean="0"/>
              <a:t> 수익에 공헌합니다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. M</a:t>
            </a:r>
            <a:r>
              <a:rPr lang="ko-KR" altLang="en-US" sz="1200" dirty="0"/>
              <a:t>이 많고 </a:t>
            </a:r>
            <a:r>
              <a:rPr lang="ko-KR" altLang="en-US" sz="1200" dirty="0" err="1"/>
              <a:t>적고에</a:t>
            </a:r>
            <a:r>
              <a:rPr lang="ko-KR" altLang="en-US" sz="1200" dirty="0"/>
              <a:t> 따라 구입 </a:t>
            </a:r>
            <a:r>
              <a:rPr lang="ko-KR" altLang="en-US" sz="1200" dirty="0" smtClean="0"/>
              <a:t>경험을 </a:t>
            </a:r>
            <a:r>
              <a:rPr lang="ko-KR" altLang="en-US" sz="1200" dirty="0"/>
              <a:t>판단할 수는 없습니다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. </a:t>
            </a:r>
            <a:r>
              <a:rPr lang="ko-KR" altLang="en-US" sz="1200" dirty="0"/>
              <a:t>구입 여부의 판단은 우선 </a:t>
            </a:r>
            <a:r>
              <a:rPr lang="en-US" altLang="ko-KR" sz="1200" dirty="0"/>
              <a:t>R </a:t>
            </a:r>
            <a:r>
              <a:rPr lang="ko-KR" altLang="en-US" sz="1200" dirty="0"/>
              <a:t>다음에 </a:t>
            </a:r>
            <a:r>
              <a:rPr lang="en-US" altLang="ko-KR" sz="1200" dirty="0"/>
              <a:t>F</a:t>
            </a:r>
            <a:r>
              <a:rPr lang="ko-KR" altLang="en-US" sz="1200" dirty="0"/>
              <a:t>에서 판단할 수 있습니다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. M</a:t>
            </a:r>
            <a:r>
              <a:rPr lang="ko-KR" altLang="en-US" sz="1200" dirty="0"/>
              <a:t>이 높을 경우 그 고객은 구매력이 있다고 판단할 수 있습니다</a:t>
            </a:r>
            <a:r>
              <a:rPr lang="en-US" altLang="ko-KR" sz="1200" dirty="0"/>
              <a:t>.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92735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1692</Words>
  <Application>Microsoft Office PowerPoint</Application>
  <PresentationFormat>화면 슬라이드 쇼(4:3)</PresentationFormat>
  <Paragraphs>626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HiddenHorzOCR</vt:lpstr>
      <vt:lpstr>Rix모던고딕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마이다스아이티_임원면접PT</dc:title>
  <dc:creator>이상열</dc:creator>
  <cp:lastModifiedBy>이상열</cp:lastModifiedBy>
  <cp:revision>73</cp:revision>
  <dcterms:created xsi:type="dcterms:W3CDTF">2013-02-12T04:47:30Z</dcterms:created>
  <dcterms:modified xsi:type="dcterms:W3CDTF">2016-02-05T07:27:30Z</dcterms:modified>
</cp:coreProperties>
</file>