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362700" cx="9004300"/>
  <p:notesSz cx="9144000" cy="6858000"/>
  <p:embeddedFontLst>
    <p:embeddedFont>
      <p:font typeface="Ultra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Ultra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5179483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2752725" y="514350"/>
            <a:ext cx="3638549" cy="25717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5179483" y="651391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450214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076468" y="5897282"/>
            <a:ext cx="2851361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453082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00" lIns="87800" rIns="87800" tIns="439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75322" y="1976561"/>
            <a:ext cx="7653654" cy="1363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50645" y="3605530"/>
            <a:ext cx="6303010" cy="1626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20"/>
              </a:spcBef>
              <a:buClr>
                <a:srgbClr val="888888"/>
              </a:buClr>
              <a:buFont typeface="Arial"/>
              <a:buNone/>
              <a:defRPr b="0" i="0" sz="3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ctr">
              <a:spcBef>
                <a:spcPts val="540"/>
              </a:spcBef>
              <a:buClr>
                <a:srgbClr val="888888"/>
              </a:buClr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ctr">
              <a:spcBef>
                <a:spcPts val="460"/>
              </a:spcBef>
              <a:buClr>
                <a:srgbClr val="888888"/>
              </a:buClr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ctr">
              <a:spcBef>
                <a:spcPts val="38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ctr">
              <a:spcBef>
                <a:spcPts val="38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ctr">
              <a:spcBef>
                <a:spcPts val="38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ctr">
              <a:spcBef>
                <a:spcPts val="38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ctr">
              <a:spcBef>
                <a:spcPts val="38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ctr">
              <a:spcBef>
                <a:spcPts val="38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0214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076468" y="5897282"/>
            <a:ext cx="2851361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453082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00" lIns="87800" rIns="87800" tIns="439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826643" y="1956277"/>
            <a:ext cx="5428915" cy="202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699672" y="5346"/>
            <a:ext cx="5428915" cy="5927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2437" lvl="0" marL="329287" marR="0" rtl="0" algn="l">
              <a:spcBef>
                <a:spcPts val="6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205" lvl="1" marL="713455" marR="0" rtl="0" algn="l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5273" lvl="2" marL="1097623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7922" lvl="3" marL="1536672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2471" lvl="4" marL="1975721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9720" lvl="5" marL="241477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4269" lvl="6" marL="285382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519" lvl="7" marL="3292869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6067" lvl="8" marL="3731918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0214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76468" y="5897282"/>
            <a:ext cx="2851361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3082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00" lIns="87800" rIns="87800" tIns="439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0214" y="254804"/>
            <a:ext cx="8103869" cy="10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0214" y="1484630"/>
            <a:ext cx="8103869" cy="41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2437" lvl="0" marL="329287" marR="0" rtl="0" algn="l">
              <a:spcBef>
                <a:spcPts val="6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205" lvl="1" marL="713455" marR="0" rtl="0" algn="l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5273" lvl="2" marL="1097623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7922" lvl="3" marL="1536672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2471" lvl="4" marL="1975721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9720" lvl="5" marL="241477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4269" lvl="6" marL="285382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519" lvl="7" marL="3292869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6067" lvl="8" marL="3731918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0214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076468" y="5897282"/>
            <a:ext cx="2851361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453082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00" lIns="87800" rIns="87800" tIns="439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11277" y="4088625"/>
            <a:ext cx="7653654" cy="1263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11277" y="2696783"/>
            <a:ext cx="7653654" cy="13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8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34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0214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076468" y="5897282"/>
            <a:ext cx="2851361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453082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00" lIns="87800" rIns="87800" tIns="439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0214" y="254804"/>
            <a:ext cx="8103869" cy="10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0214" y="1484630"/>
            <a:ext cx="3976899" cy="41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7837" lvl="0" marL="329287" marR="0" rtl="0" algn="l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5605" lvl="1" marL="71345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0673" lvl="2" marL="1097623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22" lvl="3" marL="1536672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5171" lvl="4" marL="1975721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2420" lvl="5" marL="2414770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6969" lvl="6" marL="2853820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4219" lvl="7" marL="3292869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767" lvl="8" marL="3731918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7185" y="1484630"/>
            <a:ext cx="3976899" cy="41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7837" lvl="0" marL="329287" marR="0" rtl="0" algn="l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5605" lvl="1" marL="71345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0673" lvl="2" marL="1097623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0622" lvl="3" marL="1536672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5171" lvl="4" marL="1975721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2420" lvl="5" marL="2414770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6969" lvl="6" marL="2853820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4219" lvl="7" marL="3292869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8767" lvl="8" marL="3731918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0214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076468" y="5897282"/>
            <a:ext cx="2851361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453082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00" lIns="87800" rIns="87800" tIns="439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0214" y="254804"/>
            <a:ext cx="8103869" cy="10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0214" y="1424244"/>
            <a:ext cx="3978463" cy="5935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380"/>
              </a:spcBef>
              <a:buClr>
                <a:schemeClr val="dk1"/>
              </a:buClr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0214" y="2017800"/>
            <a:ext cx="3978463" cy="36659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3237" lvl="0" marL="329287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1005" lvl="1" marL="713455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3373" lvl="2" marL="1097623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3322" lvl="3" marL="1536672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871" lvl="4" marL="197572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5120" lvl="5" marL="241477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9669" lvl="6" marL="285382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6919" lvl="7" marL="329286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1467" lvl="8" marL="373191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574062" y="1424244"/>
            <a:ext cx="3980025" cy="5935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380"/>
              </a:spcBef>
              <a:buClr>
                <a:schemeClr val="dk1"/>
              </a:buClr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574062" y="2017800"/>
            <a:ext cx="3980025" cy="36659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3237" lvl="0" marL="329287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1005" lvl="1" marL="713455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3373" lvl="2" marL="1097623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3322" lvl="3" marL="1536672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871" lvl="4" marL="197572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5120" lvl="5" marL="241477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9669" lvl="6" marL="285382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6919" lvl="7" marL="329286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1467" lvl="8" marL="373191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0214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76468" y="5897282"/>
            <a:ext cx="2851361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453082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00" lIns="87800" rIns="87800" tIns="439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0214" y="254804"/>
            <a:ext cx="8103869" cy="10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0214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76468" y="5897282"/>
            <a:ext cx="2851361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3082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00" lIns="87800" rIns="87800" tIns="439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0216" y="253329"/>
            <a:ext cx="2962353" cy="1078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20430" y="253332"/>
            <a:ext cx="5033654" cy="5430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2437" lvl="0" marL="329287" marR="0" rtl="0" algn="l">
              <a:spcBef>
                <a:spcPts val="6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205" lvl="1" marL="713455" marR="0" rtl="0" algn="l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5273" lvl="2" marL="1097623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7922" lvl="3" marL="1536672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2471" lvl="4" marL="1975721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9720" lvl="5" marL="241477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4269" lvl="6" marL="285382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519" lvl="7" marL="3292869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6067" lvl="8" marL="3731918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0216" y="1331455"/>
            <a:ext cx="2962353" cy="435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0214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76468" y="5897282"/>
            <a:ext cx="2851361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3082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00" lIns="87800" rIns="87800" tIns="439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64906" y="4453889"/>
            <a:ext cx="5402580" cy="525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64906" y="568518"/>
            <a:ext cx="5402580" cy="3817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sz="3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64906" y="4979696"/>
            <a:ext cx="5402580" cy="74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0214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76468" y="5897282"/>
            <a:ext cx="2851361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3082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00" lIns="87800" rIns="87800" tIns="439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0214" y="254804"/>
            <a:ext cx="8103869" cy="10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402606" y="-467759"/>
            <a:ext cx="4199087" cy="810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2437" lvl="0" marL="329287" marR="0" rtl="0" algn="l">
              <a:spcBef>
                <a:spcPts val="6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205" lvl="1" marL="713455" marR="0" rtl="0" algn="l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5273" lvl="2" marL="1097623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7922" lvl="3" marL="1536672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2471" lvl="4" marL="1975721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9720" lvl="5" marL="241477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4269" lvl="6" marL="285382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519" lvl="7" marL="3292869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6067" lvl="8" marL="3731918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0214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76468" y="5897282"/>
            <a:ext cx="2851361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3082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00" lIns="87800" rIns="87800" tIns="439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0214" y="254804"/>
            <a:ext cx="8103869" cy="10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0214" y="1484630"/>
            <a:ext cx="8103869" cy="41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2437" lvl="0" marL="329287" marR="0" rtl="0" algn="l">
              <a:spcBef>
                <a:spcPts val="6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0205" lvl="1" marL="713455" marR="0" rtl="0" algn="l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5273" lvl="2" marL="1097623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7922" lvl="3" marL="1536672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2471" lvl="4" marL="1975721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9720" lvl="5" marL="241477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4269" lvl="6" marL="285382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1519" lvl="7" marL="3292869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6067" lvl="8" marL="3731918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0214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76468" y="5897282"/>
            <a:ext cx="2851361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248" lvl="1" marL="439048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97" lvl="2" marL="8780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047" lvl="3" marL="131714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97" lvl="4" marL="1756197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846" lvl="5" marL="2195246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5" lvl="6" marL="2634295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43" lvl="7" marL="3073344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192" lvl="8" marL="3512393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3082" y="5897282"/>
            <a:ext cx="2101002" cy="338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3900" lIns="87800" rIns="87800" tIns="439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Relationship Id="rId5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Relationship Id="rId4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3613398"/>
            <a:ext cx="9004300" cy="3422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9004300" cy="390143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41710" y="1177320"/>
            <a:ext cx="58326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4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ALTER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	&amp;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고급 SELECT 문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601180" y="4242628"/>
            <a:ext cx="4141390" cy="378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Head First SQL 캐툴즈 6번째 시간</a:t>
            </a:r>
          </a:p>
        </p:txBody>
      </p:sp>
      <p:sp>
        <p:nvSpPr>
          <p:cNvPr id="92" name="Shape 92"/>
          <p:cNvSpPr/>
          <p:nvPr/>
        </p:nvSpPr>
        <p:spPr>
          <a:xfrm rot="2700000">
            <a:off x="5045864" y="2271096"/>
            <a:ext cx="944898" cy="944898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 rot="2700000">
            <a:off x="8296071" y="508835"/>
            <a:ext cx="586717" cy="586717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726285" y="4725455"/>
            <a:ext cx="301628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김지현</a:t>
            </a:r>
          </a:p>
        </p:txBody>
      </p:sp>
      <p:cxnSp>
        <p:nvCxnSpPr>
          <p:cNvPr id="95" name="Shape 95"/>
          <p:cNvCxnSpPr/>
          <p:nvPr/>
        </p:nvCxnSpPr>
        <p:spPr>
          <a:xfrm>
            <a:off x="973758" y="0"/>
            <a:ext cx="0" cy="1021109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Shape 96"/>
          <p:cNvSpPr/>
          <p:nvPr/>
        </p:nvSpPr>
        <p:spPr>
          <a:xfrm rot="-8100000">
            <a:off x="922841" y="970192"/>
            <a:ext cx="101833" cy="101833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 rot="2700000">
            <a:off x="6553105" y="1932939"/>
            <a:ext cx="1621215" cy="1621215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 rot="2700000">
            <a:off x="6801578" y="240060"/>
            <a:ext cx="1124268" cy="1124268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 rot="-5400000">
            <a:off x="202279" y="3027482"/>
            <a:ext cx="6362699" cy="30773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 rot="-5400000">
            <a:off x="-1443556" y="1430364"/>
            <a:ext cx="6362699" cy="350197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3695" y="2029222"/>
            <a:ext cx="3501976" cy="1224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1642921" y="12997"/>
            <a:ext cx="144015" cy="1728191"/>
            <a:chOff x="1642921" y="229021"/>
            <a:chExt cx="144015" cy="1728191"/>
          </a:xfrm>
        </p:grpSpPr>
        <p:cxnSp>
          <p:nvCxnSpPr>
            <p:cNvPr id="107" name="Shape 107"/>
            <p:cNvCxnSpPr/>
            <p:nvPr/>
          </p:nvCxnSpPr>
          <p:spPr>
            <a:xfrm>
              <a:off x="1714928" y="229021"/>
              <a:ext cx="0" cy="1656183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Shape 108"/>
            <p:cNvSpPr/>
            <p:nvPr/>
          </p:nvSpPr>
          <p:spPr>
            <a:xfrm rot="-8100000">
              <a:off x="1664011" y="1834288"/>
              <a:ext cx="101833" cy="10183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/>
          <p:nvPr/>
        </p:nvSpPr>
        <p:spPr>
          <a:xfrm>
            <a:off x="4934198" y="607927"/>
            <a:ext cx="7920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925542" y="1159009"/>
            <a:ext cx="217700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테이블 변경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942310" y="2965325"/>
            <a:ext cx="180019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카테고리 분류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925542" y="631010"/>
            <a:ext cx="260905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ALTER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5582269" y="698800"/>
            <a:ext cx="0" cy="1296143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Shape 114"/>
          <p:cNvSpPr txBox="1"/>
          <p:nvPr/>
        </p:nvSpPr>
        <p:spPr>
          <a:xfrm>
            <a:off x="4942582" y="2389261"/>
            <a:ext cx="7920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933926" y="3282910"/>
            <a:ext cx="180019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정렬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933926" y="2412346"/>
            <a:ext cx="216862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고급 SELECT문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5590653" y="2480134"/>
            <a:ext cx="0" cy="1565311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/>
        </p:nvSpPr>
        <p:spPr>
          <a:xfrm>
            <a:off x="5942310" y="1451398"/>
            <a:ext cx="180019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문자열 함수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942310" y="3609042"/>
            <a:ext cx="180019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그룹함수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Shape 306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307" name="Shape 307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Shape 309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문자열 함수</a:t>
            </a:r>
          </a:p>
        </p:txBody>
      </p:sp>
      <p:sp>
        <p:nvSpPr>
          <p:cNvPr id="311" name="Shape 311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3638054" y="284415"/>
            <a:ext cx="1872207" cy="323164"/>
            <a:chOff x="3854078" y="284415"/>
            <a:chExt cx="1872207" cy="323164"/>
          </a:xfrm>
        </p:grpSpPr>
        <p:sp>
          <p:nvSpPr>
            <p:cNvPr id="313" name="Shape 313"/>
            <p:cNvSpPr txBox="1"/>
            <p:nvPr/>
          </p:nvSpPr>
          <p:spPr>
            <a:xfrm>
              <a:off x="3926085" y="284415"/>
              <a:ext cx="1800199" cy="323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문자열 함수</a:t>
              </a:r>
            </a:p>
          </p:txBody>
        </p:sp>
        <p:cxnSp>
          <p:nvCxnSpPr>
            <p:cNvPr id="314" name="Shape 314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5" name="Shape 315"/>
          <p:cNvSpPr txBox="1"/>
          <p:nvPr/>
        </p:nvSpPr>
        <p:spPr>
          <a:xfrm>
            <a:off x="6590382" y="256327"/>
            <a:ext cx="23936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ALTER  Head First SQL</a:t>
            </a:r>
          </a:p>
        </p:txBody>
      </p:sp>
      <p:sp>
        <p:nvSpPr>
          <p:cNvPr id="316" name="Shape 316"/>
          <p:cNvSpPr/>
          <p:nvPr/>
        </p:nvSpPr>
        <p:spPr>
          <a:xfrm>
            <a:off x="255713" y="3586630"/>
            <a:ext cx="2662259" cy="435648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LTRIM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317" name="Shape 317"/>
          <p:cNvSpPr/>
          <p:nvPr/>
        </p:nvSpPr>
        <p:spPr>
          <a:xfrm>
            <a:off x="3061990" y="3586630"/>
            <a:ext cx="5328591" cy="435648"/>
          </a:xfrm>
          <a:prstGeom prst="rect">
            <a:avLst/>
          </a:prstGeom>
          <a:noFill/>
          <a:ln cap="flat" cmpd="sng" w="254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3061990" y="3624433"/>
            <a:ext cx="3995004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문자열의 앞(왼쪽부분)에 있는 공백 문자들을 제거</a:t>
            </a:r>
          </a:p>
        </p:txBody>
      </p:sp>
      <p:sp>
        <p:nvSpPr>
          <p:cNvPr id="319" name="Shape 319"/>
          <p:cNvSpPr/>
          <p:nvPr/>
        </p:nvSpPr>
        <p:spPr>
          <a:xfrm>
            <a:off x="253678" y="5030389"/>
            <a:ext cx="2662259" cy="455216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320" name="Shape 320"/>
          <p:cNvSpPr/>
          <p:nvPr/>
        </p:nvSpPr>
        <p:spPr>
          <a:xfrm>
            <a:off x="3061990" y="5030389"/>
            <a:ext cx="5328591" cy="435648"/>
          </a:xfrm>
          <a:prstGeom prst="rect">
            <a:avLst/>
          </a:prstGeom>
          <a:noFill/>
          <a:ln cap="flat" cmpd="sng" w="254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3121466" y="5059655"/>
            <a:ext cx="206178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문자열의 문자 수를 반환</a:t>
            </a:r>
          </a:p>
        </p:txBody>
      </p:sp>
      <p:sp>
        <p:nvSpPr>
          <p:cNvPr id="322" name="Shape 322"/>
          <p:cNvSpPr/>
          <p:nvPr/>
        </p:nvSpPr>
        <p:spPr>
          <a:xfrm>
            <a:off x="253678" y="4306710"/>
            <a:ext cx="2662259" cy="435648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RTRIM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   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323" name="Shape 323"/>
          <p:cNvSpPr/>
          <p:nvPr/>
        </p:nvSpPr>
        <p:spPr>
          <a:xfrm>
            <a:off x="3059953" y="4306710"/>
            <a:ext cx="5328591" cy="435648"/>
          </a:xfrm>
          <a:prstGeom prst="rect">
            <a:avLst/>
          </a:prstGeom>
          <a:noFill/>
          <a:ln cap="flat" cmpd="sng" w="254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059953" y="4344514"/>
            <a:ext cx="415690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문자열의 뒤(오른쪽부분)에 있는 공백 문자들을 제거</a:t>
            </a:r>
          </a:p>
        </p:txBody>
      </p:sp>
      <p:sp>
        <p:nvSpPr>
          <p:cNvPr id="325" name="Shape 325"/>
          <p:cNvSpPr/>
          <p:nvPr/>
        </p:nvSpPr>
        <p:spPr>
          <a:xfrm>
            <a:off x="253678" y="2798141"/>
            <a:ext cx="2662259" cy="455216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326" name="Shape 326"/>
          <p:cNvSpPr/>
          <p:nvPr/>
        </p:nvSpPr>
        <p:spPr>
          <a:xfrm>
            <a:off x="3061990" y="2798141"/>
            <a:ext cx="5328591" cy="435648"/>
          </a:xfrm>
          <a:prstGeom prst="rect">
            <a:avLst/>
          </a:prstGeom>
          <a:noFill/>
          <a:ln cap="flat" cmpd="sng" w="254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3121466" y="2827407"/>
            <a:ext cx="2201244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문자열의 순서를 역순으로!</a:t>
            </a:r>
          </a:p>
        </p:txBody>
      </p:sp>
      <p:sp>
        <p:nvSpPr>
          <p:cNvPr id="328" name="Shape 328"/>
          <p:cNvSpPr/>
          <p:nvPr/>
        </p:nvSpPr>
        <p:spPr>
          <a:xfrm>
            <a:off x="255713" y="1381150"/>
            <a:ext cx="2662259" cy="435648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329" name="Shape 329"/>
          <p:cNvSpPr/>
          <p:nvPr/>
        </p:nvSpPr>
        <p:spPr>
          <a:xfrm>
            <a:off x="253678" y="2078061"/>
            <a:ext cx="2662259" cy="455216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330" name="Shape 330"/>
          <p:cNvSpPr/>
          <p:nvPr/>
        </p:nvSpPr>
        <p:spPr>
          <a:xfrm>
            <a:off x="3061990" y="1381150"/>
            <a:ext cx="5328591" cy="435648"/>
          </a:xfrm>
          <a:prstGeom prst="rect">
            <a:avLst/>
          </a:prstGeom>
          <a:noFill/>
          <a:ln cap="flat" cmpd="sng" w="254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061990" y="1418954"/>
            <a:ext cx="238879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 모두를 대문자로 변환</a:t>
            </a:r>
          </a:p>
        </p:txBody>
      </p:sp>
      <p:sp>
        <p:nvSpPr>
          <p:cNvPr id="332" name="Shape 332"/>
          <p:cNvSpPr/>
          <p:nvPr/>
        </p:nvSpPr>
        <p:spPr>
          <a:xfrm>
            <a:off x="3061990" y="2078061"/>
            <a:ext cx="5328591" cy="435648"/>
          </a:xfrm>
          <a:prstGeom prst="rect">
            <a:avLst/>
          </a:prstGeom>
          <a:noFill/>
          <a:ln cap="flat" cmpd="sng" w="254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3121466" y="2107326"/>
            <a:ext cx="238238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 모두를 소문자로 변환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0" y="0"/>
            <a:ext cx="9004300" cy="6362699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0" y="3889919"/>
            <a:ext cx="9004300" cy="6568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253678" y="2389261"/>
            <a:ext cx="53285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고급 SELECT문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41" name="Shape 341"/>
          <p:cNvSpPr/>
          <p:nvPr/>
        </p:nvSpPr>
        <p:spPr>
          <a:xfrm rot="2700000">
            <a:off x="7936032" y="960950"/>
            <a:ext cx="586717" cy="586717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 rot="2700000">
            <a:off x="6553105" y="1932939"/>
            <a:ext cx="1621215" cy="1621215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6806406" y="4066932"/>
            <a:ext cx="15856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Head First SQL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Shape 349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350" name="Shape 350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Shape 352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353" name="Shape 353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Shape 354"/>
          <p:cNvGrpSpPr/>
          <p:nvPr/>
        </p:nvGrpSpPr>
        <p:grpSpPr>
          <a:xfrm>
            <a:off x="3998094" y="284415"/>
            <a:ext cx="2016223" cy="338554"/>
            <a:chOff x="3854078" y="284415"/>
            <a:chExt cx="2016223" cy="338554"/>
          </a:xfrm>
        </p:grpSpPr>
        <p:sp>
          <p:nvSpPr>
            <p:cNvPr id="355" name="Shape 355"/>
            <p:cNvSpPr txBox="1"/>
            <p:nvPr/>
          </p:nvSpPr>
          <p:spPr>
            <a:xfrm>
              <a:off x="3926085" y="284415"/>
              <a:ext cx="1944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카테고리 분류</a:t>
              </a:r>
            </a:p>
          </p:txBody>
        </p:sp>
        <p:cxnSp>
          <p:nvCxnSpPr>
            <p:cNvPr id="356" name="Shape 356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Shape 357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방법1</a:t>
            </a:r>
          </a:p>
        </p:txBody>
      </p:sp>
      <p:sp>
        <p:nvSpPr>
          <p:cNvPr id="358" name="Shape 358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5795457" y="250508"/>
            <a:ext cx="32431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고급 SELECT  문 Head First SQL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710" y="1168176"/>
            <a:ext cx="5758604" cy="228544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2412143" y="805085"/>
            <a:ext cx="1436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Movie_table</a:t>
            </a:r>
          </a:p>
        </p:txBody>
      </p:sp>
      <p:sp>
        <p:nvSpPr>
          <p:cNvPr id="370" name="Shape 370"/>
          <p:cNvSpPr/>
          <p:nvPr/>
        </p:nvSpPr>
        <p:spPr>
          <a:xfrm>
            <a:off x="237580" y="3541389"/>
            <a:ext cx="2662259" cy="435648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방법1</a:t>
            </a:r>
          </a:p>
        </p:txBody>
      </p:sp>
      <p:sp>
        <p:nvSpPr>
          <p:cNvPr id="371" name="Shape 371"/>
          <p:cNvSpPr/>
          <p:nvPr/>
        </p:nvSpPr>
        <p:spPr>
          <a:xfrm>
            <a:off x="255713" y="3977037"/>
            <a:ext cx="8515771" cy="22467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movie_table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COLUMN category VARCHAR(10);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movie_table SET category = 'drama' where drama ='T';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movie_table SET category = 'comedy' where comedy ='T';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movie_table SET category = 'action' where action ='T';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movie_table SET category = 'horror' where gore ='T';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movie_table SET category = 'scifi' where scifi ='T';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movie_table SET category = 'family' where for_kids ='T';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movie_table SET category = 'family' where cartoon ='T' AND rating='G';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movie_table SET category = 'misc' where cartoon ='T' AND rating &lt;&gt;'G';</a:t>
            </a:r>
          </a:p>
        </p:txBody>
      </p:sp>
      <p:sp>
        <p:nvSpPr>
          <p:cNvPr id="372" name="Shape 372"/>
          <p:cNvSpPr/>
          <p:nvPr/>
        </p:nvSpPr>
        <p:spPr>
          <a:xfrm>
            <a:off x="2899840" y="3759214"/>
            <a:ext cx="2662259" cy="217824"/>
          </a:xfrm>
          <a:prstGeom prst="rect">
            <a:avLst/>
          </a:prstGeom>
          <a:solidFill>
            <a:srgbClr val="FF3300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방법2</a:t>
            </a:r>
          </a:p>
        </p:txBody>
      </p:sp>
      <p:sp>
        <p:nvSpPr>
          <p:cNvPr id="373" name="Shape 373"/>
          <p:cNvSpPr/>
          <p:nvPr/>
        </p:nvSpPr>
        <p:spPr>
          <a:xfrm>
            <a:off x="6117903" y="3831221"/>
            <a:ext cx="2674862" cy="1125764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순서가  분류할 때 영향을 미친다!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9021" y="1147316"/>
            <a:ext cx="1019174" cy="255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Shape 380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381" name="Shape 381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Shape 383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384" name="Shape 384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Shape 385"/>
          <p:cNvGrpSpPr/>
          <p:nvPr/>
        </p:nvGrpSpPr>
        <p:grpSpPr>
          <a:xfrm>
            <a:off x="3998094" y="284415"/>
            <a:ext cx="2016223" cy="338554"/>
            <a:chOff x="3854078" y="284415"/>
            <a:chExt cx="2016223" cy="338554"/>
          </a:xfrm>
        </p:grpSpPr>
        <p:sp>
          <p:nvSpPr>
            <p:cNvPr id="386" name="Shape 386"/>
            <p:cNvSpPr txBox="1"/>
            <p:nvPr/>
          </p:nvSpPr>
          <p:spPr>
            <a:xfrm>
              <a:off x="3926085" y="284415"/>
              <a:ext cx="1944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카테고리 분류</a:t>
              </a:r>
            </a:p>
          </p:txBody>
        </p:sp>
        <p:cxnSp>
          <p:nvCxnSpPr>
            <p:cNvPr id="387" name="Shape 387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" name="Shape 388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CASE문을 이용한 방법2</a:t>
            </a:r>
          </a:p>
        </p:txBody>
      </p:sp>
      <p:sp>
        <p:nvSpPr>
          <p:cNvPr id="389" name="Shape 389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710" y="1168176"/>
            <a:ext cx="5758604" cy="228544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 txBox="1"/>
          <p:nvPr/>
        </p:nvSpPr>
        <p:spPr>
          <a:xfrm>
            <a:off x="2412143" y="805085"/>
            <a:ext cx="1436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Movie_table</a:t>
            </a:r>
          </a:p>
        </p:txBody>
      </p:sp>
      <p:sp>
        <p:nvSpPr>
          <p:cNvPr id="400" name="Shape 400"/>
          <p:cNvSpPr/>
          <p:nvPr/>
        </p:nvSpPr>
        <p:spPr>
          <a:xfrm>
            <a:off x="237580" y="3759214"/>
            <a:ext cx="2662259" cy="214224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방법1</a:t>
            </a:r>
          </a:p>
        </p:txBody>
      </p:sp>
      <p:sp>
        <p:nvSpPr>
          <p:cNvPr id="401" name="Shape 401"/>
          <p:cNvSpPr/>
          <p:nvPr/>
        </p:nvSpPr>
        <p:spPr>
          <a:xfrm>
            <a:off x="255713" y="3977037"/>
            <a:ext cx="8515771" cy="23083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3300">
                <a:alpha val="600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movie_table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category=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WHEN drama ='T' THEN 'drama'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WHEN comedy ='T' THEN 'comedy'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WHEN action ='T' THEN 'drama'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WHEN gore ='T' THEN 'gore'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WHEN scifi ='T' THEN 'scifi'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WHEN for_kids ='T' THEN 'family'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WHEN  cartoon ='T' AND rating = 'G' THEN 'family'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ELSE 'MISC'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</a:p>
        </p:txBody>
      </p:sp>
      <p:sp>
        <p:nvSpPr>
          <p:cNvPr id="402" name="Shape 402"/>
          <p:cNvSpPr/>
          <p:nvPr/>
        </p:nvSpPr>
        <p:spPr>
          <a:xfrm>
            <a:off x="2899840" y="3541389"/>
            <a:ext cx="2662259" cy="435648"/>
          </a:xfrm>
          <a:prstGeom prst="rect">
            <a:avLst/>
          </a:prstGeom>
          <a:solidFill>
            <a:srgbClr val="FF3300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방법2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492" y="1525166"/>
            <a:ext cx="5076825" cy="116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9021" y="1147316"/>
            <a:ext cx="1019174" cy="255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5795457" y="250508"/>
            <a:ext cx="32431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고급 SELECT  문 Head First SQL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Shape 411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412" name="Shape 412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Shape 414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415" name="Shape 415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Shape 416"/>
          <p:cNvGrpSpPr/>
          <p:nvPr/>
        </p:nvGrpSpPr>
        <p:grpSpPr>
          <a:xfrm>
            <a:off x="3998094" y="284415"/>
            <a:ext cx="2016223" cy="338554"/>
            <a:chOff x="3854078" y="284415"/>
            <a:chExt cx="2016223" cy="338554"/>
          </a:xfrm>
        </p:grpSpPr>
        <p:sp>
          <p:nvSpPr>
            <p:cNvPr id="417" name="Shape 417"/>
            <p:cNvSpPr txBox="1"/>
            <p:nvPr/>
          </p:nvSpPr>
          <p:spPr>
            <a:xfrm>
              <a:off x="3926085" y="284415"/>
              <a:ext cx="1944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정렬</a:t>
              </a:r>
            </a:p>
          </p:txBody>
        </p:sp>
        <p:cxnSp>
          <p:nvCxnSpPr>
            <p:cNvPr id="418" name="Shape 418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9" name="Shape 419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</a:p>
        </p:txBody>
      </p:sp>
      <p:sp>
        <p:nvSpPr>
          <p:cNvPr id="420" name="Shape 420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2633490" y="1153901"/>
            <a:ext cx="1436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Movie_table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492" y="1525166"/>
            <a:ext cx="5076825" cy="116204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5795457" y="250508"/>
            <a:ext cx="32431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고급 SELECT  문 Head First SQL</a:t>
            </a:r>
          </a:p>
        </p:txBody>
      </p:sp>
      <p:sp>
        <p:nvSpPr>
          <p:cNvPr id="432" name="Shape 432"/>
          <p:cNvSpPr/>
          <p:nvPr/>
        </p:nvSpPr>
        <p:spPr>
          <a:xfrm>
            <a:off x="3206006" y="2893317"/>
            <a:ext cx="360040" cy="100811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>
              <a:alpha val="7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009876" y="2893317"/>
            <a:ext cx="4502150" cy="11695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title, category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movie_table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category='drama'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title;</a:t>
            </a:r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0150" y="4261469"/>
            <a:ext cx="2571749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1321733" y="3089597"/>
            <a:ext cx="1556836" cy="6001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드라마에 속하는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영화를 찾을 때</a:t>
            </a:r>
          </a:p>
        </p:txBody>
      </p:sp>
      <p:sp>
        <p:nvSpPr>
          <p:cNvPr id="436" name="Shape 436"/>
          <p:cNvSpPr/>
          <p:nvPr/>
        </p:nvSpPr>
        <p:spPr>
          <a:xfrm>
            <a:off x="5366246" y="4261469"/>
            <a:ext cx="2880320" cy="1800199"/>
          </a:xfrm>
          <a:prstGeom prst="cloudCallout">
            <a:avLst>
              <a:gd fmla="val -66689" name="adj1"/>
              <a:gd fmla="val -61664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내림차순- DESC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오름차순- ASC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(기본값)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Shape 442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443" name="Shape 443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Shape 445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446" name="Shape 446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Shape 447"/>
          <p:cNvGrpSpPr/>
          <p:nvPr/>
        </p:nvGrpSpPr>
        <p:grpSpPr>
          <a:xfrm>
            <a:off x="3998094" y="284415"/>
            <a:ext cx="2016223" cy="338554"/>
            <a:chOff x="3854078" y="284415"/>
            <a:chExt cx="2016223" cy="338554"/>
          </a:xfrm>
        </p:grpSpPr>
        <p:sp>
          <p:nvSpPr>
            <p:cNvPr id="448" name="Shape 448"/>
            <p:cNvSpPr txBox="1"/>
            <p:nvPr/>
          </p:nvSpPr>
          <p:spPr>
            <a:xfrm>
              <a:off x="3926085" y="284415"/>
              <a:ext cx="1944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그룹함수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0" name="Shape 450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합계, 평균, 행의 수</a:t>
            </a:r>
          </a:p>
        </p:txBody>
      </p:sp>
      <p:sp>
        <p:nvSpPr>
          <p:cNvPr id="451" name="Shape 451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5795457" y="250508"/>
            <a:ext cx="32431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고급 SELECT  문 Head First SQL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13" y="1957214"/>
            <a:ext cx="3826469" cy="277537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1432208" y="1404124"/>
            <a:ext cx="147348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Cookie_sales</a:t>
            </a:r>
          </a:p>
        </p:txBody>
      </p:sp>
      <p:sp>
        <p:nvSpPr>
          <p:cNvPr id="463" name="Shape 463"/>
          <p:cNvSpPr/>
          <p:nvPr/>
        </p:nvSpPr>
        <p:spPr>
          <a:xfrm>
            <a:off x="4248471" y="3914785"/>
            <a:ext cx="4502150" cy="16619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first_name, </a:t>
            </a:r>
            <a:r>
              <a:rPr lang="en-US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(sales), </a:t>
            </a:r>
            <a:r>
              <a:rPr lang="en-US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(sales) , </a:t>
            </a:r>
            <a:r>
              <a:rPr lang="en-US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(sales)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cookie_sales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first_name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2 DESC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2;</a:t>
            </a:r>
          </a:p>
        </p:txBody>
      </p:sp>
      <p:sp>
        <p:nvSpPr>
          <p:cNvPr id="464" name="Shape 464"/>
          <p:cNvSpPr/>
          <p:nvPr/>
        </p:nvSpPr>
        <p:spPr>
          <a:xfrm>
            <a:off x="4228182" y="3491971"/>
            <a:ext cx="1653347" cy="435648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합계와 평균</a:t>
            </a:r>
          </a:p>
        </p:txBody>
      </p:sp>
      <p:sp>
        <p:nvSpPr>
          <p:cNvPr id="465" name="Shape 465"/>
          <p:cNvSpPr/>
          <p:nvPr/>
        </p:nvSpPr>
        <p:spPr>
          <a:xfrm>
            <a:off x="5881530" y="3678887"/>
            <a:ext cx="1442995" cy="248731"/>
          </a:xfrm>
          <a:prstGeom prst="rect">
            <a:avLst/>
          </a:prstGeom>
          <a:solidFill>
            <a:srgbClr val="FF3300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최대와 최소</a:t>
            </a:r>
          </a:p>
        </p:txBody>
      </p:sp>
      <p:sp>
        <p:nvSpPr>
          <p:cNvPr id="466" name="Shape 466"/>
          <p:cNvSpPr/>
          <p:nvPr/>
        </p:nvSpPr>
        <p:spPr>
          <a:xfrm>
            <a:off x="7307625" y="3666053"/>
            <a:ext cx="1442995" cy="248731"/>
          </a:xfrm>
          <a:prstGeom prst="rect">
            <a:avLst/>
          </a:prstGeom>
          <a:solidFill>
            <a:srgbClr val="92D050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중복제거</a:t>
            </a:r>
          </a:p>
        </p:txBody>
      </p:sp>
      <p:pic>
        <p:nvPicPr>
          <p:cNvPr id="467" name="Shape 4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8408" y="2063688"/>
            <a:ext cx="30575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Shape 473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474" name="Shape 474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Shape 476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477" name="Shape 477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Shape 478"/>
          <p:cNvGrpSpPr/>
          <p:nvPr/>
        </p:nvGrpSpPr>
        <p:grpSpPr>
          <a:xfrm>
            <a:off x="3998094" y="284415"/>
            <a:ext cx="2016223" cy="338554"/>
            <a:chOff x="3854078" y="284415"/>
            <a:chExt cx="2016223" cy="338554"/>
          </a:xfrm>
        </p:grpSpPr>
        <p:sp>
          <p:nvSpPr>
            <p:cNvPr id="479" name="Shape 479"/>
            <p:cNvSpPr txBox="1"/>
            <p:nvPr/>
          </p:nvSpPr>
          <p:spPr>
            <a:xfrm>
              <a:off x="3926085" y="284415"/>
              <a:ext cx="1944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그룹함수</a:t>
              </a:r>
            </a:p>
          </p:txBody>
        </p:sp>
        <p:cxnSp>
          <p:nvCxnSpPr>
            <p:cNvPr id="480" name="Shape 480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1" name="Shape 481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최대와 최소</a:t>
            </a:r>
          </a:p>
        </p:txBody>
      </p:sp>
      <p:sp>
        <p:nvSpPr>
          <p:cNvPr id="482" name="Shape 482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5795457" y="250508"/>
            <a:ext cx="32431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고급 SELECT  문 Head First SQL</a:t>
            </a: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13" y="1957214"/>
            <a:ext cx="3826469" cy="277537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1432208" y="1404124"/>
            <a:ext cx="147348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Cookie_sales</a:t>
            </a:r>
          </a:p>
        </p:txBody>
      </p:sp>
      <p:sp>
        <p:nvSpPr>
          <p:cNvPr id="494" name="Shape 494"/>
          <p:cNvSpPr/>
          <p:nvPr/>
        </p:nvSpPr>
        <p:spPr>
          <a:xfrm>
            <a:off x="4248471" y="3914785"/>
            <a:ext cx="4502150" cy="8771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first_name, </a:t>
            </a:r>
            <a:r>
              <a:rPr lang="en-US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(sales), </a:t>
            </a:r>
            <a:r>
              <a:rPr lang="en-US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(sales)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cookie_sales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first_name;</a:t>
            </a:r>
          </a:p>
        </p:txBody>
      </p:sp>
      <p:sp>
        <p:nvSpPr>
          <p:cNvPr id="495" name="Shape 495"/>
          <p:cNvSpPr/>
          <p:nvPr/>
        </p:nvSpPr>
        <p:spPr>
          <a:xfrm>
            <a:off x="4214117" y="3652698"/>
            <a:ext cx="1653347" cy="248731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합계와 평균</a:t>
            </a:r>
          </a:p>
        </p:txBody>
      </p:sp>
      <p:sp>
        <p:nvSpPr>
          <p:cNvPr id="496" name="Shape 496"/>
          <p:cNvSpPr/>
          <p:nvPr/>
        </p:nvSpPr>
        <p:spPr>
          <a:xfrm>
            <a:off x="5867466" y="3541389"/>
            <a:ext cx="1442995" cy="386228"/>
          </a:xfrm>
          <a:prstGeom prst="rect">
            <a:avLst/>
          </a:prstGeom>
          <a:solidFill>
            <a:srgbClr val="FF3300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최대와 최소</a:t>
            </a:r>
          </a:p>
        </p:txBody>
      </p:sp>
      <p:sp>
        <p:nvSpPr>
          <p:cNvPr id="497" name="Shape 497"/>
          <p:cNvSpPr/>
          <p:nvPr/>
        </p:nvSpPr>
        <p:spPr>
          <a:xfrm>
            <a:off x="7307625" y="3666053"/>
            <a:ext cx="1442995" cy="248731"/>
          </a:xfrm>
          <a:prstGeom prst="rect">
            <a:avLst/>
          </a:prstGeom>
          <a:solidFill>
            <a:srgbClr val="92D050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중복제거</a:t>
            </a:r>
          </a:p>
        </p:txBody>
      </p:sp>
      <p:pic>
        <p:nvPicPr>
          <p:cNvPr id="498" name="Shape 4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0182" y="1990725"/>
            <a:ext cx="3086099" cy="11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Shape 504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505" name="Shape 505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Shape 507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508" name="Shape 508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3998094" y="284415"/>
            <a:ext cx="2016223" cy="338554"/>
            <a:chOff x="3854078" y="284415"/>
            <a:chExt cx="2016223" cy="338554"/>
          </a:xfrm>
        </p:grpSpPr>
        <p:sp>
          <p:nvSpPr>
            <p:cNvPr id="510" name="Shape 510"/>
            <p:cNvSpPr txBox="1"/>
            <p:nvPr/>
          </p:nvSpPr>
          <p:spPr>
            <a:xfrm>
              <a:off x="3926085" y="284415"/>
              <a:ext cx="19442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그룹함수</a:t>
              </a:r>
            </a:p>
          </p:txBody>
        </p:sp>
        <p:cxnSp>
          <p:nvCxnSpPr>
            <p:cNvPr id="511" name="Shape 511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2" name="Shape 512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중복제거</a:t>
            </a:r>
          </a:p>
        </p:txBody>
      </p:sp>
      <p:sp>
        <p:nvSpPr>
          <p:cNvPr id="513" name="Shape 513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0" y="0"/>
            <a:ext cx="90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5795457" y="250508"/>
            <a:ext cx="32431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고급 SELECT  문 Head First SQL</a:t>
            </a:r>
          </a:p>
        </p:txBody>
      </p:sp>
      <p:sp>
        <p:nvSpPr>
          <p:cNvPr id="523" name="Shape 523"/>
          <p:cNvSpPr/>
          <p:nvPr/>
        </p:nvSpPr>
        <p:spPr>
          <a:xfrm>
            <a:off x="2304256" y="4536435"/>
            <a:ext cx="4502150" cy="8771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sale_date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cookie_sales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sale_date;</a:t>
            </a:r>
          </a:p>
        </p:txBody>
      </p:sp>
      <p:sp>
        <p:nvSpPr>
          <p:cNvPr id="524" name="Shape 524"/>
          <p:cNvSpPr/>
          <p:nvPr/>
        </p:nvSpPr>
        <p:spPr>
          <a:xfrm>
            <a:off x="3937314" y="4300537"/>
            <a:ext cx="1442995" cy="248731"/>
          </a:xfrm>
          <a:prstGeom prst="rect">
            <a:avLst/>
          </a:prstGeom>
          <a:solidFill>
            <a:srgbClr val="FF3300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최대와 최소</a:t>
            </a:r>
          </a:p>
        </p:txBody>
      </p:sp>
      <p:sp>
        <p:nvSpPr>
          <p:cNvPr id="525" name="Shape 525"/>
          <p:cNvSpPr/>
          <p:nvPr/>
        </p:nvSpPr>
        <p:spPr>
          <a:xfrm>
            <a:off x="5363410" y="4113621"/>
            <a:ext cx="1442995" cy="422813"/>
          </a:xfrm>
          <a:prstGeom prst="rect">
            <a:avLst/>
          </a:prstGeom>
          <a:solidFill>
            <a:srgbClr val="92D050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중복제거</a:t>
            </a:r>
          </a:p>
        </p:txBody>
      </p:sp>
      <p:sp>
        <p:nvSpPr>
          <p:cNvPr id="526" name="Shape 526"/>
          <p:cNvSpPr/>
          <p:nvPr/>
        </p:nvSpPr>
        <p:spPr>
          <a:xfrm>
            <a:off x="2304256" y="4286775"/>
            <a:ext cx="1653347" cy="248731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합계와 평균</a:t>
            </a:r>
          </a:p>
        </p:txBody>
      </p:sp>
      <p:pic>
        <p:nvPicPr>
          <p:cNvPr id="527" name="Shape 5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766" y="1194505"/>
            <a:ext cx="2009774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5457" y="1467395"/>
            <a:ext cx="2562225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Shape 529"/>
          <p:cNvSpPr/>
          <p:nvPr/>
        </p:nvSpPr>
        <p:spPr>
          <a:xfrm>
            <a:off x="3868358" y="2071091"/>
            <a:ext cx="1267579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3686862" y="1450688"/>
            <a:ext cx="1630574" cy="35394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DISTINCT 추가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0" y="3613398"/>
            <a:ext cx="9004300" cy="3422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0" y="0"/>
            <a:ext cx="9004300" cy="390143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/>
          <p:nvPr/>
        </p:nvSpPr>
        <p:spPr>
          <a:xfrm rot="2700000">
            <a:off x="5234738" y="250470"/>
            <a:ext cx="1103448" cy="1103448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/>
          <p:nvPr/>
        </p:nvSpPr>
        <p:spPr>
          <a:xfrm rot="2700000">
            <a:off x="8296071" y="508835"/>
            <a:ext cx="586717" cy="586717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/>
        </p:nvSpPr>
        <p:spPr>
          <a:xfrm rot="2700000">
            <a:off x="6553105" y="1932939"/>
            <a:ext cx="1621215" cy="1621215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/>
          <p:nvPr/>
        </p:nvSpPr>
        <p:spPr>
          <a:xfrm rot="2700000">
            <a:off x="6801578" y="240060"/>
            <a:ext cx="1124268" cy="1124268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1837853" y="1801003"/>
            <a:ext cx="53285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0"/>
            <a:ext cx="9004300" cy="6362699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3889919"/>
            <a:ext cx="9004300" cy="6568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53678" y="2389261"/>
            <a:ext cx="53285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ALTER</a:t>
            </a: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7" name="Shape 127"/>
          <p:cNvSpPr/>
          <p:nvPr/>
        </p:nvSpPr>
        <p:spPr>
          <a:xfrm rot="2700000">
            <a:off x="7936032" y="960950"/>
            <a:ext cx="586717" cy="586717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 rot="2700000">
            <a:off x="6553105" y="1932939"/>
            <a:ext cx="1621215" cy="1621215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6806406" y="4066932"/>
            <a:ext cx="15856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Head First SQL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Shape 135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136" name="Shape 136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Shape 138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테이블 변경</a:t>
            </a:r>
          </a:p>
        </p:txBody>
      </p:sp>
      <p:sp>
        <p:nvSpPr>
          <p:cNvPr id="140" name="Shape 140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Shape 141"/>
          <p:cNvGrpSpPr/>
          <p:nvPr/>
        </p:nvGrpSpPr>
        <p:grpSpPr>
          <a:xfrm>
            <a:off x="3638054" y="284415"/>
            <a:ext cx="1872207" cy="323164"/>
            <a:chOff x="3854078" y="284415"/>
            <a:chExt cx="1872207" cy="323164"/>
          </a:xfrm>
        </p:grpSpPr>
        <p:sp>
          <p:nvSpPr>
            <p:cNvPr id="142" name="Shape 142"/>
            <p:cNvSpPr txBox="1"/>
            <p:nvPr/>
          </p:nvSpPr>
          <p:spPr>
            <a:xfrm>
              <a:off x="3926085" y="284415"/>
              <a:ext cx="1800199" cy="323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테이블 변경</a:t>
              </a:r>
            </a:p>
          </p:txBody>
        </p:sp>
        <p:cxnSp>
          <p:nvCxnSpPr>
            <p:cNvPr id="143" name="Shape 143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" name="Shape 144"/>
          <p:cNvSpPr/>
          <p:nvPr/>
        </p:nvSpPr>
        <p:spPr>
          <a:xfrm>
            <a:off x="349886" y="1381150"/>
            <a:ext cx="8256719" cy="576064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 TABLE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변경할 테이블</a:t>
            </a:r>
          </a:p>
        </p:txBody>
      </p:sp>
      <p:sp>
        <p:nvSpPr>
          <p:cNvPr id="145" name="Shape 145"/>
          <p:cNvSpPr/>
          <p:nvPr/>
        </p:nvSpPr>
        <p:spPr>
          <a:xfrm>
            <a:off x="337786" y="2386856"/>
            <a:ext cx="1368151" cy="5064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25686" y="2501586"/>
            <a:ext cx="12362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변경</a:t>
            </a:r>
          </a:p>
        </p:txBody>
      </p:sp>
      <p:sp>
        <p:nvSpPr>
          <p:cNvPr id="147" name="Shape 147"/>
          <p:cNvSpPr/>
          <p:nvPr/>
        </p:nvSpPr>
        <p:spPr>
          <a:xfrm>
            <a:off x="1849953" y="2386856"/>
            <a:ext cx="3660308" cy="461333"/>
          </a:xfrm>
          <a:prstGeom prst="rect">
            <a:avLst/>
          </a:prstGeom>
          <a:solidFill>
            <a:srgbClr val="FF3300">
              <a:alpha val="4392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  TO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바뀐 테이블 이름</a:t>
            </a:r>
          </a:p>
        </p:txBody>
      </p:sp>
      <p:sp>
        <p:nvSpPr>
          <p:cNvPr id="148" name="Shape 148"/>
          <p:cNvSpPr/>
          <p:nvPr/>
        </p:nvSpPr>
        <p:spPr>
          <a:xfrm>
            <a:off x="337786" y="3037333"/>
            <a:ext cx="1368151" cy="5064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553810" y="3161605"/>
            <a:ext cx="647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</a:p>
        </p:txBody>
      </p:sp>
      <p:sp>
        <p:nvSpPr>
          <p:cNvPr id="150" name="Shape 150"/>
          <p:cNvSpPr/>
          <p:nvPr/>
        </p:nvSpPr>
        <p:spPr>
          <a:xfrm>
            <a:off x="1849953" y="3037333"/>
            <a:ext cx="3660308" cy="461333"/>
          </a:xfrm>
          <a:prstGeom prst="rect">
            <a:avLst/>
          </a:prstGeom>
          <a:solidFill>
            <a:srgbClr val="FF3300">
              <a:alpha val="4392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COLUMN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열 이름</a:t>
            </a:r>
          </a:p>
        </p:txBody>
      </p:sp>
      <p:sp>
        <p:nvSpPr>
          <p:cNvPr id="151" name="Shape 151"/>
          <p:cNvSpPr/>
          <p:nvPr/>
        </p:nvSpPr>
        <p:spPr>
          <a:xfrm>
            <a:off x="5654278" y="3037333"/>
            <a:ext cx="2952328" cy="461333"/>
          </a:xfrm>
          <a:prstGeom prst="rect">
            <a:avLst/>
          </a:prstGeom>
          <a:noFill/>
          <a:ln cap="flat" cmpd="sng" w="25400">
            <a:solidFill>
              <a:srgbClr val="FF3300">
                <a:alpha val="5098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자료형  추가하고 싶은 위치</a:t>
            </a:r>
          </a:p>
        </p:txBody>
      </p:sp>
      <p:sp>
        <p:nvSpPr>
          <p:cNvPr id="152" name="Shape 152"/>
          <p:cNvSpPr/>
          <p:nvPr/>
        </p:nvSpPr>
        <p:spPr>
          <a:xfrm>
            <a:off x="337786" y="3696196"/>
            <a:ext cx="1368151" cy="5064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553810" y="3820467"/>
            <a:ext cx="6351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</a:p>
        </p:txBody>
      </p:sp>
      <p:sp>
        <p:nvSpPr>
          <p:cNvPr id="154" name="Shape 154"/>
          <p:cNvSpPr/>
          <p:nvPr/>
        </p:nvSpPr>
        <p:spPr>
          <a:xfrm>
            <a:off x="1849953" y="3696196"/>
            <a:ext cx="3660308" cy="461333"/>
          </a:xfrm>
          <a:prstGeom prst="rect">
            <a:avLst/>
          </a:prstGeom>
          <a:solidFill>
            <a:srgbClr val="FF3300">
              <a:alpha val="4392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 COLUMN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 열 이름 바뀐 열 이름</a:t>
            </a:r>
          </a:p>
        </p:txBody>
      </p:sp>
      <p:sp>
        <p:nvSpPr>
          <p:cNvPr id="155" name="Shape 155"/>
          <p:cNvSpPr/>
          <p:nvPr/>
        </p:nvSpPr>
        <p:spPr>
          <a:xfrm>
            <a:off x="5654278" y="3685405"/>
            <a:ext cx="2952328" cy="461333"/>
          </a:xfrm>
          <a:prstGeom prst="rect">
            <a:avLst/>
          </a:prstGeom>
          <a:noFill/>
          <a:ln cap="flat" cmpd="sng" w="25400">
            <a:solidFill>
              <a:srgbClr val="FF3300">
                <a:alpha val="5098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바뀐 자료형  NOT NULL AUTO-INCREMENT</a:t>
            </a:r>
          </a:p>
        </p:txBody>
      </p:sp>
      <p:sp>
        <p:nvSpPr>
          <p:cNvPr id="156" name="Shape 156"/>
          <p:cNvSpPr/>
          <p:nvPr/>
        </p:nvSpPr>
        <p:spPr>
          <a:xfrm>
            <a:off x="337786" y="4331071"/>
            <a:ext cx="1368151" cy="5064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53810" y="4455342"/>
            <a:ext cx="6383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158" name="Shape 158"/>
          <p:cNvSpPr/>
          <p:nvPr/>
        </p:nvSpPr>
        <p:spPr>
          <a:xfrm>
            <a:off x="1849953" y="4331071"/>
            <a:ext cx="3660308" cy="461333"/>
          </a:xfrm>
          <a:prstGeom prst="rect">
            <a:avLst/>
          </a:prstGeom>
          <a:solidFill>
            <a:srgbClr val="FF3300">
              <a:alpha val="4392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COLUMN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 이름</a:t>
            </a:r>
          </a:p>
        </p:txBody>
      </p:sp>
      <p:sp>
        <p:nvSpPr>
          <p:cNvPr id="159" name="Shape 159"/>
          <p:cNvSpPr/>
          <p:nvPr/>
        </p:nvSpPr>
        <p:spPr>
          <a:xfrm>
            <a:off x="5654278" y="4333478"/>
            <a:ext cx="2952328" cy="461333"/>
          </a:xfrm>
          <a:prstGeom prst="rect">
            <a:avLst/>
          </a:prstGeom>
          <a:noFill/>
          <a:ln cap="flat" cmpd="sng" w="25400">
            <a:solidFill>
              <a:srgbClr val="FF3300">
                <a:alpha val="47843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바뀐 자료형  추가하고 싶은 위치</a:t>
            </a:r>
          </a:p>
        </p:txBody>
      </p:sp>
      <p:sp>
        <p:nvSpPr>
          <p:cNvPr id="160" name="Shape 160"/>
          <p:cNvSpPr/>
          <p:nvPr/>
        </p:nvSpPr>
        <p:spPr>
          <a:xfrm>
            <a:off x="349886" y="4979144"/>
            <a:ext cx="1368151" cy="5064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53810" y="5093875"/>
            <a:ext cx="6447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제거</a:t>
            </a:r>
          </a:p>
        </p:txBody>
      </p:sp>
      <p:sp>
        <p:nvSpPr>
          <p:cNvPr id="162" name="Shape 162"/>
          <p:cNvSpPr/>
          <p:nvPr/>
        </p:nvSpPr>
        <p:spPr>
          <a:xfrm>
            <a:off x="1862053" y="4979144"/>
            <a:ext cx="3647493" cy="461333"/>
          </a:xfrm>
          <a:prstGeom prst="rect">
            <a:avLst/>
          </a:prstGeom>
          <a:solidFill>
            <a:srgbClr val="FF3300">
              <a:alpha val="4392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COLUMN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 이름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590382" y="256327"/>
            <a:ext cx="23936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ALTER  Head First SQL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170" name="Shape 170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Shape 172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</a:p>
        </p:txBody>
      </p:sp>
      <p:sp>
        <p:nvSpPr>
          <p:cNvPr id="174" name="Shape 174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Shape 175"/>
          <p:cNvGrpSpPr/>
          <p:nvPr/>
        </p:nvGrpSpPr>
        <p:grpSpPr>
          <a:xfrm>
            <a:off x="3638054" y="284415"/>
            <a:ext cx="1872207" cy="323164"/>
            <a:chOff x="3854078" y="284415"/>
            <a:chExt cx="1872207" cy="323164"/>
          </a:xfrm>
        </p:grpSpPr>
        <p:sp>
          <p:nvSpPr>
            <p:cNvPr id="176" name="Shape 176"/>
            <p:cNvSpPr txBox="1"/>
            <p:nvPr/>
          </p:nvSpPr>
          <p:spPr>
            <a:xfrm>
              <a:off x="3926085" y="284415"/>
              <a:ext cx="1800199" cy="323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테이블 변경</a:t>
              </a:r>
            </a:p>
          </p:txBody>
        </p:sp>
        <p:cxnSp>
          <p:nvCxnSpPr>
            <p:cNvPr id="177" name="Shape 177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8" name="Shape 178"/>
          <p:cNvSpPr/>
          <p:nvPr/>
        </p:nvSpPr>
        <p:spPr>
          <a:xfrm>
            <a:off x="541710" y="1381150"/>
            <a:ext cx="8064896" cy="576064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 TABLE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변경할 테이블</a:t>
            </a:r>
          </a:p>
        </p:txBody>
      </p:sp>
      <p:sp>
        <p:nvSpPr>
          <p:cNvPr id="179" name="Shape 179"/>
          <p:cNvSpPr/>
          <p:nvPr/>
        </p:nvSpPr>
        <p:spPr>
          <a:xfrm>
            <a:off x="541710" y="2173238"/>
            <a:ext cx="1368151" cy="5064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757733" y="2245246"/>
            <a:ext cx="7136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</a:p>
        </p:txBody>
      </p:sp>
      <p:sp>
        <p:nvSpPr>
          <p:cNvPr id="181" name="Shape 181"/>
          <p:cNvSpPr/>
          <p:nvPr/>
        </p:nvSpPr>
        <p:spPr>
          <a:xfrm>
            <a:off x="2053877" y="2173238"/>
            <a:ext cx="3456383" cy="461333"/>
          </a:xfrm>
          <a:prstGeom prst="rect">
            <a:avLst/>
          </a:prstGeom>
          <a:solidFill>
            <a:srgbClr val="FF3300">
              <a:alpha val="4392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COLUMN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열 이름</a:t>
            </a:r>
          </a:p>
        </p:txBody>
      </p:sp>
      <p:sp>
        <p:nvSpPr>
          <p:cNvPr id="182" name="Shape 182"/>
          <p:cNvSpPr/>
          <p:nvPr/>
        </p:nvSpPr>
        <p:spPr>
          <a:xfrm>
            <a:off x="5654278" y="2173238"/>
            <a:ext cx="2952328" cy="461333"/>
          </a:xfrm>
          <a:prstGeom prst="rect">
            <a:avLst/>
          </a:prstGeom>
          <a:noFill/>
          <a:ln cap="flat" cmpd="sng" w="25400">
            <a:solidFill>
              <a:srgbClr val="FF3300">
                <a:alpha val="51764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자료형  추가하고 싶은 위치</a:t>
            </a:r>
          </a:p>
        </p:txBody>
      </p:sp>
      <p:sp>
        <p:nvSpPr>
          <p:cNvPr id="183" name="Shape 183"/>
          <p:cNvSpPr/>
          <p:nvPr/>
        </p:nvSpPr>
        <p:spPr>
          <a:xfrm rot="10800000">
            <a:off x="973757" y="3037334"/>
            <a:ext cx="7776864" cy="3096343"/>
          </a:xfrm>
          <a:prstGeom prst="cloudCallout">
            <a:avLst>
              <a:gd fmla="val -30149" name="adj1"/>
              <a:gd fmla="val 58494" name="adj2"/>
            </a:avLst>
          </a:prstGeom>
          <a:noFill/>
          <a:ln cap="flat" cmpd="sng" w="25400">
            <a:solidFill>
              <a:schemeClr val="dk1">
                <a:alpha val="56862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688090" y="3575212"/>
            <a:ext cx="4694380" cy="2054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비워두기, LAST 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⇨ 맨 마지막 열로 추가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⇨ 맨 처음 열로 추가( PRIMARY KEY 설정 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특정 열 ⇨ 특정 열 뒤로 추가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특정 열 ⇨ 특정 열 전으로 추가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SECOND, THIRD 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등등 ⇨ 두번째, 세번째 등등으로 추가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590382" y="256327"/>
            <a:ext cx="23936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ALTER  Head First SQL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Shape 191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192" name="Shape 192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Shape 194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 &amp; MODIFY</a:t>
            </a:r>
          </a:p>
        </p:txBody>
      </p:sp>
      <p:sp>
        <p:nvSpPr>
          <p:cNvPr id="196" name="Shape 196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Shape 197"/>
          <p:cNvGrpSpPr/>
          <p:nvPr/>
        </p:nvGrpSpPr>
        <p:grpSpPr>
          <a:xfrm>
            <a:off x="3638054" y="284415"/>
            <a:ext cx="1872207" cy="323164"/>
            <a:chOff x="3854078" y="284415"/>
            <a:chExt cx="1872207" cy="323164"/>
          </a:xfrm>
        </p:grpSpPr>
        <p:sp>
          <p:nvSpPr>
            <p:cNvPr id="198" name="Shape 198"/>
            <p:cNvSpPr txBox="1"/>
            <p:nvPr/>
          </p:nvSpPr>
          <p:spPr>
            <a:xfrm>
              <a:off x="3926085" y="284415"/>
              <a:ext cx="1800199" cy="323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테이블 변경</a:t>
              </a:r>
            </a:p>
          </p:txBody>
        </p:sp>
        <p:cxnSp>
          <p:nvCxnSpPr>
            <p:cNvPr id="199" name="Shape 199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" name="Shape 200"/>
          <p:cNvSpPr/>
          <p:nvPr/>
        </p:nvSpPr>
        <p:spPr>
          <a:xfrm>
            <a:off x="397693" y="1381150"/>
            <a:ext cx="8208912" cy="576064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 TABLE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변경할 테이블</a:t>
            </a:r>
          </a:p>
        </p:txBody>
      </p:sp>
      <p:sp>
        <p:nvSpPr>
          <p:cNvPr id="201" name="Shape 201"/>
          <p:cNvSpPr/>
          <p:nvPr/>
        </p:nvSpPr>
        <p:spPr>
          <a:xfrm>
            <a:off x="397693" y="2184027"/>
            <a:ext cx="1368151" cy="5064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613718" y="2245246"/>
            <a:ext cx="6992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</a:p>
        </p:txBody>
      </p:sp>
      <p:sp>
        <p:nvSpPr>
          <p:cNvPr id="203" name="Shape 203"/>
          <p:cNvSpPr/>
          <p:nvPr/>
        </p:nvSpPr>
        <p:spPr>
          <a:xfrm>
            <a:off x="1909861" y="2184027"/>
            <a:ext cx="3600399" cy="461333"/>
          </a:xfrm>
          <a:prstGeom prst="rect">
            <a:avLst/>
          </a:prstGeom>
          <a:solidFill>
            <a:srgbClr val="FF3300">
              <a:alpha val="4392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 COLUMN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원래 열 이름 바뀐 열 이름</a:t>
            </a:r>
          </a:p>
        </p:txBody>
      </p:sp>
      <p:sp>
        <p:nvSpPr>
          <p:cNvPr id="204" name="Shape 204"/>
          <p:cNvSpPr/>
          <p:nvPr/>
        </p:nvSpPr>
        <p:spPr>
          <a:xfrm>
            <a:off x="5654278" y="2173238"/>
            <a:ext cx="2952328" cy="461333"/>
          </a:xfrm>
          <a:prstGeom prst="rect">
            <a:avLst/>
          </a:prstGeom>
          <a:noFill/>
          <a:ln cap="flat" cmpd="sng" w="25400">
            <a:solidFill>
              <a:srgbClr val="FF3300">
                <a:alpha val="46666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바뀐 자료형  NOT NULL AUTO-INCREMENT</a:t>
            </a:r>
          </a:p>
        </p:txBody>
      </p:sp>
      <p:sp>
        <p:nvSpPr>
          <p:cNvPr id="205" name="Shape 205"/>
          <p:cNvSpPr/>
          <p:nvPr/>
        </p:nvSpPr>
        <p:spPr>
          <a:xfrm>
            <a:off x="397693" y="4043039"/>
            <a:ext cx="1368151" cy="5064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13718" y="4117453"/>
            <a:ext cx="704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207" name="Shape 207"/>
          <p:cNvSpPr/>
          <p:nvPr/>
        </p:nvSpPr>
        <p:spPr>
          <a:xfrm>
            <a:off x="1909861" y="4043039"/>
            <a:ext cx="3600399" cy="461333"/>
          </a:xfrm>
          <a:prstGeom prst="rect">
            <a:avLst/>
          </a:prstGeom>
          <a:solidFill>
            <a:srgbClr val="FF3300">
              <a:alpha val="4392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COLUMN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 이름</a:t>
            </a:r>
          </a:p>
        </p:txBody>
      </p:sp>
      <p:sp>
        <p:nvSpPr>
          <p:cNvPr id="208" name="Shape 208"/>
          <p:cNvSpPr/>
          <p:nvPr/>
        </p:nvSpPr>
        <p:spPr>
          <a:xfrm>
            <a:off x="5654278" y="4045446"/>
            <a:ext cx="2952328" cy="461333"/>
          </a:xfrm>
          <a:prstGeom prst="rect">
            <a:avLst/>
          </a:prstGeom>
          <a:noFill/>
          <a:ln cap="flat" cmpd="sng" w="25400">
            <a:solidFill>
              <a:srgbClr val="FF3300">
                <a:alpha val="46666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바뀐 자료형  추가하고 싶은 위치</a:t>
            </a:r>
          </a:p>
        </p:txBody>
      </p:sp>
      <p:sp>
        <p:nvSpPr>
          <p:cNvPr id="209" name="Shape 209"/>
          <p:cNvSpPr/>
          <p:nvPr/>
        </p:nvSpPr>
        <p:spPr>
          <a:xfrm rot="10800000">
            <a:off x="3378820" y="2788855"/>
            <a:ext cx="3499591" cy="1138932"/>
          </a:xfrm>
          <a:prstGeom prst="cloudCallout">
            <a:avLst>
              <a:gd fmla="val 75367" name="adj1"/>
              <a:gd fmla="val 53479" name="adj2"/>
            </a:avLst>
          </a:prstGeom>
          <a:solidFill>
            <a:schemeClr val="lt1"/>
          </a:solidFill>
          <a:ln cap="flat" cmpd="sng" w="25400">
            <a:solidFill>
              <a:schemeClr val="dk1">
                <a:alpha val="47843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 rot="10800000">
            <a:off x="3378821" y="4621511"/>
            <a:ext cx="3499590" cy="1440160"/>
          </a:xfrm>
          <a:prstGeom prst="cloudCallout">
            <a:avLst>
              <a:gd fmla="val 70601" name="adj1"/>
              <a:gd fmla="val 54563" name="adj2"/>
            </a:avLst>
          </a:prstGeom>
          <a:solidFill>
            <a:schemeClr val="lt1"/>
          </a:solidFill>
          <a:ln cap="flat" cmpd="sng" w="25400">
            <a:solidFill>
              <a:schemeClr val="dk1">
                <a:alpha val="47843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638053" y="3331462"/>
            <a:ext cx="29379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⇨  열의 이름, 데이터 타입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783712" y="5347687"/>
            <a:ext cx="251863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⇨  위치, 데이터 타입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590382" y="256327"/>
            <a:ext cx="23936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ALTER  Head First SQL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Shape 219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220" name="Shape 220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테이블 변경 예제</a:t>
            </a:r>
          </a:p>
        </p:txBody>
      </p:sp>
      <p:sp>
        <p:nvSpPr>
          <p:cNvPr id="224" name="Shape 224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Shape 225"/>
          <p:cNvGrpSpPr/>
          <p:nvPr/>
        </p:nvGrpSpPr>
        <p:grpSpPr>
          <a:xfrm>
            <a:off x="3638054" y="284415"/>
            <a:ext cx="1872207" cy="323164"/>
            <a:chOff x="3854078" y="284415"/>
            <a:chExt cx="1872207" cy="323164"/>
          </a:xfrm>
        </p:grpSpPr>
        <p:sp>
          <p:nvSpPr>
            <p:cNvPr id="226" name="Shape 226"/>
            <p:cNvSpPr txBox="1"/>
            <p:nvPr/>
          </p:nvSpPr>
          <p:spPr>
            <a:xfrm>
              <a:off x="3926085" y="284415"/>
              <a:ext cx="1800199" cy="323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테이블 변경</a:t>
              </a:r>
            </a:p>
          </p:txBody>
        </p:sp>
        <p:cxnSp>
          <p:nvCxnSpPr>
            <p:cNvPr id="227" name="Shape 227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8" name="Shape 228"/>
          <p:cNvSpPr txBox="1"/>
          <p:nvPr/>
        </p:nvSpPr>
        <p:spPr>
          <a:xfrm>
            <a:off x="6590382" y="256327"/>
            <a:ext cx="23936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ALTER  Head First SQL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345" y="1526329"/>
            <a:ext cx="6797608" cy="195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3902275" y="1064665"/>
            <a:ext cx="141577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projekts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56632" y="1060162"/>
            <a:ext cx="18453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 변경 예제 242p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970851" y="3767955"/>
            <a:ext cx="6882011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테이블의 이름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열의 이름이 내용과 맞지 않음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=&gt;프로젝트 번호, 계약회사의 이름, 기타 설명으로 열의 이름 변경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시작일, 예상금액, 전화번호 열 추가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Shape 238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239" name="Shape 239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Shape 241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테이블 변경 예제</a:t>
            </a:r>
          </a:p>
        </p:txBody>
      </p:sp>
      <p:sp>
        <p:nvSpPr>
          <p:cNvPr id="243" name="Shape 243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Shape 244"/>
          <p:cNvGrpSpPr/>
          <p:nvPr/>
        </p:nvGrpSpPr>
        <p:grpSpPr>
          <a:xfrm>
            <a:off x="3638054" y="284415"/>
            <a:ext cx="1872207" cy="323164"/>
            <a:chOff x="3854078" y="284415"/>
            <a:chExt cx="1872207" cy="323164"/>
          </a:xfrm>
        </p:grpSpPr>
        <p:sp>
          <p:nvSpPr>
            <p:cNvPr id="245" name="Shape 245"/>
            <p:cNvSpPr txBox="1"/>
            <p:nvPr/>
          </p:nvSpPr>
          <p:spPr>
            <a:xfrm>
              <a:off x="3926085" y="284415"/>
              <a:ext cx="1800199" cy="323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테이블 변경</a:t>
              </a:r>
            </a:p>
          </p:txBody>
        </p:sp>
        <p:cxnSp>
          <p:nvCxnSpPr>
            <p:cNvPr id="246" name="Shape 246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" name="Shape 247"/>
          <p:cNvSpPr txBox="1"/>
          <p:nvPr/>
        </p:nvSpPr>
        <p:spPr>
          <a:xfrm>
            <a:off x="6590382" y="256327"/>
            <a:ext cx="23936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ALTER  Head First SQL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67575" y="805085"/>
            <a:ext cx="203132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Project_list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13718" y="3145348"/>
            <a:ext cx="237116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테이블의 이름 수정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504337" y="3145348"/>
            <a:ext cx="2581988" cy="61555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projekts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 TO project_list;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613718" y="3751312"/>
            <a:ext cx="688201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열의 이름이 내용과 맞지 않음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=&gt;프로젝트 번호, 계약회사의 이름, 기타 설명으로 열의 이름 변경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306078" y="4497380"/>
            <a:ext cx="7171900" cy="14003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project_list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COLUMN number proj_id INT NOT NULL AUTO_INCREMENT,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COLUMN descriptionofproj proj_desc VARCHAR(100),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COLUMN contractoronjob con_name VARCHAR(30),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PRIMARY KEY(proj_id);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605" y="1309141"/>
            <a:ext cx="5542857" cy="1747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Shape 259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260" name="Shape 260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Shape 262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테이블 변경 예제</a:t>
            </a:r>
          </a:p>
        </p:txBody>
      </p:sp>
      <p:sp>
        <p:nvSpPr>
          <p:cNvPr id="264" name="Shape 264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Shape 265"/>
          <p:cNvGrpSpPr/>
          <p:nvPr/>
        </p:nvGrpSpPr>
        <p:grpSpPr>
          <a:xfrm>
            <a:off x="3638054" y="284415"/>
            <a:ext cx="1872207" cy="323164"/>
            <a:chOff x="3854078" y="284415"/>
            <a:chExt cx="1872207" cy="323164"/>
          </a:xfrm>
        </p:grpSpPr>
        <p:sp>
          <p:nvSpPr>
            <p:cNvPr id="266" name="Shape 266"/>
            <p:cNvSpPr txBox="1"/>
            <p:nvPr/>
          </p:nvSpPr>
          <p:spPr>
            <a:xfrm>
              <a:off x="3926085" y="284415"/>
              <a:ext cx="1800199" cy="323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테이블 변경</a:t>
              </a:r>
            </a:p>
          </p:txBody>
        </p:sp>
        <p:cxnSp>
          <p:nvCxnSpPr>
            <p:cNvPr id="267" name="Shape 267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8" name="Shape 268"/>
          <p:cNvSpPr txBox="1"/>
          <p:nvPr/>
        </p:nvSpPr>
        <p:spPr>
          <a:xfrm>
            <a:off x="6590382" y="256327"/>
            <a:ext cx="23936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ALTER  Head First SQL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3367575" y="805085"/>
            <a:ext cx="2031325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Project_list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613718" y="2421448"/>
            <a:ext cx="392928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시작일, 예상금액, 전화번호 열 추가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078" y="1354940"/>
            <a:ext cx="61817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1572584" y="2893317"/>
            <a:ext cx="4274953" cy="113877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 TABLE project_list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COLUMN con_phone VARCHAR(10),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COLUMN start_date DATE,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COLUMN est_cost DECIMAL(7,2);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0" y="-6519"/>
            <a:ext cx="9004300" cy="883613"/>
            <a:chOff x="0" y="-6519"/>
            <a:chExt cx="9004300" cy="702245"/>
          </a:xfrm>
        </p:grpSpPr>
        <p:sp>
          <p:nvSpPr>
            <p:cNvPr id="279" name="Shape 279"/>
            <p:cNvSpPr/>
            <p:nvPr/>
          </p:nvSpPr>
          <p:spPr>
            <a:xfrm>
              <a:off x="0" y="353519"/>
              <a:ext cx="9004300" cy="34220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-6519"/>
              <a:ext cx="9004300" cy="648071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Shape 281"/>
          <p:cNvSpPr txBox="1"/>
          <p:nvPr/>
        </p:nvSpPr>
        <p:spPr>
          <a:xfrm>
            <a:off x="253678" y="199405"/>
            <a:ext cx="79208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306078" y="240937"/>
            <a:ext cx="2764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문자열 함수</a:t>
            </a:r>
          </a:p>
        </p:txBody>
      </p:sp>
      <p:sp>
        <p:nvSpPr>
          <p:cNvPr id="283" name="Shape 283"/>
          <p:cNvSpPr/>
          <p:nvPr/>
        </p:nvSpPr>
        <p:spPr>
          <a:xfrm rot="2700000">
            <a:off x="371414" y="136516"/>
            <a:ext cx="558649" cy="558649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Shape 284"/>
          <p:cNvGrpSpPr/>
          <p:nvPr/>
        </p:nvGrpSpPr>
        <p:grpSpPr>
          <a:xfrm>
            <a:off x="3638054" y="284415"/>
            <a:ext cx="1872207" cy="323164"/>
            <a:chOff x="3854078" y="284415"/>
            <a:chExt cx="1872207" cy="323164"/>
          </a:xfrm>
        </p:grpSpPr>
        <p:sp>
          <p:nvSpPr>
            <p:cNvPr id="285" name="Shape 285"/>
            <p:cNvSpPr txBox="1"/>
            <p:nvPr/>
          </p:nvSpPr>
          <p:spPr>
            <a:xfrm>
              <a:off x="3926085" y="284415"/>
              <a:ext cx="1800199" cy="323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5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문자열 함수</a:t>
              </a:r>
            </a:p>
          </p:txBody>
        </p:sp>
        <p:cxnSp>
          <p:nvCxnSpPr>
            <p:cNvPr id="286" name="Shape 286"/>
            <p:cNvCxnSpPr/>
            <p:nvPr/>
          </p:nvCxnSpPr>
          <p:spPr>
            <a:xfrm>
              <a:off x="3854078" y="371590"/>
              <a:ext cx="0" cy="158826"/>
            </a:xfrm>
            <a:prstGeom prst="straightConnector1">
              <a:avLst/>
            </a:prstGeom>
            <a:noFill/>
            <a:ln cap="flat" cmpd="sng" w="952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7" name="Shape 287"/>
          <p:cNvSpPr txBox="1"/>
          <p:nvPr/>
        </p:nvSpPr>
        <p:spPr>
          <a:xfrm>
            <a:off x="6590382" y="256327"/>
            <a:ext cx="23936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ALTER  Head First SQL</a:t>
            </a:r>
          </a:p>
        </p:txBody>
      </p:sp>
      <p:sp>
        <p:nvSpPr>
          <p:cNvPr id="288" name="Shape 288"/>
          <p:cNvSpPr/>
          <p:nvPr/>
        </p:nvSpPr>
        <p:spPr>
          <a:xfrm>
            <a:off x="255713" y="2106980"/>
            <a:ext cx="2662259" cy="435648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(열 이름, 숫자)</a:t>
            </a:r>
          </a:p>
        </p:txBody>
      </p:sp>
      <p:sp>
        <p:nvSpPr>
          <p:cNvPr id="289" name="Shape 289"/>
          <p:cNvSpPr/>
          <p:nvPr/>
        </p:nvSpPr>
        <p:spPr>
          <a:xfrm>
            <a:off x="253678" y="2902667"/>
            <a:ext cx="2662259" cy="455216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(열 이름, 숫자)</a:t>
            </a:r>
          </a:p>
        </p:txBody>
      </p:sp>
      <p:sp>
        <p:nvSpPr>
          <p:cNvPr id="290" name="Shape 290"/>
          <p:cNvSpPr/>
          <p:nvPr/>
        </p:nvSpPr>
        <p:spPr>
          <a:xfrm>
            <a:off x="3061990" y="2106980"/>
            <a:ext cx="5328591" cy="435648"/>
          </a:xfrm>
          <a:prstGeom prst="rect">
            <a:avLst/>
          </a:prstGeom>
          <a:noFill/>
          <a:ln cap="flat" cmpd="sng" w="254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3061990" y="2144783"/>
            <a:ext cx="326082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열의 오른쪽에서부터 일부 문자들을 선택</a:t>
            </a:r>
          </a:p>
        </p:txBody>
      </p:sp>
      <p:sp>
        <p:nvSpPr>
          <p:cNvPr id="292" name="Shape 292"/>
          <p:cNvSpPr/>
          <p:nvPr/>
        </p:nvSpPr>
        <p:spPr>
          <a:xfrm>
            <a:off x="3061990" y="2902667"/>
            <a:ext cx="5328591" cy="435648"/>
          </a:xfrm>
          <a:prstGeom prst="rect">
            <a:avLst/>
          </a:prstGeom>
          <a:noFill/>
          <a:ln cap="flat" cmpd="sng" w="254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3061990" y="2925835"/>
            <a:ext cx="308770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열의 왼쪽에서부터 일부 문자들을 선택</a:t>
            </a:r>
          </a:p>
        </p:txBody>
      </p:sp>
      <p:sp>
        <p:nvSpPr>
          <p:cNvPr id="294" name="Shape 294"/>
          <p:cNvSpPr/>
          <p:nvPr/>
        </p:nvSpPr>
        <p:spPr>
          <a:xfrm>
            <a:off x="4142110" y="3622748"/>
            <a:ext cx="4248472" cy="638721"/>
          </a:xfrm>
          <a:prstGeom prst="rect">
            <a:avLst/>
          </a:prstGeom>
          <a:noFill/>
          <a:ln cap="flat" cmpd="sng" w="254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142110" y="3636566"/>
            <a:ext cx="424847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열 안의 작은 따옴표 안의 문자열을 찾아 그 앞의 모든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문자열을 반환 (숫자는 특정 문자의 순서를 뜻함)</a:t>
            </a:r>
          </a:p>
        </p:txBody>
      </p:sp>
      <p:sp>
        <p:nvSpPr>
          <p:cNvPr id="296" name="Shape 296"/>
          <p:cNvSpPr/>
          <p:nvPr/>
        </p:nvSpPr>
        <p:spPr>
          <a:xfrm>
            <a:off x="4140073" y="4558851"/>
            <a:ext cx="4248472" cy="638721"/>
          </a:xfrm>
          <a:prstGeom prst="rect">
            <a:avLst/>
          </a:prstGeom>
          <a:noFill/>
          <a:ln cap="flat" cmpd="sng" w="254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4140073" y="4582021"/>
            <a:ext cx="425050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작은 따옴표 안의 문자열에서 숫자만큼의 순서인 문자에서부터 시작해 길이만큼 문자열을 반환</a:t>
            </a:r>
          </a:p>
        </p:txBody>
      </p:sp>
      <p:sp>
        <p:nvSpPr>
          <p:cNvPr id="298" name="Shape 298"/>
          <p:cNvSpPr/>
          <p:nvPr/>
        </p:nvSpPr>
        <p:spPr>
          <a:xfrm>
            <a:off x="217673" y="1165125"/>
            <a:ext cx="8172908" cy="576064"/>
          </a:xfrm>
          <a:prstGeom prst="rect">
            <a:avLst/>
          </a:prstGeom>
          <a:solidFill>
            <a:srgbClr val="FF3300">
              <a:alpha val="5372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(열 이름, 숫자) FROM 테이블 명</a:t>
            </a:r>
          </a:p>
        </p:txBody>
      </p:sp>
      <p:sp>
        <p:nvSpPr>
          <p:cNvPr id="299" name="Shape 299"/>
          <p:cNvSpPr/>
          <p:nvPr/>
        </p:nvSpPr>
        <p:spPr>
          <a:xfrm>
            <a:off x="255713" y="4621510"/>
            <a:ext cx="3742380" cy="455216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SUBSTRING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문자열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숫자, 길이)</a:t>
            </a:r>
          </a:p>
        </p:txBody>
      </p:sp>
      <p:sp>
        <p:nvSpPr>
          <p:cNvPr id="300" name="Shape 300"/>
          <p:cNvSpPr/>
          <p:nvPr/>
        </p:nvSpPr>
        <p:spPr>
          <a:xfrm>
            <a:off x="253678" y="3714500"/>
            <a:ext cx="3742380" cy="455216"/>
          </a:xfrm>
          <a:prstGeom prst="rect">
            <a:avLst/>
          </a:prstGeom>
          <a:solidFill>
            <a:schemeClr val="accent1">
              <a:alpha val="5372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SUBSTRING_INDEX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(열 이름,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문자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숫자)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