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7DBCF"/>
    <a:srgbClr val="EAEAEA"/>
    <a:srgbClr val="185C54"/>
    <a:srgbClr val="FF33CC"/>
    <a:srgbClr val="B9EDE7"/>
    <a:srgbClr val="88E0D6"/>
    <a:srgbClr val="8B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595"/>
  </p:normalViewPr>
  <p:slideViewPr>
    <p:cSldViewPr>
      <p:cViewPr>
        <p:scale>
          <a:sx n="100" d="100"/>
          <a:sy n="100" d="100"/>
        </p:scale>
        <p:origin x="400" y="144"/>
      </p:cViewPr>
      <p:guideLst>
        <p:guide orient="horz" pos="2160"/>
        <p:guide pos="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수렴타당도</a:t>
            </a:r>
            <a:r>
              <a:rPr kumimoji="1" lang="en-US" altLang="ko-KR" dirty="0" smtClean="0"/>
              <a:t>(convergent</a:t>
            </a:r>
            <a:r>
              <a:rPr kumimoji="1" lang="en-US" altLang="ko-KR" baseline="0" dirty="0" smtClean="0"/>
              <a:t> validity)</a:t>
            </a:r>
          </a:p>
          <a:p>
            <a:r>
              <a:rPr kumimoji="1" lang="ko-KR" altLang="en-US" baseline="0" dirty="0" smtClean="0"/>
              <a:t>변별타당도</a:t>
            </a:r>
            <a:r>
              <a:rPr kumimoji="1" lang="en-US" altLang="ko-KR" baseline="0" dirty="0" smtClean="0"/>
              <a:t>(discriminant validity)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5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6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2- Can the diversity of news and content we receive predict our power or performance</a:t>
            </a:r>
          </a:p>
          <a:p>
            <a:r>
              <a:rPr kumimoji="1" lang="en-US" altLang="ko-KR" dirty="0" smtClean="0"/>
              <a:t>3-</a:t>
            </a:r>
            <a:r>
              <a:rPr kumimoji="1" lang="en-US" altLang="ko-KR" baseline="0" dirty="0" smtClean="0"/>
              <a:t> </a:t>
            </a:r>
            <a:r>
              <a:rPr lang="en-US" altLang="ko-KR" dirty="0" err="1" smtClean="0"/>
              <a:t>pecially</a:t>
            </a:r>
            <a:r>
              <a:rPr lang="en-US" altLang="ko-KR" dirty="0" smtClean="0"/>
              <a:t> designed digital sensor worn like an ID badge—a “</a:t>
            </a:r>
            <a:r>
              <a:rPr lang="en-US" altLang="ko-KR" dirty="0" err="1" smtClean="0"/>
              <a:t>sociometer</a:t>
            </a:r>
            <a:r>
              <a:rPr lang="en-US" altLang="ko-KR" dirty="0" smtClean="0"/>
              <a:t>”—to monitor and analyze the back-and-forth patterns of signaling among groups of people.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8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2- Can the diversity of news and content we receive predict our power or performance</a:t>
            </a:r>
          </a:p>
          <a:p>
            <a:r>
              <a:rPr kumimoji="1" lang="en-US" altLang="ko-KR" dirty="0" smtClean="0"/>
              <a:t>3-</a:t>
            </a:r>
            <a:r>
              <a:rPr kumimoji="1" lang="en-US" altLang="ko-KR" baseline="0" dirty="0" smtClean="0"/>
              <a:t> </a:t>
            </a:r>
            <a:r>
              <a:rPr lang="en-US" altLang="ko-KR" dirty="0" err="1" smtClean="0"/>
              <a:t>pecially</a:t>
            </a:r>
            <a:r>
              <a:rPr lang="en-US" altLang="ko-KR" dirty="0" smtClean="0"/>
              <a:t> designed digital sensor worn like an ID badge—a “</a:t>
            </a:r>
            <a:r>
              <a:rPr lang="en-US" altLang="ko-KR" dirty="0" err="1" smtClean="0"/>
              <a:t>sociometer</a:t>
            </a:r>
            <a:r>
              <a:rPr lang="en-US" altLang="ko-KR" smtClean="0"/>
              <a:t>”—to monitor and analyze the back-and-forth patterns of signaling among groups of people.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7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t>2016. 1. 9.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CAcQjRxqFQoTCJbJw-WE88gCFSQipgodt7IAPQ&amp;url=https://www.climate-eval.org/blog/answer-42-data-information-and-knowledge&amp;psig=AFQjCNHFDSD925Ry87WZfpmfa96fde4_bg&amp;ust=1446598185707723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214554"/>
            <a:ext cx="7774632" cy="1385896"/>
          </a:xfrm>
        </p:spPr>
        <p:txBody>
          <a:bodyPr>
            <a:noAutofit/>
          </a:bodyPr>
          <a:lstStyle/>
          <a:p>
            <a:pPr algn="r"/>
            <a:r>
              <a:rPr lang="en-US" altLang="ko-KR" sz="3200" smtClean="0">
                <a:latin typeface="Copperplate Gothic Bold" pitchFamily="34" charset="0"/>
                <a:ea typeface="Sandoll 너랑나랑 03 Bold" pitchFamily="34" charset="-127"/>
              </a:rPr>
              <a:t>Computational </a:t>
            </a:r>
            <a:r>
              <a:rPr lang="en-US" altLang="ko-KR" sz="3200" dirty="0" smtClean="0">
                <a:latin typeface="Copperplate Gothic Bold" pitchFamily="34" charset="0"/>
                <a:ea typeface="Sandoll 너랑나랑 03 Bold" pitchFamily="34" charset="-127"/>
              </a:rPr>
              <a:t>Social Science</a:t>
            </a:r>
            <a:br>
              <a:rPr lang="en-US" altLang="ko-KR" sz="3200" dirty="0" smtClean="0">
                <a:latin typeface="Copperplate Gothic Bold" pitchFamily="34" charset="0"/>
                <a:ea typeface="Sandoll 너랑나랑 03 Bold" pitchFamily="34" charset="-127"/>
              </a:rPr>
            </a:br>
            <a:r>
              <a:rPr lang="en-US" altLang="ko-KR" sz="3200" b="1" dirty="0" smtClean="0">
                <a:latin typeface="Nanum Gothic" charset="-127"/>
                <a:ea typeface="Nanum Gothic" charset="-127"/>
                <a:cs typeface="Nanum Gothic" charset="-127"/>
              </a:rPr>
              <a:t>- </a:t>
            </a:r>
            <a:r>
              <a:rPr lang="ko-KR" altLang="en-US" sz="3200" b="1" dirty="0" smtClean="0">
                <a:latin typeface="Nanum Gothic" charset="-127"/>
                <a:ea typeface="Nanum Gothic" charset="-127"/>
                <a:cs typeface="Nanum Gothic" charset="-127"/>
              </a:rPr>
              <a:t>놀러온 사회과학</a:t>
            </a:r>
            <a:endParaRPr lang="ko-KR" altLang="en-US" sz="3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4211960" y="4000504"/>
            <a:ext cx="4131944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noProof="0" dirty="0" smtClean="0">
                <a:latin typeface="NanumGothicOTF" charset="-127"/>
                <a:ea typeface="NanumGothicOTF" charset="-127"/>
                <a:cs typeface="NanumGothicOTF" charset="-127"/>
              </a:rPr>
              <a:t>캐글 뽀개기 스터디 </a:t>
            </a:r>
            <a:r>
              <a:rPr lang="en-US" altLang="ko-KR" sz="1400" dirty="0" smtClean="0">
                <a:latin typeface="NanumGothicOTF" charset="-127"/>
                <a:ea typeface="NanumGothicOTF" charset="-127"/>
                <a:cs typeface="NanumGothicOTF" charset="-127"/>
              </a:rPr>
              <a:t>2016.</a:t>
            </a:r>
            <a:r>
              <a:rPr lang="ko-KR" altLang="en-US" sz="1400" dirty="0" smtClean="0">
                <a:latin typeface="NanumGothicOTF" charset="-127"/>
                <a:ea typeface="NanumGothicOTF" charset="-127"/>
                <a:cs typeface="NanumGothicOTF" charset="-127"/>
              </a:rPr>
              <a:t> </a:t>
            </a:r>
            <a:r>
              <a:rPr lang="en-US" altLang="ko-KR" sz="1400" dirty="0" smtClean="0">
                <a:latin typeface="NanumGothicOTF" charset="-127"/>
                <a:ea typeface="NanumGothicOTF" charset="-127"/>
                <a:cs typeface="NanumGothicOTF" charset="-127"/>
              </a:rPr>
              <a:t>01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anumGothicOTF" charset="-127"/>
              <a:ea typeface="NanumGothicOTF" charset="-127"/>
              <a:cs typeface="NanumGothicOTF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9048" y="6433848"/>
            <a:ext cx="33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GothicOTF" charset="-127"/>
                <a:ea typeface="NanumGothicOTF" charset="-127"/>
                <a:cs typeface="NanumGothicOTF" charset="-127"/>
              </a:rPr>
              <a:t>언론정보학과 황현정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GothicOTF" charset="-127"/>
              <a:ea typeface="NanumGothicOTF" charset="-127"/>
              <a:cs typeface="NanumGothicOTF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pperplate Gothic Bold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pperplate Gothic Bold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Who am I?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16922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서울대학교 언론정보학과 박사과정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이제 곧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6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학기째</a:t>
            </a:r>
            <a:r>
              <a:rPr kumimoji="1" lang="is-IS" altLang="ko-KR" dirty="0" smtClean="0">
                <a:latin typeface="Nanum Gothic" charset="-127"/>
                <a:ea typeface="Nanum Gothic" charset="-127"/>
                <a:cs typeface="Nanum Gothic" charset="-127"/>
              </a:rPr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석사 논문은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”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누가 어떻게 트위터에서 영향력을 행사하는가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?: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트위터 이용자와 메시지 특성이 의견지도력에 미치는 효과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관심사는 뉴미디어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(?)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내에서 일어나는 사람들의 커뮤니케이션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행태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온라인 글쓰기와 읽기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미디어 이용과 관련된 측정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커뮤니케이션 통계방법론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학부 전공은 정치외교학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야후코리아에서 근무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What is social science?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8596" y="3267303"/>
            <a:ext cx="8391876" cy="360040"/>
          </a:xfrm>
          <a:prstGeom prst="rect">
            <a:avLst/>
          </a:prstGeom>
          <a:gradFill flip="none" rotWithShape="1">
            <a:gsLst>
              <a:gs pos="0">
                <a:srgbClr val="77DBCF">
                  <a:lumMod val="20000"/>
                  <a:lumOff val="80000"/>
                </a:srgbClr>
              </a:gs>
              <a:gs pos="71000">
                <a:srgbClr val="77DBCF">
                  <a:lumMod val="77000"/>
                  <a:lumOff val="23000"/>
                </a:srgbClr>
              </a:gs>
              <a:gs pos="82000">
                <a:srgbClr val="77DBCF">
                  <a:lumMod val="92000"/>
                  <a:lumOff val="8000"/>
                </a:srgbClr>
              </a:gs>
              <a:gs pos="100000">
                <a:srgbClr val="77DBC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/>
          <p:nvPr/>
        </p:nvCxnSpPr>
        <p:spPr>
          <a:xfrm>
            <a:off x="444500" y="3051279"/>
            <a:ext cx="0" cy="793369"/>
          </a:xfrm>
          <a:prstGeom prst="line">
            <a:avLst/>
          </a:prstGeom>
          <a:ln w="38100">
            <a:solidFill>
              <a:srgbClr val="77D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8820472" y="3051279"/>
            <a:ext cx="0" cy="793369"/>
          </a:xfrm>
          <a:prstGeom prst="line">
            <a:avLst/>
          </a:prstGeom>
          <a:ln w="38100">
            <a:solidFill>
              <a:srgbClr val="77D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15971" y="2241510"/>
            <a:ext cx="1584176" cy="1008112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인류학과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0616" y="2223828"/>
            <a:ext cx="1584176" cy="1008112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심리학과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03848" y="2223828"/>
            <a:ext cx="2952328" cy="1008112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정치학과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사회학과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경제학과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언론정보학과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563888" y="3645024"/>
            <a:ext cx="2197046" cy="1008112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경영학과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사회복지학과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200" y="3608179"/>
            <a:ext cx="244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자연과학과 가까움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individual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224" y="3608179"/>
            <a:ext cx="244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자연과학과 멈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collective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4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Computational social science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2132856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Academic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sub-disciplines concerned with computational approaches to the social sciences. 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means that computers are used to </a:t>
            </a:r>
            <a:r>
              <a:rPr kumimoji="1" lang="en-US" altLang="ko-KR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model, simulate, and analyze social phenomena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Fields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include computational economics and computational sociology. It focuses on </a:t>
            </a:r>
            <a:r>
              <a:rPr kumimoji="1" lang="en-US" altLang="ko-KR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investigating social and behavioral relationships </a:t>
            </a:r>
            <a:r>
              <a:rPr kumimoji="1" lang="en-US" altLang="ko-KR" dirty="0" smtClean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and interactions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through social simulation, modeling, network analysis, and media analysis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Computational social science revolutionizes both fundamental legs of the scientific method: </a:t>
            </a:r>
            <a:r>
              <a:rPr kumimoji="1" lang="en-US" altLang="ko-KR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empirical research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, especially through big data, by analyzing the digital footprint left behind through social online activities; and </a:t>
            </a:r>
            <a:r>
              <a:rPr kumimoji="1" lang="en-US" altLang="ko-KR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scientific theory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, especially through computer simulation model building through social simulation. 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500" y="1628800"/>
            <a:ext cx="34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Wikipedia</a:t>
            </a:r>
            <a:r>
              <a:rPr kumimoji="1" lang="ko-KR" altLang="en-US" dirty="0" smtClean="0"/>
              <a:t>의 정의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5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Computational social science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132856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전통적 방법론의 한계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자기 기입식 서베이의 문제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실험의 문제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샘플링의 문제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특정한 시점에 소수의 사람들로부터 수집된 데이터가 사회 전반을 대변한다고 할 수 있는가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빅데이터 시대의 도래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데이터 수집과 분석의 가능성이 획기적으로 증가됨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실시간의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거의 모든 인구의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의도하지 않고 기록되는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데이터의 수집이 가능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폭과 깊이가 획기적으로 증가한 데이터로 새롭게 사회과학의 이론들을 증명하고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인간과 사회를 해석할 필요성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500" y="1628800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왜 </a:t>
            </a:r>
            <a:r>
              <a:rPr kumimoji="1" lang="en-US" altLang="ko-KR" dirty="0" smtClean="0"/>
              <a:t>computational social science</a:t>
            </a:r>
            <a:r>
              <a:rPr kumimoji="1" lang="ko-KR" altLang="en-US" dirty="0" smtClean="0"/>
              <a:t>인가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7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Computational social science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www.climate-eval.org/sites/default/files/images/blog/Data-information-knowledge-wisdom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9094"/>
            <a:ext cx="8424936" cy="5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Computational social science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500" y="1628800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examples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132856"/>
            <a:ext cx="822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Video recording and analysis of the first two years of a child’s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life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Roy D, Patel R,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DeCamp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P,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Kubat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R, Fleischman M, Roy B,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Mavridis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N,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Tellex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S,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Salata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Guiness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Levit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M,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Gorniak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P. The Human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Speechome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Project. Twenty-eighth Annual Meeting of the Cognitive Science Society.2006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1600" i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Examination of group interactions through e-mail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data</a:t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Eckmann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JP, Moses E, </a:t>
            </a: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Sergi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nb-NO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D. </a:t>
            </a:r>
            <a:r>
              <a:rPr kumimoji="1" lang="nb-NO" altLang="ko-KR" sz="1600" i="1" dirty="0" err="1" smtClean="0">
                <a:latin typeface="Nanum Gothic" charset="-127"/>
                <a:ea typeface="Nanum Gothic" charset="-127"/>
                <a:cs typeface="Nanum Gothic" charset="-127"/>
              </a:rPr>
              <a:t>Proc</a:t>
            </a:r>
            <a:r>
              <a:rPr kumimoji="1" lang="nb-NO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Natl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Acad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Sci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U S A. 2004 </a:t>
            </a:r>
            <a:r>
              <a:rPr kumimoji="1" lang="nb-NO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Oct</a:t>
            </a:r>
            <a:r>
              <a:rPr kumimoji="1" lang="nb-NO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5; 101(40):14333-7</a:t>
            </a:r>
            <a:r>
              <a:rPr kumimoji="1" lang="nb-NO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kumimoji="1" lang="nb-NO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nb-NO" altLang="ko-KR" sz="1600" i="1" dirty="0" err="1"/>
              <a:t>Aral</a:t>
            </a:r>
            <a:r>
              <a:rPr lang="nb-NO" altLang="ko-KR" sz="1600" i="1" dirty="0"/>
              <a:t> S, Van </a:t>
            </a:r>
            <a:r>
              <a:rPr lang="nb-NO" altLang="ko-KR" sz="1600" i="1" dirty="0" err="1"/>
              <a:t>Alstyne</a:t>
            </a:r>
            <a:r>
              <a:rPr lang="nb-NO" altLang="ko-KR" sz="1600" i="1" dirty="0"/>
              <a:t> M. Network </a:t>
            </a:r>
            <a:r>
              <a:rPr lang="nb-NO" altLang="ko-KR" sz="1600" i="1" dirty="0" err="1"/>
              <a:t>Structure</a:t>
            </a:r>
            <a:r>
              <a:rPr lang="nb-NO" altLang="ko-KR" sz="1600" i="1" dirty="0"/>
              <a:t> &amp; Information </a:t>
            </a:r>
            <a:r>
              <a:rPr lang="nb-NO" altLang="ko-KR" sz="1600" i="1" dirty="0" err="1"/>
              <a:t>Advantage</a:t>
            </a:r>
            <a:r>
              <a:rPr lang="nb-NO" altLang="ko-KR" sz="1600" i="1" dirty="0"/>
              <a:t>. </a:t>
            </a:r>
            <a:r>
              <a:rPr lang="nb-NO" altLang="ko-KR" sz="1600" i="1" dirty="0" err="1"/>
              <a:t>Proceedings</a:t>
            </a:r>
            <a:r>
              <a:rPr lang="nb-NO" altLang="ko-KR" sz="1600" i="1" dirty="0"/>
              <a:t> </a:t>
            </a:r>
            <a:r>
              <a:rPr lang="nb-NO" altLang="ko-KR" sz="1600" i="1" dirty="0" err="1"/>
              <a:t>of</a:t>
            </a:r>
            <a:r>
              <a:rPr lang="nb-NO" altLang="ko-KR" sz="1600" i="1" dirty="0"/>
              <a:t> </a:t>
            </a:r>
            <a:r>
              <a:rPr lang="nb-NO" altLang="ko-KR" sz="1600" i="1" dirty="0" err="1"/>
              <a:t>the</a:t>
            </a:r>
            <a:r>
              <a:rPr lang="nb-NO" altLang="ko-KR" sz="1600" i="1" dirty="0"/>
              <a:t> </a:t>
            </a:r>
            <a:r>
              <a:rPr lang="nb-NO" altLang="ko-KR" sz="1600" i="1" dirty="0" err="1"/>
              <a:t>Academy</a:t>
            </a:r>
            <a:r>
              <a:rPr lang="nb-NO" altLang="ko-KR" sz="1600" i="1" dirty="0"/>
              <a:t> </a:t>
            </a:r>
            <a:r>
              <a:rPr lang="nb-NO" altLang="ko-KR" sz="1600" i="1" dirty="0" err="1"/>
              <a:t>of</a:t>
            </a:r>
            <a:r>
              <a:rPr lang="nb-NO" altLang="ko-KR" sz="1600" i="1" dirty="0"/>
              <a:t> Management Conference; Philadelphia, PA. 2007.</a:t>
            </a:r>
            <a:endParaRPr kumimoji="1" lang="nb-NO" altLang="ko-KR" sz="1600" i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Examination of face-to-face group interactions over time using </a:t>
            </a: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sociometers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1600" i="1" dirty="0" err="1" smtClean="0">
                <a:latin typeface="Nanum Gothic" charset="-127"/>
                <a:ea typeface="Nanum Gothic" charset="-127"/>
                <a:cs typeface="Nanum Gothic" charset="-127"/>
              </a:rPr>
              <a:t>Pentland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A. Honest Signals: how they shape our world. MIT Press; Cambridge, MA: 2008.</a:t>
            </a:r>
            <a:endParaRPr kumimoji="1" lang="en-US" altLang="ko-KR" sz="1600" i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Computational social science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500" y="1628800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examples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132856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Macro communication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patterns from telecom company data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Structure 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and tie strengths in mobile communication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networks.Onnela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JP,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Saramäki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Hyvönen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Szabó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G,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Lazer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D,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Kaski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K,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Kertész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J,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Barabási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AL. </a:t>
            </a:r>
            <a:r>
              <a:rPr kumimoji="1" lang="en-US" altLang="ko-KR" sz="1600" i="1" dirty="0" err="1" smtClean="0">
                <a:latin typeface="Nanum Gothic" charset="-127"/>
                <a:ea typeface="Nanum Gothic" charset="-127"/>
                <a:cs typeface="Nanum Gothic" charset="-127"/>
              </a:rPr>
              <a:t>Proc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Natl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Acad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Sci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U S A. 2007 May 1; 104(18):7332-6.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Tracking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movement with GPS related technologies</a:t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Understanding 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individual human mobility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patterns.González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MC, Hidalgo CA,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Barabási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AL. Nature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. 2008 Jun 5; 453(7196):</a:t>
            </a: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779-82.</a:t>
            </a:r>
            <a:b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1600" i="1" dirty="0" smtClean="0">
                <a:latin typeface="Nanum Gothic" charset="-127"/>
                <a:ea typeface="Nanum Gothic" charset="-127"/>
                <a:cs typeface="Nanum Gothic" charset="-127"/>
              </a:rPr>
              <a:t>Eagle 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N,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Pentland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1600" i="1" dirty="0" err="1">
                <a:latin typeface="Nanum Gothic" charset="-127"/>
                <a:ea typeface="Nanum Gothic" charset="-127"/>
                <a:cs typeface="Nanum Gothic" charset="-127"/>
              </a:rPr>
              <a:t>Lazer</a:t>
            </a:r>
            <a:r>
              <a:rPr kumimoji="1" lang="en-US" altLang="ko-KR" sz="1600" i="1" dirty="0">
                <a:latin typeface="Nanum Gothic" charset="-127"/>
                <a:ea typeface="Nanum Gothic" charset="-127"/>
                <a:cs typeface="Nanum Gothic" charset="-127"/>
              </a:rPr>
              <a:t> D. Inferring friendships from behavioral data. HKS working paper.2008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1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Gathering political opinions from internet</a:t>
            </a:r>
            <a:r>
              <a:rPr lang="en-US" altLang="ko-KR" sz="1600" i="1" dirty="0"/>
              <a:t/>
            </a:r>
            <a:br>
              <a:rPr lang="en-US" altLang="ko-KR" sz="1600" i="1" dirty="0"/>
            </a:br>
            <a:r>
              <a:rPr lang="en-US" altLang="ko-KR" sz="1600" i="1" dirty="0" err="1" smtClean="0"/>
              <a:t>Adamic</a:t>
            </a:r>
            <a:r>
              <a:rPr lang="en-US" altLang="ko-KR" sz="1600" i="1" dirty="0" smtClean="0"/>
              <a:t> </a:t>
            </a:r>
            <a:r>
              <a:rPr lang="en-US" altLang="ko-KR" sz="1600" i="1" dirty="0"/>
              <a:t>L, Glance N. The Political Blogosphere and the 2004 U.S. Election Divided They Blog. LinkKDD-2005; Chicago, IL: 2005</a:t>
            </a:r>
            <a:endParaRPr kumimoji="1" lang="en-US" altLang="ko-KR" sz="1600" i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 communication fields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500" y="1628800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Computer Mediated Communication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13285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컴퓨터를 매개로 이루어지는 인간들 사이의 상호작용을 연구함</a:t>
            </a:r>
            <a:endParaRPr kumimoji="1" lang="en-US" altLang="ko-KR" sz="1600" i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775916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Human Computer Interaction Studies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856" y="33477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컴퓨터와 인간이 하는 상호작용들에 대한 연구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인지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반응에 중점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UI, UX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연구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인간이 하는 컴퓨팅 활동에 대한 연구들</a:t>
            </a:r>
            <a:endParaRPr kumimoji="1" lang="en-US" altLang="ko-KR" sz="1600" i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859868"/>
            <a:ext cx="5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Media Effects – measuring viewing</a:t>
            </a:r>
            <a:r>
              <a:rPr kumimoji="1" lang="ko-KR" altLang="en-US" dirty="0" smtClean="0"/>
              <a:t>의 문제들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521990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Information flows, Opinion leading, Framing </a:t>
            </a:r>
            <a:r>
              <a:rPr kumimoji="1" lang="ko-KR" altLang="en-US" dirty="0" smtClean="0"/>
              <a:t>등등의 연구들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5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379</Words>
  <Application>Microsoft Macintosh PowerPoint</Application>
  <PresentationFormat>화면 슬라이드 쇼(4:3)</PresentationFormat>
  <Paragraphs>73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Copperplate Gothic Bold</vt:lpstr>
      <vt:lpstr>Nanum Gothic</vt:lpstr>
      <vt:lpstr>NanumGothicOTF</vt:lpstr>
      <vt:lpstr>Sandoll 너랑나랑 03 Bold</vt:lpstr>
      <vt:lpstr>Wingdings</vt:lpstr>
      <vt:lpstr>맑은 고딕</vt:lpstr>
      <vt:lpstr>Arial</vt:lpstr>
      <vt:lpstr>Office 테마</vt:lpstr>
      <vt:lpstr>Computational Social Science - 놀러온 사회과학</vt:lpstr>
      <vt:lpstr>Who am I?</vt:lpstr>
      <vt:lpstr>What is social science?</vt:lpstr>
      <vt:lpstr>Computational social science</vt:lpstr>
      <vt:lpstr>Computational social science</vt:lpstr>
      <vt:lpstr>Computational social science</vt:lpstr>
      <vt:lpstr>Computational social science</vt:lpstr>
      <vt:lpstr>Computational social science</vt:lpstr>
      <vt:lpstr>In communication fields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황현정</cp:lastModifiedBy>
  <cp:revision>48</cp:revision>
  <dcterms:created xsi:type="dcterms:W3CDTF">2014-09-30T17:09:32Z</dcterms:created>
  <dcterms:modified xsi:type="dcterms:W3CDTF">2016-01-09T04:45:40Z</dcterms:modified>
</cp:coreProperties>
</file>