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2.png"/><Relationship Id="rId7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6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9" Type="http://schemas.openxmlformats.org/officeDocument/2006/relationships/image" Target="../media/image11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8.png"/><Relationship Id="rId8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2.png"/><Relationship Id="rId13" Type="http://schemas.openxmlformats.org/officeDocument/2006/relationships/image" Target="../media/image24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5" Type="http://schemas.openxmlformats.org/officeDocument/2006/relationships/image" Target="../media/image25.png"/><Relationship Id="rId1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44.png"/><Relationship Id="rId13" Type="http://schemas.openxmlformats.org/officeDocument/2006/relationships/image" Target="../media/image41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Relationship Id="rId15" Type="http://schemas.openxmlformats.org/officeDocument/2006/relationships/image" Target="../media/image49.png"/><Relationship Id="rId14" Type="http://schemas.openxmlformats.org/officeDocument/2006/relationships/image" Target="../media/image39.png"/><Relationship Id="rId17" Type="http://schemas.openxmlformats.org/officeDocument/2006/relationships/image" Target="../media/image43.png"/><Relationship Id="rId16" Type="http://schemas.openxmlformats.org/officeDocument/2006/relationships/image" Target="../media/image45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18" Type="http://schemas.openxmlformats.org/officeDocument/2006/relationships/image" Target="../media/image47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ath.stackexchange.com/questions/21131/physical-meaning-of-null-space-of-a-matrix" TargetMode="External"/><Relationship Id="rId4" Type="http://schemas.openxmlformats.org/officeDocument/2006/relationships/image" Target="../media/image5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 Crash Course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in Linear Algebra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01/12/2016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이한아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Contents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626650"/>
            <a:ext cx="8520599" cy="359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Linear systems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ko" sz="1600">
                <a:solidFill>
                  <a:srgbClr val="000000"/>
                </a:solidFill>
              </a:rPr>
              <a:t>Gauss-Jordan Elimination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Matrices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ko" sz="1600">
                <a:solidFill>
                  <a:srgbClr val="000000"/>
                </a:solidFill>
              </a:rPr>
              <a:t>Finding Inverse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</a:rPr>
              <a:t>Vector, Vector spaces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D9D9D9"/>
                </a:solidFill>
              </a:rPr>
              <a:t>Least Squares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ko" sz="1600">
                <a:solidFill>
                  <a:srgbClr val="D9D9D9"/>
                </a:solidFill>
              </a:rPr>
              <a:t>Matrix Decomposition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D9D9D9"/>
                </a:solidFill>
              </a:rPr>
              <a:t>Eigenvalues and Eigenvectors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Linear Systems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572700"/>
            <a:ext cx="8520599" cy="443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a linear equation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a system of linear equations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ko" sz="1200"/>
              <a:t>n equations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ko" sz="1200"/>
              <a:t>m unknowns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 sz="1500"/>
              <a:t>solutuion?</a:t>
            </a:r>
            <a:r>
              <a:rPr lang="ko"/>
              <a:t> </a:t>
            </a:r>
            <a:r>
              <a:rPr lang="ko" sz="1200"/>
              <a:t>(1) no solution, (2) exactly one solution, (3) infinitely many solutions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coefficent matrix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augmented matrix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Gauss-Jordan Elimination (to a RREF)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●"/>
            </a:pPr>
            <a:r>
              <a:rPr lang="ko" sz="1400"/>
              <a:t>Elementary row operations: (1) Replacement, (2) Interchange, (3) Scaling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Gauss Elimination (to a REF)</a:t>
            </a:r>
          </a:p>
          <a:p>
            <a:pPr indent="-323850" lvl="0" marL="457200">
              <a:spcBef>
                <a:spcPts val="0"/>
              </a:spcBef>
              <a:buSzPct val="100000"/>
              <a:buChar char="-"/>
            </a:pPr>
            <a:r>
              <a:rPr lang="ko" sz="1500"/>
              <a:t>Back substituion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50" y="180800"/>
            <a:ext cx="1983067" cy="99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657" y="2651800"/>
            <a:ext cx="1776867" cy="9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974" y="2688410"/>
            <a:ext cx="1361319" cy="92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250" y="1286959"/>
            <a:ext cx="2315249" cy="99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6450" y="1486150"/>
            <a:ext cx="548699" cy="20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12" y="152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/>
              <a:t>Row Echelon Form (REF)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558700"/>
            <a:ext cx="8520599" cy="91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00"/>
              <a:t>All nonzero rows are above any rows of all zeros.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00"/>
              <a:t>Each leading entry of a row is in a column to the right of the leading entry of the row above it.</a:t>
            </a:r>
          </a:p>
          <a:p>
            <a: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00"/>
              <a:t>All entries in a column below a leading entry are zeros.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25" y="1371100"/>
            <a:ext cx="3833824" cy="10148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25" y="2637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/>
              <a:t>Reduced Row Echelon Form (RREF)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25" y="3140475"/>
            <a:ext cx="4997699" cy="13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00"/>
              <a:t>The leading entry in each nonzero row is 1.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00"/>
              <a:t>Each leading 1 is the only nonzero entry in its column.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425" y="2832750"/>
            <a:ext cx="3372400" cy="21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65100" y="-76200"/>
            <a:ext cx="4578899" cy="415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matrix addition/subtraction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scalar multiplication/matrix muliplication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transpose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trace: sum of main diagonal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invertible, determinant, inverse, (non)singular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triangular matrix, symmetric matrix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Matrices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74525"/>
            <a:ext cx="4253399" cy="358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entry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size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square matrix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-"/>
            </a:pPr>
            <a:r>
              <a:rPr lang="ko" sz="1100"/>
              <a:t>main diagonal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-"/>
            </a:pPr>
            <a:r>
              <a:rPr lang="ko" sz="1100"/>
              <a:t>identity matrix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column vector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row vector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-"/>
            </a:pPr>
            <a:r>
              <a:rPr lang="ko" sz="1500"/>
              <a:t>submatrices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00" y="129400"/>
            <a:ext cx="1758449" cy="6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12" y="850537"/>
            <a:ext cx="896020" cy="68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175" y="1571675"/>
            <a:ext cx="753050" cy="8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6175" y="2463525"/>
            <a:ext cx="1437874" cy="24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225" y="2547575"/>
            <a:ext cx="1916549" cy="10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225" y="3631887"/>
            <a:ext cx="2013474" cy="112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4750" y="3586675"/>
            <a:ext cx="1593182" cy="112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57350" y="769175"/>
            <a:ext cx="1098059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00586" y="1588950"/>
            <a:ext cx="3259283" cy="59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45775" y="2212550"/>
            <a:ext cx="1042496" cy="7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00575" y="3023450"/>
            <a:ext cx="2668599" cy="24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21850" y="3296450"/>
            <a:ext cx="3835075" cy="9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07233" y="4178225"/>
            <a:ext cx="3464303" cy="91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Finding Inverse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676125"/>
            <a:ext cx="8520599" cy="42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nxn square matrix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inverse of a 2x2 matrix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determinant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using cofactors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using row reduction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determinant properties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det(AB)=(detA)(detB)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(detA</a:t>
            </a:r>
            <a:r>
              <a:rPr baseline="30000" lang="ko"/>
              <a:t>T</a:t>
            </a:r>
            <a:r>
              <a:rPr lang="ko"/>
              <a:t>)=detA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If A is triangular, then detA=product of main diagonals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A row replacement operation does NOT change the determinant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A row scaling scales the determinant by the same scalar factor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 inversion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400"/>
              <a:t>using elementary matrices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25" y="1140100"/>
            <a:ext cx="1304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050" y="1711312"/>
            <a:ext cx="26574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250" y="1920875"/>
            <a:ext cx="3429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x="5323525" y="1911350"/>
            <a:ext cx="1228725" cy="247650"/>
            <a:chOff x="1819600" y="1731550"/>
            <a:chExt cx="1228725" cy="247650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19600" y="1731550"/>
              <a:ext cx="3048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24400" y="1774412"/>
              <a:ext cx="257175" cy="16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81575" y="1741087"/>
              <a:ext cx="66675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Shape 1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8162" y="2563450"/>
            <a:ext cx="21526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09900" y="2934912"/>
            <a:ext cx="2514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3900" y="2621150"/>
            <a:ext cx="8572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28225" y="122862"/>
            <a:ext cx="2514600" cy="5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28225" y="678225"/>
            <a:ext cx="4692524" cy="10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68625" y="676124"/>
            <a:ext cx="1754995" cy="7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89450" y="4650475"/>
            <a:ext cx="31718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Vector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572700"/>
            <a:ext cx="8520599" cy="43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600"/>
              <a:t>vector: consisting of a magnitude and a 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ko" sz="1600"/>
              <a:t>vector sum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600"/>
              <a:t>scalar multiplication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600"/>
              <a:t>length </a:t>
            </a:r>
            <a:r>
              <a:rPr lang="ko" sz="1000"/>
              <a:t>(norm)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600"/>
              <a:t>dot product </a:t>
            </a:r>
            <a:r>
              <a:rPr lang="ko" sz="1000"/>
              <a:t>(=inner product)</a:t>
            </a:r>
            <a:r>
              <a:rPr lang="ko" sz="1600"/>
              <a:t>: </a:t>
            </a:r>
            <a:r>
              <a:rPr lang="ko" sz="1000"/>
              <a:t>a scalar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ko" sz="1200"/>
              <a:t>triangle inequality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ko" sz="1200"/>
              <a:t>Cauchy-Schwarz inequality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ko" sz="1200"/>
              <a:t>angle between two vectors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ko" sz="1200"/>
              <a:t>orthogonal/ orthonormal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600"/>
              <a:t>cross product:</a:t>
            </a:r>
            <a:r>
              <a:rPr lang="ko" sz="1000"/>
              <a:t> only defined in R</a:t>
            </a:r>
            <a:r>
              <a:rPr baseline="30000" lang="ko" sz="1000"/>
              <a:t>3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1298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50" y="1338000"/>
            <a:ext cx="3009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925" y="2138100"/>
            <a:ext cx="1971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00" y="898875"/>
            <a:ext cx="892288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0350" y="1089375"/>
            <a:ext cx="819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2037" y="1032225"/>
            <a:ext cx="16573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1925" y="975075"/>
            <a:ext cx="16383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2575" y="2423100"/>
            <a:ext cx="118681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75800" y="1414200"/>
            <a:ext cx="3108959" cy="87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9900" y="2671500"/>
            <a:ext cx="16668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14475" y="3296575"/>
            <a:ext cx="25527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54675" y="3306100"/>
            <a:ext cx="15049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58225" y="3733325"/>
            <a:ext cx="1457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05964" y="3591850"/>
            <a:ext cx="1889885" cy="7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63075" y="4005962"/>
            <a:ext cx="12668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43762" y="4349275"/>
            <a:ext cx="1524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886700" y="4129826"/>
            <a:ext cx="1266824" cy="100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Vector spaces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572700"/>
            <a:ext cx="8520599" cy="39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conditions 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contains zero vector 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closed under vector addition </a:t>
            </a:r>
          </a:p>
          <a:p>
            <a:pPr indent="-317500" lvl="0" marL="9144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closed under scalar multiplication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null space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ko" sz="1400"/>
              <a:t>nullity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row space: Span{r</a:t>
            </a:r>
            <a:r>
              <a:rPr baseline="-25000" lang="ko"/>
              <a:t>1</a:t>
            </a:r>
            <a:r>
              <a:rPr lang="ko"/>
              <a:t>, r</a:t>
            </a:r>
            <a:r>
              <a:rPr baseline="-25000" lang="ko"/>
              <a:t>2</a:t>
            </a:r>
            <a:r>
              <a:rPr lang="ko"/>
              <a:t>, … r</a:t>
            </a:r>
            <a:r>
              <a:rPr baseline="-25000" lang="ko"/>
              <a:t>m</a:t>
            </a:r>
            <a:r>
              <a:rPr lang="ko"/>
              <a:t>}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ko" sz="1400"/>
              <a:t>span: linear combination of vectors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ko" sz="1400"/>
              <a:t>basis: linearly independent set of vectors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column space: Span{c</a:t>
            </a:r>
            <a:r>
              <a:rPr baseline="-25000" lang="ko"/>
              <a:t>1</a:t>
            </a:r>
            <a:r>
              <a:rPr lang="ko"/>
              <a:t>, c</a:t>
            </a:r>
            <a:r>
              <a:rPr baseline="-25000" lang="ko"/>
              <a:t>2</a:t>
            </a:r>
            <a:r>
              <a:rPr lang="ko"/>
              <a:t>, … c</a:t>
            </a:r>
            <a:r>
              <a:rPr baseline="-25000" lang="ko"/>
              <a:t>n</a:t>
            </a:r>
            <a:r>
              <a:rPr lang="ko"/>
              <a:t>}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rank-nullity theorem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ko"/>
              <a:t>N(A) + R(A) = Dim(A)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675" y="115725"/>
            <a:ext cx="4630574" cy="13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655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Null space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58900" y="4663225"/>
            <a:ext cx="8520599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http://math.stackexchange.com/questions/21131/physical-meaning-of-null-space-of-a-matrix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50" y="1017724"/>
            <a:ext cx="8073649" cy="345668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