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7" r:id="rId4"/>
    <p:sldId id="309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&#45367;&#47560;&#48660;\&#49828;&#53552;&#46356;\&#48516;&#49437;&#53812;_&#49828;&#53552;&#46356;\cd1\Part%2004\&#54588;&#48279;&#53580;&#51060;&#48660;-ABC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&#45367;&#47560;&#48660;\&#49828;&#53552;&#46356;\&#48516;&#49437;&#53812;_&#49828;&#53552;&#46356;\cd1\Part%2004\Z%20&#52264;&#539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Dropbox\&#45367;&#47560;&#48660;\&#49828;&#53552;&#46356;\&#48516;&#49437;&#53812;_&#49828;&#53552;&#46356;\cd1\Part%2004\&#44368;&#52264;&#48708;&#509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[피벗테이블-ABC분석_완료.xlsx]Sheet1!피벗 테이블7</c:name>
    <c:fmtId val="2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매출수량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Sheet1!$A$4:$A$23</c:f>
              <c:strCache>
                <c:ptCount val="19"/>
                <c:pt idx="0">
                  <c:v>체인 크로스바디</c:v>
                </c:pt>
                <c:pt idx="1">
                  <c:v>타일 클러치</c:v>
                </c:pt>
                <c:pt idx="2">
                  <c:v>트래블 클러치</c:v>
                </c:pt>
                <c:pt idx="3">
                  <c:v>스피치오 숄더</c:v>
                </c:pt>
                <c:pt idx="4">
                  <c:v>해밀터 크로스바디</c:v>
                </c:pt>
                <c:pt idx="5">
                  <c:v>해밀턴 토트</c:v>
                </c:pt>
                <c:pt idx="6">
                  <c:v>신시아 숄더</c:v>
                </c:pt>
                <c:pt idx="7">
                  <c:v>플랫 숄더</c:v>
                </c:pt>
                <c:pt idx="8">
                  <c:v>하퍼 토트</c:v>
                </c:pt>
                <c:pt idx="9">
                  <c:v>셀마 크로스바디</c:v>
                </c:pt>
                <c:pt idx="10">
                  <c:v>웨스턴 숄더</c:v>
                </c:pt>
                <c:pt idx="11">
                  <c:v>신시아 토트</c:v>
                </c:pt>
                <c:pt idx="12">
                  <c:v>미디엄 숄더 토트</c:v>
                </c:pt>
                <c:pt idx="13">
                  <c:v>주얼리 클러치</c:v>
                </c:pt>
                <c:pt idx="14">
                  <c:v>멀티 토트</c:v>
                </c:pt>
                <c:pt idx="15">
                  <c:v>마리나 토트</c:v>
                </c:pt>
                <c:pt idx="16">
                  <c:v>라지 토트</c:v>
                </c:pt>
                <c:pt idx="17">
                  <c:v>트래블 토트</c:v>
                </c:pt>
                <c:pt idx="18">
                  <c:v>(비어 있음)</c:v>
                </c:pt>
              </c:strCache>
            </c:strRef>
          </c:cat>
          <c:val>
            <c:numRef>
              <c:f>Sheet1!$B$4:$B$23</c:f>
              <c:numCache>
                <c:formatCode>General</c:formatCode>
                <c:ptCount val="19"/>
                <c:pt idx="0">
                  <c:v>4734</c:v>
                </c:pt>
                <c:pt idx="1">
                  <c:v>4649</c:v>
                </c:pt>
                <c:pt idx="2">
                  <c:v>4508</c:v>
                </c:pt>
                <c:pt idx="3">
                  <c:v>3958</c:v>
                </c:pt>
                <c:pt idx="4">
                  <c:v>3891</c:v>
                </c:pt>
                <c:pt idx="5">
                  <c:v>3711</c:v>
                </c:pt>
                <c:pt idx="6">
                  <c:v>3621</c:v>
                </c:pt>
                <c:pt idx="7">
                  <c:v>3526</c:v>
                </c:pt>
                <c:pt idx="8">
                  <c:v>3303</c:v>
                </c:pt>
                <c:pt idx="9">
                  <c:v>3164</c:v>
                </c:pt>
                <c:pt idx="10">
                  <c:v>2909</c:v>
                </c:pt>
                <c:pt idx="11">
                  <c:v>2606</c:v>
                </c:pt>
                <c:pt idx="12">
                  <c:v>2502</c:v>
                </c:pt>
                <c:pt idx="13">
                  <c:v>2409</c:v>
                </c:pt>
                <c:pt idx="14">
                  <c:v>2011</c:v>
                </c:pt>
                <c:pt idx="15">
                  <c:v>1235</c:v>
                </c:pt>
                <c:pt idx="16">
                  <c:v>584</c:v>
                </c:pt>
                <c:pt idx="17">
                  <c:v>307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구성비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Sheet1!$A$4:$A$23</c:f>
              <c:strCache>
                <c:ptCount val="19"/>
                <c:pt idx="0">
                  <c:v>체인 크로스바디</c:v>
                </c:pt>
                <c:pt idx="1">
                  <c:v>타일 클러치</c:v>
                </c:pt>
                <c:pt idx="2">
                  <c:v>트래블 클러치</c:v>
                </c:pt>
                <c:pt idx="3">
                  <c:v>스피치오 숄더</c:v>
                </c:pt>
                <c:pt idx="4">
                  <c:v>해밀터 크로스바디</c:v>
                </c:pt>
                <c:pt idx="5">
                  <c:v>해밀턴 토트</c:v>
                </c:pt>
                <c:pt idx="6">
                  <c:v>신시아 숄더</c:v>
                </c:pt>
                <c:pt idx="7">
                  <c:v>플랫 숄더</c:v>
                </c:pt>
                <c:pt idx="8">
                  <c:v>하퍼 토트</c:v>
                </c:pt>
                <c:pt idx="9">
                  <c:v>셀마 크로스바디</c:v>
                </c:pt>
                <c:pt idx="10">
                  <c:v>웨스턴 숄더</c:v>
                </c:pt>
                <c:pt idx="11">
                  <c:v>신시아 토트</c:v>
                </c:pt>
                <c:pt idx="12">
                  <c:v>미디엄 숄더 토트</c:v>
                </c:pt>
                <c:pt idx="13">
                  <c:v>주얼리 클러치</c:v>
                </c:pt>
                <c:pt idx="14">
                  <c:v>멀티 토트</c:v>
                </c:pt>
                <c:pt idx="15">
                  <c:v>마리나 토트</c:v>
                </c:pt>
                <c:pt idx="16">
                  <c:v>라지 토트</c:v>
                </c:pt>
                <c:pt idx="17">
                  <c:v>트래블 토트</c:v>
                </c:pt>
                <c:pt idx="18">
                  <c:v>(비어 있음)</c:v>
                </c:pt>
              </c:strCache>
            </c:strRef>
          </c:cat>
          <c:val>
            <c:numRef>
              <c:f>Sheet1!$C$4:$C$23</c:f>
              <c:numCache>
                <c:formatCode>0.00%</c:formatCode>
                <c:ptCount val="19"/>
                <c:pt idx="0">
                  <c:v>8.8274781830387117E-2</c:v>
                </c:pt>
                <c:pt idx="1">
                  <c:v>8.6689788916237784E-2</c:v>
                </c:pt>
                <c:pt idx="2">
                  <c:v>8.406056537629597E-2</c:v>
                </c:pt>
                <c:pt idx="3">
                  <c:v>7.3804728872976802E-2</c:v>
                </c:pt>
                <c:pt idx="4">
                  <c:v>7.255538151711792E-2</c:v>
                </c:pt>
                <c:pt idx="5">
                  <c:v>6.9198925934213465E-2</c:v>
                </c:pt>
                <c:pt idx="6">
                  <c:v>6.7520698142761237E-2</c:v>
                </c:pt>
                <c:pt idx="7">
                  <c:v>6.5749235474006115E-2</c:v>
                </c:pt>
                <c:pt idx="8">
                  <c:v>6.1590959946296708E-2</c:v>
                </c:pt>
                <c:pt idx="9">
                  <c:v>5.899903035727605E-2</c:v>
                </c:pt>
                <c:pt idx="10">
                  <c:v>5.4244051614828072E-2</c:v>
                </c:pt>
                <c:pt idx="11">
                  <c:v>4.8594018050272247E-2</c:v>
                </c:pt>
                <c:pt idx="12">
                  <c:v>4.6654732602371893E-2</c:v>
                </c:pt>
                <c:pt idx="13">
                  <c:v>4.4920563884537926E-2</c:v>
                </c:pt>
                <c:pt idx="14">
                  <c:v>3.7499067651226972E-2</c:v>
                </c:pt>
                <c:pt idx="15">
                  <c:v>2.3029014693816664E-2</c:v>
                </c:pt>
                <c:pt idx="16">
                  <c:v>1.0889833668978891E-2</c:v>
                </c:pt>
                <c:pt idx="17">
                  <c:v>5.7246214663981502E-3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555472"/>
        <c:axId val="225556032"/>
      </c:barChart>
      <c:lineChart>
        <c:grouping val="standard"/>
        <c:varyColors val="0"/>
        <c:ser>
          <c:idx val="2"/>
          <c:order val="2"/>
          <c:tx>
            <c:strRef>
              <c:f>Sheet1!$D$3</c:f>
              <c:strCache>
                <c:ptCount val="1"/>
                <c:pt idx="0">
                  <c:v>구성비누계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Sheet1!$A$4:$A$23</c:f>
              <c:strCache>
                <c:ptCount val="19"/>
                <c:pt idx="0">
                  <c:v>체인 크로스바디</c:v>
                </c:pt>
                <c:pt idx="1">
                  <c:v>타일 클러치</c:v>
                </c:pt>
                <c:pt idx="2">
                  <c:v>트래블 클러치</c:v>
                </c:pt>
                <c:pt idx="3">
                  <c:v>스피치오 숄더</c:v>
                </c:pt>
                <c:pt idx="4">
                  <c:v>해밀터 크로스바디</c:v>
                </c:pt>
                <c:pt idx="5">
                  <c:v>해밀턴 토트</c:v>
                </c:pt>
                <c:pt idx="6">
                  <c:v>신시아 숄더</c:v>
                </c:pt>
                <c:pt idx="7">
                  <c:v>플랫 숄더</c:v>
                </c:pt>
                <c:pt idx="8">
                  <c:v>하퍼 토트</c:v>
                </c:pt>
                <c:pt idx="9">
                  <c:v>셀마 크로스바디</c:v>
                </c:pt>
                <c:pt idx="10">
                  <c:v>웨스턴 숄더</c:v>
                </c:pt>
                <c:pt idx="11">
                  <c:v>신시아 토트</c:v>
                </c:pt>
                <c:pt idx="12">
                  <c:v>미디엄 숄더 토트</c:v>
                </c:pt>
                <c:pt idx="13">
                  <c:v>주얼리 클러치</c:v>
                </c:pt>
                <c:pt idx="14">
                  <c:v>멀티 토트</c:v>
                </c:pt>
                <c:pt idx="15">
                  <c:v>마리나 토트</c:v>
                </c:pt>
                <c:pt idx="16">
                  <c:v>라지 토트</c:v>
                </c:pt>
                <c:pt idx="17">
                  <c:v>트래블 토트</c:v>
                </c:pt>
                <c:pt idx="18">
                  <c:v>(비어 있음)</c:v>
                </c:pt>
              </c:strCache>
            </c:strRef>
          </c:cat>
          <c:val>
            <c:numRef>
              <c:f>Sheet1!$D$4:$D$23</c:f>
              <c:numCache>
                <c:formatCode>0.00%</c:formatCode>
                <c:ptCount val="19"/>
                <c:pt idx="0">
                  <c:v>8.8274781830387117E-2</c:v>
                </c:pt>
                <c:pt idx="1">
                  <c:v>0.17496457074662489</c:v>
                </c:pt>
                <c:pt idx="2">
                  <c:v>0.25902513612292088</c:v>
                </c:pt>
                <c:pt idx="3">
                  <c:v>0.33282986499589767</c:v>
                </c:pt>
                <c:pt idx="4">
                  <c:v>0.40538524651301561</c:v>
                </c:pt>
                <c:pt idx="5">
                  <c:v>0.47458417244722906</c:v>
                </c:pt>
                <c:pt idx="6">
                  <c:v>0.54210487058999035</c:v>
                </c:pt>
                <c:pt idx="7">
                  <c:v>0.60785410606399637</c:v>
                </c:pt>
                <c:pt idx="8">
                  <c:v>0.66944506601029308</c:v>
                </c:pt>
                <c:pt idx="9">
                  <c:v>0.72844409636756913</c:v>
                </c:pt>
                <c:pt idx="10">
                  <c:v>0.78268814798239728</c:v>
                </c:pt>
                <c:pt idx="11">
                  <c:v>0.83128216603266947</c:v>
                </c:pt>
                <c:pt idx="12">
                  <c:v>0.87793689863504143</c:v>
                </c:pt>
                <c:pt idx="13">
                  <c:v>0.92285746251957934</c:v>
                </c:pt>
                <c:pt idx="14">
                  <c:v>0.96035653017080624</c:v>
                </c:pt>
                <c:pt idx="15">
                  <c:v>0.98338554486462293</c:v>
                </c:pt>
                <c:pt idx="16">
                  <c:v>0.99427537853360182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461232"/>
        <c:axId val="559460672"/>
      </c:lineChart>
      <c:catAx>
        <c:axId val="22555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56032"/>
        <c:crosses val="autoZero"/>
        <c:auto val="1"/>
        <c:lblAlgn val="ctr"/>
        <c:lblOffset val="100"/>
        <c:noMultiLvlLbl val="0"/>
      </c:catAx>
      <c:valAx>
        <c:axId val="2255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55472"/>
        <c:crosses val="autoZero"/>
        <c:crossBetween val="between"/>
      </c:valAx>
      <c:valAx>
        <c:axId val="559460672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9461232"/>
        <c:crosses val="max"/>
        <c:crossBetween val="between"/>
      </c:valAx>
      <c:catAx>
        <c:axId val="559461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9460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Z</a:t>
            </a:r>
            <a:r>
              <a:rPr lang="ko-KR" altLang="en-US" b="1"/>
              <a:t>차트 구하기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Sheet2!$B$14:$B$25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Sheet2!$C$14:$C$25</c:f>
              <c:numCache>
                <c:formatCode>General</c:formatCode>
                <c:ptCount val="12"/>
                <c:pt idx="0">
                  <c:v>22736200</c:v>
                </c:pt>
                <c:pt idx="1">
                  <c:v>21561200</c:v>
                </c:pt>
                <c:pt idx="2">
                  <c:v>23686700</c:v>
                </c:pt>
                <c:pt idx="3">
                  <c:v>23803800</c:v>
                </c:pt>
                <c:pt idx="4">
                  <c:v>29690600</c:v>
                </c:pt>
                <c:pt idx="5">
                  <c:v>34008200</c:v>
                </c:pt>
                <c:pt idx="6">
                  <c:v>33976400</c:v>
                </c:pt>
                <c:pt idx="7">
                  <c:v>34231300</c:v>
                </c:pt>
                <c:pt idx="8">
                  <c:v>33347700</c:v>
                </c:pt>
                <c:pt idx="9">
                  <c:v>33520400</c:v>
                </c:pt>
                <c:pt idx="10">
                  <c:v>17511100</c:v>
                </c:pt>
                <c:pt idx="11">
                  <c:v>18691300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Sheet2!$B$14:$B$25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Sheet2!$D$14:$D$25</c:f>
              <c:numCache>
                <c:formatCode>General</c:formatCode>
                <c:ptCount val="12"/>
                <c:pt idx="0">
                  <c:v>22736200</c:v>
                </c:pt>
                <c:pt idx="1">
                  <c:v>44297400</c:v>
                </c:pt>
                <c:pt idx="2">
                  <c:v>67984100</c:v>
                </c:pt>
                <c:pt idx="3">
                  <c:v>91787900</c:v>
                </c:pt>
                <c:pt idx="4">
                  <c:v>121478500</c:v>
                </c:pt>
                <c:pt idx="5">
                  <c:v>155486700</c:v>
                </c:pt>
                <c:pt idx="6">
                  <c:v>189463100</c:v>
                </c:pt>
                <c:pt idx="7">
                  <c:v>223694400</c:v>
                </c:pt>
                <c:pt idx="8">
                  <c:v>257042100</c:v>
                </c:pt>
                <c:pt idx="9">
                  <c:v>290562500</c:v>
                </c:pt>
                <c:pt idx="10">
                  <c:v>308073600</c:v>
                </c:pt>
                <c:pt idx="11">
                  <c:v>326764900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Sheet2!$B$14:$B$25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Sheet2!$E$14:$E$25</c:f>
              <c:numCache>
                <c:formatCode>General</c:formatCode>
                <c:ptCount val="12"/>
                <c:pt idx="0">
                  <c:v>307321304</c:v>
                </c:pt>
                <c:pt idx="1">
                  <c:v>317965804</c:v>
                </c:pt>
                <c:pt idx="2">
                  <c:v>329536404</c:v>
                </c:pt>
                <c:pt idx="3">
                  <c:v>337598738</c:v>
                </c:pt>
                <c:pt idx="4">
                  <c:v>335533432</c:v>
                </c:pt>
                <c:pt idx="5">
                  <c:v>335047172</c:v>
                </c:pt>
                <c:pt idx="6">
                  <c:v>334507909</c:v>
                </c:pt>
                <c:pt idx="7">
                  <c:v>335002415</c:v>
                </c:pt>
                <c:pt idx="8">
                  <c:v>334705595</c:v>
                </c:pt>
                <c:pt idx="9">
                  <c:v>332873496</c:v>
                </c:pt>
                <c:pt idx="10">
                  <c:v>329456507</c:v>
                </c:pt>
                <c:pt idx="11">
                  <c:v>326764900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898832"/>
        <c:axId val="666899392"/>
      </c:lineChart>
      <c:catAx>
        <c:axId val="6668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899392"/>
        <c:crosses val="autoZero"/>
        <c:auto val="1"/>
        <c:lblAlgn val="ctr"/>
        <c:lblOffset val="100"/>
        <c:noMultiLvlLbl val="0"/>
      </c:catAx>
      <c:valAx>
        <c:axId val="66689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689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4C161C4C-CD56-45E6-A8B2-A37B88EC4F5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578BE21-0BAA-4F5E-BE5A-EC269B7366E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2A0DC9D-A02D-4659-942B-39E2CC1FFC5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99C00EB-B3AE-4015-86C7-D8D24FE5225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32A12704-C312-4CB5-9B19-0C185C19DFE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F6F64536-8A07-4B02-877B-3EF6A188ECE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4463F119-8CFC-49EE-A1FA-6C42228E716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A7842743-F09C-4341-8CD4-E27DEE4EFD5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469DFCD4-5C40-4241-A3E1-540AD045609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45CFEF37-8A8D-4BBB-8349-5B68ACA0652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7A820873-BAA5-489E-BE30-3538727FFD8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727AAC20-B188-4F9B-986D-914E018871C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F0EF975F-12AC-4D01-AD31-B52B7CDCD2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fld id="{BD84D957-9C60-4974-BF4D-79B8C148631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fld id="{BC62B44E-296C-4269-9560-C9012F39596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816D7391-E6F9-47DC-8CC1-DF1C5E55215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6"/>
              <c:layout/>
              <c:tx>
                <c:rich>
                  <a:bodyPr/>
                  <a:lstStyle/>
                  <a:p>
                    <a:fld id="{0297D65B-4325-4AA1-8E84-CF8ABBF983B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7"/>
              <c:layout/>
              <c:tx>
                <c:rich>
                  <a:bodyPr/>
                  <a:lstStyle/>
                  <a:p>
                    <a:fld id="{74D04EEF-48D3-429D-A2CB-C4628A4E268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fld id="{92CDDB62-0809-4D20-A891-79A3A656053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9"/>
              <c:layout/>
              <c:tx>
                <c:rich>
                  <a:bodyPr/>
                  <a:lstStyle/>
                  <a:p>
                    <a:fld id="{D3FB83D1-393D-4BC2-A41C-065069FEE1A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0"/>
              <c:layout/>
              <c:tx>
                <c:rich>
                  <a:bodyPr/>
                  <a:lstStyle/>
                  <a:p>
                    <a:fld id="{B4B90D19-A160-4E09-9945-97DAC247C3A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fld id="{9286B126-79FC-4B5A-AAFF-9B9F780838C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fld id="{D4B6DB5A-6ABE-4858-8704-A99F9BCD262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fld id="{055BD238-4BB9-4D4C-8491-41C12F1D8BF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606900C0-AA15-47D8-A213-C9AD8192D0E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5"/>
              <c:layout/>
              <c:tx>
                <c:rich>
                  <a:bodyPr/>
                  <a:lstStyle/>
                  <a:p>
                    <a:fld id="{3F9DDFF9-0C80-4749-BD52-C6A4354814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6"/>
              <c:layout/>
              <c:tx>
                <c:rich>
                  <a:bodyPr/>
                  <a:lstStyle/>
                  <a:p>
                    <a:fld id="{C34B89CA-DEC1-4505-B9CB-3634791961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교차비율!$N$4:$N$30</c:f>
              <c:numCache>
                <c:formatCode>0%</c:formatCode>
                <c:ptCount val="27"/>
                <c:pt idx="0">
                  <c:v>0.24489795918367346</c:v>
                </c:pt>
                <c:pt idx="1">
                  <c:v>0.23333333333333334</c:v>
                </c:pt>
                <c:pt idx="2">
                  <c:v>0.29166666666666669</c:v>
                </c:pt>
                <c:pt idx="3">
                  <c:v>0.27272727272727271</c:v>
                </c:pt>
                <c:pt idx="4">
                  <c:v>0.13333333333333333</c:v>
                </c:pt>
                <c:pt idx="5">
                  <c:v>0.32</c:v>
                </c:pt>
                <c:pt idx="6">
                  <c:v>0.30769230769230771</c:v>
                </c:pt>
                <c:pt idx="7">
                  <c:v>0.14035087719298245</c:v>
                </c:pt>
                <c:pt idx="8">
                  <c:v>0.3</c:v>
                </c:pt>
                <c:pt idx="9">
                  <c:v>0.13157894736842105</c:v>
                </c:pt>
                <c:pt idx="10">
                  <c:v>0.19148936170212766</c:v>
                </c:pt>
                <c:pt idx="11">
                  <c:v>0.18518518518518517</c:v>
                </c:pt>
                <c:pt idx="12">
                  <c:v>0.16666666666666666</c:v>
                </c:pt>
                <c:pt idx="13">
                  <c:v>0.21052631578947367</c:v>
                </c:pt>
                <c:pt idx="14">
                  <c:v>0.29545454545454547</c:v>
                </c:pt>
                <c:pt idx="15">
                  <c:v>0.16363636363636364</c:v>
                </c:pt>
                <c:pt idx="16">
                  <c:v>0.26530612244897961</c:v>
                </c:pt>
                <c:pt idx="17">
                  <c:v>0.29523809523809524</c:v>
                </c:pt>
                <c:pt idx="18">
                  <c:v>0.18181818181818182</c:v>
                </c:pt>
                <c:pt idx="19">
                  <c:v>0.28888888888888886</c:v>
                </c:pt>
                <c:pt idx="20">
                  <c:v>0.23076923076923078</c:v>
                </c:pt>
                <c:pt idx="21">
                  <c:v>0.25</c:v>
                </c:pt>
                <c:pt idx="22">
                  <c:v>0.33333333333333331</c:v>
                </c:pt>
                <c:pt idx="23">
                  <c:v>0.12</c:v>
                </c:pt>
                <c:pt idx="24">
                  <c:v>0.25</c:v>
                </c:pt>
                <c:pt idx="25">
                  <c:v>0.2</c:v>
                </c:pt>
                <c:pt idx="26">
                  <c:v>0.33333333333333331</c:v>
                </c:pt>
              </c:numCache>
            </c:numRef>
          </c:xVal>
          <c:yVal>
            <c:numRef>
              <c:f>교차비율!$O$4:$O$30</c:f>
              <c:numCache>
                <c:formatCode>_-* #,##0.00_-;\-* #,##0.00_-;_-* "-"_-;_-@_-</c:formatCode>
                <c:ptCount val="27"/>
                <c:pt idx="0">
                  <c:v>10.526315789473685</c:v>
                </c:pt>
                <c:pt idx="1">
                  <c:v>6.4627450980392158</c:v>
                </c:pt>
                <c:pt idx="2">
                  <c:v>3.3550295857988166</c:v>
                </c:pt>
                <c:pt idx="3">
                  <c:v>4.4750957854406126</c:v>
                </c:pt>
                <c:pt idx="4">
                  <c:v>9.52</c:v>
                </c:pt>
                <c:pt idx="5">
                  <c:v>3.0965517241379312</c:v>
                </c:pt>
                <c:pt idx="6">
                  <c:v>3.2892561983471076</c:v>
                </c:pt>
                <c:pt idx="7">
                  <c:v>3.1759036144578312</c:v>
                </c:pt>
                <c:pt idx="8">
                  <c:v>2.1946902654867255</c:v>
                </c:pt>
                <c:pt idx="9">
                  <c:v>3.5562130177514795</c:v>
                </c:pt>
                <c:pt idx="10">
                  <c:v>3.3255813953488373</c:v>
                </c:pt>
                <c:pt idx="11">
                  <c:v>2.134736842105263</c:v>
                </c:pt>
                <c:pt idx="12">
                  <c:v>4.4705882352941178</c:v>
                </c:pt>
                <c:pt idx="13">
                  <c:v>2.3934426229508197</c:v>
                </c:pt>
                <c:pt idx="14">
                  <c:v>1.9624664879356568</c:v>
                </c:pt>
                <c:pt idx="15">
                  <c:v>2.0046403712296983</c:v>
                </c:pt>
                <c:pt idx="16">
                  <c:v>1.6893732970027249</c:v>
                </c:pt>
                <c:pt idx="17">
                  <c:v>1.5530973451327434</c:v>
                </c:pt>
                <c:pt idx="18">
                  <c:v>2.2307692307692308</c:v>
                </c:pt>
                <c:pt idx="19">
                  <c:v>10.852713178294573</c:v>
                </c:pt>
                <c:pt idx="20">
                  <c:v>1.5702479338842976</c:v>
                </c:pt>
                <c:pt idx="21">
                  <c:v>3.5014492753623188</c:v>
                </c:pt>
                <c:pt idx="22">
                  <c:v>1.5891238670694865</c:v>
                </c:pt>
                <c:pt idx="23">
                  <c:v>2.5432835820895523</c:v>
                </c:pt>
                <c:pt idx="24">
                  <c:v>3.5249999999999999</c:v>
                </c:pt>
                <c:pt idx="25">
                  <c:v>4.6261682242990654</c:v>
                </c:pt>
                <c:pt idx="26">
                  <c:v>1.4870129870129871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교차비율!$A$4:$A$30</c15:f>
                <c15:dlblRangeCache>
                  <c:ptCount val="27"/>
                  <c:pt idx="0">
                    <c:v>커피</c:v>
                  </c:pt>
                  <c:pt idx="1">
                    <c:v>콜라</c:v>
                  </c:pt>
                  <c:pt idx="2">
                    <c:v>사이다</c:v>
                  </c:pt>
                  <c:pt idx="3">
                    <c:v>참기름</c:v>
                  </c:pt>
                  <c:pt idx="4">
                    <c:v>라면</c:v>
                  </c:pt>
                  <c:pt idx="5">
                    <c:v>소금</c:v>
                  </c:pt>
                  <c:pt idx="6">
                    <c:v>들기름</c:v>
                  </c:pt>
                  <c:pt idx="7">
                    <c:v>식용유</c:v>
                  </c:pt>
                  <c:pt idx="8">
                    <c:v>컵라면</c:v>
                  </c:pt>
                  <c:pt idx="9">
                    <c:v>설탕</c:v>
                  </c:pt>
                  <c:pt idx="10">
                    <c:v>치약</c:v>
                  </c:pt>
                  <c:pt idx="11">
                    <c:v>프림</c:v>
                  </c:pt>
                  <c:pt idx="12">
                    <c:v>간장</c:v>
                  </c:pt>
                  <c:pt idx="13">
                    <c:v>비누</c:v>
                  </c:pt>
                  <c:pt idx="14">
                    <c:v>린스</c:v>
                  </c:pt>
                  <c:pt idx="15">
                    <c:v>칫솔</c:v>
                  </c:pt>
                  <c:pt idx="16">
                    <c:v>샴푸</c:v>
                  </c:pt>
                  <c:pt idx="17">
                    <c:v>베이킹소다</c:v>
                  </c:pt>
                  <c:pt idx="18">
                    <c:v>미림</c:v>
                  </c:pt>
                  <c:pt idx="19">
                    <c:v>진간장</c:v>
                  </c:pt>
                  <c:pt idx="20">
                    <c:v>올리고당</c:v>
                  </c:pt>
                  <c:pt idx="21">
                    <c:v>퐁퐁</c:v>
                  </c:pt>
                  <c:pt idx="22">
                    <c:v>포도 쥬스</c:v>
                  </c:pt>
                  <c:pt idx="23">
                    <c:v>핸드워시</c:v>
                  </c:pt>
                  <c:pt idx="24">
                    <c:v>오렌지쥬스</c:v>
                  </c:pt>
                  <c:pt idx="25">
                    <c:v>락스</c:v>
                  </c:pt>
                  <c:pt idx="26">
                    <c:v>종이컵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858624"/>
        <c:axId val="498872064"/>
      </c:scatterChart>
      <c:valAx>
        <c:axId val="49885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이익율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872064"/>
        <c:crosses val="autoZero"/>
        <c:crossBetween val="midCat"/>
        <c:majorUnit val="0.17500000000000002"/>
      </c:valAx>
      <c:valAx>
        <c:axId val="4988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상품 회전율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-* #,##0.00_-;\-* #,##0.00_-;_-* &quot;-&quot;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858624"/>
        <c:crosses val="autoZero"/>
        <c:crossBetween val="midCat"/>
        <c:majorUnit val="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95000"/>
              </a:schemeClr>
            </a:gs>
            <a:gs pos="50000">
              <a:schemeClr val="tx2">
                <a:lumMod val="75000"/>
                <a:alpha val="98000"/>
              </a:schemeClr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7164-C277-4FF6-815A-F9198DD2F85C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755576" y="764704"/>
            <a:ext cx="7992888" cy="3416320"/>
            <a:chOff x="1763688" y="980728"/>
            <a:chExt cx="6048672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1763688" y="980728"/>
              <a:ext cx="590465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Excel</a:t>
              </a:r>
            </a:p>
            <a:p>
              <a:r>
                <a:rPr lang="ko-KR" altLang="en-US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데이터분석 </a:t>
              </a:r>
              <a:endParaRPr lang="en-US" altLang="ko-KR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r>
                <a:rPr lang="ko-KR" altLang="en-US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바이블</a:t>
              </a:r>
              <a:endParaRPr lang="ko-KR" alt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2406372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lang="ko-KR" altLang="en-US" sz="16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캐글뽀개기</a:t>
              </a:r>
              <a:r>
                <a:rPr lang="ko-KR" altLang="en-US" sz="1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분석툴</a:t>
              </a:r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파트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1)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66481" y="2717590"/>
            <a:ext cx="363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Chapter1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) Chapter2(</a:t>
            </a:r>
            <a:r>
              <a:rPr lang="ko-KR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중점상품 결정하고 매출을 올리기 위한 전략 세우기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endParaRPr lang="ko-KR" altLang="en-US" sz="2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868144" y="4365104"/>
            <a:ext cx="2664296" cy="1656184"/>
          </a:xfrm>
          <a:prstGeom prst="wedgeRoundRectCallout">
            <a:avLst>
              <a:gd name="adj1" fmla="val 33285"/>
              <a:gd name="adj2" fmla="val 645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PT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이상열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endParaRPr lang="en-US" altLang="ko-KR" sz="2800" b="1" dirty="0" smtClean="0">
              <a:solidFill>
                <a:schemeClr val="bg1">
                  <a:lumMod val="5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2016. 02. 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16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5776" y="25978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중점상품을 결정하고 </a:t>
            </a:r>
            <a:endParaRPr lang="en-US" altLang="ko-KR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매출을 올리기 위한 </a:t>
            </a:r>
            <a:endParaRPr lang="en-US" altLang="ko-KR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전략 세우기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7482" y="1509148"/>
            <a:ext cx="78810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상품회전율을 </a:t>
            </a:r>
            <a:r>
              <a:rPr lang="ko-KR" altLang="en-US" sz="1200" dirty="0"/>
              <a:t>기본으로 들여온 물건이 어느 정도 이익을 발생시킬 것인지를 보는 것이 교차비율입니다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교차비율은 </a:t>
            </a:r>
            <a:r>
              <a:rPr lang="ko-KR" altLang="en-US" sz="1200" dirty="0" smtClean="0"/>
              <a:t>상품을 </a:t>
            </a:r>
            <a:r>
              <a:rPr lang="ko-KR" altLang="en-US" sz="1200" dirty="0"/>
              <a:t>판매하는 경우의 효율성을 </a:t>
            </a:r>
            <a:r>
              <a:rPr lang="ko-KR" altLang="en-US" sz="1200" dirty="0" smtClean="0"/>
              <a:t>표시하는 </a:t>
            </a:r>
            <a:r>
              <a:rPr lang="ko-KR" altLang="en-US" sz="1200" dirty="0"/>
              <a:t>지표입니다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교차비율로 </a:t>
            </a:r>
            <a:r>
              <a:rPr lang="ko-KR" altLang="en-US" sz="1200" dirty="0"/>
              <a:t>이익을 내기 쉬운 </a:t>
            </a:r>
            <a:r>
              <a:rPr lang="ko-KR" altLang="en-US" sz="1200" dirty="0" smtClean="0"/>
              <a:t>상품을 </a:t>
            </a:r>
            <a:r>
              <a:rPr lang="ko-KR" altLang="en-US" sz="1200" dirty="0"/>
              <a:t>찾고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중점적으로 판매한다면 효율이 좋은 영업활동을 </a:t>
            </a:r>
            <a:r>
              <a:rPr lang="ko-KR" altLang="en-US" sz="1200" dirty="0" smtClean="0"/>
              <a:t>할 수 </a:t>
            </a:r>
            <a:r>
              <a:rPr lang="ko-KR" altLang="en-US" sz="1200" dirty="0"/>
              <a:t>있게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</a:t>
            </a:r>
            <a:r>
              <a:rPr lang="ko-KR" altLang="en-US" sz="1200" dirty="0" smtClean="0"/>
              <a:t>판매 </a:t>
            </a:r>
            <a:r>
              <a:rPr lang="ko-KR" altLang="en-US" sz="1200" dirty="0" err="1" smtClean="0"/>
              <a:t>이익율이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높은 업종은 </a:t>
            </a:r>
            <a:r>
              <a:rPr lang="ko-KR" altLang="en-US" sz="1200" dirty="0" smtClean="0"/>
              <a:t>상품회전율이 </a:t>
            </a:r>
            <a:r>
              <a:rPr lang="ko-KR" altLang="en-US" sz="1200" dirty="0"/>
              <a:t>낮고</a:t>
            </a:r>
            <a:r>
              <a:rPr lang="en-US" altLang="ko-KR" sz="1200" dirty="0"/>
              <a:t>. </a:t>
            </a:r>
            <a:r>
              <a:rPr lang="ko-KR" altLang="en-US" sz="1200" dirty="0"/>
              <a:t>이익률이 낮은 업종은 </a:t>
            </a:r>
            <a:r>
              <a:rPr lang="ko-KR" altLang="en-US" sz="1200" dirty="0" smtClean="0"/>
              <a:t>상품 회전율이 </a:t>
            </a:r>
            <a:r>
              <a:rPr lang="ko-KR" altLang="en-US" sz="1200" dirty="0"/>
              <a:t>높습니다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교차비율 </a:t>
            </a:r>
            <a:r>
              <a:rPr lang="en-US" altLang="ko-KR" sz="1200" dirty="0"/>
              <a:t>= </a:t>
            </a:r>
            <a:r>
              <a:rPr lang="ko-KR" altLang="en-US" sz="1200" dirty="0"/>
              <a:t>한계이익률 </a:t>
            </a:r>
            <a:r>
              <a:rPr lang="en-US" altLang="ko-KR" sz="1200" dirty="0" smtClean="0"/>
              <a:t>* </a:t>
            </a:r>
            <a:r>
              <a:rPr lang="ko-KR" altLang="en-US" sz="1200" dirty="0" smtClean="0"/>
              <a:t>상품회전율 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lOO</a:t>
            </a:r>
            <a:endParaRPr lang="en-US" altLang="ko-KR" sz="1200" dirty="0"/>
          </a:p>
          <a:p>
            <a:r>
              <a:rPr lang="ko-KR" altLang="en-US" sz="1200" dirty="0"/>
              <a:t>한계이익 </a:t>
            </a:r>
            <a:r>
              <a:rPr lang="en-US" altLang="ko-KR" sz="1200" dirty="0"/>
              <a:t>= </a:t>
            </a:r>
            <a:r>
              <a:rPr lang="ko-KR" altLang="en-US" sz="1200" dirty="0"/>
              <a:t>매출액 </a:t>
            </a:r>
            <a:r>
              <a:rPr lang="en-US" altLang="ko-KR" sz="1200" dirty="0"/>
              <a:t>- </a:t>
            </a:r>
            <a:r>
              <a:rPr lang="ko-KR" altLang="en-US" sz="1200" dirty="0"/>
              <a:t>변동비</a:t>
            </a:r>
          </a:p>
          <a:p>
            <a:r>
              <a:rPr lang="ko-KR" altLang="en-US" sz="1200" dirty="0"/>
              <a:t>한계이익률 </a:t>
            </a:r>
            <a:r>
              <a:rPr lang="en-US" altLang="ko-KR" sz="1200" dirty="0"/>
              <a:t>= </a:t>
            </a:r>
            <a:r>
              <a:rPr lang="ko-KR" altLang="en-US" sz="1200" dirty="0"/>
              <a:t>한계이익 </a:t>
            </a:r>
            <a:r>
              <a:rPr lang="en-US" altLang="ko-KR" sz="1200" dirty="0"/>
              <a:t>÷</a:t>
            </a:r>
            <a:r>
              <a:rPr lang="ko-KR" altLang="en-US" sz="1200" dirty="0"/>
              <a:t>매출액 </a:t>
            </a:r>
            <a:r>
              <a:rPr lang="en-US" altLang="ko-KR" sz="1200" dirty="0" smtClean="0"/>
              <a:t>x </a:t>
            </a:r>
            <a:r>
              <a:rPr lang="en-US" altLang="ko-KR" sz="1200" dirty="0" err="1" smtClean="0"/>
              <a:t>lOO</a:t>
            </a:r>
            <a:r>
              <a:rPr lang="en-US" altLang="ko-KR" sz="1200" dirty="0" smtClean="0"/>
              <a:t>%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상품판매의 </a:t>
            </a:r>
            <a:r>
              <a:rPr lang="ko-KR" altLang="en-US" sz="1200" dirty="0"/>
              <a:t>효율성을 높이는 것은 매출 </a:t>
            </a:r>
            <a:r>
              <a:rPr lang="ko-KR" altLang="en-US" sz="1200" dirty="0" err="1"/>
              <a:t>총이익율과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상품회전율이 </a:t>
            </a:r>
            <a:r>
              <a:rPr lang="ko-KR" altLang="en-US" sz="1200" dirty="0"/>
              <a:t>높으면 좋지만 </a:t>
            </a:r>
            <a:r>
              <a:rPr lang="en-US" altLang="ko-KR" sz="1200" dirty="0"/>
              <a:t>2</a:t>
            </a:r>
            <a:r>
              <a:rPr lang="ko-KR" altLang="en-US" sz="1200" dirty="0"/>
              <a:t>가지는 서로 비례 </a:t>
            </a:r>
            <a:r>
              <a:rPr lang="ko-KR" altLang="en-US" sz="1200" dirty="0" smtClean="0"/>
              <a:t>관계가 </a:t>
            </a:r>
            <a:r>
              <a:rPr lang="ko-KR" altLang="en-US" sz="1200" dirty="0"/>
              <a:t>아닙니다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정가판매를 하면 이익률은 올라가지만 회전율은 낮아집니다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역으로 할인을 하면 </a:t>
            </a:r>
            <a:r>
              <a:rPr lang="ko-KR" altLang="en-US" sz="1200" dirty="0" smtClean="0"/>
              <a:t>상품 회전율은 </a:t>
            </a:r>
            <a:r>
              <a:rPr lang="ko-KR" altLang="en-US" sz="1200" dirty="0"/>
              <a:t>올라가지만 이익률은 내려갑니다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이익률은 수익성을 좌우로 하여 </a:t>
            </a:r>
            <a:r>
              <a:rPr lang="ko-KR" altLang="en-US" sz="1200" dirty="0" smtClean="0"/>
              <a:t>상품회전율은 </a:t>
            </a:r>
            <a:r>
              <a:rPr lang="ko-KR" altLang="en-US" sz="1200" dirty="0"/>
              <a:t>회사의 </a:t>
            </a:r>
            <a:r>
              <a:rPr lang="ko-KR" altLang="en-US" sz="1200" dirty="0" err="1"/>
              <a:t>자</a:t>
            </a:r>
            <a:r>
              <a:rPr lang="ko-KR" altLang="en-US" sz="1200" dirty="0" err="1" smtClean="0"/>
              <a:t>금액에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영향을 주므로 교차비율은 이 조회를 보기 위한 지표가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교차비율은 주로 소매업의 </a:t>
            </a:r>
            <a:r>
              <a:rPr lang="ko-KR" altLang="en-US" sz="1200" dirty="0" err="1" smtClean="0"/>
              <a:t>상품력</a:t>
            </a:r>
            <a:r>
              <a:rPr lang="ko-KR" altLang="en-US" sz="1200" dirty="0" smtClean="0"/>
              <a:t> 을 </a:t>
            </a:r>
            <a:r>
              <a:rPr lang="ko-KR" altLang="en-US" sz="1200" dirty="0"/>
              <a:t>판단하는 경우에 많이 이용합니다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교차비율을 시용하면 중점 판매 </a:t>
            </a:r>
            <a:r>
              <a:rPr lang="ko-KR" altLang="en-US" sz="1200" dirty="0" smtClean="0"/>
              <a:t>상품을 </a:t>
            </a:r>
            <a:r>
              <a:rPr lang="ko-KR" altLang="en-US" sz="1200" dirty="0"/>
              <a:t>선택할 수 있고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실적을 검증할 </a:t>
            </a:r>
            <a:r>
              <a:rPr lang="ko-KR" altLang="en-US" sz="1200" dirty="0"/>
              <a:t>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25" y="4176825"/>
            <a:ext cx="4910317" cy="23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5776" y="25978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중점상품을 결정하고 </a:t>
            </a:r>
            <a:endParaRPr lang="en-US" altLang="ko-KR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매출을 올리기 위한 </a:t>
            </a:r>
            <a:endParaRPr lang="en-US" altLang="ko-KR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전략 세우기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7482" y="1509148"/>
            <a:ext cx="788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기초재고액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전기이월 상품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재고 자산</a:t>
            </a:r>
            <a:r>
              <a:rPr lang="en-US" altLang="ko-KR" sz="1200" dirty="0" smtClean="0"/>
              <a:t>) </a:t>
            </a:r>
          </a:p>
          <a:p>
            <a:r>
              <a:rPr lang="ko-KR" altLang="en-US" sz="1200" dirty="0" err="1" smtClean="0"/>
              <a:t>기말재고액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회계연도말에</a:t>
            </a:r>
            <a:r>
              <a:rPr lang="ko-KR" altLang="en-US" sz="1200" dirty="0" smtClean="0"/>
              <a:t> 남아있는 </a:t>
            </a:r>
            <a:r>
              <a:rPr lang="ko-KR" altLang="en-US" sz="1200" dirty="0" err="1" smtClean="0"/>
              <a:t>재고액</a:t>
            </a:r>
            <a:endParaRPr lang="en-US" altLang="ko-KR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228119" y="2330853"/>
            <a:ext cx="8663374" cy="3762803"/>
            <a:chOff x="-287069" y="-127332"/>
            <a:chExt cx="9397909" cy="5329313"/>
          </a:xfrm>
        </p:grpSpPr>
        <p:graphicFrame>
          <p:nvGraphicFramePr>
            <p:cNvPr id="20" name="차트 19"/>
            <p:cNvGraphicFramePr/>
            <p:nvPr>
              <p:extLst>
                <p:ext uri="{D42A27DB-BD31-4B8C-83A1-F6EECF244321}">
                  <p14:modId xmlns:p14="http://schemas.microsoft.com/office/powerpoint/2010/main" val="3660867682"/>
                </p:ext>
              </p:extLst>
            </p:nvPr>
          </p:nvGraphicFramePr>
          <p:xfrm>
            <a:off x="-287069" y="-127332"/>
            <a:ext cx="9111911" cy="5329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" name="TextBox 3"/>
            <p:cNvSpPr txBox="1"/>
            <p:nvPr/>
          </p:nvSpPr>
          <p:spPr>
            <a:xfrm>
              <a:off x="1653524" y="366855"/>
              <a:ext cx="2170466" cy="6245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잘 팔리는 상품</a:t>
              </a:r>
            </a:p>
          </p:txBody>
        </p:sp>
        <p:sp>
          <p:nvSpPr>
            <p:cNvPr id="22" name="TextBox 4"/>
            <p:cNvSpPr txBox="1"/>
            <p:nvPr/>
          </p:nvSpPr>
          <p:spPr>
            <a:xfrm>
              <a:off x="5182970" y="917574"/>
              <a:ext cx="3927870" cy="6245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잘 팔리고</a:t>
              </a: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이익을 내는 상품</a:t>
              </a:r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1404143" y="3165474"/>
              <a:ext cx="2478243" cy="6245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팔리지 않는 상품</a:t>
              </a: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5851453" y="4339647"/>
              <a:ext cx="2478243" cy="6245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이익을 내는 상품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8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98240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4924" y="69523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계절변동비 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고려하기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7482" y="1509148"/>
            <a:ext cx="78810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이동평균법</a:t>
            </a:r>
            <a:endParaRPr lang="ko-KR" altLang="en-US" sz="1200" b="1" dirty="0"/>
          </a:p>
          <a:p>
            <a:r>
              <a:rPr lang="ko-KR" altLang="en-US" sz="1200" dirty="0" smtClean="0"/>
              <a:t>이동평균법으로 </a:t>
            </a:r>
            <a:r>
              <a:rPr lang="ko-KR" altLang="en-US" sz="1200" dirty="0"/>
              <a:t>구하는 예측은 새로운 분기나 월 또는 날짜 데이터를 추가할 때 과거 일정 기간 동안의</a:t>
            </a:r>
          </a:p>
          <a:p>
            <a:r>
              <a:rPr lang="ko-KR" altLang="en-US" sz="1200" dirty="0"/>
              <a:t>균형을 잡고</a:t>
            </a:r>
            <a:r>
              <a:rPr lang="en-US" altLang="ko-KR" sz="1200" dirty="0"/>
              <a:t>, </a:t>
            </a:r>
            <a:r>
              <a:rPr lang="ko-KR" altLang="en-US" sz="1200" dirty="0"/>
              <a:t>구간을 하나씩 옮겨 차트에서 이동평균선의 최근 시점에서의 위치를 확인합니다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■ 계절지수</a:t>
            </a:r>
          </a:p>
          <a:p>
            <a:r>
              <a:rPr lang="ko-KR" altLang="en-US" sz="1200" dirty="0"/>
              <a:t>일반적인 매출액은 연간으로 보면 매월 다릅니다</a:t>
            </a:r>
            <a:r>
              <a:rPr lang="en-US" altLang="ko-KR" sz="1200" dirty="0"/>
              <a:t>. 3~4</a:t>
            </a:r>
            <a:r>
              <a:rPr lang="ko-KR" altLang="en-US" sz="1200" dirty="0"/>
              <a:t>년 정도의 매출액 추이를 보면 매출이 높은 </a:t>
            </a:r>
            <a:r>
              <a:rPr lang="ko-KR" altLang="en-US" sz="1200" dirty="0" smtClean="0"/>
              <a:t>달과 낮은 달을 </a:t>
            </a:r>
            <a:r>
              <a:rPr lang="ko-KR" altLang="en-US" sz="1200" dirty="0"/>
              <a:t>매년 같다는 것을 알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맥주나 </a:t>
            </a:r>
            <a:r>
              <a:rPr lang="ko-KR" altLang="en-US" sz="1200" dirty="0" err="1"/>
              <a:t>아이스크림같은</a:t>
            </a:r>
            <a:r>
              <a:rPr lang="ko-KR" altLang="en-US" sz="1200" dirty="0"/>
              <a:t> 여름 </a:t>
            </a:r>
            <a:r>
              <a:rPr lang="ko-KR" altLang="en-US" sz="1200" dirty="0" smtClean="0"/>
              <a:t>상품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호빵이나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오뎅 </a:t>
            </a:r>
            <a:r>
              <a:rPr lang="ko-KR" altLang="en-US" sz="1200" dirty="0"/>
              <a:t>등은 겨울 </a:t>
            </a:r>
            <a:r>
              <a:rPr lang="ko-KR" altLang="en-US" sz="1200" dirty="0" smtClean="0"/>
              <a:t>상품이므로 </a:t>
            </a:r>
            <a:r>
              <a:rPr lang="ko-KR" altLang="en-US" sz="1200" dirty="0"/>
              <a:t>계절적으로 수요가 집중되어 판매가 증가합니다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어느 정도 차이는 있지만 </a:t>
            </a:r>
            <a:r>
              <a:rPr lang="ko-KR" altLang="en-US" sz="1200" dirty="0" smtClean="0"/>
              <a:t>상품은 </a:t>
            </a:r>
            <a:r>
              <a:rPr lang="ko-KR" altLang="en-US" sz="1200" dirty="0"/>
              <a:t>일정한 리듬이 있다는 것을 알 수 있습니다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48769" y="3399008"/>
            <a:ext cx="5776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iddenHorzOCR"/>
              </a:rPr>
              <a:t>계절지수 </a:t>
            </a:r>
            <a:r>
              <a:rPr lang="en-US" altLang="ko-KR" dirty="0">
                <a:latin typeface="HiddenHorzOCR"/>
              </a:rPr>
              <a:t>= </a:t>
            </a:r>
            <a:r>
              <a:rPr lang="ko-KR" altLang="en-US" dirty="0">
                <a:latin typeface="HiddenHorzOCR"/>
              </a:rPr>
              <a:t>월별매출액합계</a:t>
            </a:r>
            <a:r>
              <a:rPr lang="en-US" altLang="ko-KR" dirty="0">
                <a:latin typeface="HiddenHorzOCR"/>
              </a:rPr>
              <a:t>/</a:t>
            </a:r>
            <a:r>
              <a:rPr lang="ko-KR" altLang="en-US" dirty="0">
                <a:latin typeface="HiddenHorzOCR"/>
              </a:rPr>
              <a:t>연간매출액합계 </a:t>
            </a:r>
            <a:r>
              <a:rPr lang="en-US" altLang="ko-KR" dirty="0">
                <a:latin typeface="HiddenHorzOCR"/>
              </a:rPr>
              <a:t>x </a:t>
            </a:r>
            <a:r>
              <a:rPr lang="en-US" altLang="ko-KR" dirty="0" smtClean="0">
                <a:latin typeface="HiddenHorzOCR"/>
              </a:rPr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사각형 설명선 7"/>
          <p:cNvSpPr/>
          <p:nvPr/>
        </p:nvSpPr>
        <p:spPr>
          <a:xfrm>
            <a:off x="4788024" y="2852936"/>
            <a:ext cx="2145080" cy="1164472"/>
          </a:xfrm>
          <a:prstGeom prst="wedgeRoundRectCallout">
            <a:avLst>
              <a:gd name="adj1" fmla="val 33285"/>
              <a:gd name="adj2" fmla="val 645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question?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56490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27576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들어주셔서 감사합니다</a:t>
            </a: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31840" y="119675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ontents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88024" y="3284984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중점상품 결정하고 매출을 올리기 위한 전략 세우기</a:t>
            </a:r>
            <a:endParaRPr lang="ko-KR" altLang="en-US" sz="24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20981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 분석하여 매출 올리기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95736" y="3284984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sz="32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2915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016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2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24744"/>
            <a:ext cx="1889275" cy="1543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73614"/>
            <a:ext cx="7000418" cy="50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2865" y="1559679"/>
            <a:ext cx="797027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ABC </a:t>
            </a:r>
            <a:r>
              <a:rPr lang="ko-KR" altLang="en-US" sz="1400" dirty="0"/>
              <a:t>분석에서는 누적 구성비를 바탕으로 보통 </a:t>
            </a:r>
            <a:r>
              <a:rPr lang="en-US" altLang="ko-KR" sz="1400" dirty="0"/>
              <a:t>3</a:t>
            </a:r>
            <a:r>
              <a:rPr lang="ko-KR" altLang="en-US" sz="1400" dirty="0"/>
              <a:t>개 그룹을 작성합니다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그룹 작성은 업무에 따라 </a:t>
            </a:r>
            <a:r>
              <a:rPr lang="ko-KR" altLang="en-US" sz="1400" dirty="0" smtClean="0"/>
              <a:t>다양한 </a:t>
            </a:r>
            <a:r>
              <a:rPr lang="ko-KR" altLang="en-US" sz="1400" dirty="0"/>
              <a:t>기준이 있지만 대부분은 </a:t>
            </a:r>
            <a:r>
              <a:rPr lang="en-US" altLang="ko-KR" sz="1400" dirty="0"/>
              <a:t>80:20 </a:t>
            </a:r>
            <a:r>
              <a:rPr lang="ko-KR" altLang="en-US" sz="1400" dirty="0" smtClean="0"/>
              <a:t>법칙을 시용합니다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. </a:t>
            </a:r>
            <a:r>
              <a:rPr lang="ko-KR" altLang="en-US" sz="1400" b="1" dirty="0"/>
              <a:t>그룹 </a:t>
            </a:r>
            <a:r>
              <a:rPr lang="en-US" altLang="ko-KR" sz="1400" b="1" dirty="0"/>
              <a:t>A : </a:t>
            </a:r>
            <a:r>
              <a:rPr lang="ko-KR" altLang="en-US" sz="1400" b="1" dirty="0"/>
              <a:t>누적 구성 비 ≤ </a:t>
            </a:r>
            <a:r>
              <a:rPr lang="en-US" altLang="ko-KR" sz="1400" b="1" dirty="0"/>
              <a:t>80</a:t>
            </a:r>
            <a:r>
              <a:rPr lang="en-US" altLang="ko-KR" sz="1400" b="1" dirty="0" smtClean="0"/>
              <a:t>%</a:t>
            </a:r>
          </a:p>
          <a:p>
            <a:r>
              <a:rPr lang="en-US" altLang="ko-KR" sz="1400" b="1" dirty="0" smtClean="0"/>
              <a:t>. </a:t>
            </a:r>
            <a:r>
              <a:rPr lang="ko-KR" altLang="en-US" sz="1400" b="1" dirty="0"/>
              <a:t>그룹 </a:t>
            </a:r>
            <a:r>
              <a:rPr lang="en-US" altLang="ko-KR" sz="1400" b="1" dirty="0"/>
              <a:t>B : 80% ( </a:t>
            </a:r>
            <a:r>
              <a:rPr lang="ko-KR" altLang="en-US" sz="1400" b="1" dirty="0"/>
              <a:t>누적구성비 ≤ </a:t>
            </a:r>
            <a:r>
              <a:rPr lang="en-US" altLang="ko-KR" sz="1400" b="1" dirty="0"/>
              <a:t>95%</a:t>
            </a:r>
          </a:p>
          <a:p>
            <a:r>
              <a:rPr lang="en-US" altLang="ko-KR" sz="1400" b="1" dirty="0"/>
              <a:t>. </a:t>
            </a:r>
            <a:r>
              <a:rPr lang="ko-KR" altLang="en-US" sz="1400" b="1" dirty="0" smtClean="0"/>
              <a:t>그룹 </a:t>
            </a:r>
            <a:r>
              <a:rPr lang="en-US" altLang="ko-KR" sz="1400" b="1" dirty="0"/>
              <a:t>C : 95% ( </a:t>
            </a:r>
            <a:r>
              <a:rPr lang="ko-KR" altLang="en-US" sz="1400" b="1" dirty="0"/>
              <a:t>누적구성비 ≤ </a:t>
            </a:r>
            <a:r>
              <a:rPr lang="en-US" altLang="ko-KR" sz="1400" b="1" dirty="0"/>
              <a:t>100</a:t>
            </a:r>
            <a:r>
              <a:rPr lang="en-US" altLang="ko-KR" sz="1400" b="1" dirty="0" smtClean="0"/>
              <a:t>%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이 경우 </a:t>
            </a:r>
            <a:r>
              <a:rPr lang="en-US" altLang="ko-KR" sz="1400" dirty="0"/>
              <a:t>.[</a:t>
            </a:r>
            <a:r>
              <a:rPr lang="ko-KR" altLang="en-US" sz="1400" dirty="0"/>
              <a:t>그룹 </a:t>
            </a:r>
            <a:r>
              <a:rPr lang="en-US" altLang="ko-KR" sz="1400" dirty="0"/>
              <a:t>A]. [</a:t>
            </a:r>
            <a:r>
              <a:rPr lang="ko-KR" altLang="en-US" sz="1400" dirty="0"/>
              <a:t>그룹 </a:t>
            </a:r>
            <a:r>
              <a:rPr lang="en-US" altLang="ko-KR" sz="1400" dirty="0"/>
              <a:t>B], [</a:t>
            </a:r>
            <a:r>
              <a:rPr lang="ko-KR" altLang="en-US" sz="1400" dirty="0"/>
              <a:t>그룹 </a:t>
            </a:r>
            <a:r>
              <a:rPr lang="en-US" altLang="ko-KR" sz="1400" dirty="0"/>
              <a:t>C]</a:t>
            </a:r>
            <a:r>
              <a:rPr lang="ko-KR" altLang="en-US" sz="1400" dirty="0"/>
              <a:t>를 어떻게 결정할 것인가</a:t>
            </a:r>
            <a:r>
              <a:rPr lang="en-US" altLang="ko-KR" sz="1400" dirty="0"/>
              <a:t>?</a:t>
            </a:r>
            <a:r>
              <a:rPr lang="ko-KR" altLang="en-US" sz="1400" dirty="0"/>
              <a:t>리는 문제가 남습니다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보통은 그룹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80</a:t>
            </a:r>
            <a:r>
              <a:rPr lang="en-US" altLang="ko-KR" sz="1400" dirty="0"/>
              <a:t>%</a:t>
            </a:r>
            <a:r>
              <a:rPr lang="ko-KR" altLang="en-US" sz="1400" dirty="0"/>
              <a:t>라는 숫자가 중요한 것이 아니라 </a:t>
            </a:r>
            <a:r>
              <a:rPr lang="ko-KR" altLang="en-US" sz="1400" dirty="0" smtClean="0"/>
              <a:t>다음과 </a:t>
            </a:r>
            <a:r>
              <a:rPr lang="ko-KR" altLang="en-US" sz="1400" dirty="0"/>
              <a:t>길은 경험에 따른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시용합니다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꼭 </a:t>
            </a:r>
            <a:r>
              <a:rPr lang="en-US" altLang="ko-KR" sz="1400" dirty="0"/>
              <a:t>20%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아니라 </a:t>
            </a:r>
            <a:r>
              <a:rPr lang="ko-KR" altLang="en-US" sz="1400" dirty="0"/>
              <a:t>상품에 따라 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황에 </a:t>
            </a:r>
            <a:r>
              <a:rPr lang="ko-KR" altLang="en-US" sz="1400" dirty="0"/>
              <a:t>따라 </a:t>
            </a:r>
            <a:r>
              <a:rPr lang="en-US" altLang="ko-KR" sz="1400" dirty="0"/>
              <a:t>30%</a:t>
            </a:r>
            <a:r>
              <a:rPr lang="ko-KR" altLang="en-US" sz="1400" dirty="0"/>
              <a:t>든 </a:t>
            </a:r>
            <a:r>
              <a:rPr lang="en-US" altLang="ko-KR" sz="1400" dirty="0"/>
              <a:t>35%</a:t>
            </a:r>
            <a:r>
              <a:rPr lang="ko-KR" altLang="en-US" sz="1400" dirty="0"/>
              <a:t>든 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관은 </a:t>
            </a:r>
            <a:r>
              <a:rPr lang="ko-KR" altLang="en-US" sz="1400" dirty="0"/>
              <a:t>없는 </a:t>
            </a:r>
            <a:r>
              <a:rPr lang="ko-KR" altLang="en-US" sz="1400" dirty="0" smtClean="0"/>
              <a:t>것입니다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. </a:t>
            </a:r>
            <a:r>
              <a:rPr lang="en-US" altLang="ko-KR" sz="1400" dirty="0"/>
              <a:t>20%</a:t>
            </a:r>
            <a:r>
              <a:rPr lang="ko-KR" altLang="en-US" sz="1400" dirty="0"/>
              <a:t>의 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품이 </a:t>
            </a:r>
            <a:r>
              <a:rPr lang="en-US" altLang="ko-KR" sz="1400" dirty="0"/>
              <a:t>80%</a:t>
            </a:r>
            <a:r>
              <a:rPr lang="ko-KR" altLang="en-US" sz="1400" dirty="0"/>
              <a:t>의 매출을 점유하고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20%</a:t>
            </a:r>
            <a:r>
              <a:rPr lang="ko-KR" altLang="en-US" sz="1400" dirty="0"/>
              <a:t>의 상품이 </a:t>
            </a:r>
            <a:r>
              <a:rPr lang="en-US" altLang="ko-KR" sz="1400" dirty="0"/>
              <a:t>80%</a:t>
            </a:r>
            <a:r>
              <a:rPr lang="ko-KR" altLang="en-US" sz="1400" dirty="0"/>
              <a:t>의 이익을 내고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20%</a:t>
            </a:r>
            <a:r>
              <a:rPr lang="ko-KR" altLang="en-US" sz="1400" dirty="0"/>
              <a:t>의 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품이 </a:t>
            </a:r>
            <a:r>
              <a:rPr lang="en-US" altLang="ko-KR" sz="1400" dirty="0"/>
              <a:t>80%</a:t>
            </a:r>
            <a:r>
              <a:rPr lang="ko-KR" altLang="en-US" sz="1400" dirty="0"/>
              <a:t>의 재고를 점유하고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err="1" smtClean="0"/>
              <a:t>파레토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차트 작성하는 순서</a:t>
            </a:r>
          </a:p>
          <a:p>
            <a:r>
              <a:rPr lang="ko-KR" altLang="en-US" sz="1400" dirty="0"/>
              <a:t>ⓗ 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품의 </a:t>
            </a:r>
            <a:r>
              <a:rPr lang="ko-KR" altLang="en-US" sz="1400" dirty="0"/>
              <a:t>평가기준을 설정합니다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매출이나 판매수량 등입니다</a:t>
            </a:r>
          </a:p>
          <a:p>
            <a:r>
              <a:rPr lang="ko-KR" altLang="en-US" sz="1400" dirty="0"/>
              <a:t>㉣ 매출의 구성비를 작성하고 내림차순으로 정렬합니다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Ⓔ 구성비누계를 작성합니다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④ </a:t>
            </a:r>
            <a:r>
              <a:rPr lang="en-US" altLang="ko-KR" sz="1400" dirty="0"/>
              <a:t>ABC </a:t>
            </a:r>
            <a:r>
              <a:rPr lang="ko-KR" altLang="en-US" sz="1400" dirty="0"/>
              <a:t>분석 차트를 작성 </a:t>
            </a:r>
            <a:r>
              <a:rPr lang="ko-KR" altLang="en-US" sz="1400" dirty="0" smtClean="0"/>
              <a:t>합니다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72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84147"/>
            <a:ext cx="7791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2472" y="1659905"/>
            <a:ext cx="3851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iddenHorzOCR"/>
              </a:rPr>
              <a:t>매월 매출이 계절에 따라 변하는 경우에는 단기적으로 추이를 보기가 어려우므로 </a:t>
            </a:r>
            <a:r>
              <a:rPr lang="en-US" altLang="ko-KR" dirty="0">
                <a:latin typeface="HiddenHorzOCR"/>
              </a:rPr>
              <a:t>Z </a:t>
            </a:r>
            <a:r>
              <a:rPr lang="ko-KR" altLang="en-US" dirty="0">
                <a:latin typeface="HiddenHorzOCR"/>
              </a:rPr>
              <a:t>차트를 이용하여 </a:t>
            </a:r>
            <a:r>
              <a:rPr lang="ko-KR" altLang="en-US" dirty="0" smtClean="0">
                <a:latin typeface="HiddenHorzOCR"/>
              </a:rPr>
              <a:t>중장기적인 </a:t>
            </a:r>
            <a:r>
              <a:rPr lang="ko-KR" altLang="en-US" dirty="0">
                <a:latin typeface="HiddenHorzOCR"/>
              </a:rPr>
              <a:t>시점에서 추이를 분석하는 것이 중요합니다</a:t>
            </a:r>
            <a:r>
              <a:rPr lang="en-US" altLang="ko-KR" dirty="0">
                <a:latin typeface="HiddenHorzOCR"/>
              </a:rPr>
              <a:t>. </a:t>
            </a:r>
            <a:r>
              <a:rPr lang="ko-KR" altLang="en-US" dirty="0">
                <a:latin typeface="HiddenHorzOCR"/>
              </a:rPr>
              <a:t>즉 긴 안목으로 보면서 </a:t>
            </a:r>
            <a:r>
              <a:rPr lang="ko-KR" altLang="en-US" dirty="0" smtClean="0">
                <a:latin typeface="HiddenHorzOCR"/>
              </a:rPr>
              <a:t>매출이 </a:t>
            </a:r>
            <a:r>
              <a:rPr lang="ko-KR" altLang="en-US" dirty="0">
                <a:latin typeface="HiddenHorzOCR"/>
              </a:rPr>
              <a:t>늘고 있는지 </a:t>
            </a:r>
            <a:r>
              <a:rPr lang="ko-KR" altLang="en-US" dirty="0" smtClean="0">
                <a:latin typeface="HiddenHorzOCR"/>
              </a:rPr>
              <a:t>떨어지는지를 판단하는 </a:t>
            </a:r>
            <a:r>
              <a:rPr lang="ko-KR" altLang="en-US" dirty="0">
                <a:latin typeface="HiddenHorzOCR"/>
              </a:rPr>
              <a:t>데 </a:t>
            </a:r>
            <a:r>
              <a:rPr lang="en-US" altLang="ko-KR" dirty="0">
                <a:latin typeface="HiddenHorzOCR"/>
              </a:rPr>
              <a:t>Z </a:t>
            </a:r>
            <a:r>
              <a:rPr lang="ko-KR" altLang="en-US" dirty="0">
                <a:latin typeface="HiddenHorzOCR"/>
              </a:rPr>
              <a:t>차트를 사용하면 효율적입니다</a:t>
            </a:r>
            <a:r>
              <a:rPr lang="en-US" altLang="ko-KR" dirty="0" smtClean="0">
                <a:latin typeface="HiddenHorzOCR"/>
              </a:rPr>
              <a:t>.</a:t>
            </a:r>
          </a:p>
          <a:p>
            <a:endParaRPr lang="en-US" altLang="ko-KR" dirty="0">
              <a:latin typeface="HiddenHorzOCR"/>
            </a:endParaRPr>
          </a:p>
          <a:p>
            <a:r>
              <a:rPr lang="en-US" altLang="ko-KR" dirty="0">
                <a:latin typeface="HiddenHorzOCR"/>
              </a:rPr>
              <a:t>. </a:t>
            </a:r>
            <a:r>
              <a:rPr lang="ko-KR" altLang="en-US" dirty="0">
                <a:latin typeface="HiddenHorzOCR"/>
              </a:rPr>
              <a:t>월별매출 </a:t>
            </a:r>
            <a:r>
              <a:rPr lang="en-US" altLang="ko-KR" dirty="0">
                <a:latin typeface="HiddenHorzOCR"/>
              </a:rPr>
              <a:t>: </a:t>
            </a:r>
            <a:r>
              <a:rPr lang="ko-KR" altLang="en-US" dirty="0">
                <a:latin typeface="HiddenHorzOCR"/>
              </a:rPr>
              <a:t>매출이 뚜렷한 경우에는 매출 변동을 관찰할 수 있습니다</a:t>
            </a:r>
            <a:r>
              <a:rPr lang="en-US" altLang="ko-KR" dirty="0">
                <a:latin typeface="HiddenHorzOCR"/>
              </a:rPr>
              <a:t>.</a:t>
            </a:r>
          </a:p>
          <a:p>
            <a:r>
              <a:rPr lang="en-US" altLang="ko-KR" dirty="0">
                <a:latin typeface="HiddenHorzOCR"/>
              </a:rPr>
              <a:t>. </a:t>
            </a:r>
            <a:r>
              <a:rPr lang="ko-KR" altLang="en-US" dirty="0">
                <a:latin typeface="HiddenHorzOCR"/>
              </a:rPr>
              <a:t>매출누계 </a:t>
            </a:r>
            <a:r>
              <a:rPr lang="en-US" altLang="ko-KR" dirty="0">
                <a:latin typeface="HiddenHorzOCR"/>
              </a:rPr>
              <a:t>: </a:t>
            </a:r>
            <a:r>
              <a:rPr lang="ko-KR" altLang="en-US" dirty="0">
                <a:latin typeface="HiddenHorzOCR"/>
              </a:rPr>
              <a:t>올해 매출의 증가</a:t>
            </a:r>
            <a:r>
              <a:rPr lang="en-US" altLang="ko-KR" dirty="0">
                <a:latin typeface="HiddenHorzOCR"/>
              </a:rPr>
              <a:t>/</a:t>
            </a:r>
            <a:r>
              <a:rPr lang="ko-KR" altLang="en-US" dirty="0">
                <a:latin typeface="HiddenHorzOCR"/>
              </a:rPr>
              <a:t>감소 경향을 알 수 있습니다</a:t>
            </a:r>
            <a:r>
              <a:rPr lang="en-US" altLang="ko-KR" dirty="0">
                <a:latin typeface="HiddenHorzOCR"/>
              </a:rPr>
              <a:t>.</a:t>
            </a:r>
          </a:p>
          <a:p>
            <a:r>
              <a:rPr lang="en-US" altLang="ko-KR" dirty="0">
                <a:latin typeface="HiddenHorzOCR"/>
              </a:rPr>
              <a:t>. </a:t>
            </a:r>
            <a:r>
              <a:rPr lang="ko-KR" altLang="en-US" dirty="0" err="1">
                <a:latin typeface="HiddenHorzOCR"/>
              </a:rPr>
              <a:t>이동년계</a:t>
            </a:r>
            <a:r>
              <a:rPr lang="ko-KR" altLang="en-US" dirty="0">
                <a:latin typeface="HiddenHorzOCR"/>
              </a:rPr>
              <a:t> </a:t>
            </a:r>
            <a:r>
              <a:rPr lang="en-US" altLang="ko-KR" dirty="0">
                <a:latin typeface="HiddenHorzOCR"/>
              </a:rPr>
              <a:t>: </a:t>
            </a:r>
            <a:r>
              <a:rPr lang="ko-KR" altLang="en-US" dirty="0">
                <a:latin typeface="HiddenHorzOCR"/>
              </a:rPr>
              <a:t>올해 매출을 전년도와 비교하여 증가</a:t>
            </a:r>
            <a:r>
              <a:rPr lang="en-US" altLang="ko-KR" dirty="0">
                <a:latin typeface="HiddenHorzOCR"/>
              </a:rPr>
              <a:t>/</a:t>
            </a:r>
            <a:r>
              <a:rPr lang="ko-KR" altLang="en-US" dirty="0">
                <a:latin typeface="HiddenHorzOCR"/>
              </a:rPr>
              <a:t>감소 경향을 알 수 있습니다</a:t>
            </a:r>
            <a:r>
              <a:rPr lang="en-US" altLang="ko-KR" dirty="0">
                <a:latin typeface="HiddenHorzOCR"/>
              </a:rPr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51" y="1072691"/>
            <a:ext cx="4214961" cy="56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826360"/>
          <a:ext cx="8229597" cy="4073643"/>
        </p:xfrm>
        <a:graphic>
          <a:graphicData uri="http://schemas.openxmlformats.org/drawingml/2006/table">
            <a:tbl>
              <a:tblPr/>
              <a:tblGrid>
                <a:gridCol w="1259543"/>
                <a:gridCol w="786847"/>
                <a:gridCol w="871991"/>
                <a:gridCol w="871991"/>
                <a:gridCol w="634175"/>
                <a:gridCol w="634175"/>
                <a:gridCol w="634175"/>
                <a:gridCol w="634175"/>
                <a:gridCol w="634175"/>
                <a:gridCol w="634175"/>
                <a:gridCol w="634175"/>
              </a:tblGrid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레이블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매출수량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구성비누계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체인 크로스바디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타일 클러치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트래블 클러치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스피치오 숄더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해밀터 크로스바디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해밀턴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신시아 숄더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 숄더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하퍼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66.94%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셀마 크로스바디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72.84%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웨스턴 숄더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신시아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미디엄 숄더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87.79%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주얼리 클러치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98.34%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라지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트래블 토트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882670184"/>
              </p:ext>
            </p:extLst>
          </p:nvPr>
        </p:nvGraphicFramePr>
        <p:xfrm>
          <a:off x="4358580" y="2564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31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상품특징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006132"/>
              </p:ext>
            </p:extLst>
          </p:nvPr>
        </p:nvGraphicFramePr>
        <p:xfrm>
          <a:off x="737840" y="1556792"/>
          <a:ext cx="75785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7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5776" y="25978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중점상품을 결정하고 </a:t>
            </a:r>
            <a:endParaRPr lang="en-US" altLang="ko-KR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매출을 올리기 위한 </a:t>
            </a:r>
            <a:endParaRPr lang="en-US" altLang="ko-KR" b="1" dirty="0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전략 세우기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7482" y="1509148"/>
            <a:ext cx="78810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iddenHorzOCR"/>
              </a:rPr>
              <a:t>회사가 취급하는 상품에는 판매가 빨리 되는 것과 그렇지 않은 것이 </a:t>
            </a:r>
            <a:r>
              <a:rPr lang="ko-KR" altLang="en-US" sz="1200" dirty="0" smtClean="0">
                <a:latin typeface="HiddenHorzOCR"/>
              </a:rPr>
              <a:t>있고</a:t>
            </a:r>
            <a:r>
              <a:rPr lang="en-US" altLang="ko-KR" sz="1200" dirty="0">
                <a:latin typeface="HiddenHorzOCR"/>
              </a:rPr>
              <a:t>. </a:t>
            </a:r>
            <a:r>
              <a:rPr lang="ko-KR" altLang="en-US" sz="1200" dirty="0">
                <a:latin typeface="HiddenHorzOCR"/>
              </a:rPr>
              <a:t>이익이 많거나 혹은 그렇지 </a:t>
            </a:r>
            <a:r>
              <a:rPr lang="ko-KR" altLang="en-US" sz="1200" dirty="0" smtClean="0">
                <a:latin typeface="HiddenHorzOCR"/>
              </a:rPr>
              <a:t>않은 </a:t>
            </a:r>
            <a:r>
              <a:rPr lang="ko-KR" altLang="en-US" sz="1200" dirty="0">
                <a:latin typeface="HiddenHorzOCR"/>
              </a:rPr>
              <a:t>상</a:t>
            </a:r>
            <a:r>
              <a:rPr lang="ko-KR" altLang="en-US" sz="1200" dirty="0" smtClean="0">
                <a:latin typeface="HiddenHorzOCR"/>
              </a:rPr>
              <a:t>품들이 </a:t>
            </a:r>
            <a:r>
              <a:rPr lang="ko-KR" altLang="en-US" sz="1200" dirty="0">
                <a:latin typeface="HiddenHorzOCR"/>
              </a:rPr>
              <a:t>혼재합니다</a:t>
            </a:r>
            <a:r>
              <a:rPr lang="en-US" altLang="ko-KR" sz="1200" dirty="0">
                <a:latin typeface="HiddenHorzOCR"/>
              </a:rPr>
              <a:t>. </a:t>
            </a:r>
            <a:r>
              <a:rPr lang="ko-KR" altLang="en-US" sz="1200" dirty="0">
                <a:latin typeface="HiddenHorzOCR"/>
              </a:rPr>
              <a:t>따라서 매출을 올리기 위해서는 상품이 빠르게 회전할 수 있는 시스템을 만들어야 </a:t>
            </a:r>
            <a:r>
              <a:rPr lang="ko-KR" altLang="en-US" sz="1200" dirty="0" smtClean="0">
                <a:latin typeface="HiddenHorzOCR"/>
              </a:rPr>
              <a:t>합니다</a:t>
            </a:r>
            <a:r>
              <a:rPr lang="en-US" altLang="ko-KR" sz="1200" dirty="0">
                <a:latin typeface="HiddenHorzOCR"/>
              </a:rPr>
              <a:t>. </a:t>
            </a:r>
            <a:r>
              <a:rPr lang="ko-KR" altLang="en-US" sz="1200" dirty="0">
                <a:latin typeface="HiddenHorzOCR"/>
              </a:rPr>
              <a:t>이러한 시스템을 상품회전율이라고 합니다</a:t>
            </a:r>
            <a:r>
              <a:rPr lang="en-US" altLang="ko-KR" sz="1200" dirty="0" smtClean="0">
                <a:latin typeface="HiddenHorzOCR"/>
              </a:rPr>
              <a:t>.</a:t>
            </a:r>
          </a:p>
          <a:p>
            <a:endParaRPr lang="en-US" altLang="ko-KR" sz="1200" dirty="0">
              <a:latin typeface="HiddenHorzOCR"/>
            </a:endParaRPr>
          </a:p>
          <a:p>
            <a:r>
              <a:rPr lang="ko-KR" altLang="en-US" sz="1200" dirty="0"/>
              <a:t>■ </a:t>
            </a:r>
            <a:r>
              <a:rPr lang="ko-KR" altLang="en-US" sz="1200" dirty="0" smtClean="0"/>
              <a:t>상품회전율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상</a:t>
            </a:r>
            <a:r>
              <a:rPr lang="ko-KR" altLang="en-US" sz="1200" dirty="0" smtClean="0"/>
              <a:t>품회전율은 </a:t>
            </a:r>
            <a:r>
              <a:rPr lang="ko-KR" altLang="en-US" sz="1200" dirty="0"/>
              <a:t>높은 것이 좋습니다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상품판매에서 재고가 많으면 경비가 발생하고 조금이라도 </a:t>
            </a:r>
            <a:r>
              <a:rPr lang="ko-KR" altLang="en-US" sz="1200" dirty="0" smtClean="0"/>
              <a:t>기회손실이 </a:t>
            </a:r>
            <a:r>
              <a:rPr lang="ko-KR" altLang="en-US" sz="1200" dirty="0"/>
              <a:t>발생합니다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재고를 적당하게 유지하는 것은 판매경영의 </a:t>
            </a:r>
            <a:r>
              <a:rPr lang="ko-KR" altLang="en-US" sz="1200" dirty="0" err="1"/>
              <a:t>생명줄이라고도</a:t>
            </a:r>
            <a:r>
              <a:rPr lang="ko-KR" altLang="en-US" sz="1200" dirty="0"/>
              <a:t> 할 수 있을 것입니다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상품의 </a:t>
            </a:r>
            <a:r>
              <a:rPr lang="ko-KR" altLang="en-US" sz="1200" dirty="0"/>
              <a:t>움직임을 볼 수 있는 대표적인 수치가 </a:t>
            </a:r>
            <a:r>
              <a:rPr lang="ko-KR" altLang="en-US" sz="1200" dirty="0" smtClean="0"/>
              <a:t>상품회전율입니다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상품회전율은 </a:t>
            </a:r>
            <a:r>
              <a:rPr lang="ko-KR" altLang="en-US" sz="1200" dirty="0"/>
              <a:t>매장 내 재고가 </a:t>
            </a:r>
            <a:r>
              <a:rPr lang="ko-KR" altLang="en-US" sz="1200" dirty="0" smtClean="0"/>
              <a:t>순환하는 속도를 </a:t>
            </a:r>
            <a:r>
              <a:rPr lang="ko-KR" altLang="en-US" sz="1200" dirty="0"/>
              <a:t>표시하는 것으로 높을수록 좋고</a:t>
            </a:r>
            <a:r>
              <a:rPr lang="en-US" altLang="ko-KR" sz="1200" dirty="0"/>
              <a:t>. </a:t>
            </a:r>
            <a:r>
              <a:rPr lang="ko-KR" altLang="en-US" sz="1200" dirty="0"/>
              <a:t>그것만으로 재고를 </a:t>
            </a:r>
            <a:r>
              <a:rPr lang="ko-KR" altLang="en-US" sz="1200" dirty="0" smtClean="0"/>
              <a:t>빠르게 </a:t>
            </a:r>
            <a:r>
              <a:rPr lang="ko-KR" altLang="en-US" sz="1200" dirty="0"/>
              <a:t>현금화할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28" y="3260026"/>
            <a:ext cx="6973751" cy="31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종이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939</Words>
  <Application>Microsoft Office PowerPoint</Application>
  <PresentationFormat>화면 슬라이드 쇼(4:3)</PresentationFormat>
  <Paragraphs>213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HiddenHorzOCR</vt:lpstr>
      <vt:lpstr>Rix모던고딕 B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마이다스아이티_임원면접PT</dc:title>
  <dc:creator>이상열</dc:creator>
  <cp:lastModifiedBy>이상열</cp:lastModifiedBy>
  <cp:revision>79</cp:revision>
  <dcterms:created xsi:type="dcterms:W3CDTF">2013-02-12T04:47:30Z</dcterms:created>
  <dcterms:modified xsi:type="dcterms:W3CDTF">2016-02-16T08:02:44Z</dcterms:modified>
</cp:coreProperties>
</file>