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343" r:id="rId4"/>
    <p:sldId id="324" r:id="rId5"/>
    <p:sldId id="317" r:id="rId6"/>
    <p:sldId id="332" r:id="rId7"/>
    <p:sldId id="318" r:id="rId8"/>
    <p:sldId id="349" r:id="rId9"/>
    <p:sldId id="320" r:id="rId10"/>
    <p:sldId id="321" r:id="rId11"/>
    <p:sldId id="322" r:id="rId12"/>
    <p:sldId id="323" r:id="rId13"/>
    <p:sldId id="325" r:id="rId14"/>
    <p:sldId id="344" r:id="rId15"/>
    <p:sldId id="258" r:id="rId16"/>
    <p:sldId id="264" r:id="rId17"/>
    <p:sldId id="268" r:id="rId18"/>
    <p:sldId id="272" r:id="rId19"/>
    <p:sldId id="315" r:id="rId20"/>
    <p:sldId id="294" r:id="rId21"/>
    <p:sldId id="277" r:id="rId22"/>
    <p:sldId id="328" r:id="rId23"/>
    <p:sldId id="355" r:id="rId24"/>
    <p:sldId id="382" r:id="rId25"/>
    <p:sldId id="385" r:id="rId26"/>
    <p:sldId id="384" r:id="rId27"/>
    <p:sldId id="329" r:id="rId28"/>
    <p:sldId id="327" r:id="rId29"/>
    <p:sldId id="330" r:id="rId30"/>
    <p:sldId id="289" r:id="rId31"/>
    <p:sldId id="290" r:id="rId32"/>
    <p:sldId id="291" r:id="rId33"/>
    <p:sldId id="293" r:id="rId34"/>
    <p:sldId id="345" r:id="rId35"/>
    <p:sldId id="350" r:id="rId36"/>
    <p:sldId id="356" r:id="rId37"/>
    <p:sldId id="326" r:id="rId38"/>
    <p:sldId id="346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51" r:id="rId47"/>
    <p:sldId id="341" r:id="rId48"/>
    <p:sldId id="353" r:id="rId49"/>
    <p:sldId id="354" r:id="rId50"/>
    <p:sldId id="313" r:id="rId51"/>
    <p:sldId id="340" r:id="rId52"/>
    <p:sldId id="352" r:id="rId53"/>
    <p:sldId id="342" r:id="rId54"/>
    <p:sldId id="383" r:id="rId55"/>
    <p:sldId id="357" r:id="rId56"/>
    <p:sldId id="358" r:id="rId57"/>
    <p:sldId id="359" r:id="rId58"/>
    <p:sldId id="360" r:id="rId59"/>
    <p:sldId id="361" r:id="rId60"/>
    <p:sldId id="362" r:id="rId61"/>
    <p:sldId id="363" r:id="rId62"/>
    <p:sldId id="364" r:id="rId63"/>
    <p:sldId id="365" r:id="rId64"/>
    <p:sldId id="366" r:id="rId65"/>
    <p:sldId id="367" r:id="rId66"/>
    <p:sldId id="368" r:id="rId67"/>
    <p:sldId id="369" r:id="rId68"/>
    <p:sldId id="370" r:id="rId69"/>
    <p:sldId id="371" r:id="rId70"/>
    <p:sldId id="372" r:id="rId71"/>
    <p:sldId id="373" r:id="rId72"/>
    <p:sldId id="374" r:id="rId73"/>
    <p:sldId id="375" r:id="rId74"/>
    <p:sldId id="376" r:id="rId75"/>
    <p:sldId id="377" r:id="rId76"/>
    <p:sldId id="378" r:id="rId77"/>
    <p:sldId id="379" r:id="rId78"/>
    <p:sldId id="380" r:id="rId79"/>
    <p:sldId id="381" r:id="rId80"/>
  </p:sldIdLst>
  <p:sldSz cx="12192000" cy="6858000"/>
  <p:notesSz cx="6858000" cy="9144000"/>
  <p:embeddedFontLst>
    <p:embeddedFont>
      <p:font typeface="삼성 고딕체" panose="02020603020101020101" pitchFamily="18" charset="-127"/>
      <p:regular r:id="rId82"/>
    </p:embeddedFont>
    <p:embeddedFont>
      <p:font typeface="맑은 고딕" panose="020B0503020000020004" pitchFamily="50" charset="-127"/>
      <p:regular r:id="rId83"/>
      <p:bold r:id="rId84"/>
    </p:embeddedFont>
    <p:embeddedFont>
      <p:font typeface="삼성고딕체" panose="020B0609000101010101" pitchFamily="49" charset="-127"/>
      <p:regular r:id="rId85"/>
    </p:embeddedFont>
    <p:embeddedFont>
      <p:font typeface="나눔바른고딕" panose="020B0603020101020101" pitchFamily="50" charset="-127"/>
      <p:regular r:id="rId86"/>
      <p:bold r:id="rId8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528"/>
    <a:srgbClr val="FFFFFF"/>
    <a:srgbClr val="DCB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89948" autoAdjust="0"/>
  </p:normalViewPr>
  <p:slideViewPr>
    <p:cSldViewPr snapToGrid="0">
      <p:cViewPr varScale="1">
        <p:scale>
          <a:sx n="111" d="100"/>
          <a:sy n="111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3.fntdata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1.fntdata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2.fntdata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63C60-96ED-49E5-A350-E0BF6AB5CDD8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612EA-B07B-472B-9CED-7BC9D7E6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24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612EA-B07B-472B-9CED-7BC9D7E6EA3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426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NDF</a:t>
            </a:r>
            <a:r>
              <a:rPr lang="ko-KR" altLang="en-US" dirty="0" smtClean="0"/>
              <a:t>의 비율이 굉장히 큰 것으로 보아서 예약을 하지 않는 사람들과 예약을 하는 사람들을 구분할 필요를 느꼈다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612EA-B07B-472B-9CED-7BC9D7E6EA3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124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NDF</a:t>
            </a:r>
            <a:r>
              <a:rPr lang="ko-KR" altLang="en-US" dirty="0" smtClean="0"/>
              <a:t>의 비율이 굉장히 큰 것으로 보아서 예약을 하지 않는 사람들과 예약을 하는 사람들을 구분할 필요를 느꼈다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612EA-B07B-472B-9CED-7BC9D7E6EA3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555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NDF</a:t>
            </a:r>
            <a:r>
              <a:rPr lang="ko-KR" altLang="en-US" dirty="0" smtClean="0"/>
              <a:t>의 비율이 굉장히 큰 것으로 보아서 예약을 하지 않는 사람들과 예약을 하는 사람들을 구분할 필요를 느꼈다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612EA-B07B-472B-9CED-7BC9D7E6EA3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16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NDF</a:t>
            </a:r>
            <a:r>
              <a:rPr lang="ko-KR" altLang="en-US" dirty="0" smtClean="0"/>
              <a:t>의 비율이 굉장히 큰 것으로 보아서 예약을 하지 않는 사람들과 예약을 하는 사람들을 구분할 필요를 느꼈다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612EA-B07B-472B-9CED-7BC9D7E6EA3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040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스페인어와 </a:t>
            </a:r>
            <a:r>
              <a:rPr lang="ko-KR" altLang="en-US" dirty="0" err="1" smtClean="0"/>
              <a:t>카탈로니아어는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둘다</a:t>
            </a:r>
            <a:r>
              <a:rPr lang="ko-KR" altLang="en-US" dirty="0" smtClean="0"/>
              <a:t> 스페인을 가리킨다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스페인 내부에서도 </a:t>
            </a:r>
            <a:r>
              <a:rPr lang="ko-KR" altLang="en-US" dirty="0" err="1" smtClean="0"/>
              <a:t>카탈로니아어랑</a:t>
            </a:r>
            <a:r>
              <a:rPr lang="ko-KR" altLang="en-US" dirty="0" smtClean="0"/>
              <a:t> 스페인어를 구분할 정도로 차이가 크다고</a:t>
            </a:r>
            <a:r>
              <a:rPr lang="ko-KR" altLang="en-US" baseline="0" dirty="0" smtClean="0"/>
              <a:t> 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612EA-B07B-472B-9CED-7BC9D7E6EA3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1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MEETUP</a:t>
            </a:r>
            <a:r>
              <a:rPr lang="ko-KR" altLang="en-US" dirty="0" smtClean="0"/>
              <a:t>은 모임관련 사이트인데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스터디그룹</a:t>
            </a:r>
            <a:r>
              <a:rPr lang="ko-KR" altLang="en-US" baseline="0" dirty="0" smtClean="0"/>
              <a:t> 등을 </a:t>
            </a:r>
            <a:r>
              <a:rPr lang="ko-KR" altLang="en-US" baseline="0" dirty="0" err="1" smtClean="0"/>
              <a:t>올려놓는게</a:t>
            </a:r>
            <a:r>
              <a:rPr lang="ko-KR" altLang="en-US" baseline="0" dirty="0" smtClean="0"/>
              <a:t> 대부분 </a:t>
            </a:r>
            <a:r>
              <a:rPr lang="ko-KR" altLang="en-US" baseline="0" dirty="0" err="1" smtClean="0"/>
              <a:t>위주인것</a:t>
            </a:r>
            <a:r>
              <a:rPr lang="ko-KR" altLang="en-US" baseline="0" dirty="0" smtClean="0"/>
              <a:t> 같음</a:t>
            </a:r>
            <a:r>
              <a:rPr lang="en-US" altLang="ko-KR" baseline="0" dirty="0" smtClean="0"/>
              <a:t>. GSP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global study program</a:t>
            </a:r>
            <a:r>
              <a:rPr lang="ko-KR" altLang="en-US" baseline="0" dirty="0" smtClean="0"/>
              <a:t>도 있고 </a:t>
            </a:r>
            <a:r>
              <a:rPr lang="en-US" altLang="ko-KR" baseline="0" dirty="0" smtClean="0"/>
              <a:t>global student program</a:t>
            </a:r>
            <a:r>
              <a:rPr lang="ko-KR" altLang="en-US" baseline="0" dirty="0" smtClean="0"/>
              <a:t>인가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그렇게도 있어서 애매함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바이두는</a:t>
            </a:r>
            <a:r>
              <a:rPr lang="ko-KR" altLang="en-US" baseline="0" dirty="0" smtClean="0"/>
              <a:t> 중국 최대검색엔진</a:t>
            </a:r>
            <a:r>
              <a:rPr lang="en-US" altLang="ko-KR" baseline="0" dirty="0" smtClean="0"/>
              <a:t>, YANDEX</a:t>
            </a:r>
            <a:r>
              <a:rPr lang="ko-KR" altLang="en-US" baseline="0" dirty="0" smtClean="0"/>
              <a:t>는 러시아 최대 검색엔진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다음과 </a:t>
            </a:r>
            <a:r>
              <a:rPr lang="ko-KR" altLang="en-US" baseline="0" dirty="0" err="1" smtClean="0"/>
              <a:t>네이버는</a:t>
            </a:r>
            <a:r>
              <a:rPr lang="ko-KR" altLang="en-US" baseline="0" dirty="0" smtClean="0"/>
              <a:t> 한국 최대 검색엔진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으로서 국가의 특징을 볼 수 있을 것 같다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612EA-B07B-472B-9CED-7BC9D7E6EA3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402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MEETUP</a:t>
            </a:r>
            <a:r>
              <a:rPr lang="ko-KR" altLang="en-US" dirty="0" smtClean="0"/>
              <a:t>은 모임관련 사이트인데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스터디그룹</a:t>
            </a:r>
            <a:r>
              <a:rPr lang="ko-KR" altLang="en-US" baseline="0" dirty="0" smtClean="0"/>
              <a:t> 등을 </a:t>
            </a:r>
            <a:r>
              <a:rPr lang="ko-KR" altLang="en-US" baseline="0" dirty="0" err="1" smtClean="0"/>
              <a:t>올려놓는게</a:t>
            </a:r>
            <a:r>
              <a:rPr lang="ko-KR" altLang="en-US" baseline="0" dirty="0" smtClean="0"/>
              <a:t> 대부분 </a:t>
            </a:r>
            <a:r>
              <a:rPr lang="ko-KR" altLang="en-US" baseline="0" dirty="0" err="1" smtClean="0"/>
              <a:t>위주인것</a:t>
            </a:r>
            <a:r>
              <a:rPr lang="ko-KR" altLang="en-US" baseline="0" dirty="0" smtClean="0"/>
              <a:t> 같음</a:t>
            </a:r>
            <a:r>
              <a:rPr lang="en-US" altLang="ko-KR" baseline="0" dirty="0" smtClean="0"/>
              <a:t>. GSP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global study program</a:t>
            </a:r>
            <a:r>
              <a:rPr lang="ko-KR" altLang="en-US" baseline="0" dirty="0" smtClean="0"/>
              <a:t>도 있고 </a:t>
            </a:r>
            <a:r>
              <a:rPr lang="en-US" altLang="ko-KR" baseline="0" dirty="0" smtClean="0"/>
              <a:t>global student program</a:t>
            </a:r>
            <a:r>
              <a:rPr lang="ko-KR" altLang="en-US" baseline="0" dirty="0" smtClean="0"/>
              <a:t>인가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그렇게도 있어서 애매함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바이두는</a:t>
            </a:r>
            <a:r>
              <a:rPr lang="ko-KR" altLang="en-US" baseline="0" dirty="0" smtClean="0"/>
              <a:t> 중국 최대검색엔진</a:t>
            </a:r>
            <a:r>
              <a:rPr lang="en-US" altLang="ko-KR" baseline="0" dirty="0" smtClean="0"/>
              <a:t>, YANDEX</a:t>
            </a:r>
            <a:r>
              <a:rPr lang="ko-KR" altLang="en-US" baseline="0" dirty="0" smtClean="0"/>
              <a:t>는 러시아 최대 검색엔진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다음과 </a:t>
            </a:r>
            <a:r>
              <a:rPr lang="ko-KR" altLang="en-US" baseline="0" dirty="0" err="1" smtClean="0"/>
              <a:t>네이버는</a:t>
            </a:r>
            <a:r>
              <a:rPr lang="ko-KR" altLang="en-US" baseline="0" dirty="0" smtClean="0"/>
              <a:t> 한국 최대 검색엔진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으로서 국가의 특징을 볼 수 있을 것 같다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612EA-B07B-472B-9CED-7BC9D7E6EA3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NDF</a:t>
            </a:r>
            <a:r>
              <a:rPr lang="ko-KR" altLang="en-US" dirty="0" smtClean="0"/>
              <a:t>의 비율이 굉장히 큰 것으로 보아서 예약을 하지 않는 사람들과 예약을 하는 사람들을 구분할 필요를 느꼈다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612EA-B07B-472B-9CED-7BC9D7E6EA3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766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NDF</a:t>
            </a:r>
            <a:r>
              <a:rPr lang="ko-KR" altLang="en-US" dirty="0" smtClean="0"/>
              <a:t>의 비율이 굉장히 큰 것으로 보아서 예약을 하지 않는 사람들과 예약을 하는 사람들을 구분할 필요를 느꼈다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612EA-B07B-472B-9CED-7BC9D7E6EA3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68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NDF</a:t>
            </a:r>
            <a:r>
              <a:rPr lang="ko-KR" altLang="en-US" dirty="0" smtClean="0"/>
              <a:t>의 비율이 굉장히 큰 것으로 보아서 예약을 하지 않는 사람들과 예약을 하는 사람들을 구분할 필요를 느꼈다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612EA-B07B-472B-9CED-7BC9D7E6EA3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4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NDF</a:t>
            </a:r>
            <a:r>
              <a:rPr lang="ko-KR" altLang="en-US" dirty="0" smtClean="0"/>
              <a:t>의 비율이 굉장히 큰 것으로 보아서 예약을 하지 않는 사람들과 예약을 하는 사람들을 구분할 필요를 느꼈다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612EA-B07B-472B-9CED-7BC9D7E6EA3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181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NDF</a:t>
            </a:r>
            <a:r>
              <a:rPr lang="ko-KR" altLang="en-US" dirty="0" smtClean="0"/>
              <a:t>의 비율이 굉장히 큰 것으로 보아서 예약을 하지 않는 사람들과 예약을 하는 사람들을 구분할 필요를 느꼈다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612EA-B07B-472B-9CED-7BC9D7E6EA3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15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159E-44FB-42F4-A68F-4F7736FA973F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A7F8-B8EC-4E9E-9B39-194B3D46D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2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159E-44FB-42F4-A68F-4F7736FA973F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A7F8-B8EC-4E9E-9B39-194B3D46D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97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159E-44FB-42F4-A68F-4F7736FA973F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A7F8-B8EC-4E9E-9B39-194B3D46D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00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159E-44FB-42F4-A68F-4F7736FA973F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A7F8-B8EC-4E9E-9B39-194B3D46D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84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159E-44FB-42F4-A68F-4F7736FA973F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A7F8-B8EC-4E9E-9B39-194B3D46D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25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159E-44FB-42F4-A68F-4F7736FA973F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A7F8-B8EC-4E9E-9B39-194B3D46D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68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159E-44FB-42F4-A68F-4F7736FA973F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A7F8-B8EC-4E9E-9B39-194B3D46D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48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159E-44FB-42F4-A68F-4F7736FA973F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A7F8-B8EC-4E9E-9B39-194B3D46D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159E-44FB-42F4-A68F-4F7736FA973F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A7F8-B8EC-4E9E-9B39-194B3D46D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59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159E-44FB-42F4-A68F-4F7736FA973F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A7F8-B8EC-4E9E-9B39-194B3D46D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159E-44FB-42F4-A68F-4F7736FA973F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A7F8-B8EC-4E9E-9B39-194B3D46D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9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6159E-44FB-42F4-A68F-4F7736FA973F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7A7F8-B8EC-4E9E-9B39-194B3D46D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0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91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42" y="113940"/>
            <a:ext cx="6953632" cy="67966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89" y="120071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COLUMN </a:t>
            </a:r>
            <a:r>
              <a:rPr lang="ko-KR" altLang="en-US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정리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237" y="2824605"/>
            <a:ext cx="350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TRAIN2$LANGUAGE</a:t>
            </a:r>
            <a:endParaRPr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80237" y="3347825"/>
            <a:ext cx="3674404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96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89" y="120071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COLUMN </a:t>
            </a:r>
            <a:r>
              <a:rPr lang="ko-KR" altLang="en-US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정리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42" y="2352132"/>
            <a:ext cx="7980737" cy="27754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64685" y="267129"/>
            <a:ext cx="3674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TRAIN_USER_2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8064685" y="975015"/>
            <a:ext cx="3674404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64685" y="1054987"/>
            <a:ext cx="376417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9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AFFILIATE_CHANNEL</a:t>
            </a:r>
            <a:endParaRPr lang="ko-KR" altLang="en-US" sz="29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14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89" y="120071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COLUMN </a:t>
            </a:r>
            <a:r>
              <a:rPr lang="ko-KR" altLang="en-US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정리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4685" y="267129"/>
            <a:ext cx="3674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TRAIN_USER_2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064685" y="975015"/>
            <a:ext cx="3674404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41535" y="1054987"/>
            <a:ext cx="384111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9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AFFILIATE_PROVIDER</a:t>
            </a:r>
            <a:endParaRPr lang="ko-KR" altLang="en-US" sz="29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021" y="1999525"/>
            <a:ext cx="71913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0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89" y="120071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COLUMN </a:t>
            </a:r>
            <a:r>
              <a:rPr lang="ko-KR" altLang="en-US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정리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4685" y="267129"/>
            <a:ext cx="3674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TRAIN_USER_2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064685" y="975015"/>
            <a:ext cx="3674404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71747" y="1054987"/>
            <a:ext cx="2467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OTHER</a:t>
            </a:r>
            <a:endParaRPr lang="ko-KR" altLang="en-US" sz="29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754" y="3429127"/>
            <a:ext cx="3505200" cy="29432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4" name="사각형 설명선 13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71" y="3336527"/>
            <a:ext cx="3619500" cy="18669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875" y="3359677"/>
            <a:ext cx="35242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734" y="2419432"/>
            <a:ext cx="6382100" cy="3906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89" y="120071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COLUMN </a:t>
            </a:r>
            <a:r>
              <a:rPr lang="ko-KR" altLang="en-US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정리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64685" y="267129"/>
            <a:ext cx="3674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TRAIN_USER_2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064685" y="975015"/>
            <a:ext cx="3674404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71747" y="1054987"/>
            <a:ext cx="2467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OTHER</a:t>
            </a:r>
            <a:endParaRPr lang="ko-KR" altLang="en-US" sz="29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45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289" y="12007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countries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7135" y="84863"/>
            <a:ext cx="311655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AIRBNB</a:t>
            </a:r>
          </a:p>
          <a:p>
            <a:r>
              <a:rPr lang="en-US" altLang="ko-KR" sz="3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countries.csv</a:t>
            </a:r>
            <a:endParaRPr lang="ko-KR" altLang="en-US" sz="3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903" y="1905373"/>
            <a:ext cx="8315325" cy="2447925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09415" y="38425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768" y="4488425"/>
            <a:ext cx="6440334" cy="22420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8747135" y="1056655"/>
            <a:ext cx="2991954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37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7472" y="506753"/>
            <a:ext cx="3634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DISTANCE_KM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7319367" y="2026185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6289" y="120071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DISTANCE_KM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96153" y="1813626"/>
            <a:ext cx="39549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미국에서부터 해당</a:t>
            </a:r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4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목적지까지의 거리</a:t>
            </a:r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361002" y="1214639"/>
            <a:ext cx="3348633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329" y="3352800"/>
            <a:ext cx="10305271" cy="29934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84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6289" y="120071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DISTANCE_KM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823" y="1050059"/>
            <a:ext cx="90773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0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289" y="120071"/>
            <a:ext cx="15408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LANGUAGE_LEVENSHTEIN_DISTANCE</a:t>
            </a:r>
            <a:endParaRPr lang="ko-KR" altLang="en-US" sz="7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6637" y="293207"/>
            <a:ext cx="7353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LANGUAGE_LEVENSHTEIN_DISTANCE</a:t>
            </a:r>
            <a:endParaRPr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30167" y="962993"/>
            <a:ext cx="7120533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921" y="3289140"/>
            <a:ext cx="9490460" cy="26088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3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865" y="2246262"/>
            <a:ext cx="3885548" cy="39083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67312" y="2665316"/>
            <a:ext cx="7294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미국으로 </a:t>
            </a:r>
            <a:r>
              <a:rPr lang="ko-KR" altLang="en-US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부터의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거리가 가까울수록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여행을 더 많이 가지 않을까 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64924" y="2839973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64923" y="5262934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12280" y="1634834"/>
            <a:ext cx="2968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7454" y="5077359"/>
            <a:ext cx="7294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언어적 유사성이 클수록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여행을 많이 가지 않을까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281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512292"/>
            <a:ext cx="12192000" cy="1717964"/>
          </a:xfrm>
          <a:prstGeom prst="rect">
            <a:avLst/>
          </a:prstGeom>
          <a:solidFill>
            <a:schemeClr val="tx1">
              <a:lumMod val="75000"/>
              <a:lumOff val="2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 smtClean="0">
                <a:latin typeface="삼성 고딕체" panose="02020603020101020101" pitchFamily="18" charset="-127"/>
                <a:ea typeface="삼성 고딕체" panose="02020603020101020101" pitchFamily="18" charset="-127"/>
              </a:rPr>
              <a:t> EDA </a:t>
            </a:r>
            <a:r>
              <a:rPr lang="ko-KR" altLang="en-US" sz="7200" dirty="0" smtClean="0">
                <a:latin typeface="삼성 고딕체" panose="02020603020101020101" pitchFamily="18" charset="-127"/>
                <a:ea typeface="삼성 고딕체" panose="02020603020101020101" pitchFamily="18" charset="-127"/>
              </a:rPr>
              <a:t>및 모델링</a:t>
            </a:r>
            <a:endParaRPr lang="ko-KR" altLang="en-US" sz="7200" dirty="0"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117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07931" y="267129"/>
            <a:ext cx="4931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AGE_GENDER_BKTS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889" y="120071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COLUMN </a:t>
            </a:r>
            <a:r>
              <a:rPr lang="ko-KR" altLang="en-US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정리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807931" y="975015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_x360443920" descr="EMB00005db831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014" y="4025308"/>
            <a:ext cx="7817544" cy="200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647" y="1767828"/>
            <a:ext cx="6058020" cy="18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93676" y="267129"/>
            <a:ext cx="3145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TRAIN_USER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807931" y="975015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91" y="2083502"/>
            <a:ext cx="10039350" cy="1171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591" y="4221979"/>
            <a:ext cx="9115425" cy="43815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129591" y="5064256"/>
            <a:ext cx="5854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signup_flow</a:t>
            </a:r>
            <a:r>
              <a:rPr lang="en-US" altLang="ko-KR" dirty="0"/>
              <a:t>: the page a user came to signup up from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33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807931" y="975015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37" y="1944679"/>
            <a:ext cx="10991850" cy="2667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97" y="5162242"/>
            <a:ext cx="7781925" cy="4191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93676" y="267129"/>
            <a:ext cx="3145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TRAIN_USER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31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807931" y="975015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93676" y="267129"/>
            <a:ext cx="3145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TRAIN_USER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5" y="1860805"/>
            <a:ext cx="4896226" cy="40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4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807931" y="975015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93676" y="267129"/>
            <a:ext cx="3145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TRAIN_USER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25" y="489403"/>
            <a:ext cx="6405812" cy="19114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885" y="2400858"/>
            <a:ext cx="6905625" cy="40481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442664" y="2400857"/>
            <a:ext cx="3346029" cy="1704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검색엔진의 마케팅 전략은 예약에 많은 영향을 준다고 파악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8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807931" y="975015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93676" y="267129"/>
            <a:ext cx="3145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TRAIN_USER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334" y="1111616"/>
            <a:ext cx="7619048" cy="39619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71574" y="5073521"/>
            <a:ext cx="7294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계정을 만든 날짜와 예약을 한 날짜의 차이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0 , 1 ,8 ,70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79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807931" y="975015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93676" y="267129"/>
            <a:ext cx="3145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TRAIN_USER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3146" y="1267402"/>
            <a:ext cx="7294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중간퀴즈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157" y="1941947"/>
            <a:ext cx="103862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 set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date_account_created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새로운 </a:t>
            </a:r>
            <a:r>
              <a:rPr lang="en-US" altLang="ko-KR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date_quantile</a:t>
            </a:r>
            <a:r>
              <a:rPr lang="ko-KR" altLang="en-US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컬럼을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만들어서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1~3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4~6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7~9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10~12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월로 나누어서 각각 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1,2,3,4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ko-KR" altLang="en-US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매핑을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시켜서 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써서 도표를 그려보자 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table(</a:t>
            </a:r>
            <a:r>
              <a:rPr lang="en-US" altLang="ko-KR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train$date_quantile,train$country_destination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205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807931" y="975015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7" y="2389824"/>
            <a:ext cx="5083593" cy="354084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587" y="1999495"/>
            <a:ext cx="5918605" cy="43215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93676" y="267129"/>
            <a:ext cx="3145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TRAIN_USER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9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807931" y="975015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52" y="2267676"/>
            <a:ext cx="4881090" cy="37616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931" y="2267676"/>
            <a:ext cx="4350292" cy="37616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93676" y="267129"/>
            <a:ext cx="3145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TRAIN_USER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3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997" y="1914921"/>
            <a:ext cx="5368092" cy="4136948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6807931" y="975015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93676" y="267129"/>
            <a:ext cx="3145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TRAIN_USER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325950" y="2026185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13454" y="1808643"/>
            <a:ext cx="6005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01. </a:t>
            </a:r>
            <a:r>
              <a:rPr lang="ko-KR" altLang="en-US" sz="4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데이터 소개 및 </a:t>
            </a:r>
            <a:r>
              <a:rPr lang="en-US" altLang="ko-KR" sz="4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EDA_TRAIN</a:t>
            </a:r>
          </a:p>
        </p:txBody>
      </p:sp>
      <p:sp>
        <p:nvSpPr>
          <p:cNvPr id="8" name="타원 7"/>
          <p:cNvSpPr/>
          <p:nvPr/>
        </p:nvSpPr>
        <p:spPr>
          <a:xfrm>
            <a:off x="2325950" y="3797112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13454" y="3579570"/>
            <a:ext cx="3286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02. EDA_SESSION</a:t>
            </a:r>
          </a:p>
        </p:txBody>
      </p:sp>
      <p:sp>
        <p:nvSpPr>
          <p:cNvPr id="10" name="타원 9"/>
          <p:cNvSpPr/>
          <p:nvPr/>
        </p:nvSpPr>
        <p:spPr>
          <a:xfrm>
            <a:off x="2325950" y="5854125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13454" y="5636583"/>
            <a:ext cx="4940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03. </a:t>
            </a:r>
            <a:r>
              <a:rPr lang="ko-KR" altLang="en-US" sz="4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모델링 </a:t>
            </a:r>
            <a:r>
              <a:rPr lang="en-US" altLang="ko-KR" sz="4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RANDOMFOREST</a:t>
            </a:r>
          </a:p>
        </p:txBody>
      </p:sp>
    </p:spTree>
    <p:extLst>
      <p:ext uri="{BB962C8B-B14F-4D97-AF65-F5344CB8AC3E}">
        <p14:creationId xmlns:p14="http://schemas.microsoft.com/office/powerpoint/2010/main" val="216004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62" y="120071"/>
            <a:ext cx="7966709" cy="66138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7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92364" y="83127"/>
            <a:ext cx="1874982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738" y="120071"/>
            <a:ext cx="6367772" cy="64576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5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364" y="120071"/>
            <a:ext cx="6234669" cy="6486425"/>
          </a:xfrm>
          <a:prstGeom prst="rect">
            <a:avLst/>
          </a:prstGeom>
        </p:spPr>
      </p:pic>
      <p:sp>
        <p:nvSpPr>
          <p:cNvPr id="8" name="사각형 설명선 7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2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398134" y="2015967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398133" y="3734158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88209" y="1843503"/>
            <a:ext cx="56973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영어권에서</a:t>
            </a:r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NDF</a:t>
            </a:r>
            <a:r>
              <a:rPr lang="ko-KR" altLang="en-US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비율이</a:t>
            </a:r>
            <a:endParaRPr lang="en-US" altLang="ko-KR" sz="3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유럽이나 아시아에서보다 적다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398133" y="5733721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988209" y="3530041"/>
            <a:ext cx="76033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 </a:t>
            </a:r>
            <a:r>
              <a:rPr lang="en-US" altLang="ko-KR" sz="35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vs</a:t>
            </a:r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Other </a:t>
            </a:r>
            <a:endParaRPr lang="en-US" altLang="ko-KR" sz="3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누가 미국으로 </a:t>
            </a:r>
            <a:r>
              <a:rPr lang="ko-KR" altLang="en-US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여행을 갈 </a:t>
            </a:r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것인가의 문제</a:t>
            </a:r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8209" y="5562256"/>
            <a:ext cx="735169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NDF</a:t>
            </a:r>
            <a:r>
              <a:rPr lang="ko-KR" altLang="en-US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예측했다면 </a:t>
            </a:r>
            <a:r>
              <a:rPr lang="ko-KR" altLang="en-US" sz="35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그다음은</a:t>
            </a:r>
            <a:r>
              <a:rPr lang="ko-KR" altLang="en-US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</a:t>
            </a:r>
            <a:r>
              <a:rPr lang="ko-KR" altLang="en-US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r>
              <a:rPr lang="en-US" altLang="ko-KR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88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398134" y="2015967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398133" y="3687858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88209" y="1843503"/>
            <a:ext cx="913262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NDF </a:t>
            </a:r>
            <a:r>
              <a:rPr lang="en-US" altLang="ko-KR" sz="35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vs</a:t>
            </a:r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Other ( </a:t>
            </a:r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누가 예약을 </a:t>
            </a:r>
            <a:r>
              <a:rPr lang="ko-KR" altLang="en-US" sz="35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안할</a:t>
            </a:r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것인가의 문제</a:t>
            </a:r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9" name="타원 8"/>
          <p:cNvSpPr/>
          <p:nvPr/>
        </p:nvSpPr>
        <p:spPr>
          <a:xfrm>
            <a:off x="1398133" y="5560101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88209" y="3483741"/>
            <a:ext cx="89643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NDF</a:t>
            </a:r>
            <a:r>
              <a:rPr lang="ko-KR" altLang="en-US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비율이 매우 크므로 누가 예약을 하지 </a:t>
            </a:r>
            <a:endParaRPr lang="en-US" altLang="ko-KR" sz="3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않을 것인가를 예측하는 것이 좋지 않을까</a:t>
            </a:r>
            <a:r>
              <a:rPr lang="en-US" altLang="ko-KR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8209" y="5388636"/>
            <a:ext cx="870462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여행을 가는 사람을 예측하는 것이 쉬울 것인가</a:t>
            </a:r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않는 사람을 예측하는 것이 쉬울 것인가</a:t>
            </a:r>
            <a:endParaRPr lang="en-US" altLang="ko-KR" sz="3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05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42522" y="3463027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55321" y="3248496"/>
            <a:ext cx="13612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ko-KR" altLang="en-US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</a:t>
            </a:r>
            <a:endParaRPr lang="en-US" altLang="ko-KR" sz="3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53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938133" y="1496949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40014" y="1427325"/>
            <a:ext cx="62198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#train에 존재하는 아이디가 세션id에 들어있는 비율(34.58</a:t>
            </a:r>
            <a:r>
              <a:rPr lang="ko-KR" altLang="en-US" b="1" dirty="0" smtClean="0"/>
              <a:t>%)</a:t>
            </a:r>
            <a:endParaRPr lang="en-US" altLang="ko-KR" b="1" dirty="0" smtClean="0"/>
          </a:p>
          <a:p>
            <a:endParaRPr lang="ko-KR" altLang="en-US" b="1" dirty="0"/>
          </a:p>
          <a:p>
            <a:r>
              <a:rPr lang="ko-KR" altLang="en-US" b="1" dirty="0"/>
              <a:t>(length(intersect(unique(train$id),unique(sessions$user_id))) / length(unique(train$id))) * 100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140013" y="334894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#test에 존재하는 아이디가 세션id에 들어있는 비율(99.31</a:t>
            </a:r>
            <a:r>
              <a:rPr lang="ko-KR" altLang="en-US" b="1" dirty="0" smtClean="0"/>
              <a:t>%)</a:t>
            </a:r>
            <a:endParaRPr lang="en-US" altLang="ko-KR" b="1" dirty="0" smtClean="0"/>
          </a:p>
          <a:p>
            <a:endParaRPr lang="ko-KR" altLang="en-US" b="1" dirty="0"/>
          </a:p>
          <a:p>
            <a:r>
              <a:rPr lang="ko-KR" altLang="en-US" b="1" dirty="0"/>
              <a:t>(length(intersect(unique(test$id),unique(sessions$user_id))) / length(unique(test$id))) * 100</a:t>
            </a:r>
          </a:p>
        </p:txBody>
      </p:sp>
      <p:sp>
        <p:nvSpPr>
          <p:cNvPr id="10" name="타원 9"/>
          <p:cNvSpPr/>
          <p:nvPr/>
        </p:nvSpPr>
        <p:spPr>
          <a:xfrm>
            <a:off x="2943283" y="3466804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938132" y="5102247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40013" y="510224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/>
              <a:t>Session</a:t>
            </a:r>
            <a:r>
              <a:rPr lang="ko-KR" altLang="en-US" b="1" dirty="0" smtClean="0"/>
              <a:t>을 연구하면은 </a:t>
            </a:r>
            <a:r>
              <a:rPr lang="en-US" altLang="ko-KR" b="1" dirty="0" smtClean="0"/>
              <a:t>test</a:t>
            </a:r>
            <a:r>
              <a:rPr lang="ko-KR" altLang="en-US" b="1" dirty="0" smtClean="0"/>
              <a:t>를 예측할 수 있겠다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216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889" y="120071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COLUMN </a:t>
            </a:r>
            <a:r>
              <a:rPr lang="ko-KR" altLang="en-US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정리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807931" y="870843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130" y="3229337"/>
            <a:ext cx="8419162" cy="317310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00" y="1327852"/>
            <a:ext cx="6124391" cy="16352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562706" y="139806"/>
            <a:ext cx="2276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SESSION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08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89" y="120071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COLUMN </a:t>
            </a:r>
            <a:r>
              <a:rPr lang="ko-KR" altLang="en-US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정리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807931" y="870843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62706" y="139806"/>
            <a:ext cx="2276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SESSION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423" y="2905245"/>
            <a:ext cx="9392666" cy="31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89" y="120071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AGE_GENDER_BKTS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807931" y="798368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65973" y="1646206"/>
            <a:ext cx="86172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 core idea is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certain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behavior in action,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action_type,action_detail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will have impact on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destination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e.g. action of 'pending','booking_request','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at_checkpoint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 will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significantly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decrease NDF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last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(or last 5~10) action for each user (final row for each id) will have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impact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 destination. e.g. last action of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similar_listing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indicates that users are not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satisfied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before set a deal. last action of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tell_a_friend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indicates that users are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satisfied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 willing to refer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airbnb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to a friend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time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spend on website will have impact on destination. e.g. users spend more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time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 Airbnb will be more likely DF their destination in the end. In order to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exclude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size effect, I add a quantile measurement to define sum of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secs_elapsed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62706" y="139806"/>
            <a:ext cx="2276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SESSION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05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mgs.abduzeedo.com/files/apps_week/140730/Airbn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540" y="205194"/>
            <a:ext cx="8572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114411" y="5116841"/>
            <a:ext cx="8416031" cy="1083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200" dirty="0" smtClean="0">
                <a:solidFill>
                  <a:schemeClr val="tx1"/>
                </a:solidFill>
                <a:latin typeface="삼성고딕체" panose="020B0609000101010101" pitchFamily="49" charset="-127"/>
                <a:ea typeface="삼성고딕체" panose="020B0609000101010101" pitchFamily="49" charset="-127"/>
              </a:rPr>
              <a:t>미국에서 </a:t>
            </a:r>
            <a:r>
              <a:rPr lang="en-US" altLang="ko-KR" sz="2200" dirty="0" smtClean="0">
                <a:solidFill>
                  <a:schemeClr val="tx1"/>
                </a:solidFill>
                <a:latin typeface="삼성고딕체" panose="020B0609000101010101" pitchFamily="49" charset="-127"/>
                <a:ea typeface="삼성고딕체" panose="020B0609000101010101" pitchFamily="49" charset="-127"/>
              </a:rPr>
              <a:t>Airbnb</a:t>
            </a:r>
            <a:r>
              <a:rPr lang="ko-KR" altLang="en-US" sz="2200" dirty="0" smtClean="0">
                <a:solidFill>
                  <a:schemeClr val="tx1"/>
                </a:solidFill>
                <a:latin typeface="삼성고딕체" panose="020B0609000101010101" pitchFamily="49" charset="-127"/>
                <a:ea typeface="삼성고딕체" panose="020B0609000101010101" pitchFamily="49" charset="-127"/>
              </a:rPr>
              <a:t>를 이용하는 사람들이 </a:t>
            </a:r>
            <a:r>
              <a:rPr lang="en-US" altLang="ko-KR" sz="2200" dirty="0" err="1" smtClean="0">
                <a:solidFill>
                  <a:schemeClr val="tx1"/>
                </a:solidFill>
                <a:latin typeface="삼성고딕체" panose="020B0609000101010101" pitchFamily="49" charset="-127"/>
                <a:ea typeface="삼성고딕체" panose="020B0609000101010101" pitchFamily="49" charset="-127"/>
              </a:rPr>
              <a:t>test_user</a:t>
            </a:r>
            <a:r>
              <a:rPr lang="ko-KR" altLang="en-US" sz="2200" dirty="0" smtClean="0">
                <a:solidFill>
                  <a:schemeClr val="tx1"/>
                </a:solidFill>
                <a:latin typeface="삼성고딕체" panose="020B0609000101010101" pitchFamily="49" charset="-127"/>
                <a:ea typeface="삼성고딕체" panose="020B0609000101010101" pitchFamily="49" charset="-127"/>
              </a:rPr>
              <a:t>에 주어진 정보를 가지고</a:t>
            </a:r>
            <a:endParaRPr lang="en-US" altLang="ko-KR" sz="2200" dirty="0" smtClean="0">
              <a:solidFill>
                <a:schemeClr val="tx1"/>
              </a:solidFill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  <a:p>
            <a:pPr algn="just"/>
            <a:r>
              <a:rPr lang="ko-KR" altLang="en-US" sz="2200" dirty="0" smtClean="0">
                <a:solidFill>
                  <a:schemeClr val="tx1"/>
                </a:solidFill>
                <a:latin typeface="삼성고딕체" panose="020B0609000101010101" pitchFamily="49" charset="-127"/>
                <a:ea typeface="삼성고딕체" panose="020B0609000101010101" pitchFamily="49" charset="-127"/>
              </a:rPr>
              <a:t>어느 나라를 첫 여행지로 선택할지 예측하는 문제 </a:t>
            </a:r>
            <a:endParaRPr lang="ko-KR" altLang="en-US" sz="2200" dirty="0">
              <a:solidFill>
                <a:schemeClr val="tx1"/>
              </a:solidFill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</p:txBody>
      </p:sp>
      <p:sp>
        <p:nvSpPr>
          <p:cNvPr id="4" name="사각형 설명선 3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66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89" y="120071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AGE_GENDER_BKTS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807931" y="798368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13823" y="1893989"/>
            <a:ext cx="798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삼성고딕체" panose="020B0609000101010101" pitchFamily="49" charset="-127"/>
                <a:ea typeface="삼성고딕체" panose="020B0609000101010101" pitchFamily="49" charset="-127"/>
              </a:rPr>
              <a:t>1. </a:t>
            </a:r>
            <a:r>
              <a:rPr lang="ko-KR" altLang="en-US" dirty="0" err="1">
                <a:latin typeface="삼성고딕체" panose="020B0609000101010101" pitchFamily="49" charset="-127"/>
                <a:ea typeface="삼성고딕체" panose="020B0609000101010101" pitchFamily="49" charset="-127"/>
              </a:rPr>
              <a:t>특정행동</a:t>
            </a:r>
            <a:r>
              <a:rPr lang="ko-KR" altLang="en-US" dirty="0">
                <a:latin typeface="삼성고딕체" panose="020B0609000101010101" pitchFamily="49" charset="-127"/>
                <a:ea typeface="삼성고딕체" panose="020B0609000101010101" pitchFamily="49" charset="-127"/>
              </a:rPr>
              <a:t> </a:t>
            </a:r>
            <a:r>
              <a:rPr lang="ko-KR" altLang="en-US" dirty="0" err="1">
                <a:latin typeface="삼성고딕체" panose="020B0609000101010101" pitchFamily="49" charset="-127"/>
                <a:ea typeface="삼성고딕체" panose="020B0609000101010101" pitchFamily="49" charset="-127"/>
              </a:rPr>
              <a:t>action,action_type,action_detail이</a:t>
            </a:r>
            <a:r>
              <a:rPr lang="ko-KR" altLang="en-US" dirty="0">
                <a:latin typeface="삼성고딕체" panose="020B0609000101010101" pitchFamily="49" charset="-127"/>
                <a:ea typeface="삼성고딕체" panose="020B0609000101010101" pitchFamily="49" charset="-127"/>
              </a:rPr>
              <a:t> 목적지에 영향을 </a:t>
            </a:r>
            <a:r>
              <a:rPr lang="ko-KR" altLang="en-US" dirty="0" err="1">
                <a:latin typeface="삼성고딕체" panose="020B0609000101010101" pitchFamily="49" charset="-127"/>
                <a:ea typeface="삼성고딕체" panose="020B0609000101010101" pitchFamily="49" charset="-127"/>
              </a:rPr>
              <a:t>미칠것이다</a:t>
            </a:r>
            <a:r>
              <a:rPr lang="ko-KR" altLang="en-US" dirty="0">
                <a:latin typeface="삼성고딕체" panose="020B0609000101010101" pitchFamily="49" charset="-127"/>
                <a:ea typeface="삼성고딕체" panose="020B0609000101010101" pitchFamily="49" charset="-127"/>
              </a:rPr>
              <a:t>.</a:t>
            </a:r>
          </a:p>
          <a:p>
            <a:r>
              <a:rPr lang="ko-KR" altLang="en-US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   "</a:t>
            </a:r>
            <a:r>
              <a:rPr lang="ko-KR" altLang="en-US" dirty="0">
                <a:latin typeface="삼성고딕체" panose="020B0609000101010101" pitchFamily="49" charset="-127"/>
                <a:ea typeface="삼성고딕체" panose="020B0609000101010101" pitchFamily="49" charset="-127"/>
              </a:rPr>
              <a:t>pending","booking_request","</a:t>
            </a:r>
            <a:r>
              <a:rPr lang="ko-KR" altLang="en-US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at_checkpoint＂ 이러한 행동들이</a:t>
            </a:r>
            <a:endParaRPr lang="en-US" altLang="ko-KR" dirty="0" smtClean="0"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  <a:p>
            <a:r>
              <a:rPr lang="ko-KR" altLang="en-US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   NDF</a:t>
            </a:r>
            <a:r>
              <a:rPr lang="ko-KR" altLang="en-US" dirty="0">
                <a:latin typeface="삼성고딕체" panose="020B0609000101010101" pitchFamily="49" charset="-127"/>
                <a:ea typeface="삼성고딕체" panose="020B0609000101010101" pitchFamily="49" charset="-127"/>
              </a:rPr>
              <a:t>를 상당히 감소시킬 것이다.</a:t>
            </a:r>
          </a:p>
          <a:p>
            <a:r>
              <a:rPr lang="ko-KR" altLang="en-US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   (</a:t>
            </a:r>
            <a:r>
              <a:rPr lang="ko-KR" altLang="en-US" dirty="0">
                <a:latin typeface="삼성고딕체" panose="020B0609000101010101" pitchFamily="49" charset="-127"/>
                <a:ea typeface="삼성고딕체" panose="020B0609000101010101" pitchFamily="49" charset="-127"/>
              </a:rPr>
              <a:t>왜? 예약을 하려는 조짐이 보이므로</a:t>
            </a:r>
            <a:r>
              <a:rPr lang="ko-KR" altLang="en-US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)</a:t>
            </a:r>
            <a:r>
              <a:rPr lang="en-US" altLang="ko-KR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(pending </a:t>
            </a:r>
            <a:r>
              <a:rPr lang="ko-KR" altLang="en-US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보류</a:t>
            </a:r>
            <a:r>
              <a:rPr lang="en-US" altLang="ko-KR" dirty="0">
                <a:latin typeface="삼성고딕체" panose="020B0609000101010101" pitchFamily="49" charset="-127"/>
                <a:ea typeface="삼성고딕체" panose="020B0609000101010101" pitchFamily="49" charset="-127"/>
              </a:rPr>
              <a:t>)</a:t>
            </a:r>
            <a:endParaRPr lang="ko-KR" altLang="en-US" dirty="0"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  <a:p>
            <a:endParaRPr lang="ko-KR" altLang="en-US" dirty="0"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  <a:p>
            <a:r>
              <a:rPr lang="ko-KR" altLang="en-US" dirty="0">
                <a:latin typeface="삼성고딕체" panose="020B0609000101010101" pitchFamily="49" charset="-127"/>
                <a:ea typeface="삼성고딕체" panose="020B0609000101010101" pitchFamily="49" charset="-127"/>
              </a:rPr>
              <a:t>2. 각 </a:t>
            </a:r>
            <a:r>
              <a:rPr lang="ko-KR" altLang="en-US" dirty="0" err="1">
                <a:latin typeface="삼성고딕체" panose="020B0609000101010101" pitchFamily="49" charset="-127"/>
                <a:ea typeface="삼성고딕체" panose="020B0609000101010101" pitchFamily="49" charset="-127"/>
              </a:rPr>
              <a:t>유저마다</a:t>
            </a:r>
            <a:r>
              <a:rPr lang="ko-KR" altLang="en-US" dirty="0">
                <a:latin typeface="삼성고딕체" panose="020B0609000101010101" pitchFamily="49" charset="-127"/>
                <a:ea typeface="삼성고딕체" panose="020B0609000101010101" pitchFamily="49" charset="-127"/>
              </a:rPr>
              <a:t> 마지막이나 마지막에서 5~10번째 행동들이 목적지에 영향을 줄 것이다.</a:t>
            </a:r>
          </a:p>
          <a:p>
            <a:r>
              <a:rPr lang="ko-KR" altLang="en-US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   similar_listing</a:t>
            </a:r>
            <a:r>
              <a:rPr lang="ko-KR" altLang="en-US" dirty="0">
                <a:latin typeface="삼성고딕체" panose="020B0609000101010101" pitchFamily="49" charset="-127"/>
                <a:ea typeface="삼성고딕체" panose="020B0609000101010101" pitchFamily="49" charset="-127"/>
              </a:rPr>
              <a:t>이라는 마지막 행동은 유저가 거래가 성사되기 </a:t>
            </a:r>
            <a:r>
              <a:rPr lang="ko-KR" altLang="en-US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전에</a:t>
            </a:r>
            <a:endParaRPr lang="en-US" altLang="ko-KR" dirty="0" smtClean="0"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  <a:p>
            <a:r>
              <a:rPr lang="ko-KR" altLang="en-US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   만족하지 </a:t>
            </a:r>
            <a:r>
              <a:rPr lang="ko-KR" altLang="en-US" dirty="0">
                <a:latin typeface="삼성고딕체" panose="020B0609000101010101" pitchFamily="49" charset="-127"/>
                <a:ea typeface="삼성고딕체" panose="020B0609000101010101" pitchFamily="49" charset="-127"/>
              </a:rPr>
              <a:t>못했다는 것을 나타낸다.</a:t>
            </a:r>
          </a:p>
          <a:p>
            <a:r>
              <a:rPr lang="ko-KR" altLang="en-US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   tell_a_friend</a:t>
            </a:r>
            <a:r>
              <a:rPr lang="ko-KR" altLang="en-US" dirty="0">
                <a:latin typeface="삼성고딕체" panose="020B0609000101010101" pitchFamily="49" charset="-127"/>
                <a:ea typeface="삼성고딕체" panose="020B0609000101010101" pitchFamily="49" charset="-127"/>
              </a:rPr>
              <a:t>라는 마지막 행동은 유저가 만족했고 airbnb를 친구에게 </a:t>
            </a:r>
            <a:r>
              <a:rPr lang="ko-KR" altLang="en-US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언급하려고</a:t>
            </a:r>
            <a:endParaRPr lang="en-US" altLang="ko-KR" dirty="0" smtClean="0"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  <a:p>
            <a:r>
              <a:rPr lang="en-US" altLang="ko-KR" dirty="0">
                <a:latin typeface="삼성고딕체" panose="020B0609000101010101" pitchFamily="49" charset="-127"/>
                <a:ea typeface="삼성고딕체" panose="020B0609000101010101" pitchFamily="49" charset="-127"/>
              </a:rPr>
              <a:t> </a:t>
            </a:r>
            <a:r>
              <a:rPr lang="en-US" altLang="ko-KR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 </a:t>
            </a:r>
            <a:r>
              <a:rPr lang="ko-KR" altLang="en-US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 </a:t>
            </a:r>
            <a:r>
              <a:rPr lang="ko-KR" altLang="en-US" dirty="0">
                <a:latin typeface="삼성고딕체" panose="020B0609000101010101" pitchFamily="49" charset="-127"/>
                <a:ea typeface="삼성고딕체" panose="020B0609000101010101" pitchFamily="49" charset="-127"/>
              </a:rPr>
              <a:t>한다는 </a:t>
            </a:r>
            <a:r>
              <a:rPr lang="ko-KR" altLang="en-US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것을 나타낸다</a:t>
            </a:r>
            <a:r>
              <a:rPr lang="ko-KR" altLang="en-US" dirty="0">
                <a:latin typeface="삼성고딕체" panose="020B0609000101010101" pitchFamily="49" charset="-127"/>
                <a:ea typeface="삼성고딕체" panose="020B0609000101010101" pitchFamily="49" charset="-127"/>
              </a:rPr>
              <a:t>.</a:t>
            </a:r>
          </a:p>
          <a:p>
            <a:endParaRPr lang="ko-KR" altLang="en-US" dirty="0"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  <a:p>
            <a:r>
              <a:rPr lang="ko-KR" altLang="en-US" dirty="0">
                <a:latin typeface="삼성고딕체" panose="020B0609000101010101" pitchFamily="49" charset="-127"/>
                <a:ea typeface="삼성고딕체" panose="020B0609000101010101" pitchFamily="49" charset="-127"/>
              </a:rPr>
              <a:t>3. 웹사이트에서 </a:t>
            </a:r>
            <a:r>
              <a:rPr lang="ko-KR" altLang="en-US" dirty="0" err="1">
                <a:latin typeface="삼성고딕체" panose="020B0609000101010101" pitchFamily="49" charset="-127"/>
                <a:ea typeface="삼성고딕체" panose="020B0609000101010101" pitchFamily="49" charset="-127"/>
              </a:rPr>
              <a:t>시간소비가</a:t>
            </a:r>
            <a:r>
              <a:rPr lang="ko-KR" altLang="en-US" dirty="0">
                <a:latin typeface="삼성고딕체" panose="020B0609000101010101" pitchFamily="49" charset="-127"/>
                <a:ea typeface="삼성고딕체" panose="020B0609000101010101" pitchFamily="49" charset="-127"/>
              </a:rPr>
              <a:t> 목적지에 영향을 줄 것이다. </a:t>
            </a:r>
          </a:p>
          <a:p>
            <a:r>
              <a:rPr lang="ko-KR" altLang="en-US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   </a:t>
            </a:r>
            <a:r>
              <a:rPr lang="ko-KR" altLang="en-US" dirty="0" err="1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예를들어</a:t>
            </a:r>
            <a:r>
              <a:rPr lang="ko-KR" altLang="en-US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 </a:t>
            </a:r>
            <a:r>
              <a:rPr lang="ko-KR" altLang="en-US" dirty="0">
                <a:latin typeface="삼성고딕체" panose="020B0609000101010101" pitchFamily="49" charset="-127"/>
                <a:ea typeface="삼성고딕체" panose="020B0609000101010101" pitchFamily="49" charset="-127"/>
              </a:rPr>
              <a:t>유저가 Airbnb에서 시간을 더 많이 소비할수록 결국에 그들의 </a:t>
            </a:r>
            <a:r>
              <a:rPr lang="ko-KR" altLang="en-US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목적지가</a:t>
            </a:r>
            <a:endParaRPr lang="en-US" altLang="ko-KR" dirty="0" smtClean="0"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  <a:p>
            <a:r>
              <a:rPr lang="en-US" altLang="ko-KR" dirty="0">
                <a:latin typeface="삼성고딕체" panose="020B0609000101010101" pitchFamily="49" charset="-127"/>
                <a:ea typeface="삼성고딕체" panose="020B0609000101010101" pitchFamily="49" charset="-127"/>
              </a:rPr>
              <a:t> </a:t>
            </a:r>
            <a:r>
              <a:rPr lang="en-US" altLang="ko-KR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 </a:t>
            </a:r>
            <a:r>
              <a:rPr lang="ko-KR" altLang="en-US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 </a:t>
            </a:r>
            <a:r>
              <a:rPr lang="ko-KR" altLang="en-US" dirty="0">
                <a:latin typeface="삼성고딕체" panose="020B0609000101010101" pitchFamily="49" charset="-127"/>
                <a:ea typeface="삼성고딕체" panose="020B0609000101010101" pitchFamily="49" charset="-127"/>
              </a:rPr>
              <a:t>선택될 것이다.</a:t>
            </a:r>
          </a:p>
          <a:p>
            <a:r>
              <a:rPr lang="ko-KR" altLang="en-US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   크기영향을 </a:t>
            </a:r>
            <a:r>
              <a:rPr lang="ko-KR" altLang="en-US" dirty="0">
                <a:latin typeface="삼성고딕체" panose="020B0609000101010101" pitchFamily="49" charset="-127"/>
                <a:ea typeface="삼성고딕체" panose="020B0609000101010101" pitchFamily="49" charset="-127"/>
              </a:rPr>
              <a:t>제거하기 위해서 secs_elapsed의 합계의 사분위수를 추가했다.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62706" y="139806"/>
            <a:ext cx="2276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SESSION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9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89" y="120071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AGE_GENDER_BKTS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807931" y="798368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13659" y="2603131"/>
            <a:ext cx="902563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너무 오랜 시간을 소비한다면 </a:t>
            </a:r>
            <a:r>
              <a:rPr lang="en-US" altLang="ko-KR" sz="28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NDF</a:t>
            </a:r>
            <a:r>
              <a:rPr lang="ko-KR" altLang="en-US" sz="28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이지 않을까</a:t>
            </a:r>
            <a:endParaRPr lang="en-US" altLang="ko-KR" sz="2800" dirty="0" smtClean="0"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  <a:p>
            <a:r>
              <a:rPr lang="ko-KR" altLang="en-US" sz="24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어른들의 예</a:t>
            </a:r>
            <a:endParaRPr lang="ko-KR" altLang="en-US" dirty="0"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72924" y="2767001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372923" y="5166337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71534" y="4989512"/>
            <a:ext cx="9025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ALL US</a:t>
            </a:r>
            <a:r>
              <a:rPr lang="ko-KR" altLang="en-US" sz="28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으로 예측을 하고 </a:t>
            </a:r>
            <a:r>
              <a:rPr lang="en-US" altLang="ko-KR" sz="28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NDF</a:t>
            </a:r>
            <a:r>
              <a:rPr lang="ko-KR" altLang="en-US" sz="28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를 가려내 보자</a:t>
            </a:r>
            <a:endParaRPr lang="en-US" altLang="ko-KR" sz="2800" dirty="0"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62706" y="139806"/>
            <a:ext cx="2276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SESSION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5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89" y="120071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AGE_GENDER_BKTS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807931" y="798368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 t="54769" r="1966" b="28689"/>
          <a:stretch/>
        </p:blipFill>
        <p:spPr>
          <a:xfrm>
            <a:off x="1502043" y="3893613"/>
            <a:ext cx="10611775" cy="110083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55321" y="2230362"/>
            <a:ext cx="9025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All US</a:t>
            </a:r>
            <a:endParaRPr lang="en-US" altLang="ko-KR" sz="4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581744" y="2500825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562706" y="139806"/>
            <a:ext cx="2276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SESSION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1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89" y="120071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AGE_GENDER_BKTS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807931" y="798368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4" t="35767" b="48560"/>
          <a:stretch/>
        </p:blipFill>
        <p:spPr>
          <a:xfrm>
            <a:off x="1581744" y="4628360"/>
            <a:ext cx="10318812" cy="1038687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1581744" y="2500825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955321" y="2417100"/>
            <a:ext cx="90256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PENDING</a:t>
            </a:r>
          </a:p>
          <a:p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BOOKING_REQUEST</a:t>
            </a:r>
          </a:p>
          <a:p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AT_CHECKPOINT</a:t>
            </a:r>
            <a:endParaRPr lang="en-US" altLang="ko-KR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62706" y="139806"/>
            <a:ext cx="2276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SESSION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011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89" y="120071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AGE_GENDER_BKTS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807931" y="798368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581744" y="2500825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955321" y="2312927"/>
            <a:ext cx="90256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총 소비시간 기준으로 </a:t>
            </a:r>
            <a:r>
              <a:rPr lang="en-US" altLang="ko-KR" sz="32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75%~100%</a:t>
            </a:r>
            <a:r>
              <a:rPr lang="ko-KR" altLang="en-US" sz="32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인 집단을</a:t>
            </a:r>
            <a:endParaRPr lang="en-US" altLang="ko-KR" sz="3200" dirty="0" smtClean="0"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  <a:p>
            <a:r>
              <a:rPr lang="ko-KR" altLang="en-US" sz="32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예약 하지 않을 것이라 예측한 경우</a:t>
            </a:r>
            <a:endParaRPr lang="en-US" altLang="ko-KR" sz="3200" dirty="0" smtClean="0"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5767" r="16699" b="48425"/>
          <a:stretch/>
        </p:blipFill>
        <p:spPr>
          <a:xfrm>
            <a:off x="2032987" y="3881380"/>
            <a:ext cx="8238478" cy="104756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562706" y="139806"/>
            <a:ext cx="2276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SESSION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6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89" y="120071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AGE_GENDER_BKTS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807931" y="798368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581744" y="2500825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6035" r="16844" b="47890"/>
          <a:stretch/>
        </p:blipFill>
        <p:spPr>
          <a:xfrm>
            <a:off x="2140636" y="4100746"/>
            <a:ext cx="8220723" cy="10653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562706" y="139806"/>
            <a:ext cx="2276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SESSION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55321" y="2312927"/>
            <a:ext cx="90256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총 소비시간 기준으로 </a:t>
            </a:r>
            <a:r>
              <a:rPr lang="en-US" altLang="ko-KR" sz="32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50%~100%</a:t>
            </a:r>
            <a:r>
              <a:rPr lang="ko-KR" altLang="en-US" sz="32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인 집단을</a:t>
            </a:r>
            <a:endParaRPr lang="en-US" altLang="ko-KR" sz="3200" dirty="0" smtClean="0"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  <a:p>
            <a:r>
              <a:rPr lang="ko-KR" altLang="en-US" sz="32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예약 하지 않을 것이라 예측한 경우</a:t>
            </a:r>
            <a:endParaRPr lang="en-US" altLang="ko-KR" sz="3200" dirty="0" smtClean="0"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59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42522" y="3463027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55321" y="3248496"/>
            <a:ext cx="13612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ko-KR" altLang="en-US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</a:t>
            </a:r>
            <a:endParaRPr lang="en-US" altLang="ko-KR" sz="3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58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89" y="120071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AGE_GENDER_BKTS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807931" y="798368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21004" y="2474974"/>
            <a:ext cx="90256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랜덤 </a:t>
            </a:r>
            <a:r>
              <a:rPr lang="ko-KR" altLang="en-US" sz="2000" dirty="0" err="1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포레스트는</a:t>
            </a:r>
            <a:r>
              <a:rPr lang="ko-KR" altLang="en-US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 </a:t>
            </a:r>
            <a:r>
              <a:rPr lang="en-US" altLang="ko-KR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decision tree</a:t>
            </a:r>
            <a:r>
              <a:rPr lang="ko-KR" altLang="en-US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가 가진 </a:t>
            </a:r>
            <a:r>
              <a:rPr lang="ko-KR" altLang="en-US" sz="2000" dirty="0" err="1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과적합</a:t>
            </a:r>
            <a:r>
              <a:rPr lang="ko-KR" altLang="en-US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 문제를 해결해 줄 수 있다</a:t>
            </a:r>
            <a:r>
              <a:rPr lang="en-US" altLang="ko-KR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.</a:t>
            </a:r>
            <a:endParaRPr lang="en-US" altLang="ko-KR" sz="2000" dirty="0"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12481" y="3289623"/>
            <a:ext cx="9025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예측의 시기에 각각의 나무는 예측을 하는데 사용이 되고</a:t>
            </a:r>
            <a:endParaRPr lang="en-US" altLang="ko-KR" sz="2000" dirty="0" smtClean="0"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  <a:p>
            <a:r>
              <a:rPr lang="ko-KR" altLang="en-US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모든 결과는 투표로 계산이 된다</a:t>
            </a:r>
            <a:r>
              <a:rPr lang="en-US" altLang="ko-KR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.</a:t>
            </a:r>
            <a:endParaRPr lang="en-US" altLang="ko-KR" sz="2000" dirty="0"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54828" y="2581849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54827" y="3396498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54827" y="4418070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98641" y="4288671"/>
            <a:ext cx="9025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예를들어</a:t>
            </a:r>
            <a:r>
              <a:rPr lang="en-US" altLang="ko-KR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, </a:t>
            </a:r>
            <a:r>
              <a:rPr lang="ko-KR" altLang="en-US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당신이 </a:t>
            </a:r>
            <a:r>
              <a:rPr lang="en-US" altLang="ko-KR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3</a:t>
            </a:r>
            <a:r>
              <a:rPr lang="ko-KR" altLang="en-US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개의 나무를 가지고 있고</a:t>
            </a:r>
            <a:endParaRPr lang="en-US" altLang="ko-KR" sz="2000" dirty="0" smtClean="0"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  <a:p>
            <a:r>
              <a:rPr lang="en-US" altLang="ko-KR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2</a:t>
            </a:r>
            <a:r>
              <a:rPr lang="ko-KR" altLang="en-US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개의 나무는 목적지가 </a:t>
            </a:r>
            <a:r>
              <a:rPr lang="en-US" altLang="ko-KR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US</a:t>
            </a:r>
            <a:r>
              <a:rPr lang="ko-KR" altLang="en-US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라고 하고</a:t>
            </a:r>
            <a:endParaRPr lang="en-US" altLang="ko-KR" sz="2000" dirty="0" smtClean="0"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  <a:p>
            <a:r>
              <a:rPr lang="en-US" altLang="ko-KR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1</a:t>
            </a:r>
            <a:r>
              <a:rPr lang="ko-KR" altLang="en-US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개의 나무는 </a:t>
            </a:r>
            <a:r>
              <a:rPr lang="en-US" altLang="ko-KR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NDF</a:t>
            </a:r>
            <a:r>
              <a:rPr lang="ko-KR" altLang="en-US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라고 할 경우에 목적지는 </a:t>
            </a:r>
            <a:r>
              <a:rPr lang="en-US" altLang="ko-KR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US</a:t>
            </a:r>
            <a:r>
              <a:rPr lang="ko-KR" altLang="en-US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로 분류가 된다</a:t>
            </a:r>
            <a:r>
              <a:rPr lang="en-US" altLang="ko-KR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.</a:t>
            </a:r>
            <a:endParaRPr lang="en-US" altLang="ko-KR" sz="2000" dirty="0"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54826" y="5790114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97854" y="5669682"/>
            <a:ext cx="9025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랜덤포레스트에는</a:t>
            </a:r>
            <a:r>
              <a:rPr lang="ko-KR" altLang="en-US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 </a:t>
            </a:r>
            <a:r>
              <a:rPr lang="ko-KR" altLang="en-US" sz="2000" dirty="0" err="1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결측값이</a:t>
            </a:r>
            <a:r>
              <a:rPr lang="ko-KR" altLang="en-US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 없어야 한다</a:t>
            </a:r>
            <a:r>
              <a:rPr lang="en-US" altLang="ko-KR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.</a:t>
            </a:r>
          </a:p>
          <a:p>
            <a:r>
              <a:rPr lang="en-US" altLang="ko-KR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(</a:t>
            </a:r>
            <a:r>
              <a:rPr lang="ko-KR" altLang="en-US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평균이든 </a:t>
            </a:r>
            <a:r>
              <a:rPr lang="ko-KR" altLang="en-US" sz="2000" dirty="0" err="1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중위값이든</a:t>
            </a:r>
            <a:r>
              <a:rPr lang="ko-KR" altLang="en-US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 </a:t>
            </a:r>
            <a:r>
              <a:rPr lang="en-US" altLang="ko-KR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0</a:t>
            </a:r>
            <a:r>
              <a:rPr lang="ko-KR" altLang="en-US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이든 </a:t>
            </a:r>
            <a:r>
              <a:rPr lang="ko-KR" altLang="en-US" sz="2000" dirty="0" err="1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다른값으로</a:t>
            </a:r>
            <a:r>
              <a:rPr lang="ko-KR" altLang="en-US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 대체해야한다</a:t>
            </a:r>
            <a:r>
              <a:rPr lang="en-US" altLang="ko-KR" sz="20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.)</a:t>
            </a:r>
            <a:endParaRPr lang="en-US" altLang="ko-KR" sz="2000" dirty="0"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</p:txBody>
      </p:sp>
      <p:pic>
        <p:nvPicPr>
          <p:cNvPr id="1026" name="Picture 2" descr="https://camo.githubusercontent.com/120e774449b2294879c0f540370c75c27d2b8afe/687474703a2f2f7777772e6969732e65652e69632e61632e756b2f6963766c2f6963637630395f7475746f7269616c5f66696c65732f72616e646f6d5f666f726573745f6e657732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95" y="3360218"/>
            <a:ext cx="4452196" cy="231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292463" y="139806"/>
            <a:ext cx="4541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RANDOM_FOREST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5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89" y="120071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AGE_GENDER_BKTS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807931" y="798368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427568" y="1357909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292463" y="139806"/>
            <a:ext cx="4541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RANDOM_FOREST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256" y="4034392"/>
            <a:ext cx="3438525" cy="16478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081" y="1919494"/>
            <a:ext cx="8267700" cy="1828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59541" y="1244319"/>
            <a:ext cx="619913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파생변수를</a:t>
            </a:r>
            <a:r>
              <a:rPr lang="ko-KR" altLang="en-US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만들고 변수를 간소화 </a:t>
            </a:r>
            <a:endParaRPr lang="en-US" altLang="ko-KR" sz="3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0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000244" y="1396009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771" y="4317180"/>
            <a:ext cx="1952625" cy="14001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022" y="4317180"/>
            <a:ext cx="933450" cy="809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065" y="2110943"/>
            <a:ext cx="6334125" cy="1428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22560" y="1267402"/>
            <a:ext cx="619913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파생변수를</a:t>
            </a:r>
            <a:r>
              <a:rPr lang="ko-KR" altLang="en-US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만들고 변수를 간소화 </a:t>
            </a:r>
            <a:endParaRPr lang="en-US" altLang="ko-KR" sz="3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1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 설명선 18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356" y="1634302"/>
            <a:ext cx="5459250" cy="26587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455" y="4431962"/>
            <a:ext cx="7929151" cy="176044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27094" y="2402548"/>
            <a:ext cx="4805247" cy="598104"/>
          </a:xfrm>
          <a:prstGeom prst="rect">
            <a:avLst/>
          </a:prstGeom>
          <a:solidFill>
            <a:srgbClr val="FFFFFF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09157" y="2425402"/>
            <a:ext cx="3696070" cy="958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dirty="0" smtClean="0">
                <a:solidFill>
                  <a:schemeClr val="tx1"/>
                </a:solidFill>
                <a:latin typeface="삼성고딕체" panose="020B0609000101010101" pitchFamily="49" charset="-127"/>
                <a:ea typeface="삼성고딕체" panose="020B0609000101010101" pitchFamily="49" charset="-127"/>
              </a:rPr>
              <a:t>빨</a:t>
            </a:r>
            <a:r>
              <a:rPr lang="ko-KR" altLang="en-US" sz="2400" dirty="0">
                <a:solidFill>
                  <a:schemeClr val="tx1"/>
                </a:solidFill>
                <a:latin typeface="삼성고딕체" panose="020B0609000101010101" pitchFamily="49" charset="-127"/>
                <a:ea typeface="삼성고딕체" panose="020B0609000101010101" pitchFamily="49" charset="-127"/>
              </a:rPr>
              <a:t>강</a:t>
            </a:r>
            <a:r>
              <a:rPr lang="ko-KR" altLang="en-US" sz="2400" dirty="0" smtClean="0">
                <a:solidFill>
                  <a:schemeClr val="tx1"/>
                </a:solidFill>
                <a:latin typeface="삼성고딕체" panose="020B0609000101010101" pitchFamily="49" charset="-127"/>
                <a:ea typeface="삼성고딕체" panose="020B0609000101010101" pitchFamily="49" charset="-127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삼성고딕체" panose="020B0609000101010101" pitchFamily="49" charset="-127"/>
                <a:ea typeface="삼성고딕체" panose="020B0609000101010101" pitchFamily="49" charset="-127"/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  <a:latin typeface="삼성고딕체" panose="020B0609000101010101" pitchFamily="49" charset="-127"/>
                <a:ea typeface="삼성고딕체" panose="020B0609000101010101" pitchFamily="49" charset="-127"/>
              </a:rPr>
              <a:t>분석에 사용할 자료들</a:t>
            </a:r>
            <a:endParaRPr lang="en-US" altLang="ko-KR" sz="2400" dirty="0" smtClean="0">
              <a:solidFill>
                <a:schemeClr val="tx1"/>
              </a:solidFill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  <a:p>
            <a:pPr algn="just"/>
            <a:r>
              <a:rPr lang="ko-KR" altLang="en-US" sz="2400" dirty="0" smtClean="0">
                <a:solidFill>
                  <a:schemeClr val="tx1"/>
                </a:solidFill>
                <a:latin typeface="삼성고딕체" panose="020B0609000101010101" pitchFamily="49" charset="-127"/>
                <a:ea typeface="삼성고딕체" panose="020B0609000101010101" pitchFamily="49" charset="-127"/>
              </a:rPr>
              <a:t>파랑 </a:t>
            </a:r>
            <a:r>
              <a:rPr lang="en-US" altLang="ko-KR" sz="2400" dirty="0" smtClean="0">
                <a:solidFill>
                  <a:schemeClr val="tx1"/>
                </a:solidFill>
                <a:latin typeface="삼성고딕체" panose="020B0609000101010101" pitchFamily="49" charset="-127"/>
                <a:ea typeface="삼성고딕체" panose="020B0609000101010101" pitchFamily="49" charset="-127"/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  <a:latin typeface="삼성고딕체" panose="020B0609000101010101" pitchFamily="49" charset="-127"/>
                <a:ea typeface="삼성고딕체" panose="020B0609000101010101" pitchFamily="49" charset="-127"/>
              </a:rPr>
              <a:t>실제 테스트할 자료</a:t>
            </a:r>
            <a:endParaRPr lang="en-US" altLang="ko-KR" sz="2400" dirty="0" smtClean="0">
              <a:solidFill>
                <a:schemeClr val="tx1"/>
              </a:solidFill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  <a:p>
            <a:pPr algn="just"/>
            <a:r>
              <a:rPr lang="ko-KR" altLang="en-US" sz="2400" dirty="0" smtClean="0">
                <a:solidFill>
                  <a:schemeClr val="tx1"/>
                </a:solidFill>
                <a:latin typeface="삼성고딕체" panose="020B0609000101010101" pitchFamily="49" charset="-127"/>
                <a:ea typeface="삼성고딕체" panose="020B0609000101010101" pitchFamily="49" charset="-127"/>
              </a:rPr>
              <a:t>노랑 </a:t>
            </a:r>
            <a:r>
              <a:rPr lang="en-US" altLang="ko-KR" sz="2400" dirty="0" smtClean="0">
                <a:solidFill>
                  <a:schemeClr val="tx1"/>
                </a:solidFill>
                <a:latin typeface="삼성고딕체" panose="020B0609000101010101" pitchFamily="49" charset="-127"/>
                <a:ea typeface="삼성고딕체" panose="020B0609000101010101" pitchFamily="49" charset="-127"/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  <a:latin typeface="삼성고딕체" panose="020B0609000101010101" pitchFamily="49" charset="-127"/>
                <a:ea typeface="삼성고딕체" panose="020B0609000101010101" pitchFamily="49" charset="-127"/>
              </a:rPr>
              <a:t>제출 양식</a:t>
            </a:r>
            <a:r>
              <a:rPr lang="en-US" altLang="ko-KR" sz="2400" dirty="0" smtClean="0">
                <a:solidFill>
                  <a:schemeClr val="tx1"/>
                </a:solidFill>
                <a:latin typeface="삼성고딕체" panose="020B0609000101010101" pitchFamily="49" charset="-127"/>
                <a:ea typeface="삼성고딕체" panose="020B0609000101010101" pitchFamily="49" charset="-127"/>
              </a:rPr>
              <a:t> </a:t>
            </a:r>
            <a:endParaRPr lang="ko-KR" altLang="en-US" sz="2400" dirty="0">
              <a:solidFill>
                <a:schemeClr val="tx1"/>
              </a:solidFill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27094" y="3288684"/>
            <a:ext cx="4805247" cy="377794"/>
          </a:xfrm>
          <a:prstGeom prst="rect">
            <a:avLst/>
          </a:prstGeom>
          <a:solidFill>
            <a:srgbClr val="FFFFFF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727094" y="3954510"/>
            <a:ext cx="4805247" cy="315194"/>
          </a:xfrm>
          <a:prstGeom prst="rect">
            <a:avLst/>
          </a:prstGeom>
          <a:solidFill>
            <a:srgbClr val="FFFFFF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767677" y="3954511"/>
            <a:ext cx="2075507" cy="539844"/>
          </a:xfrm>
          <a:prstGeom prst="wedgeRoundRectCallout">
            <a:avLst>
              <a:gd name="adj1" fmla="val 78615"/>
              <a:gd name="adj2" fmla="val 10689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2010/1/1~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2014/6/30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767677" y="4784729"/>
            <a:ext cx="1888333" cy="1013534"/>
          </a:xfrm>
          <a:prstGeom prst="wedgeRoundRectCallout">
            <a:avLst>
              <a:gd name="adj1" fmla="val 87716"/>
              <a:gd name="adj2" fmla="val -2400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2014/7/1~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2014/9/30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1081716" y="5935218"/>
            <a:ext cx="1373191" cy="776300"/>
          </a:xfrm>
          <a:prstGeom prst="wedgeRoundRectCallout">
            <a:avLst>
              <a:gd name="adj1" fmla="val 115664"/>
              <a:gd name="adj2" fmla="val -13008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2014/1/1~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28430" y="3000652"/>
            <a:ext cx="4805247" cy="288032"/>
          </a:xfrm>
          <a:prstGeom prst="rect">
            <a:avLst/>
          </a:prstGeom>
          <a:solidFill>
            <a:srgbClr val="FFFFFF">
              <a:alpha val="0"/>
            </a:srgbClr>
          </a:solidFill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728432" y="3666478"/>
            <a:ext cx="4805247" cy="288032"/>
          </a:xfrm>
          <a:prstGeom prst="rect">
            <a:avLst/>
          </a:prstGeom>
          <a:solidFill>
            <a:srgbClr val="FFFFFF">
              <a:alpha val="0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28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89" y="120071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AGE_GENDER_BKTS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807931" y="798368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92463" y="798368"/>
            <a:ext cx="4572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변수중요도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varImpPlot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050" y="1634834"/>
            <a:ext cx="7293762" cy="48803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92463" y="139806"/>
            <a:ext cx="4541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RANDOM_FOREST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52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89" y="120071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AGE_GENDER_BKTS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807931" y="798368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581744" y="2500825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955321" y="2287956"/>
            <a:ext cx="9025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err="1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랜덤포레스트로</a:t>
            </a:r>
            <a:r>
              <a:rPr lang="ko-KR" altLang="en-US" sz="36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 예측 </a:t>
            </a:r>
            <a:r>
              <a:rPr lang="en-US" altLang="ko-KR" sz="36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(500</a:t>
            </a:r>
            <a:r>
              <a:rPr lang="ko-KR" altLang="en-US" sz="36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개</a:t>
            </a:r>
            <a:r>
              <a:rPr lang="en-US" altLang="ko-KR" sz="36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)</a:t>
            </a:r>
            <a:endParaRPr lang="en-US" altLang="ko-KR" sz="3600" dirty="0"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21" y="3985724"/>
            <a:ext cx="8922209" cy="115575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92463" y="139806"/>
            <a:ext cx="4541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RANDOM_FOREST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2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42522" y="3463027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55321" y="3248496"/>
            <a:ext cx="13612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ko-KR" altLang="en-US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</a:t>
            </a:r>
            <a:endParaRPr lang="en-US" altLang="ko-KR" sz="3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67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89" y="120071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AGE_GENDER_BKTS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02954" y="121655"/>
            <a:ext cx="2036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느낀점</a:t>
            </a:r>
            <a:endParaRPr lang="ko-KR" altLang="en-US" sz="5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807931" y="1050059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09964" y="2359225"/>
            <a:ext cx="9025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도메인 지식의 부족</a:t>
            </a:r>
            <a:r>
              <a:rPr lang="en-US" altLang="ko-KR" sz="24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(</a:t>
            </a:r>
            <a:r>
              <a:rPr lang="ko-KR" altLang="en-US" sz="2400" dirty="0" err="1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웹쪽</a:t>
            </a:r>
            <a:r>
              <a:rPr lang="ko-KR" altLang="en-US" sz="24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 지식</a:t>
            </a:r>
            <a:r>
              <a:rPr lang="en-US" altLang="ko-KR" sz="24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, </a:t>
            </a:r>
            <a:r>
              <a:rPr lang="ko-KR" altLang="en-US" sz="24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마케팅적 지식</a:t>
            </a:r>
            <a:r>
              <a:rPr lang="en-US" altLang="ko-KR" sz="24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)</a:t>
            </a:r>
            <a:endParaRPr lang="en-US" altLang="ko-KR" sz="2400" dirty="0"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01440" y="3370644"/>
            <a:ext cx="9025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전처리 기술 부족</a:t>
            </a:r>
            <a:r>
              <a:rPr lang="en-US" altLang="ko-KR" sz="24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(</a:t>
            </a:r>
            <a:r>
              <a:rPr lang="ko-KR" altLang="en-US" sz="24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패키지와 </a:t>
            </a:r>
            <a:r>
              <a:rPr lang="ko-KR" altLang="en-US" sz="2400" dirty="0" err="1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코딩능력의</a:t>
            </a:r>
            <a:r>
              <a:rPr lang="ko-KR" altLang="en-US" sz="24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 </a:t>
            </a:r>
            <a:r>
              <a:rPr lang="ko-KR" altLang="en-US" sz="2400" dirty="0" err="1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향상요구</a:t>
            </a:r>
            <a:r>
              <a:rPr lang="en-US" altLang="ko-KR" sz="24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)</a:t>
            </a:r>
            <a:endParaRPr lang="en-US" altLang="ko-KR" sz="2400" dirty="0"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81744" y="2500825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581743" y="3512243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233900" y="4462291"/>
            <a:ext cx="9025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삼성고딕체" panose="020B0609000101010101" pitchFamily="49" charset="-127"/>
                <a:ea typeface="삼성고딕체" panose="020B0609000101010101" pitchFamily="49" charset="-127"/>
              </a:rPr>
              <a:t>시각화 기술의 부족</a:t>
            </a:r>
            <a:endParaRPr lang="en-US" altLang="ko-KR" sz="2400" dirty="0"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581742" y="5709092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44689" y="5577085"/>
            <a:ext cx="9025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latin typeface="삼성고딕체" panose="020B0609000101010101" pitchFamily="49" charset="-127"/>
                <a:ea typeface="삼성고딕체" panose="020B0609000101010101" pitchFamily="49" charset="-127"/>
              </a:rPr>
              <a:t>데이터마이닝</a:t>
            </a:r>
            <a:r>
              <a:rPr lang="ko-KR" altLang="en-US" sz="2400" dirty="0">
                <a:latin typeface="삼성고딕체" panose="020B0609000101010101" pitchFamily="49" charset="-127"/>
                <a:ea typeface="삼성고딕체" panose="020B0609000101010101" pitchFamily="49" charset="-127"/>
              </a:rPr>
              <a:t> 기법 </a:t>
            </a:r>
            <a:r>
              <a:rPr lang="ko-KR" altLang="en-US" sz="2400" dirty="0" err="1">
                <a:latin typeface="삼성고딕체" panose="020B0609000101010101" pitchFamily="49" charset="-127"/>
                <a:ea typeface="삼성고딕체" panose="020B0609000101010101" pitchFamily="49" charset="-127"/>
              </a:rPr>
              <a:t>지식부족</a:t>
            </a:r>
            <a:endParaRPr lang="en-US" altLang="ko-KR" sz="2400" dirty="0"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581743" y="4592182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47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" y="-21771"/>
            <a:ext cx="12191999" cy="6879771"/>
          </a:xfrm>
          <a:prstGeom prst="rect">
            <a:avLst/>
          </a:prstGeom>
          <a:solidFill>
            <a:schemeClr val="bg2">
              <a:lumMod val="9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392246" y="3826728"/>
            <a:ext cx="5620000" cy="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1698" y1="42021" x2="21698" y2="42021"/>
                        <a14:foregroundMark x1="33019" y1="22606" x2="33019" y2="22606"/>
                        <a14:foregroundMark x1="43396" y1="13298" x2="43396" y2="13298"/>
                        <a14:foregroundMark x1="57862" y1="5319" x2="57862" y2="5319"/>
                        <a14:foregroundMark x1="65409" y1="25798" x2="65409" y2="25798"/>
                        <a14:foregroundMark x1="73585" y1="11170" x2="73585" y2="11170"/>
                        <a14:foregroundMark x1="83648" y1="22872" x2="83648" y2="22872"/>
                        <a14:foregroundMark x1="91195" y1="31915" x2="91195" y2="31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246" y="417181"/>
            <a:ext cx="2736304" cy="3235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465942" y="4320215"/>
            <a:ext cx="56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 smtClean="0">
                <a:latin typeface="Adobe 고딕 Std B" pitchFamily="34" charset="-127"/>
                <a:ea typeface="Adobe 고딕 Std B" pitchFamily="34" charset="-127"/>
              </a:rPr>
              <a:t>감사합니다</a:t>
            </a:r>
            <a:endParaRPr lang="en-US" altLang="ko-KR" sz="80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02246" y="1178807"/>
            <a:ext cx="5620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Adobe 고딕 Std B" pitchFamily="34" charset="-127"/>
                <a:ea typeface="Adobe 고딕 Std B" pitchFamily="34" charset="-127"/>
              </a:rPr>
              <a:t>THANK</a:t>
            </a:r>
          </a:p>
          <a:p>
            <a:r>
              <a:rPr lang="en-US" altLang="ko-KR" sz="8800" dirty="0" smtClean="0">
                <a:latin typeface="Adobe 고딕 Std B" pitchFamily="34" charset="-127"/>
                <a:ea typeface="Adobe 고딕 Std B" pitchFamily="34" charset="-127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5963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24069" y="2825089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32369" y="2711499"/>
            <a:ext cx="108715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 </a:t>
            </a:r>
            <a:endParaRPr lang="en-US" altLang="ko-KR" sz="3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9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 설명선 17"/>
          <p:cNvSpPr/>
          <p:nvPr/>
        </p:nvSpPr>
        <p:spPr>
          <a:xfrm>
            <a:off x="92364" y="83127"/>
            <a:ext cx="1874982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80237" y="2531827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0312" y="2346501"/>
            <a:ext cx="85763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영어와 </a:t>
            </a:r>
            <a:r>
              <a:rPr lang="en-US" altLang="ko-KR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LEVENSHTEIN_DISTANCE</a:t>
            </a:r>
            <a:r>
              <a:rPr lang="ko-KR" altLang="en-US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가장 먼</a:t>
            </a:r>
            <a:endParaRPr lang="en-US" altLang="ko-KR" sz="3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PT </a:t>
            </a:r>
            <a:r>
              <a:rPr lang="ko-KR" altLang="en-US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사람들의 </a:t>
            </a:r>
            <a:r>
              <a:rPr lang="en-US" altLang="ko-KR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COUNTRY_DESTINATION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79" y="4264663"/>
            <a:ext cx="9380247" cy="208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 설명선 17"/>
          <p:cNvSpPr/>
          <p:nvPr/>
        </p:nvSpPr>
        <p:spPr>
          <a:xfrm>
            <a:off x="92364" y="83127"/>
            <a:ext cx="1874982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80237" y="2531827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0312" y="2346501"/>
            <a:ext cx="85763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영어와 </a:t>
            </a:r>
            <a:r>
              <a:rPr lang="en-US" altLang="ko-KR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LEVENSHTEIN_DISTANCE</a:t>
            </a:r>
            <a:r>
              <a:rPr lang="ko-KR" altLang="en-US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가장 먼</a:t>
            </a:r>
            <a:endParaRPr lang="en-US" altLang="ko-KR" sz="3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PT </a:t>
            </a:r>
            <a:r>
              <a:rPr lang="ko-KR" altLang="en-US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사람들의 </a:t>
            </a:r>
            <a:r>
              <a:rPr lang="en-US" altLang="ko-KR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COUNTRY_DESTINATION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79" y="4264663"/>
            <a:ext cx="9380247" cy="208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3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078" y="1033388"/>
            <a:ext cx="8773331" cy="5337724"/>
          </a:xfrm>
          <a:prstGeom prst="rect">
            <a:avLst/>
          </a:prstGeom>
        </p:spPr>
      </p:pic>
      <p:sp>
        <p:nvSpPr>
          <p:cNvPr id="5" name="사각형 설명선 4"/>
          <p:cNvSpPr/>
          <p:nvPr/>
        </p:nvSpPr>
        <p:spPr>
          <a:xfrm>
            <a:off x="92364" y="83127"/>
            <a:ext cx="1874982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3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92364" y="83127"/>
            <a:ext cx="1874982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12" y="3726054"/>
            <a:ext cx="10272908" cy="2084144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480237" y="2531827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0312" y="2346501"/>
            <a:ext cx="61462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 영어권 사람들의 </a:t>
            </a:r>
            <a:r>
              <a:rPr lang="en-US" altLang="ko-KR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291132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89" y="120071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COLUMN </a:t>
            </a:r>
            <a:r>
              <a:rPr lang="ko-KR" altLang="en-US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정리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53268" y="267129"/>
            <a:ext cx="4695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sample _submission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370653" y="1000784"/>
            <a:ext cx="6278131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653" y="1652980"/>
            <a:ext cx="2071869" cy="503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486" y="1755298"/>
            <a:ext cx="8626247" cy="4789964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92364" y="83127"/>
            <a:ext cx="1874982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7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92364" y="83127"/>
            <a:ext cx="1874982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80237" y="2531827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0312" y="2346501"/>
            <a:ext cx="88793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 영어권 사람들의 </a:t>
            </a:r>
            <a:r>
              <a:rPr lang="en-US" altLang="ko-KR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COUNTRY_DESTINATION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18" y="4173445"/>
            <a:ext cx="11385255" cy="148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92364" y="83127"/>
            <a:ext cx="1874982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699" y="489403"/>
            <a:ext cx="6843693" cy="600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3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설명선 7"/>
          <p:cNvSpPr/>
          <p:nvPr/>
        </p:nvSpPr>
        <p:spPr>
          <a:xfrm>
            <a:off x="92364" y="83127"/>
            <a:ext cx="1874982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80237" y="2531827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0312" y="2346501"/>
            <a:ext cx="83776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영어권 사람들의 </a:t>
            </a:r>
            <a:r>
              <a:rPr lang="en-US" altLang="ko-KR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COUNTRY_DESTINATION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12" y="3666211"/>
            <a:ext cx="10828593" cy="191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1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92364" y="83127"/>
            <a:ext cx="1874982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80237" y="2531827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0312" y="2346501"/>
            <a:ext cx="92801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아시아 각국 사람들의 </a:t>
            </a:r>
            <a:r>
              <a:rPr lang="en-US" altLang="ko-KR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COUNTRY_DESTINATION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12" y="2977443"/>
            <a:ext cx="6458644" cy="372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92364" y="83127"/>
            <a:ext cx="1874982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80237" y="2531827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0312" y="2346501"/>
            <a:ext cx="1046953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유럽권 사람들의 </a:t>
            </a:r>
            <a:r>
              <a:rPr lang="en-US" altLang="ko-KR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COUNTRY_DESTINATION</a:t>
            </a:r>
            <a:endPara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유럽권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train2$language %in% c(“</a:t>
            </a:r>
            <a:r>
              <a:rPr lang="en-US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”, “</a:t>
            </a:r>
            <a:r>
              <a:rPr lang="en-US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”, “da”, “de”, “el”, “</a:t>
            </a:r>
            <a:r>
              <a:rPr lang="en-US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es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”, “fi, “</a:t>
            </a:r>
            <a:r>
              <a:rPr lang="en-US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”, “</a:t>
            </a:r>
            <a:r>
              <a:rPr lang="en-US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hr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”, “</a:t>
            </a:r>
            <a:r>
              <a:rPr lang="en-US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hu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”, “is”, “it”, “</a:t>
            </a:r>
            <a:r>
              <a:rPr lang="en-US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nl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”, “no”, “</a:t>
            </a:r>
            <a:r>
              <a:rPr lang="en-US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”, “</a:t>
            </a:r>
            <a:r>
              <a:rPr lang="en-US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pt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”, “</a:t>
            </a:r>
            <a:r>
              <a:rPr lang="en-US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”, “</a:t>
            </a:r>
            <a:r>
              <a:rPr lang="en-US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sv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06" y="4272319"/>
            <a:ext cx="10653530" cy="195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4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92364" y="83127"/>
            <a:ext cx="1874982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80237" y="2531827"/>
            <a:ext cx="201881" cy="201881"/>
          </a:xfrm>
          <a:prstGeom prst="ellipse">
            <a:avLst/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0312" y="2346501"/>
            <a:ext cx="8778365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아시아권 사람들의 </a:t>
            </a:r>
            <a:r>
              <a:rPr lang="en-US" altLang="ko-KR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COUNTRY_DESTINATION</a:t>
            </a:r>
          </a:p>
          <a:p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아시아권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train2$language %in% c(“</a:t>
            </a:r>
            <a:r>
              <a:rPr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”, “</a:t>
            </a:r>
            <a:r>
              <a:rPr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zh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”, “</a:t>
            </a:r>
            <a:r>
              <a:rPr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”, “</a:t>
            </a:r>
            <a:r>
              <a:rPr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ko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”, “</a:t>
            </a:r>
            <a:r>
              <a:rPr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”, “id”)</a:t>
            </a:r>
            <a:endPara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89" y="4423918"/>
            <a:ext cx="10643902" cy="196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52374" y="267129"/>
            <a:ext cx="298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COUNTRIES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사각형 설명선 4"/>
          <p:cNvSpPr/>
          <p:nvPr/>
        </p:nvSpPr>
        <p:spPr>
          <a:xfrm>
            <a:off x="92364" y="83127"/>
            <a:ext cx="1874982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89" y="120071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COLUMN </a:t>
            </a:r>
            <a:r>
              <a:rPr lang="ko-KR" altLang="en-US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정리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807510" y="975015"/>
            <a:ext cx="2841274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097" y="1267402"/>
            <a:ext cx="8606083" cy="24341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446" y="4431323"/>
            <a:ext cx="8763734" cy="203697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400682" y="4040102"/>
            <a:ext cx="3457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COUNTRIES$DESTINATION_LANGUAGE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519746" y="4347879"/>
            <a:ext cx="3219343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 설명선 5"/>
          <p:cNvSpPr/>
          <p:nvPr/>
        </p:nvSpPr>
        <p:spPr>
          <a:xfrm>
            <a:off x="92364" y="83127"/>
            <a:ext cx="1874982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889" y="120071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AGE_GENDER_BKTS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7931" y="267129"/>
            <a:ext cx="4931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AGE_GENDER_BKTS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807931" y="975015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248" y="1305506"/>
            <a:ext cx="8636400" cy="53520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866734" y="1018238"/>
            <a:ext cx="872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37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92364" y="83127"/>
            <a:ext cx="1874982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89" y="120071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AGE_GENDER_BKTS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931" y="267129"/>
            <a:ext cx="4931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AGE_GENDER_BKTS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807931" y="975015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66734" y="1018238"/>
            <a:ext cx="841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70" y="1267402"/>
            <a:ext cx="8635340" cy="534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6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89" y="120071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AGE_GENDER_BKTS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4685" y="161241"/>
            <a:ext cx="3674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TRAIN_USER_2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807931" y="841910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964" y="4326257"/>
            <a:ext cx="5576730" cy="15430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69" y="2451678"/>
            <a:ext cx="11134725" cy="1581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889" y="120071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COLUMN </a:t>
            </a:r>
            <a:r>
              <a:rPr lang="ko-KR" altLang="en-US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정리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4" name="사각형 설명선 13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92364" y="83127"/>
            <a:ext cx="1874982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89" y="120071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AGE_GENDER_BKTS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931" y="267129"/>
            <a:ext cx="4931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AGE_GENDER_BKTS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807931" y="975015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66734" y="1018238"/>
            <a:ext cx="86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34" y="1267402"/>
            <a:ext cx="8636400" cy="530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5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266826"/>
            <a:ext cx="8636400" cy="5366307"/>
          </a:xfrm>
          <a:prstGeom prst="rect">
            <a:avLst/>
          </a:prstGeom>
        </p:spPr>
      </p:pic>
      <p:sp>
        <p:nvSpPr>
          <p:cNvPr id="7" name="사각형 설명선 6"/>
          <p:cNvSpPr/>
          <p:nvPr/>
        </p:nvSpPr>
        <p:spPr>
          <a:xfrm>
            <a:off x="92364" y="83127"/>
            <a:ext cx="1874982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889" y="120071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AGE_GENDER_BKTS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7931" y="267129"/>
            <a:ext cx="4931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AGE_GENDER_BKTS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807931" y="975015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66734" y="1018238"/>
            <a:ext cx="793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ES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03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92364" y="83127"/>
            <a:ext cx="1874982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89" y="120071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AGE_GENDER_BKTS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931" y="267129"/>
            <a:ext cx="4931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AGE_GENDER_BKTS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807931" y="975015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66734" y="1018238"/>
            <a:ext cx="780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04" y="1267402"/>
            <a:ext cx="8636400" cy="532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62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92364" y="83127"/>
            <a:ext cx="1874982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89" y="120071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AGE_GENDER_BKTS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931" y="267129"/>
            <a:ext cx="4931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AGE_GENDER_BKTS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807931" y="975015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66734" y="1018238"/>
            <a:ext cx="87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GB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840" y="1256940"/>
            <a:ext cx="8636400" cy="534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749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92364" y="83127"/>
            <a:ext cx="1874982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89" y="120071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AGE_GENDER_BKTS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931" y="267129"/>
            <a:ext cx="4931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AGE_GENDER_BKTS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807931" y="975015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84945" y="1018238"/>
            <a:ext cx="630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770" y="1267402"/>
            <a:ext cx="8636400" cy="534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883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92364" y="83127"/>
            <a:ext cx="1874982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89" y="120071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AGE_GENDER_BKTS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931" y="267129"/>
            <a:ext cx="4931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AGE_GENDER_BKTS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807931" y="975015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66734" y="1018238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NL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932" y="1267402"/>
            <a:ext cx="8636400" cy="535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450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92364" y="83127"/>
            <a:ext cx="1874982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89" y="120071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AGE_GENDER_BKTS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931" y="267129"/>
            <a:ext cx="4931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AGE_GENDER_BKTS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807931" y="975015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66734" y="1018238"/>
            <a:ext cx="805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PT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04" y="1267402"/>
            <a:ext cx="8636400" cy="532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9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92364" y="83127"/>
            <a:ext cx="1874982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89" y="120071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AGE_GENDER_BKTS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931" y="267129"/>
            <a:ext cx="4931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AGE_GENDER_BKTS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807931" y="975015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66734" y="1018238"/>
            <a:ext cx="8451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79" y="1267402"/>
            <a:ext cx="8636400" cy="535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3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174" y="1506254"/>
            <a:ext cx="8636400" cy="5263452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92364" y="83127"/>
            <a:ext cx="1874982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889" y="120071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AGE_GENDER_BKTS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07931" y="121655"/>
            <a:ext cx="4931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AGE_GENDER_BKTS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07931" y="798368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75019" y="798368"/>
            <a:ext cx="4564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인구통계시각화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802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92364" y="83127"/>
            <a:ext cx="1874982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89" y="120071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AGE_GENDER_BKTS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931" y="121655"/>
            <a:ext cx="4931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AGE_GENDER_BKTS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807931" y="798368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28206" y="798368"/>
            <a:ext cx="5312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</a:t>
            </a:r>
            <a:r>
              <a:rPr lang="en-US" altLang="ko-KR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인구통계시각화</a:t>
            </a:r>
            <a:r>
              <a:rPr lang="en-US" altLang="ko-KR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(US</a:t>
            </a:r>
            <a:r>
              <a:rPr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제외</a:t>
            </a:r>
            <a:r>
              <a:rPr lang="en-US" altLang="ko-KR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162" y="1506254"/>
            <a:ext cx="8636400" cy="524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743" y="1371723"/>
            <a:ext cx="6830674" cy="51576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64685" y="161241"/>
            <a:ext cx="3674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TRAIN_USER_2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807931" y="841910"/>
            <a:ext cx="4931158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889" y="120071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COLUMN </a:t>
            </a:r>
            <a:r>
              <a:rPr lang="ko-KR" altLang="en-US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정리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71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89" y="120071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COLUMN </a:t>
            </a:r>
            <a:r>
              <a:rPr lang="ko-KR" altLang="en-US" sz="14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정리</a:t>
            </a:r>
            <a:endParaRPr lang="ko-KR" altLang="en-US" sz="14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7" y="975015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2807" y="267129"/>
            <a:ext cx="640912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COUNTRIES,</a:t>
            </a:r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AGE_GENDER_BKTS</a:t>
            </a:r>
          </a:p>
          <a:p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$COUNTRY_DESTINATION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370653" y="1405902"/>
            <a:ext cx="6278131" cy="0"/>
          </a:xfrm>
          <a:prstGeom prst="line">
            <a:avLst/>
          </a:prstGeom>
          <a:ln w="3175">
            <a:solidFill>
              <a:srgbClr val="F04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887" y="2219305"/>
            <a:ext cx="7005047" cy="39294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289" y="1200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TRAIN2</a:t>
            </a:r>
            <a:endParaRPr lang="ko-KR" altLang="en-US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92364" y="83127"/>
            <a:ext cx="2233586" cy="1514763"/>
          </a:xfrm>
          <a:prstGeom prst="wedgeRectCallout">
            <a:avLst>
              <a:gd name="adj1" fmla="val -33470"/>
              <a:gd name="adj2" fmla="val 77569"/>
            </a:avLst>
          </a:prstGeom>
          <a:solidFill>
            <a:srgbClr val="F0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5552" y="1050059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삼성 고딕체" panose="02020603020101020101" pitchFamily="18" charset="-127"/>
                <a:ea typeface="삼성 고딕체" panose="02020603020101020101" pitchFamily="18" charset="-127"/>
              </a:rPr>
              <a:t>AIRBNB</a:t>
            </a:r>
            <a:endParaRPr lang="ko-KR" altLang="en-US" sz="3200" dirty="0">
              <a:solidFill>
                <a:schemeClr val="bg1"/>
              </a:solidFill>
              <a:latin typeface="삼성 고딕체" panose="02020603020101020101" pitchFamily="18" charset="-127"/>
              <a:ea typeface="삼성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217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1441</Words>
  <Application>Microsoft Office PowerPoint</Application>
  <PresentationFormat>와이드스크린</PresentationFormat>
  <Paragraphs>445</Paragraphs>
  <Slides>79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79</vt:i4>
      </vt:variant>
    </vt:vector>
  </HeadingPairs>
  <TitlesOfParts>
    <vt:vector size="86" baseType="lpstr">
      <vt:lpstr>Adobe 고딕 Std B</vt:lpstr>
      <vt:lpstr>삼성 고딕체</vt:lpstr>
      <vt:lpstr>Arial</vt:lpstr>
      <vt:lpstr>맑은 고딕</vt:lpstr>
      <vt:lpstr>삼성고딕체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JAESANG LEE</cp:lastModifiedBy>
  <cp:revision>88</cp:revision>
  <dcterms:created xsi:type="dcterms:W3CDTF">2016-03-18T16:35:46Z</dcterms:created>
  <dcterms:modified xsi:type="dcterms:W3CDTF">2016-03-26T03:00:24Z</dcterms:modified>
</cp:coreProperties>
</file>