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5" r:id="rId5"/>
    <p:sldId id="261" r:id="rId6"/>
    <p:sldId id="258" r:id="rId7"/>
    <p:sldId id="272" r:id="rId8"/>
    <p:sldId id="274" r:id="rId9"/>
    <p:sldId id="265" r:id="rId10"/>
    <p:sldId id="262" r:id="rId11"/>
    <p:sldId id="263" r:id="rId12"/>
    <p:sldId id="269" r:id="rId13"/>
    <p:sldId id="288" r:id="rId14"/>
    <p:sldId id="287" r:id="rId15"/>
    <p:sldId id="289" r:id="rId16"/>
    <p:sldId id="276" r:id="rId17"/>
    <p:sldId id="277" r:id="rId18"/>
    <p:sldId id="282" r:id="rId19"/>
    <p:sldId id="292" r:id="rId20"/>
    <p:sldId id="293" r:id="rId21"/>
    <p:sldId id="278" r:id="rId22"/>
    <p:sldId id="279" r:id="rId23"/>
    <p:sldId id="280" r:id="rId24"/>
    <p:sldId id="286" r:id="rId25"/>
    <p:sldId id="283" r:id="rId26"/>
    <p:sldId id="285" r:id="rId27"/>
    <p:sldId id="294" r:id="rId28"/>
    <p:sldId id="290" r:id="rId29"/>
    <p:sldId id="291" r:id="rId30"/>
    <p:sldId id="284" r:id="rId31"/>
    <p:sldId id="26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4B13"/>
    <a:srgbClr val="F89853"/>
    <a:srgbClr val="F59C5E"/>
    <a:srgbClr val="CB551B"/>
    <a:srgbClr val="F09053"/>
    <a:srgbClr val="F99954"/>
    <a:srgbClr val="000002"/>
    <a:srgbClr val="1C7F84"/>
    <a:srgbClr val="09395D"/>
    <a:srgbClr val="136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9" autoAdjust="0"/>
    <p:restoredTop sz="92679"/>
  </p:normalViewPr>
  <p:slideViewPr>
    <p:cSldViewPr snapToGrid="0">
      <p:cViewPr varScale="1">
        <p:scale>
          <a:sx n="88" d="100"/>
          <a:sy n="88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syleeie/Downloads/march-machine-learning-mania-2016-v1%20(1)/TourneyDetailedResults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syleeie/Documents/TourneyDetailed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syleeie/Documents/TourneyDetailed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syleeie/Documents/TourneyDetailed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syleeie/Downloads/march-machine-learning-mania-2016-v1/tourneydetai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시트2!$B$3</c:f>
              <c:strCache>
                <c:ptCount val="1"/>
                <c:pt idx="0">
                  <c:v>평균 / w_필드골비율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시트2!$A$4:$A$16</c:f>
              <c:numCache>
                <c:formatCode>General</c:formatCode>
                <c:ptCount val="13"/>
                <c:pt idx="0">
                  <c:v>2003.0</c:v>
                </c:pt>
                <c:pt idx="1">
                  <c:v>2004.0</c:v>
                </c:pt>
                <c:pt idx="2">
                  <c:v>2005.0</c:v>
                </c:pt>
                <c:pt idx="3">
                  <c:v>2006.0</c:v>
                </c:pt>
                <c:pt idx="4">
                  <c:v>2007.0</c:v>
                </c:pt>
                <c:pt idx="5">
                  <c:v>2008.0</c:v>
                </c:pt>
                <c:pt idx="6">
                  <c:v>2009.0</c:v>
                </c:pt>
                <c:pt idx="7">
                  <c:v>2010.0</c:v>
                </c:pt>
                <c:pt idx="8">
                  <c:v>2011.0</c:v>
                </c:pt>
                <c:pt idx="9">
                  <c:v>2012.0</c:v>
                </c:pt>
                <c:pt idx="10">
                  <c:v>2013.0</c:v>
                </c:pt>
                <c:pt idx="11">
                  <c:v>2014.0</c:v>
                </c:pt>
                <c:pt idx="12">
                  <c:v>2015.0</c:v>
                </c:pt>
              </c:numCache>
            </c:numRef>
          </c:cat>
          <c:val>
            <c:numRef>
              <c:f>시트2!$B$4:$B$16</c:f>
              <c:numCache>
                <c:formatCode>General</c:formatCode>
                <c:ptCount val="13"/>
                <c:pt idx="0">
                  <c:v>0.479749176166902</c:v>
                </c:pt>
                <c:pt idx="1">
                  <c:v>0.476167546541422</c:v>
                </c:pt>
                <c:pt idx="2">
                  <c:v>0.482886766006309</c:v>
                </c:pt>
                <c:pt idx="3">
                  <c:v>0.462409632805084</c:v>
                </c:pt>
                <c:pt idx="4">
                  <c:v>0.470400732387554</c:v>
                </c:pt>
                <c:pt idx="5">
                  <c:v>0.496569803805716</c:v>
                </c:pt>
                <c:pt idx="6">
                  <c:v>0.476088109134315</c:v>
                </c:pt>
                <c:pt idx="7">
                  <c:v>0.46099367925051</c:v>
                </c:pt>
                <c:pt idx="8">
                  <c:v>0.467237059965639</c:v>
                </c:pt>
                <c:pt idx="9">
                  <c:v>0.469389728118991</c:v>
                </c:pt>
                <c:pt idx="10">
                  <c:v>0.467746338881272</c:v>
                </c:pt>
                <c:pt idx="11">
                  <c:v>0.485652522623029</c:v>
                </c:pt>
                <c:pt idx="12">
                  <c:v>0.476710820244444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시트2!$C$3</c:f>
              <c:strCache>
                <c:ptCount val="1"/>
                <c:pt idx="0">
                  <c:v>평균 / l_필드골비율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시트2!$A$4:$A$16</c:f>
              <c:numCache>
                <c:formatCode>General</c:formatCode>
                <c:ptCount val="13"/>
                <c:pt idx="0">
                  <c:v>2003.0</c:v>
                </c:pt>
                <c:pt idx="1">
                  <c:v>2004.0</c:v>
                </c:pt>
                <c:pt idx="2">
                  <c:v>2005.0</c:v>
                </c:pt>
                <c:pt idx="3">
                  <c:v>2006.0</c:v>
                </c:pt>
                <c:pt idx="4">
                  <c:v>2007.0</c:v>
                </c:pt>
                <c:pt idx="5">
                  <c:v>2008.0</c:v>
                </c:pt>
                <c:pt idx="6">
                  <c:v>2009.0</c:v>
                </c:pt>
                <c:pt idx="7">
                  <c:v>2010.0</c:v>
                </c:pt>
                <c:pt idx="8">
                  <c:v>2011.0</c:v>
                </c:pt>
                <c:pt idx="9">
                  <c:v>2012.0</c:v>
                </c:pt>
                <c:pt idx="10">
                  <c:v>2013.0</c:v>
                </c:pt>
                <c:pt idx="11">
                  <c:v>2014.0</c:v>
                </c:pt>
                <c:pt idx="12">
                  <c:v>2015.0</c:v>
                </c:pt>
              </c:numCache>
            </c:numRef>
          </c:cat>
          <c:val>
            <c:numRef>
              <c:f>시트2!$C$4:$C$16</c:f>
              <c:numCache>
                <c:formatCode>General</c:formatCode>
                <c:ptCount val="13"/>
                <c:pt idx="0">
                  <c:v>0.398170929291114</c:v>
                </c:pt>
                <c:pt idx="1">
                  <c:v>0.398033565673084</c:v>
                </c:pt>
                <c:pt idx="2">
                  <c:v>0.40371361127073</c:v>
                </c:pt>
                <c:pt idx="3">
                  <c:v>0.404000516132889</c:v>
                </c:pt>
                <c:pt idx="4">
                  <c:v>0.399055341665074</c:v>
                </c:pt>
                <c:pt idx="5">
                  <c:v>0.391819928230166</c:v>
                </c:pt>
                <c:pt idx="6">
                  <c:v>0.397023592213605</c:v>
                </c:pt>
                <c:pt idx="7">
                  <c:v>0.397044103930216</c:v>
                </c:pt>
                <c:pt idx="8">
                  <c:v>0.396352815652392</c:v>
                </c:pt>
                <c:pt idx="9">
                  <c:v>0.391418046788631</c:v>
                </c:pt>
                <c:pt idx="10">
                  <c:v>0.383237735667362</c:v>
                </c:pt>
                <c:pt idx="11">
                  <c:v>0.401100661072663</c:v>
                </c:pt>
                <c:pt idx="12">
                  <c:v>0.401573863086127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822352"/>
        <c:axId val="-2037352784"/>
      </c:lineChart>
      <c:catAx>
        <c:axId val="-211682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37352784"/>
        <c:crosses val="autoZero"/>
        <c:auto val="1"/>
        <c:lblAlgn val="ctr"/>
        <c:lblOffset val="100"/>
        <c:noMultiLvlLbl val="0"/>
      </c:catAx>
      <c:valAx>
        <c:axId val="-2037352784"/>
        <c:scaling>
          <c:orientation val="minMax"/>
          <c:min val="0.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11682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시트3!$B$3</c:f>
              <c:strCache>
                <c:ptCount val="1"/>
                <c:pt idx="0">
                  <c:v>평균 / w_3점슛비율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시트3!$B$4:$B$16</c:f>
              <c:numCache>
                <c:formatCode>General</c:formatCode>
                <c:ptCount val="13"/>
                <c:pt idx="0">
                  <c:v>0.408999114487561</c:v>
                </c:pt>
                <c:pt idx="1">
                  <c:v>0.399544907595901</c:v>
                </c:pt>
                <c:pt idx="2">
                  <c:v>0.390106708980452</c:v>
                </c:pt>
                <c:pt idx="3">
                  <c:v>0.365565491165497</c:v>
                </c:pt>
                <c:pt idx="4">
                  <c:v>0.398335970406024</c:v>
                </c:pt>
                <c:pt idx="5">
                  <c:v>0.394539402981335</c:v>
                </c:pt>
                <c:pt idx="6">
                  <c:v>0.372261790199906</c:v>
                </c:pt>
                <c:pt idx="7">
                  <c:v>0.375782767536026</c:v>
                </c:pt>
                <c:pt idx="8">
                  <c:v>0.387867653632787</c:v>
                </c:pt>
                <c:pt idx="9">
                  <c:v>0.373816727668439</c:v>
                </c:pt>
                <c:pt idx="10">
                  <c:v>0.397467502393275</c:v>
                </c:pt>
                <c:pt idx="11">
                  <c:v>0.361191192157951</c:v>
                </c:pt>
                <c:pt idx="12">
                  <c:v>0.389812536095256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시트3!$C$3</c:f>
              <c:strCache>
                <c:ptCount val="1"/>
                <c:pt idx="0">
                  <c:v>평균 / l_3점슛비율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시트3!$C$4:$C$16</c:f>
              <c:numCache>
                <c:formatCode>General</c:formatCode>
                <c:ptCount val="13"/>
                <c:pt idx="0">
                  <c:v>0.32269654076607</c:v>
                </c:pt>
                <c:pt idx="1">
                  <c:v>0.301745806615633</c:v>
                </c:pt>
                <c:pt idx="2">
                  <c:v>0.318016592015166</c:v>
                </c:pt>
                <c:pt idx="3">
                  <c:v>0.299228770637589</c:v>
                </c:pt>
                <c:pt idx="4">
                  <c:v>0.302999750452219</c:v>
                </c:pt>
                <c:pt idx="5">
                  <c:v>0.29841186089208</c:v>
                </c:pt>
                <c:pt idx="6">
                  <c:v>0.293803095253438</c:v>
                </c:pt>
                <c:pt idx="7">
                  <c:v>0.309574236896436</c:v>
                </c:pt>
                <c:pt idx="8">
                  <c:v>0.30298891655428</c:v>
                </c:pt>
                <c:pt idx="9">
                  <c:v>0.297260882336979</c:v>
                </c:pt>
                <c:pt idx="10">
                  <c:v>0.275748143777449</c:v>
                </c:pt>
                <c:pt idx="11">
                  <c:v>0.29840351051396</c:v>
                </c:pt>
                <c:pt idx="12">
                  <c:v>0.329361027707945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1052624"/>
        <c:axId val="-2031049792"/>
      </c:lineChart>
      <c:catAx>
        <c:axId val="-2031052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31049792"/>
        <c:crosses val="autoZero"/>
        <c:auto val="1"/>
        <c:lblAlgn val="ctr"/>
        <c:lblOffset val="100"/>
        <c:noMultiLvlLbl val="0"/>
      </c:catAx>
      <c:valAx>
        <c:axId val="-2031049792"/>
        <c:scaling>
          <c:orientation val="minMax"/>
          <c:min val="0.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3105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시트4!$B$3</c:f>
              <c:strCache>
                <c:ptCount val="1"/>
                <c:pt idx="0">
                  <c:v>평균 / w_자유투비율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시트4!$B$4:$B$16</c:f>
              <c:numCache>
                <c:formatCode>General</c:formatCode>
                <c:ptCount val="13"/>
                <c:pt idx="0">
                  <c:v>0.715759715304379</c:v>
                </c:pt>
                <c:pt idx="1">
                  <c:v>0.723565255346603</c:v>
                </c:pt>
                <c:pt idx="2">
                  <c:v>0.723545742799631</c:v>
                </c:pt>
                <c:pt idx="3">
                  <c:v>0.735928592782184</c:v>
                </c:pt>
                <c:pt idx="4">
                  <c:v>0.732286479334567</c:v>
                </c:pt>
                <c:pt idx="5">
                  <c:v>0.713729775865868</c:v>
                </c:pt>
                <c:pt idx="6">
                  <c:v>0.72706806679532</c:v>
                </c:pt>
                <c:pt idx="7">
                  <c:v>0.718062056967289</c:v>
                </c:pt>
                <c:pt idx="8">
                  <c:v>0.730229932288814</c:v>
                </c:pt>
                <c:pt idx="9">
                  <c:v>0.702403881832892</c:v>
                </c:pt>
                <c:pt idx="10">
                  <c:v>0.715207635304314</c:v>
                </c:pt>
                <c:pt idx="11">
                  <c:v>0.748996975841828</c:v>
                </c:pt>
                <c:pt idx="12">
                  <c:v>0.732451658923499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시트4!$C$3</c:f>
              <c:strCache>
                <c:ptCount val="1"/>
                <c:pt idx="0">
                  <c:v>평균 / l_자유투비율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시트4!$C$4:$C$16</c:f>
              <c:numCache>
                <c:formatCode>General</c:formatCode>
                <c:ptCount val="13"/>
                <c:pt idx="0">
                  <c:v>0.703683660989118</c:v>
                </c:pt>
                <c:pt idx="1">
                  <c:v>0.705696009744544</c:v>
                </c:pt>
                <c:pt idx="2">
                  <c:v>0.685731772994164</c:v>
                </c:pt>
                <c:pt idx="3">
                  <c:v>0.700495963377532</c:v>
                </c:pt>
                <c:pt idx="4">
                  <c:v>0.683216300725534</c:v>
                </c:pt>
                <c:pt idx="5">
                  <c:v>0.658589506164292</c:v>
                </c:pt>
                <c:pt idx="6">
                  <c:v>0.686133152679403</c:v>
                </c:pt>
                <c:pt idx="7">
                  <c:v>0.655092602260535</c:v>
                </c:pt>
                <c:pt idx="8">
                  <c:v>0.702287977947997</c:v>
                </c:pt>
                <c:pt idx="9">
                  <c:v>0.698813764635373</c:v>
                </c:pt>
                <c:pt idx="10">
                  <c:v>0.692642603347891</c:v>
                </c:pt>
                <c:pt idx="11">
                  <c:v>0.706305770865041</c:v>
                </c:pt>
                <c:pt idx="12">
                  <c:v>0.712355199356481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2210432"/>
        <c:axId val="-2116549248"/>
      </c:lineChart>
      <c:catAx>
        <c:axId val="-2052210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116549248"/>
        <c:crosses val="autoZero"/>
        <c:auto val="1"/>
        <c:lblAlgn val="ctr"/>
        <c:lblOffset val="100"/>
        <c:noMultiLvlLbl val="0"/>
      </c:catAx>
      <c:valAx>
        <c:axId val="-2116549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5221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시트9!$B$3</c:f>
              <c:strCache>
                <c:ptCount val="1"/>
                <c:pt idx="0">
                  <c:v>평균 / Wblk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시트9!$B$4:$B$16</c:f>
              <c:numCache>
                <c:formatCode>General</c:formatCode>
                <c:ptCount val="13"/>
                <c:pt idx="0">
                  <c:v>3.890624999999999</c:v>
                </c:pt>
                <c:pt idx="1">
                  <c:v>3.625</c:v>
                </c:pt>
                <c:pt idx="2">
                  <c:v>3.484375</c:v>
                </c:pt>
                <c:pt idx="3">
                  <c:v>4.25</c:v>
                </c:pt>
                <c:pt idx="4">
                  <c:v>4.015625</c:v>
                </c:pt>
                <c:pt idx="5">
                  <c:v>4.062499999999996</c:v>
                </c:pt>
                <c:pt idx="6">
                  <c:v>3.6875</c:v>
                </c:pt>
                <c:pt idx="7">
                  <c:v>4.109375</c:v>
                </c:pt>
                <c:pt idx="8">
                  <c:v>3.64179104477612</c:v>
                </c:pt>
                <c:pt idx="9">
                  <c:v>4.41791044776119</c:v>
                </c:pt>
                <c:pt idx="10">
                  <c:v>3.955223880597015</c:v>
                </c:pt>
                <c:pt idx="11">
                  <c:v>3.805970149253731</c:v>
                </c:pt>
                <c:pt idx="12">
                  <c:v>3.82089552238806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시트9!$C$3</c:f>
              <c:strCache>
                <c:ptCount val="1"/>
                <c:pt idx="0">
                  <c:v>평균 / Lblk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시트9!$C$4:$C$16</c:f>
              <c:numCache>
                <c:formatCode>General</c:formatCode>
                <c:ptCount val="13"/>
                <c:pt idx="0">
                  <c:v>3.28125</c:v>
                </c:pt>
                <c:pt idx="1">
                  <c:v>2.03125</c:v>
                </c:pt>
                <c:pt idx="2">
                  <c:v>2.34375</c:v>
                </c:pt>
                <c:pt idx="3">
                  <c:v>3.171875</c:v>
                </c:pt>
                <c:pt idx="4">
                  <c:v>2.84375</c:v>
                </c:pt>
                <c:pt idx="5">
                  <c:v>2.890624999999999</c:v>
                </c:pt>
                <c:pt idx="6">
                  <c:v>3.234375</c:v>
                </c:pt>
                <c:pt idx="7">
                  <c:v>3.0</c:v>
                </c:pt>
                <c:pt idx="8">
                  <c:v>2.82089552238806</c:v>
                </c:pt>
                <c:pt idx="9">
                  <c:v>3.388059701492537</c:v>
                </c:pt>
                <c:pt idx="10">
                  <c:v>3.194029850746269</c:v>
                </c:pt>
                <c:pt idx="11">
                  <c:v>2.791044776119403</c:v>
                </c:pt>
                <c:pt idx="12">
                  <c:v>2.776119402985075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0740928"/>
        <c:axId val="-2046119600"/>
      </c:lineChart>
      <c:catAx>
        <c:axId val="-2030740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46119600"/>
        <c:crosses val="autoZero"/>
        <c:auto val="1"/>
        <c:lblAlgn val="ctr"/>
        <c:lblOffset val="100"/>
        <c:noMultiLvlLbl val="0"/>
      </c:catAx>
      <c:valAx>
        <c:axId val="-204611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3074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승률에 따른 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시트2!$A$5</c:f>
              <c:strCache>
                <c:ptCount val="1"/>
                <c:pt idx="0">
                  <c:v>0.6-0.75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시트2!$B$5:$D$5</c:f>
              <c:numCache>
                <c:formatCode>0.0%</c:formatCode>
                <c:ptCount val="3"/>
                <c:pt idx="0">
                  <c:v>0.445282817315459</c:v>
                </c:pt>
                <c:pt idx="1">
                  <c:v>0.358059429164879</c:v>
                </c:pt>
                <c:pt idx="2">
                  <c:v>0.722482759200941</c:v>
                </c:pt>
              </c:numCache>
            </c:numRef>
          </c:val>
        </c:ser>
        <c:ser>
          <c:idx val="1"/>
          <c:order val="1"/>
          <c:tx>
            <c:strRef>
              <c:f>시트2!$A$6</c:f>
              <c:strCache>
                <c:ptCount val="1"/>
                <c:pt idx="0">
                  <c:v>0.45-0.6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시트2!$B$6:$D$6</c:f>
              <c:numCache>
                <c:formatCode>0.0%</c:formatCode>
                <c:ptCount val="3"/>
                <c:pt idx="0">
                  <c:v>0.433389253828792</c:v>
                </c:pt>
                <c:pt idx="1">
                  <c:v>0.342584491844956</c:v>
                </c:pt>
                <c:pt idx="2">
                  <c:v>0.702417966729651</c:v>
                </c:pt>
              </c:numCache>
            </c:numRef>
          </c:val>
        </c:ser>
        <c:ser>
          <c:idx val="2"/>
          <c:order val="2"/>
          <c:tx>
            <c:strRef>
              <c:f>시트2!$A$7</c:f>
              <c:strCache>
                <c:ptCount val="1"/>
                <c:pt idx="0">
                  <c:v>0.3-0.45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시트2!$B$7:$D$7</c:f>
              <c:numCache>
                <c:formatCode>0.0%</c:formatCode>
                <c:ptCount val="3"/>
                <c:pt idx="0">
                  <c:v>0.410848223412348</c:v>
                </c:pt>
                <c:pt idx="1">
                  <c:v>0.329037307681261</c:v>
                </c:pt>
                <c:pt idx="2">
                  <c:v>0.705212524252197</c:v>
                </c:pt>
              </c:numCache>
            </c:numRef>
          </c:val>
        </c:ser>
        <c:ser>
          <c:idx val="3"/>
          <c:order val="3"/>
          <c:tx>
            <c:strRef>
              <c:f>시트2!$A$8</c:f>
              <c:strCache>
                <c:ptCount val="1"/>
                <c:pt idx="0">
                  <c:v>0.15-0.3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시트2!$B$8:$D$8</c:f>
              <c:numCache>
                <c:formatCode>0.0%</c:formatCode>
                <c:ptCount val="3"/>
                <c:pt idx="0">
                  <c:v>0.399095532515587</c:v>
                </c:pt>
                <c:pt idx="1">
                  <c:v>0.308036875349275</c:v>
                </c:pt>
                <c:pt idx="2">
                  <c:v>0.707152454025175</c:v>
                </c:pt>
              </c:numCache>
            </c:numRef>
          </c:val>
        </c:ser>
        <c:ser>
          <c:idx val="4"/>
          <c:order val="4"/>
          <c:tx>
            <c:strRef>
              <c:f>시트2!$A$9</c:f>
              <c:strCache>
                <c:ptCount val="1"/>
                <c:pt idx="0">
                  <c:v>0-0.15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시트2!$B$9:$D$9</c:f>
              <c:numCache>
                <c:formatCode>0.0%</c:formatCode>
                <c:ptCount val="3"/>
                <c:pt idx="0">
                  <c:v>0.39331547330413</c:v>
                </c:pt>
                <c:pt idx="1">
                  <c:v>0.315750961798962</c:v>
                </c:pt>
                <c:pt idx="2">
                  <c:v>0.667789307796178</c:v>
                </c:pt>
              </c:numCache>
            </c:numRef>
          </c:val>
        </c:ser>
        <c:ser>
          <c:idx val="5"/>
          <c:order val="5"/>
          <c:tx>
            <c:strRef>
              <c:f>시트2!$A$4</c:f>
              <c:strCache>
                <c:ptCount val="1"/>
                <c:pt idx="0">
                  <c:v>0.75-0.9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시트2!$B$4:$D$4</c:f>
              <c:numCache>
                <c:formatCode>0.0%</c:formatCode>
                <c:ptCount val="3"/>
                <c:pt idx="0">
                  <c:v>0.469469491009235</c:v>
                </c:pt>
                <c:pt idx="1">
                  <c:v>0.372004994908117</c:v>
                </c:pt>
                <c:pt idx="2">
                  <c:v>0.722647568001292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-2034698512"/>
        <c:axId val="-2052629888"/>
      </c:barChart>
      <c:catAx>
        <c:axId val="-203469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52629888"/>
        <c:crosses val="autoZero"/>
        <c:auto val="1"/>
        <c:lblAlgn val="ctr"/>
        <c:lblOffset val="100"/>
        <c:noMultiLvlLbl val="0"/>
      </c:catAx>
      <c:valAx>
        <c:axId val="-2052629888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3469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11667"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0096500" cy="685800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3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3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1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6789863" y="1"/>
            <a:ext cx="5402137" cy="6870700"/>
          </a:xfrm>
          <a:prstGeom prst="rect">
            <a:avLst/>
          </a:prstGeom>
        </p:spPr>
      </p:pic>
      <p:sp>
        <p:nvSpPr>
          <p:cNvPr id="13" name="자유형 12"/>
          <p:cNvSpPr/>
          <p:nvPr userDrawn="1"/>
        </p:nvSpPr>
        <p:spPr>
          <a:xfrm flipH="1">
            <a:off x="0" y="-2"/>
            <a:ext cx="10160000" cy="6870702"/>
          </a:xfrm>
          <a:custGeom>
            <a:avLst/>
            <a:gdLst>
              <a:gd name="connsiteX0" fmla="*/ 10160000 w 10160000"/>
              <a:gd name="connsiteY0" fmla="*/ 0 h 6870702"/>
              <a:gd name="connsiteX1" fmla="*/ 3204289 w 10160000"/>
              <a:gd name="connsiteY1" fmla="*/ 0 h 6870702"/>
              <a:gd name="connsiteX2" fmla="*/ 0 w 10160000"/>
              <a:gd name="connsiteY2" fmla="*/ 6870701 h 6870702"/>
              <a:gd name="connsiteX3" fmla="*/ 4965700 w 10160000"/>
              <a:gd name="connsiteY3" fmla="*/ 6870701 h 6870702"/>
              <a:gd name="connsiteX4" fmla="*/ 4965700 w 10160000"/>
              <a:gd name="connsiteY4" fmla="*/ 6870702 h 6870702"/>
              <a:gd name="connsiteX5" fmla="*/ 10160000 w 10160000"/>
              <a:gd name="connsiteY5" fmla="*/ 6870702 h 6870702"/>
              <a:gd name="connsiteX6" fmla="*/ 10160000 w 10160000"/>
              <a:gd name="connsiteY6" fmla="*/ 1 h 6870702"/>
              <a:gd name="connsiteX7" fmla="*/ 10159999 w 10160000"/>
              <a:gd name="connsiteY7" fmla="*/ 1 h 687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60000" h="6870702">
                <a:moveTo>
                  <a:pt x="10160000" y="0"/>
                </a:moveTo>
                <a:lnTo>
                  <a:pt x="3204289" y="0"/>
                </a:lnTo>
                <a:lnTo>
                  <a:pt x="0" y="6870701"/>
                </a:lnTo>
                <a:lnTo>
                  <a:pt x="4965700" y="6870701"/>
                </a:lnTo>
                <a:lnTo>
                  <a:pt x="4965700" y="6870702"/>
                </a:lnTo>
                <a:lnTo>
                  <a:pt x="10160000" y="6870702"/>
                </a:lnTo>
                <a:lnTo>
                  <a:pt x="10160000" y="1"/>
                </a:lnTo>
                <a:lnTo>
                  <a:pt x="10159999" y="1"/>
                </a:lnTo>
                <a:close/>
              </a:path>
            </a:pathLst>
          </a:custGeom>
          <a:solidFill>
            <a:srgbClr val="00000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0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2"/>
          <a:srcRect l="-1" r="24598" b="7536"/>
          <a:stretch/>
        </p:blipFill>
        <p:spPr>
          <a:xfrm>
            <a:off x="7410686" y="976717"/>
            <a:ext cx="4768614" cy="5906683"/>
          </a:xfrm>
          <a:prstGeom prst="rect">
            <a:avLst/>
          </a:prstGeom>
        </p:spPr>
      </p:pic>
      <p:sp>
        <p:nvSpPr>
          <p:cNvPr id="67" name="직사각형 66"/>
          <p:cNvSpPr/>
          <p:nvPr userDrawn="1"/>
        </p:nvSpPr>
        <p:spPr>
          <a:xfrm>
            <a:off x="0" y="660400"/>
            <a:ext cx="12179300" cy="6223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2700" y="-13883"/>
            <a:ext cx="122047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3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5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4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7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5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F23E-7FA0-4840-B80B-E4E5ED959EB5}" type="datetimeFigureOut">
              <a:rPr lang="ko-KR" altLang="en-US" smtClean="0"/>
              <a:t>2016. 3. 26.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8DFF-2291-4F29-B87C-C3C5D60F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0"/>
              </a:schemeClr>
            </a:gs>
            <a:gs pos="50000">
              <a:schemeClr val="tx1">
                <a:alpha val="62000"/>
              </a:schemeClr>
            </a:gs>
            <a:gs pos="100000">
              <a:schemeClr val="tx1"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111" y="1849064"/>
            <a:ext cx="708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NCAA Data </a:t>
            </a:r>
            <a:r>
              <a:rPr lang="ko-KR" altLang="en-US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소개</a:t>
            </a:r>
            <a:endParaRPr lang="ko-KR" altLang="en-US" sz="3200" dirty="0">
              <a:solidFill>
                <a:schemeClr val="bg1"/>
              </a:solidFill>
              <a:latin typeface="Arial Black" panose="020B0A04020102020204" pitchFamily="34" charset="0"/>
              <a:cs typeface="Levenim MT" panose="02010502060101010101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406" y="26479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ea typeface="-윤고딕310" pitchFamily="18" charset="-127"/>
                <a:cs typeface="Arial" panose="020B0604020202020204" pitchFamily="34" charset="0"/>
              </a:rPr>
              <a:t>Presentation Subtitle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-윤고딕310" pitchFamily="18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774598"/>
            <a:ext cx="6088182" cy="5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457923"/>
            <a:ext cx="6088182" cy="60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05306" y="1058221"/>
            <a:ext cx="1707505" cy="469527"/>
            <a:chOff x="542924" y="1285875"/>
            <a:chExt cx="11280776" cy="310197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자유형 9"/>
            <p:cNvSpPr/>
            <p:nvPr/>
          </p:nvSpPr>
          <p:spPr>
            <a:xfrm>
              <a:off x="542924" y="1285875"/>
              <a:ext cx="5200651" cy="2972699"/>
            </a:xfrm>
            <a:custGeom>
              <a:avLst/>
              <a:gdLst>
                <a:gd name="connsiteX0" fmla="*/ 505369 w 5200651"/>
                <a:gd name="connsiteY0" fmla="*/ 1167765 h 2972699"/>
                <a:gd name="connsiteX1" fmla="*/ 1554829 w 5200651"/>
                <a:gd name="connsiteY1" fmla="*/ 1167765 h 2972699"/>
                <a:gd name="connsiteX2" fmla="*/ 1514980 w 5200651"/>
                <a:gd name="connsiteY2" fmla="*/ 1307328 h 2972699"/>
                <a:gd name="connsiteX3" fmla="*/ 1512591 w 5200651"/>
                <a:gd name="connsiteY3" fmla="*/ 1315720 h 2972699"/>
                <a:gd name="connsiteX4" fmla="*/ 2221546 w 5200651"/>
                <a:gd name="connsiteY4" fmla="*/ 1315720 h 2972699"/>
                <a:gd name="connsiteX5" fmla="*/ 2261993 w 5200651"/>
                <a:gd name="connsiteY5" fmla="*/ 1302785 h 2972699"/>
                <a:gd name="connsiteX6" fmla="*/ 2419043 w 5200651"/>
                <a:gd name="connsiteY6" fmla="*/ 1226862 h 2972699"/>
                <a:gd name="connsiteX7" fmla="*/ 2480268 w 5200651"/>
                <a:gd name="connsiteY7" fmla="*/ 1167765 h 2972699"/>
                <a:gd name="connsiteX8" fmla="*/ 3404863 w 5200651"/>
                <a:gd name="connsiteY8" fmla="*/ 1167765 h 2972699"/>
                <a:gd name="connsiteX9" fmla="*/ 3400025 w 5200651"/>
                <a:gd name="connsiteY9" fmla="*/ 1180059 h 2972699"/>
                <a:gd name="connsiteX10" fmla="*/ 2428875 w 5200651"/>
                <a:gd name="connsiteY10" fmla="*/ 1819275 h 2972699"/>
                <a:gd name="connsiteX11" fmla="*/ 2549525 w 5200651"/>
                <a:gd name="connsiteY11" fmla="*/ 2089150 h 2972699"/>
                <a:gd name="connsiteX12" fmla="*/ 3971926 w 5200651"/>
                <a:gd name="connsiteY12" fmla="*/ 2073275 h 2972699"/>
                <a:gd name="connsiteX13" fmla="*/ 4238626 w 5200651"/>
                <a:gd name="connsiteY13" fmla="*/ 1174750 h 2972699"/>
                <a:gd name="connsiteX14" fmla="*/ 5200651 w 5200651"/>
                <a:gd name="connsiteY14" fmla="*/ 1177925 h 2972699"/>
                <a:gd name="connsiteX15" fmla="*/ 4676777 w 5200651"/>
                <a:gd name="connsiteY15" fmla="*/ 2971799 h 2972699"/>
                <a:gd name="connsiteX16" fmla="*/ 2000252 w 5200651"/>
                <a:gd name="connsiteY16" fmla="*/ 2971799 h 2972699"/>
                <a:gd name="connsiteX17" fmla="*/ 1343026 w 5200651"/>
                <a:gd name="connsiteY17" fmla="*/ 2028825 h 2972699"/>
                <a:gd name="connsiteX18" fmla="*/ 1076327 w 5200651"/>
                <a:gd name="connsiteY18" fmla="*/ 2962275 h 2972699"/>
                <a:gd name="connsiteX19" fmla="*/ 0 w 5200651"/>
                <a:gd name="connsiteY19" fmla="*/ 2962275 h 2972699"/>
                <a:gd name="connsiteX20" fmla="*/ 471049 w 5200651"/>
                <a:gd name="connsiteY20" fmla="*/ 1287791 h 2972699"/>
                <a:gd name="connsiteX21" fmla="*/ 838200 w 5200651"/>
                <a:gd name="connsiteY21" fmla="*/ 0 h 2972699"/>
                <a:gd name="connsiteX22" fmla="*/ 2733675 w 5200651"/>
                <a:gd name="connsiteY22" fmla="*/ 9525 h 2972699"/>
                <a:gd name="connsiteX23" fmla="*/ 3505200 w 5200651"/>
                <a:gd name="connsiteY23" fmla="*/ 800100 h 2972699"/>
                <a:gd name="connsiteX24" fmla="*/ 3483760 w 5200651"/>
                <a:gd name="connsiteY24" fmla="*/ 919163 h 2972699"/>
                <a:gd name="connsiteX25" fmla="*/ 3459230 w 5200651"/>
                <a:gd name="connsiteY25" fmla="*/ 1019175 h 2972699"/>
                <a:gd name="connsiteX26" fmla="*/ 2552032 w 5200651"/>
                <a:gd name="connsiteY26" fmla="*/ 1019175 h 2972699"/>
                <a:gd name="connsiteX27" fmla="*/ 2558973 w 5200651"/>
                <a:gd name="connsiteY27" fmla="*/ 985800 h 2972699"/>
                <a:gd name="connsiteX28" fmla="*/ 2305202 w 5200651"/>
                <a:gd name="connsiteY28" fmla="*/ 725763 h 2972699"/>
                <a:gd name="connsiteX29" fmla="*/ 1681740 w 5200651"/>
                <a:gd name="connsiteY29" fmla="*/ 722630 h 2972699"/>
                <a:gd name="connsiteX30" fmla="*/ 1615922 w 5200651"/>
                <a:gd name="connsiteY30" fmla="*/ 954076 h 2972699"/>
                <a:gd name="connsiteX31" fmla="*/ 1597304 w 5200651"/>
                <a:gd name="connsiteY31" fmla="*/ 1019175 h 2972699"/>
                <a:gd name="connsiteX32" fmla="*/ 547859 w 5200651"/>
                <a:gd name="connsiteY32" fmla="*/ 1019175 h 2972699"/>
                <a:gd name="connsiteX33" fmla="*/ 606490 w 5200651"/>
                <a:gd name="connsiteY33" fmla="*/ 814183 h 2972699"/>
                <a:gd name="connsiteX34" fmla="*/ 838200 w 5200651"/>
                <a:gd name="connsiteY34" fmla="*/ 0 h 297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00651" h="2972699">
                  <a:moveTo>
                    <a:pt x="505369" y="1167765"/>
                  </a:moveTo>
                  <a:lnTo>
                    <a:pt x="1554829" y="1167765"/>
                  </a:lnTo>
                  <a:lnTo>
                    <a:pt x="1514980" y="1307328"/>
                  </a:lnTo>
                  <a:lnTo>
                    <a:pt x="1512591" y="1315720"/>
                  </a:lnTo>
                  <a:lnTo>
                    <a:pt x="2221546" y="1315720"/>
                  </a:lnTo>
                  <a:lnTo>
                    <a:pt x="2261993" y="1302785"/>
                  </a:lnTo>
                  <a:cubicBezTo>
                    <a:pt x="2328948" y="1279352"/>
                    <a:pt x="2379947" y="1253668"/>
                    <a:pt x="2419043" y="1226862"/>
                  </a:cubicBezTo>
                  <a:lnTo>
                    <a:pt x="2480268" y="1167765"/>
                  </a:lnTo>
                  <a:lnTo>
                    <a:pt x="3404863" y="1167765"/>
                  </a:lnTo>
                  <a:lnTo>
                    <a:pt x="3400025" y="1180059"/>
                  </a:lnTo>
                  <a:cubicBezTo>
                    <a:pt x="3288854" y="1404913"/>
                    <a:pt x="3043040" y="1639690"/>
                    <a:pt x="2428875" y="1819275"/>
                  </a:cubicBezTo>
                  <a:cubicBezTo>
                    <a:pt x="2479675" y="1978025"/>
                    <a:pt x="2428875" y="1866900"/>
                    <a:pt x="2549525" y="2089150"/>
                  </a:cubicBezTo>
                  <a:cubicBezTo>
                    <a:pt x="2875492" y="2089150"/>
                    <a:pt x="3600451" y="2071158"/>
                    <a:pt x="3971926" y="2073275"/>
                  </a:cubicBezTo>
                  <a:cubicBezTo>
                    <a:pt x="4165601" y="1453092"/>
                    <a:pt x="4115330" y="1605492"/>
                    <a:pt x="4238626" y="1174750"/>
                  </a:cubicBezTo>
                  <a:lnTo>
                    <a:pt x="5200651" y="1177925"/>
                  </a:lnTo>
                  <a:cubicBezTo>
                    <a:pt x="4795839" y="2508250"/>
                    <a:pt x="4760914" y="2584449"/>
                    <a:pt x="4676777" y="2971799"/>
                  </a:cubicBezTo>
                  <a:cubicBezTo>
                    <a:pt x="3897315" y="2978149"/>
                    <a:pt x="3413127" y="2947986"/>
                    <a:pt x="2000252" y="2971799"/>
                  </a:cubicBezTo>
                  <a:cubicBezTo>
                    <a:pt x="1863727" y="2773362"/>
                    <a:pt x="1893889" y="2832100"/>
                    <a:pt x="1343026" y="2028825"/>
                  </a:cubicBezTo>
                  <a:cubicBezTo>
                    <a:pt x="1073151" y="2965450"/>
                    <a:pt x="1165227" y="2647950"/>
                    <a:pt x="1076327" y="2962275"/>
                  </a:cubicBezTo>
                  <a:cubicBezTo>
                    <a:pt x="717551" y="2962275"/>
                    <a:pt x="1082676" y="2971800"/>
                    <a:pt x="0" y="2962275"/>
                  </a:cubicBezTo>
                  <a:cubicBezTo>
                    <a:pt x="36612" y="2810470"/>
                    <a:pt x="261250" y="2021756"/>
                    <a:pt x="471049" y="1287791"/>
                  </a:cubicBezTo>
                  <a:close/>
                  <a:moveTo>
                    <a:pt x="838200" y="0"/>
                  </a:moveTo>
                  <a:lnTo>
                    <a:pt x="2733675" y="9525"/>
                  </a:lnTo>
                  <a:cubicBezTo>
                    <a:pt x="3180819" y="9525"/>
                    <a:pt x="3562350" y="362481"/>
                    <a:pt x="3505200" y="800100"/>
                  </a:cubicBezTo>
                  <a:cubicBezTo>
                    <a:pt x="3498453" y="838002"/>
                    <a:pt x="3491930" y="877863"/>
                    <a:pt x="3483760" y="919163"/>
                  </a:cubicBezTo>
                  <a:lnTo>
                    <a:pt x="3459230" y="1019175"/>
                  </a:lnTo>
                  <a:lnTo>
                    <a:pt x="2552032" y="1019175"/>
                  </a:lnTo>
                  <a:lnTo>
                    <a:pt x="2558973" y="985800"/>
                  </a:lnTo>
                  <a:cubicBezTo>
                    <a:pt x="2577771" y="841858"/>
                    <a:pt x="2452277" y="725763"/>
                    <a:pt x="2305202" y="725763"/>
                  </a:cubicBezTo>
                  <a:lnTo>
                    <a:pt x="1681740" y="722630"/>
                  </a:lnTo>
                  <a:cubicBezTo>
                    <a:pt x="1671215" y="760519"/>
                    <a:pt x="1646496" y="847147"/>
                    <a:pt x="1615922" y="954076"/>
                  </a:cubicBezTo>
                  <a:lnTo>
                    <a:pt x="1597304" y="1019175"/>
                  </a:lnTo>
                  <a:lnTo>
                    <a:pt x="547859" y="1019175"/>
                  </a:lnTo>
                  <a:lnTo>
                    <a:pt x="606490" y="814183"/>
                  </a:lnTo>
                  <a:cubicBezTo>
                    <a:pt x="713816" y="438919"/>
                    <a:pt x="802647" y="127992"/>
                    <a:pt x="8382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평행 사변형 10"/>
            <p:cNvSpPr/>
            <p:nvPr/>
          </p:nvSpPr>
          <p:spPr>
            <a:xfrm>
              <a:off x="4806950" y="1339850"/>
              <a:ext cx="2743200" cy="9652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3024851">
              <a:off x="5822438" y="2426245"/>
              <a:ext cx="1558448" cy="2094202"/>
            </a:xfrm>
            <a:custGeom>
              <a:avLst/>
              <a:gdLst>
                <a:gd name="connsiteX0" fmla="*/ 516171 w 1558448"/>
                <a:gd name="connsiteY0" fmla="*/ 724798 h 2094202"/>
                <a:gd name="connsiteX1" fmla="*/ 512297 w 1558448"/>
                <a:gd name="connsiteY1" fmla="*/ 1190845 h 2094202"/>
                <a:gd name="connsiteX2" fmla="*/ 992645 w 1558448"/>
                <a:gd name="connsiteY2" fmla="*/ 1477927 h 2094202"/>
                <a:gd name="connsiteX3" fmla="*/ 1095097 w 1558448"/>
                <a:gd name="connsiteY3" fmla="*/ 927786 h 2094202"/>
                <a:gd name="connsiteX4" fmla="*/ 614748 w 1558448"/>
                <a:gd name="connsiteY4" fmla="*/ 640704 h 2094202"/>
                <a:gd name="connsiteX5" fmla="*/ 516171 w 1558448"/>
                <a:gd name="connsiteY5" fmla="*/ 724798 h 2094202"/>
                <a:gd name="connsiteX6" fmla="*/ 283565 w 1558448"/>
                <a:gd name="connsiteY6" fmla="*/ 239107 h 2094202"/>
                <a:gd name="connsiteX7" fmla="*/ 779224 w 1558448"/>
                <a:gd name="connsiteY7" fmla="*/ 0 h 2094202"/>
                <a:gd name="connsiteX8" fmla="*/ 1558448 w 1558448"/>
                <a:gd name="connsiteY8" fmla="*/ 1047101 h 2094202"/>
                <a:gd name="connsiteX9" fmla="*/ 779224 w 1558448"/>
                <a:gd name="connsiteY9" fmla="*/ 2094202 h 2094202"/>
                <a:gd name="connsiteX10" fmla="*/ 0 w 1558448"/>
                <a:gd name="connsiteY10" fmla="*/ 1047101 h 2094202"/>
                <a:gd name="connsiteX11" fmla="*/ 283565 w 1558448"/>
                <a:gd name="connsiteY11" fmla="*/ 239107 h 209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8448" h="2094202">
                  <a:moveTo>
                    <a:pt x="516171" y="724798"/>
                  </a:moveTo>
                  <a:cubicBezTo>
                    <a:pt x="440266" y="835554"/>
                    <a:pt x="434032" y="1017450"/>
                    <a:pt x="512297" y="1190845"/>
                  </a:cubicBezTo>
                  <a:cubicBezTo>
                    <a:pt x="616650" y="1422038"/>
                    <a:pt x="831710" y="1550568"/>
                    <a:pt x="992645" y="1477927"/>
                  </a:cubicBezTo>
                  <a:cubicBezTo>
                    <a:pt x="1153581" y="1405286"/>
                    <a:pt x="1199450" y="1158979"/>
                    <a:pt x="1095097" y="927786"/>
                  </a:cubicBezTo>
                  <a:cubicBezTo>
                    <a:pt x="990743" y="696593"/>
                    <a:pt x="775683" y="568063"/>
                    <a:pt x="614748" y="640704"/>
                  </a:cubicBezTo>
                  <a:cubicBezTo>
                    <a:pt x="574514" y="658864"/>
                    <a:pt x="541472" y="687879"/>
                    <a:pt x="516171" y="724798"/>
                  </a:cubicBezTo>
                  <a:close/>
                  <a:moveTo>
                    <a:pt x="283565" y="239107"/>
                  </a:moveTo>
                  <a:cubicBezTo>
                    <a:pt x="418261" y="89732"/>
                    <a:pt x="590944" y="0"/>
                    <a:pt x="779224" y="0"/>
                  </a:cubicBezTo>
                  <a:cubicBezTo>
                    <a:pt x="1209578" y="0"/>
                    <a:pt x="1558448" y="468803"/>
                    <a:pt x="1558448" y="1047101"/>
                  </a:cubicBezTo>
                  <a:cubicBezTo>
                    <a:pt x="1558448" y="1625399"/>
                    <a:pt x="1209578" y="2094202"/>
                    <a:pt x="779224" y="2094202"/>
                  </a:cubicBezTo>
                  <a:cubicBezTo>
                    <a:pt x="348870" y="2094202"/>
                    <a:pt x="0" y="1625399"/>
                    <a:pt x="0" y="1047101"/>
                  </a:cubicBezTo>
                  <a:cubicBezTo>
                    <a:pt x="0" y="721808"/>
                    <a:pt x="110385" y="431161"/>
                    <a:pt x="283565" y="23910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7378700" y="1409700"/>
              <a:ext cx="4445000" cy="2978150"/>
            </a:xfrm>
            <a:custGeom>
              <a:avLst/>
              <a:gdLst>
                <a:gd name="connsiteX0" fmla="*/ 524733 w 4445000"/>
                <a:gd name="connsiteY0" fmla="*/ 1043940 h 2978150"/>
                <a:gd name="connsiteX1" fmla="*/ 2349731 w 4445000"/>
                <a:gd name="connsiteY1" fmla="*/ 1043940 h 2978150"/>
                <a:gd name="connsiteX2" fmla="*/ 2362200 w 4445000"/>
                <a:gd name="connsiteY2" fmla="*/ 1066800 h 2978150"/>
                <a:gd name="connsiteX3" fmla="*/ 2368731 w 4445000"/>
                <a:gd name="connsiteY3" fmla="*/ 1043940 h 2978150"/>
                <a:gd name="connsiteX4" fmla="*/ 3345306 w 4445000"/>
                <a:gd name="connsiteY4" fmla="*/ 1043940 h 2978150"/>
                <a:gd name="connsiteX5" fmla="*/ 2838450 w 4445000"/>
                <a:gd name="connsiteY5" fmla="*/ 2978150 h 2978150"/>
                <a:gd name="connsiteX6" fmla="*/ 1854200 w 4445000"/>
                <a:gd name="connsiteY6" fmla="*/ 2971800 h 2978150"/>
                <a:gd name="connsiteX7" fmla="*/ 1278170 w 4445000"/>
                <a:gd name="connsiteY7" fmla="*/ 1919056 h 2978150"/>
                <a:gd name="connsiteX8" fmla="*/ 991630 w 4445000"/>
                <a:gd name="connsiteY8" fmla="*/ 2971800 h 2978150"/>
                <a:gd name="connsiteX9" fmla="*/ 0 w 4445000"/>
                <a:gd name="connsiteY9" fmla="*/ 2971800 h 2978150"/>
                <a:gd name="connsiteX10" fmla="*/ 805420 w 4445000"/>
                <a:gd name="connsiteY10" fmla="*/ 12700 h 2978150"/>
                <a:gd name="connsiteX11" fmla="*/ 1797050 w 4445000"/>
                <a:gd name="connsiteY11" fmla="*/ 12700 h 2978150"/>
                <a:gd name="connsiteX12" fmla="*/ 1793783 w 4445000"/>
                <a:gd name="connsiteY12" fmla="*/ 24703 h 2978150"/>
                <a:gd name="connsiteX13" fmla="*/ 2268682 w 4445000"/>
                <a:gd name="connsiteY13" fmla="*/ 895350 h 2978150"/>
                <a:gd name="connsiteX14" fmla="*/ 565177 w 4445000"/>
                <a:gd name="connsiteY14" fmla="*/ 895350 h 2978150"/>
                <a:gd name="connsiteX15" fmla="*/ 2667000 w 4445000"/>
                <a:gd name="connsiteY15" fmla="*/ 0 h 2978150"/>
                <a:gd name="connsiteX16" fmla="*/ 4445000 w 4445000"/>
                <a:gd name="connsiteY16" fmla="*/ 12700 h 2978150"/>
                <a:gd name="connsiteX17" fmla="*/ 4222750 w 4445000"/>
                <a:gd name="connsiteY17" fmla="*/ 863600 h 2978150"/>
                <a:gd name="connsiteX18" fmla="*/ 3390900 w 4445000"/>
                <a:gd name="connsiteY18" fmla="*/ 869950 h 2978150"/>
                <a:gd name="connsiteX19" fmla="*/ 3384244 w 4445000"/>
                <a:gd name="connsiteY19" fmla="*/ 895350 h 2978150"/>
                <a:gd name="connsiteX20" fmla="*/ 2411186 w 4445000"/>
                <a:gd name="connsiteY20" fmla="*/ 895350 h 297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0" h="2978150">
                  <a:moveTo>
                    <a:pt x="524733" y="1043940"/>
                  </a:moveTo>
                  <a:lnTo>
                    <a:pt x="2349731" y="1043940"/>
                  </a:lnTo>
                  <a:lnTo>
                    <a:pt x="2362200" y="1066800"/>
                  </a:lnTo>
                  <a:lnTo>
                    <a:pt x="2368731" y="1043940"/>
                  </a:lnTo>
                  <a:lnTo>
                    <a:pt x="3345306" y="1043940"/>
                  </a:lnTo>
                  <a:lnTo>
                    <a:pt x="2838450" y="2978150"/>
                  </a:lnTo>
                  <a:lnTo>
                    <a:pt x="1854200" y="2971800"/>
                  </a:lnTo>
                  <a:lnTo>
                    <a:pt x="1278170" y="1919056"/>
                  </a:lnTo>
                  <a:lnTo>
                    <a:pt x="991630" y="2971800"/>
                  </a:lnTo>
                  <a:lnTo>
                    <a:pt x="0" y="2971800"/>
                  </a:lnTo>
                  <a:close/>
                  <a:moveTo>
                    <a:pt x="805420" y="12700"/>
                  </a:moveTo>
                  <a:lnTo>
                    <a:pt x="1797050" y="12700"/>
                  </a:lnTo>
                  <a:lnTo>
                    <a:pt x="1793783" y="24703"/>
                  </a:lnTo>
                  <a:lnTo>
                    <a:pt x="2268682" y="895350"/>
                  </a:lnTo>
                  <a:lnTo>
                    <a:pt x="565177" y="895350"/>
                  </a:lnTo>
                  <a:close/>
                  <a:moveTo>
                    <a:pt x="2667000" y="0"/>
                  </a:moveTo>
                  <a:lnTo>
                    <a:pt x="4445000" y="12700"/>
                  </a:lnTo>
                  <a:lnTo>
                    <a:pt x="4222750" y="863600"/>
                  </a:lnTo>
                  <a:lnTo>
                    <a:pt x="3390900" y="869950"/>
                  </a:lnTo>
                  <a:lnTo>
                    <a:pt x="3384244" y="895350"/>
                  </a:lnTo>
                  <a:lnTo>
                    <a:pt x="2411186" y="8953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7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356" y="1516092"/>
            <a:ext cx="5365259" cy="49101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5284" y="127000"/>
            <a:ext cx="4226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02. </a:t>
            </a:r>
            <a:r>
              <a:rPr lang="en-US" altLang="ko-KR" sz="4000" b="1" dirty="0" err="1">
                <a:solidFill>
                  <a:schemeClr val="bg1"/>
                </a:solidFill>
                <a:cs typeface="Arial" panose="020B0604020202020204" pitchFamily="34" charset="0"/>
              </a:rPr>
              <a:t>TourneySlots</a:t>
            </a:r>
            <a:endParaRPr lang="en-US" altLang="ko-KR" sz="4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23000" y="1968500"/>
            <a:ext cx="1270000" cy="317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51717" y="1488547"/>
            <a:ext cx="1332897" cy="28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50298" y="1465361"/>
            <a:ext cx="1401417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29500" y="2457448"/>
            <a:ext cx="1320798" cy="311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2" idx="1"/>
            <a:endCxn id="14" idx="3"/>
          </p:cNvCxnSpPr>
          <p:nvPr/>
        </p:nvCxnSpPr>
        <p:spPr>
          <a:xfrm rot="10800000" flipV="1">
            <a:off x="3316404" y="2127249"/>
            <a:ext cx="2906597" cy="1942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9303" y="2121486"/>
            <a:ext cx="219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해당 시즌 연도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  <p:cxnSp>
        <p:nvCxnSpPr>
          <p:cNvPr id="15" name="꺾인 연결선 14"/>
          <p:cNvCxnSpPr>
            <a:stCxn id="11" idx="1"/>
            <a:endCxn id="18" idx="3"/>
          </p:cNvCxnSpPr>
          <p:nvPr/>
        </p:nvCxnSpPr>
        <p:spPr>
          <a:xfrm rot="10800000" flipV="1">
            <a:off x="3221642" y="2613072"/>
            <a:ext cx="4207858" cy="2460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2659063"/>
            <a:ext cx="276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1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라운드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4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번 시드 게임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  <p:cxnSp>
        <p:nvCxnSpPr>
          <p:cNvPr id="22" name="꺾인 연결선 21"/>
          <p:cNvCxnSpPr>
            <a:stCxn id="10" idx="2"/>
            <a:endCxn id="31" idx="3"/>
          </p:cNvCxnSpPr>
          <p:nvPr/>
        </p:nvCxnSpPr>
        <p:spPr>
          <a:xfrm rot="5400000">
            <a:off x="5573523" y="-359583"/>
            <a:ext cx="1747740" cy="60072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2"/>
            <a:endCxn id="32" idx="3"/>
          </p:cNvCxnSpPr>
          <p:nvPr/>
        </p:nvCxnSpPr>
        <p:spPr>
          <a:xfrm rot="5400000">
            <a:off x="6005790" y="-824465"/>
            <a:ext cx="2217751" cy="74070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6610" y="3317846"/>
            <a:ext cx="168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상대적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강팀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3994" y="3787857"/>
            <a:ext cx="168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상대적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약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팀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29500" y="3716240"/>
            <a:ext cx="3568700" cy="1944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6" idx="1"/>
            <a:endCxn id="40" idx="3"/>
          </p:cNvCxnSpPr>
          <p:nvPr/>
        </p:nvCxnSpPr>
        <p:spPr>
          <a:xfrm rot="10800000">
            <a:off x="3443780" y="4470610"/>
            <a:ext cx="3985721" cy="21808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2300" y="4270554"/>
            <a:ext cx="282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X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지역에서 열리는 경기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11200" y="5537200"/>
            <a:ext cx="4025900" cy="711200"/>
            <a:chOff x="711200" y="5537200"/>
            <a:chExt cx="4025900" cy="711200"/>
          </a:xfrm>
        </p:grpSpPr>
        <p:sp>
          <p:nvSpPr>
            <p:cNvPr id="44" name="모서리가 접힌 도형 43"/>
            <p:cNvSpPr/>
            <p:nvPr/>
          </p:nvSpPr>
          <p:spPr>
            <a:xfrm>
              <a:off x="711200" y="5537200"/>
              <a:ext cx="4025900" cy="711200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3601" y="5661152"/>
              <a:ext cx="3560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ndalus" panose="02020603050405020304" pitchFamily="18" charset="-78"/>
                </a:rPr>
                <a:t>어떻게 경기가 진행이 되는가</a:t>
              </a:r>
              <a:r>
                <a:rPr lang="en-US" altLang="ko-KR" sz="2000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ndalus" panose="02020603050405020304" pitchFamily="18" charset="-78"/>
                </a:rPr>
                <a:t>?</a:t>
              </a:r>
              <a:endPara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  <a:cs typeface="Andalus" panose="02020603050405020304" pitchFamily="18" charset="-78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22300" y="1130299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2006</a:t>
            </a:r>
            <a:r>
              <a:rPr lang="ko-KR" alt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년 시즌 </a:t>
            </a:r>
            <a:r>
              <a:rPr lang="en-US" altLang="ko-KR" sz="28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TourneySlots</a:t>
            </a:r>
            <a:endParaRPr lang="en-US" altLang="ko-KR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4553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25" y="1431954"/>
            <a:ext cx="7219950" cy="52482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5284" y="127000"/>
            <a:ext cx="4226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02. </a:t>
            </a:r>
            <a:r>
              <a:rPr lang="en-US" altLang="ko-KR" sz="4000" b="1" dirty="0" err="1">
                <a:solidFill>
                  <a:schemeClr val="bg1"/>
                </a:solidFill>
                <a:cs typeface="Arial" panose="020B0604020202020204" pitchFamily="34" charset="0"/>
              </a:rPr>
              <a:t>TourneySlots</a:t>
            </a:r>
            <a:endParaRPr lang="en-US" altLang="ko-KR" sz="4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300" y="1130299"/>
            <a:ext cx="44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2006</a:t>
            </a:r>
            <a:r>
              <a:rPr lang="ko-KR" alt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년 시즌 </a:t>
            </a:r>
            <a:r>
              <a:rPr lang="en-US" altLang="ko-KR" sz="28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TourneySlots</a:t>
            </a:r>
            <a:endParaRPr lang="en-US" altLang="ko-KR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7646" y="2140177"/>
            <a:ext cx="1270000" cy="320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2" idx="1"/>
            <a:endCxn id="14" idx="3"/>
          </p:cNvCxnSpPr>
          <p:nvPr/>
        </p:nvCxnSpPr>
        <p:spPr>
          <a:xfrm rot="10800000" flipV="1">
            <a:off x="3019424" y="2300548"/>
            <a:ext cx="1648222" cy="4564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8161" y="2556959"/>
            <a:ext cx="2481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1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번 시드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배정경기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23592" y="4023081"/>
            <a:ext cx="1270000" cy="3871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1"/>
            <a:endCxn id="21" idx="3"/>
          </p:cNvCxnSpPr>
          <p:nvPr/>
        </p:nvCxnSpPr>
        <p:spPr>
          <a:xfrm rot="10800000">
            <a:off x="3005652" y="3575648"/>
            <a:ext cx="1617940" cy="6409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4389" y="3375592"/>
            <a:ext cx="2481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2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번 시드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배정경기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93592" y="5351655"/>
            <a:ext cx="1270000" cy="3871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5" idx="1"/>
            <a:endCxn id="27" idx="3"/>
          </p:cNvCxnSpPr>
          <p:nvPr/>
        </p:nvCxnSpPr>
        <p:spPr>
          <a:xfrm rot="10800000">
            <a:off x="2439194" y="4934882"/>
            <a:ext cx="3454398" cy="61033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90846" y="4734827"/>
            <a:ext cx="13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해당 지역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34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5284" y="127000"/>
            <a:ext cx="4250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03. </a:t>
            </a:r>
            <a:r>
              <a:rPr lang="en-US" altLang="ko-KR" sz="4000" spc="-50" dirty="0" err="1">
                <a:solidFill>
                  <a:srgbClr val="FFCA21"/>
                </a:solidFill>
                <a:latin typeface="Nanum Gothic" charset="-127"/>
                <a:ea typeface="Nanum Gothic" charset="-127"/>
                <a:cs typeface="Nanum Gothic" charset="-127"/>
              </a:rPr>
              <a:t>TourneySeeds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b="37288"/>
          <a:stretch/>
        </p:blipFill>
        <p:spPr>
          <a:xfrm>
            <a:off x="285284" y="1302661"/>
            <a:ext cx="3474983" cy="2664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7680" y="1302661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Season : 1985</a:t>
            </a:r>
            <a:r>
              <a:rPr kumimoji="1" lang="ko-KR" altLang="en-US" dirty="0" smtClean="0"/>
              <a:t>년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2015</a:t>
            </a:r>
            <a:r>
              <a:rPr kumimoji="1" lang="ko-KR" altLang="en-US" dirty="0" smtClean="0"/>
              <a:t>년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</a:t>
            </a:r>
            <a:r>
              <a:rPr kumimoji="1" lang="ko-KR" altLang="en-US" b="1" dirty="0" smtClean="0"/>
              <a:t>총 </a:t>
            </a:r>
            <a:r>
              <a:rPr kumimoji="1" lang="en-US" altLang="ko-KR" b="1" dirty="0" smtClean="0"/>
              <a:t>31</a:t>
            </a:r>
            <a:r>
              <a:rPr kumimoji="1" lang="ko-KR" altLang="en-US" b="1" dirty="0" smtClean="0"/>
              <a:t>년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7680" y="177043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Seed : </a:t>
            </a:r>
            <a:r>
              <a:rPr kumimoji="1" lang="ko-KR" altLang="en-US" dirty="0" smtClean="0"/>
              <a:t>지역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1-16</a:t>
            </a:r>
            <a:r>
              <a:rPr kumimoji="1" lang="ko-KR" altLang="en-US" dirty="0" smtClean="0"/>
              <a:t>의 시드로 구성</a:t>
            </a:r>
            <a:endParaRPr kumimoji="1"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26" y="3755696"/>
            <a:ext cx="4817175" cy="25629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67953" y="3613074"/>
            <a:ext cx="36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600" b="1" dirty="0" smtClean="0"/>
              <a:t>W01</a:t>
            </a:r>
            <a:endParaRPr kumimoji="1" lang="ko-KR" altLang="en-US" sz="6600" b="1" dirty="0"/>
          </a:p>
        </p:txBody>
      </p:sp>
      <p:sp>
        <p:nvSpPr>
          <p:cNvPr id="14" name="직사각형 13"/>
          <p:cNvSpPr/>
          <p:nvPr/>
        </p:nvSpPr>
        <p:spPr>
          <a:xfrm>
            <a:off x="5309787" y="3584848"/>
            <a:ext cx="1080120" cy="110799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096636" y="32701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smtClean="0"/>
              <a:t>총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개 지역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E6FD-6E86-41D5-B20F-7E654CB4CF45}" type="slidenum">
              <a:rPr lang="ko-KR" altLang="en-US" sz="1400"/>
              <a:pPr/>
              <a:t>13</a:t>
            </a:fld>
            <a:endParaRPr lang="ko-KR" altLang="en-US" sz="1400" dirty="0"/>
          </a:p>
        </p:txBody>
      </p:sp>
      <p:sp>
        <p:nvSpPr>
          <p:cNvPr id="3" name="slide2_shape4"/>
          <p:cNvSpPr/>
          <p:nvPr/>
        </p:nvSpPr>
        <p:spPr>
          <a:xfrm>
            <a:off x="2279576" y="29994"/>
            <a:ext cx="6768752" cy="7016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ko-KR" altLang="en-US" sz="2000" spc="-50" dirty="0">
                <a:solidFill>
                  <a:srgbClr val="142B58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변수 설명</a:t>
            </a:r>
            <a:endParaRPr sz="2000" spc="-50" dirty="0">
              <a:solidFill>
                <a:srgbClr val="142B58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slide2_shape4"/>
          <p:cNvSpPr/>
          <p:nvPr/>
        </p:nvSpPr>
        <p:spPr>
          <a:xfrm>
            <a:off x="2423592" y="515578"/>
            <a:ext cx="4608512" cy="7016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altLang="ko-KR" sz="1600" b="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1)</a:t>
            </a:r>
            <a:r>
              <a:rPr lang="ko-KR" altLang="en-US" sz="1600" b="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데이터 구성</a:t>
            </a:r>
            <a:endParaRPr sz="1600" b="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18008" y="50428"/>
            <a:ext cx="530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50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1584" y="2089074"/>
            <a:ext cx="36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600" b="1" dirty="0"/>
              <a:t>W01</a:t>
            </a:r>
            <a:endParaRPr kumimoji="1" lang="ko-KR" altLang="en-US" sz="6600" b="1" dirty="0"/>
          </a:p>
        </p:txBody>
      </p:sp>
      <p:sp>
        <p:nvSpPr>
          <p:cNvPr id="12" name="직사각형 11"/>
          <p:cNvSpPr/>
          <p:nvPr/>
        </p:nvSpPr>
        <p:spPr>
          <a:xfrm>
            <a:off x="2207568" y="2089074"/>
            <a:ext cx="1080120" cy="110799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15880" y="2276873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/>
              <a:t>지역 리그에서 갖게 된 시드의 값</a:t>
            </a:r>
            <a:endParaRPr kumimoji="1" lang="en-US" altLang="ko-KR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/>
              <a:t>총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 시드 있음</a:t>
            </a:r>
            <a:endParaRPr kumimoji="1"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783464" y="4554543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/>
              <a:t>1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2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3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4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5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6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7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8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9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10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11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12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13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14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15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16</a:t>
            </a:r>
            <a:endParaRPr kumimoji="1" lang="ko-KR" altLang="en-US" sz="3600" b="1" dirty="0"/>
          </a:p>
        </p:txBody>
      </p:sp>
      <p:sp>
        <p:nvSpPr>
          <p:cNvPr id="8" name="직사각형 7"/>
          <p:cNvSpPr/>
          <p:nvPr/>
        </p:nvSpPr>
        <p:spPr>
          <a:xfrm>
            <a:off x="1783464" y="4554543"/>
            <a:ext cx="49611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840416" y="4560927"/>
            <a:ext cx="6686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꺾인 연결선[E] 13"/>
          <p:cNvCxnSpPr>
            <a:stCxn id="8" idx="0"/>
            <a:endCxn id="13" idx="0"/>
          </p:cNvCxnSpPr>
          <p:nvPr/>
        </p:nvCxnSpPr>
        <p:spPr>
          <a:xfrm rot="16200000" flipH="1">
            <a:off x="6099926" y="486136"/>
            <a:ext cx="6384" cy="8143196"/>
          </a:xfrm>
          <a:prstGeom prst="bentConnector3">
            <a:avLst>
              <a:gd name="adj1" fmla="val -3580827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6736" y="5522587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</a:t>
            </a:r>
            <a:r>
              <a:rPr kumimoji="1" lang="ko-KR" altLang="en-US" b="1" dirty="0"/>
              <a:t>지역 당 </a:t>
            </a:r>
            <a:r>
              <a:rPr kumimoji="1" lang="en-US" altLang="ko-KR" b="1" dirty="0"/>
              <a:t>8</a:t>
            </a:r>
            <a:r>
              <a:rPr kumimoji="1" lang="ko-KR" altLang="en-US" b="1" dirty="0"/>
              <a:t>쌍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4</a:t>
            </a:r>
            <a:r>
              <a:rPr kumimoji="1" lang="ko-KR" altLang="en-US" b="1" dirty="0"/>
              <a:t>지역 * </a:t>
            </a:r>
            <a:r>
              <a:rPr kumimoji="1" lang="en-US" altLang="ko-KR" b="1" dirty="0"/>
              <a:t>8</a:t>
            </a:r>
            <a:r>
              <a:rPr kumimoji="1" lang="ko-KR" altLang="en-US" b="1" dirty="0"/>
              <a:t>쌍 </a:t>
            </a:r>
            <a:r>
              <a:rPr kumimoji="1" lang="en-US" altLang="ko-KR" b="1" dirty="0"/>
              <a:t>=</a:t>
            </a:r>
            <a:r>
              <a:rPr kumimoji="1" lang="ko-KR" altLang="en-US" b="1" dirty="0"/>
              <a:t> 총 </a:t>
            </a:r>
            <a:r>
              <a:rPr kumimoji="1" lang="en-US" altLang="ko-KR" b="1" dirty="0"/>
              <a:t>32</a:t>
            </a:r>
            <a:r>
              <a:rPr kumimoji="1" lang="ko-KR" altLang="en-US" b="1" dirty="0"/>
              <a:t>경기 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106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5284" y="127000"/>
            <a:ext cx="4250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03. </a:t>
            </a:r>
            <a:r>
              <a:rPr lang="en-US" altLang="ko-KR" sz="4000" spc="-50" dirty="0" err="1">
                <a:solidFill>
                  <a:srgbClr val="FFCA21"/>
                </a:solidFill>
                <a:latin typeface="Nanum Gothic" charset="-127"/>
                <a:ea typeface="Nanum Gothic" charset="-127"/>
                <a:cs typeface="Nanum Gothic" charset="-127"/>
              </a:rPr>
              <a:t>TourneySeeds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/>
          <a:stretch/>
        </p:blipFill>
        <p:spPr>
          <a:xfrm>
            <a:off x="452372" y="1238464"/>
            <a:ext cx="5891297" cy="53834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b="37288"/>
          <a:stretch/>
        </p:blipFill>
        <p:spPr>
          <a:xfrm>
            <a:off x="6549565" y="3259016"/>
            <a:ext cx="2954221" cy="22650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72899" y="227341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Team : </a:t>
            </a:r>
            <a:r>
              <a:rPr kumimoji="1" lang="ko-KR" altLang="en-US" dirty="0" smtClean="0"/>
              <a:t>팀이름 코드명</a:t>
            </a:r>
            <a:endParaRPr kumimoji="1"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83" y="3259016"/>
            <a:ext cx="2482317" cy="24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5284" y="127000"/>
            <a:ext cx="4250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03. </a:t>
            </a:r>
            <a:r>
              <a:rPr lang="en-US" altLang="ko-KR" sz="4000" spc="-50" dirty="0" err="1">
                <a:solidFill>
                  <a:srgbClr val="FFCA21"/>
                </a:solidFill>
                <a:latin typeface="Nanum Gothic" charset="-127"/>
                <a:ea typeface="Nanum Gothic" charset="-127"/>
                <a:cs typeface="Nanum Gothic" charset="-127"/>
              </a:rPr>
              <a:t>TourneySeeds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750" y="1606060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kumimoji="1" lang="ko-KR" altLang="en-US" dirty="0" smtClean="0"/>
              <a:t>새로운 변수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팀 시드값 총합의 평균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45" y="2242032"/>
            <a:ext cx="3247041" cy="32470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8822" y="1606060"/>
            <a:ext cx="382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kumimoji="1" lang="en-US" altLang="ko-KR" dirty="0" err="1" smtClean="0"/>
              <a:t>Mean_Seed</a:t>
            </a:r>
            <a:r>
              <a:rPr kumimoji="1" lang="en-US" altLang="ko-KR" dirty="0" smtClean="0"/>
              <a:t>: Stem-and-Leaf plot</a:t>
            </a:r>
            <a:endParaRPr kumimoji="1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65" y="2242032"/>
            <a:ext cx="6217006" cy="39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4665" y="1592103"/>
            <a:ext cx="8660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ea typeface="-윤고딕310" pitchFamily="18" charset="-127"/>
                <a:cs typeface="Arial" panose="020B0604020202020204" pitchFamily="34" charset="0"/>
              </a:rPr>
              <a:t>03.</a:t>
            </a:r>
            <a:r>
              <a:rPr lang="ko-KR" altLang="en-US" sz="5400" b="1" dirty="0" smtClean="0">
                <a:solidFill>
                  <a:schemeClr val="bg1"/>
                </a:solidFill>
                <a:ea typeface="-윤고딕310" pitchFamily="18" charset="-127"/>
                <a:cs typeface="Arial" panose="020B0604020202020204" pitchFamily="34" charset="0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RegularSeasonCompactResults</a:t>
            </a:r>
            <a:r>
              <a:rPr lang="en-US" altLang="ko-KR" sz="54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&amp; </a:t>
            </a:r>
            <a:r>
              <a:rPr lang="en-US" altLang="ko-KR" sz="5400" dirty="0" err="1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DetailiedResults</a:t>
            </a:r>
            <a:r>
              <a:rPr lang="en-US" altLang="ko-KR" sz="5400" dirty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데이터</a:t>
            </a:r>
          </a:p>
          <a:p>
            <a:endParaRPr lang="ko-KR" altLang="en-US" sz="5400" dirty="0">
              <a:solidFill>
                <a:schemeClr val="bg1"/>
              </a:solidFill>
              <a:latin typeface="Arial Black" panose="020B0A04020102020204" pitchFamily="34" charset="0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84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9905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01. </a:t>
            </a:r>
            <a:r>
              <a:rPr lang="en-US" altLang="ko-KR" sz="4000" dirty="0" err="1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RegularSeasonCompactResults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24118"/>
              </p:ext>
            </p:extLst>
          </p:nvPr>
        </p:nvGraphicFramePr>
        <p:xfrm>
          <a:off x="1143000" y="2057400"/>
          <a:ext cx="9872664" cy="3693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4665"/>
                <a:gridCol w="1564296"/>
                <a:gridCol w="3147934"/>
                <a:gridCol w="32357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Variable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Range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Remark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season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1985~2014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시즌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daynum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0 </a:t>
                      </a:r>
                      <a:r>
                        <a:rPr lang="ko-KR" altLang="en-US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이상 정수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effectLst/>
                        </a:rPr>
                        <a:t>경기시작일로부터 경과일수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dayzero</a:t>
                      </a:r>
                      <a:r>
                        <a:rPr lang="en-US" altLang="ko-KR" dirty="0" smtClean="0"/>
                        <a:t>” from</a:t>
                      </a:r>
                      <a:r>
                        <a:rPr lang="en-US" altLang="ko-KR" baseline="0" dirty="0" smtClean="0"/>
                        <a:t> “season”.csv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wteam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number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이긴 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number</a:t>
                      </a:r>
                      <a:r>
                        <a:rPr lang="en-US" altLang="ko-KR" baseline="0" dirty="0" smtClean="0">
                          <a:latin typeface="+mn-lt"/>
                          <a:cs typeface="+mn-cs"/>
                        </a:rPr>
                        <a:t>)</a:t>
                      </a: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0 </a:t>
                      </a:r>
                      <a:r>
                        <a:rPr lang="ko-KR" altLang="en-US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이상 정수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이긴 팀 점수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lteam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number</a:t>
                      </a: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진 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number</a:t>
                      </a:r>
                      <a:r>
                        <a:rPr lang="en-US" altLang="ko-KR" baseline="0" dirty="0" smtClean="0">
                          <a:latin typeface="+mn-lt"/>
                          <a:cs typeface="+mn-cs"/>
                        </a:rPr>
                        <a:t>)</a:t>
                      </a: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lscore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이상 정수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 팀 점수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이상 정수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wloc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H, A,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N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장소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( H- Home, A- Away, N-Neutral)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numot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0~6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연장경기 수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9905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01. </a:t>
            </a:r>
            <a:r>
              <a:rPr lang="en-US" altLang="ko-KR" sz="4000" dirty="0" err="1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RegularSeasonCompactResults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66084"/>
              </p:ext>
            </p:extLst>
          </p:nvPr>
        </p:nvGraphicFramePr>
        <p:xfrm>
          <a:off x="1107217" y="1119414"/>
          <a:ext cx="10334506" cy="5738586"/>
        </p:xfrm>
        <a:graphic>
          <a:graphicData uri="http://schemas.openxmlformats.org/drawingml/2006/table">
            <a:tbl>
              <a:tblPr/>
              <a:tblGrid>
                <a:gridCol w="794962"/>
                <a:gridCol w="794962"/>
                <a:gridCol w="794962"/>
                <a:gridCol w="794962"/>
                <a:gridCol w="794962"/>
                <a:gridCol w="794962"/>
                <a:gridCol w="794962"/>
                <a:gridCol w="794962"/>
                <a:gridCol w="794962"/>
                <a:gridCol w="794962"/>
                <a:gridCol w="794962"/>
                <a:gridCol w="794962"/>
                <a:gridCol w="794962"/>
              </a:tblGrid>
              <a:tr h="399592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0"/>
                      </a:endParaRP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2008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2009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2010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2011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2012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2013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2014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2015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2016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countn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winning rate(%)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TeamName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922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1462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0.998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0.996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0.994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0.996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0.996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0.995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0.993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0.995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0.998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14631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0.997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Xavier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792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1180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0.857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0.875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0.875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0.714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0.556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215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0.721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Drexel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99592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1311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0.833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0.625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0.167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0.875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0.778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202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0.777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Nicholls St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99592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1241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0.200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0.714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0.875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0.857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0.625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0.857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200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0.730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James Madison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7922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1245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0.571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0.778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0.875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0.714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0.714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189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Kent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9959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1210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0.714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0.857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0.625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0.778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170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0.659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Georgia Tech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99592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1227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0.833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0.429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0.778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169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0.716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IL Chicago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7922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1325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0.571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0.333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0.571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167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0.701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Ohio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7922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1104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0.167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0.714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0.333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166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0.614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Alabama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7922">
                <a:tc>
                  <a:txBody>
                    <a:bodyPr/>
                    <a:lstStyle/>
                    <a:p>
                      <a:pPr algn="r" fontAlgn="ctr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1268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0.429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0.400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0.333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0.429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163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0.558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Maryland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99592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1280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0.250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0.714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0.778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162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0.531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Mississippi St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792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1116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0.625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0.250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0.250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0.400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149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0.591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Arkansas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99592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1279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0.556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0.333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0.400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146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0.575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Mississippi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7922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1267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0.444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1.000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0.429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0.625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144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0.549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Marshall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7922">
                <a:tc>
                  <a:txBody>
                    <a:bodyPr/>
                    <a:lstStyle/>
                    <a:p>
                      <a:pPr algn="r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1390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0.833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0.571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0.333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142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0.655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Stanford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9959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1397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0.714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0.667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0.800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0.250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0.429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0.200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142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0.585 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Tennessee</a:t>
                      </a:r>
                    </a:p>
                  </a:txBody>
                  <a:tcPr marL="11691" marR="11691" marT="11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9905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01. </a:t>
            </a:r>
            <a:r>
              <a:rPr lang="en-US" altLang="ko-KR" sz="4000" dirty="0" err="1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RegularSeasonCompactResults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pic>
        <p:nvPicPr>
          <p:cNvPr id="3074" name="Picture 2" descr="https://lh4.googleusercontent.com/dyR78sWh6EEMTaTKyYXHagGLVsgX6i1xCLfU52h3b1Ct8vW_ImGGOIf6iA3VQD1qMUQFK3-palSvEjncoaeqe_Uyi-qnx5H_2FhnaRT3d3Yy90a6f2Vckg4ue4sV3xDwgLzWA6J7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43" y="703036"/>
            <a:ext cx="7493000" cy="615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14400" y="3235471"/>
            <a:ext cx="6096000" cy="8515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>
                <a:solidFill>
                  <a:srgbClr val="595959"/>
                </a:solidFill>
                <a:latin typeface="Arial" charset="0"/>
              </a:rPr>
              <a:t>dayzero</a:t>
            </a:r>
            <a:r>
              <a:rPr lang="ko-KR" altLang="en-US" dirty="0">
                <a:solidFill>
                  <a:srgbClr val="595959"/>
                </a:solidFill>
                <a:latin typeface="Arial" charset="0"/>
              </a:rPr>
              <a:t>로부터</a:t>
            </a:r>
            <a:endParaRPr lang="ko-KR" altLang="en-US" dirty="0"/>
          </a:p>
          <a:p>
            <a:r>
              <a:rPr lang="ko-KR" altLang="en-US" dirty="0">
                <a:solidFill>
                  <a:srgbClr val="595959"/>
                </a:solidFill>
                <a:latin typeface="Arial" charset="0"/>
              </a:rPr>
              <a:t>게임이 실시된 날짜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54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평행 사변형 27"/>
          <p:cNvSpPr/>
          <p:nvPr/>
        </p:nvSpPr>
        <p:spPr>
          <a:xfrm rot="14768370">
            <a:off x="9771028" y="4941057"/>
            <a:ext cx="1728892" cy="1748875"/>
          </a:xfrm>
          <a:prstGeom prst="parallelogram">
            <a:avLst>
              <a:gd name="adj" fmla="val 4589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64387" y="5446326"/>
            <a:ext cx="175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cs typeface="Arial" panose="020B0604020202020204" pitchFamily="34" charset="0"/>
              </a:rPr>
              <a:t>INDEX</a:t>
            </a:r>
            <a:endParaRPr lang="ko-KR" altLang="en-US" sz="4000" b="1" dirty="0"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066" y="1193335"/>
            <a:ext cx="72704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sz="2000" b="1" dirty="0" smtClean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 smtClean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ea typeface="-윤고딕310" pitchFamily="18" charset="-127"/>
                <a:cs typeface="Arial" panose="020B0604020202020204" pitchFamily="34" charset="0"/>
              </a:rPr>
              <a:t>NCAA </a:t>
            </a:r>
            <a:r>
              <a:rPr lang="ko-KR" altLang="en-US" sz="2000" b="1" dirty="0" smtClean="0">
                <a:solidFill>
                  <a:schemeClr val="bg1"/>
                </a:solidFill>
                <a:ea typeface="-윤고딕310" pitchFamily="18" charset="-127"/>
                <a:cs typeface="Arial" panose="020B0604020202020204" pitchFamily="34" charset="0"/>
              </a:rPr>
              <a:t>소개</a:t>
            </a:r>
            <a:endParaRPr lang="en-US" altLang="ko-KR" sz="2000" b="1" dirty="0" smtClean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 smtClean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ea typeface="-윤고딕310" pitchFamily="18" charset="-127"/>
                <a:cs typeface="Arial" panose="020B0604020202020204" pitchFamily="34" charset="0"/>
              </a:rPr>
              <a:t>Teams &amp; </a:t>
            </a:r>
            <a:r>
              <a:rPr lang="en-US" altLang="ko-K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Seasons &amp;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TourneySlots</a:t>
            </a:r>
            <a:r>
              <a:rPr lang="ko-KR" altLang="en-US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데이터</a:t>
            </a:r>
          </a:p>
          <a:p>
            <a:pPr marL="457200" indent="-457200">
              <a:buAutoNum type="arabicPeriod"/>
            </a:pPr>
            <a:endParaRPr lang="ko-KR" altLang="en-US" sz="2000" dirty="0" smtClean="0">
              <a:solidFill>
                <a:schemeClr val="bg1"/>
              </a:solidFill>
              <a:latin typeface="Arial Black" panose="020B0A04020102020204" pitchFamily="34" charset="0"/>
              <a:cs typeface="Levenim MT" panose="02010502060101010101" pitchFamily="2" charset="-79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RegularSeasonCompactResults</a:t>
            </a:r>
            <a:r>
              <a:rPr lang="en-US" altLang="ko-K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&amp;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DetailiedResults</a:t>
            </a:r>
            <a:r>
              <a:rPr lang="en-US" altLang="ko-K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데이터</a:t>
            </a:r>
          </a:p>
          <a:p>
            <a:pPr marL="457200" indent="-457200">
              <a:buAutoNum type="arabicPeriod"/>
            </a:pPr>
            <a:endParaRPr lang="ko-KR" altLang="en-US" sz="2000" dirty="0" smtClean="0">
              <a:solidFill>
                <a:schemeClr val="bg1"/>
              </a:solidFill>
              <a:latin typeface="Arial Black" panose="020B0A04020102020204" pitchFamily="34" charset="0"/>
              <a:cs typeface="Levenim MT" panose="02010502060101010101" pitchFamily="2" charset="-79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TourneyCompactResults</a:t>
            </a:r>
            <a:r>
              <a:rPr lang="en-US" altLang="ko-K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&amp;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DetailedResults</a:t>
            </a:r>
            <a:endParaRPr lang="en-US" altLang="ko-KR" sz="2000" dirty="0" smtClean="0">
              <a:solidFill>
                <a:schemeClr val="bg1"/>
              </a:solidFill>
              <a:latin typeface="Arial Black" panose="020B0A04020102020204" pitchFamily="34" charset="0"/>
              <a:cs typeface="Levenim MT" panose="02010502060101010101" pitchFamily="2" charset="-79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Arial Black" panose="020B0A04020102020204" pitchFamily="34" charset="0"/>
              <a:cs typeface="Levenim MT" panose="02010502060101010101" pitchFamily="2" charset="-79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최종 데이터 형태</a:t>
            </a:r>
            <a:endParaRPr lang="en-US" altLang="ko-KR" sz="2000" dirty="0" smtClean="0">
              <a:solidFill>
                <a:schemeClr val="bg1"/>
              </a:solidFill>
              <a:latin typeface="Arial Black" panose="020B0A04020102020204" pitchFamily="34" charset="0"/>
              <a:cs typeface="Levenim MT" panose="02010502060101010101" pitchFamily="2" charset="-79"/>
            </a:endParaRPr>
          </a:p>
          <a:p>
            <a:pPr marL="457200" indent="-457200">
              <a:buAutoNum type="arabicPeriod"/>
            </a:pPr>
            <a:endParaRPr lang="ko-KR" altLang="en-US" sz="2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9905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01. </a:t>
            </a:r>
            <a:r>
              <a:rPr lang="en-US" altLang="ko-KR" sz="4000" dirty="0" err="1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RegularSeasonCompactResults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pic>
        <p:nvPicPr>
          <p:cNvPr id="5123" name="Picture 3" descr="https://lh4.googleusercontent.com/dvOA4NCfavblEA-3Gfs0H4t1YCvzGj31hjY70RhhS_6-Q-yKaRYDG9Zafvbpn37G0GgIps8jnRb29SpXpO9OostAxMDwFd6nYFyVjLjvL2ESLBAm_IZ_9oWnnaJXdMB3II2Ev0jW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15" y="834886"/>
            <a:ext cx="5464627" cy="588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4.googleusercontent.com/uaiblhdw85PjMdejZcf9RvSIabtD9DLc5ZHnD1ss_Tj-Q-RrX99EMSplh8J1WvNU2gmI2goAIRdfPxL7sjdMsFofox2ycuJRWX27KoQ-EjZxCwOUiJlGBkRXFgxwKMVXD_edAF4ag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6" y="834885"/>
            <a:ext cx="5464627" cy="588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https://lh4.googleusercontent.com/dvOA4NCfavblEA-3Gfs0H4t1YCvzGj31hjY70RhhS_6-Q-yKaRYDG9Zafvbpn37G0GgIps8jnRb29SpXpO9OostAxMDwFd6nYFyVjLjvL2ESLBAm_IZ_9oWnnaJXdMB3II2Ev0jW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34" y="834886"/>
            <a:ext cx="5328211" cy="60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10078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02.</a:t>
            </a:r>
            <a:r>
              <a:rPr lang="ko-KR" altLang="en-US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RegularSeasonDetailiedResults</a:t>
            </a:r>
            <a:r>
              <a:rPr lang="en-US" altLang="ko-K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5284" y="1321750"/>
            <a:ext cx="5955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스텟을 활용하여 팀의 랭크를 매겨보자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61292" y="2064768"/>
            <a:ext cx="73386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333333"/>
                </a:solidFill>
                <a:latin typeface="Open Sans" charset="0"/>
              </a:rPr>
              <a:t>원 데이터 </a:t>
            </a:r>
            <a:r>
              <a:rPr lang="en-US" altLang="ko-KR" sz="2000" dirty="0" smtClean="0">
                <a:solidFill>
                  <a:srgbClr val="333333"/>
                </a:solidFill>
                <a:latin typeface="Open Sans" charset="0"/>
              </a:rPr>
              <a:t>(</a:t>
            </a:r>
            <a:r>
              <a:rPr lang="ko-KR" altLang="en-US" sz="2000" dirty="0" smtClean="0">
                <a:solidFill>
                  <a:srgbClr val="333333"/>
                </a:solidFill>
                <a:latin typeface="Open Sans" charset="0"/>
              </a:rPr>
              <a:t>컬럼 설명</a:t>
            </a:r>
            <a:r>
              <a:rPr lang="en-US" altLang="ko-KR" sz="2000" dirty="0" smtClean="0">
                <a:solidFill>
                  <a:srgbClr val="333333"/>
                </a:solidFill>
                <a:latin typeface="Open Sans" charset="0"/>
              </a:rPr>
              <a:t>)</a:t>
            </a:r>
            <a:endParaRPr lang="en-US" altLang="ko-KR" sz="2000" dirty="0" smtClean="0">
              <a:solidFill>
                <a:srgbClr val="333333"/>
              </a:solidFill>
              <a:latin typeface="Open Sans" charset="0"/>
            </a:endParaRPr>
          </a:p>
          <a:p>
            <a:pPr>
              <a:buFont typeface="Arial" charset="0"/>
              <a:buChar char="•"/>
            </a:pPr>
            <a:r>
              <a:rPr lang="en-US" altLang="ko-KR" sz="2000" dirty="0" err="1" smtClean="0">
                <a:solidFill>
                  <a:srgbClr val="333333"/>
                </a:solidFill>
                <a:latin typeface="Open Sans" charset="0"/>
              </a:rPr>
              <a:t>wfgm</a:t>
            </a:r>
            <a:r>
              <a:rPr lang="en-US" altLang="ko-KR" sz="2000" dirty="0" smtClean="0">
                <a:solidFill>
                  <a:srgbClr val="333333"/>
                </a:solidFill>
                <a:latin typeface="Open Sans" charset="0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- field goals made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wfga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 - field goals attempted</a:t>
            </a:r>
          </a:p>
          <a:p>
            <a:pPr>
              <a:buFont typeface="Arial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wfgm3 - three pointers made</a:t>
            </a:r>
          </a:p>
          <a:p>
            <a:pPr>
              <a:buFont typeface="Arial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wfga3 - three pointers attempted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wftm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free throws made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wfta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free throws attempted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wor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offensive rebounds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wdr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defensive rebounds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wast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assists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wto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turnovers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wstl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steals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wblk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blocks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wpf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personal fouls</a:t>
            </a:r>
            <a:endParaRPr lang="en-US" altLang="ko-KR" sz="2000" b="0" i="0" dirty="0">
              <a:solidFill>
                <a:srgbClr val="333333"/>
              </a:solidFill>
              <a:effectLst/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10078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02.</a:t>
            </a:r>
            <a:r>
              <a:rPr lang="ko-KR" altLang="en-US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RegularSeasonDetailiedResults</a:t>
            </a:r>
            <a:r>
              <a:rPr lang="en-US" altLang="ko-K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5284" y="1321750"/>
            <a:ext cx="5955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스텟을 활용하여 팀의 랭크를 매겨보자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61292" y="2064768"/>
            <a:ext cx="73386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333333"/>
                </a:solidFill>
                <a:latin typeface="Open Sans" charset="0"/>
              </a:rPr>
              <a:t>원 데이터 </a:t>
            </a:r>
            <a:r>
              <a:rPr lang="en-US" altLang="ko-KR" sz="2000" dirty="0" smtClean="0">
                <a:solidFill>
                  <a:srgbClr val="333333"/>
                </a:solidFill>
                <a:latin typeface="Open Sans" charset="0"/>
              </a:rPr>
              <a:t>(</a:t>
            </a:r>
            <a:r>
              <a:rPr lang="ko-KR" altLang="en-US" sz="2000" dirty="0" smtClean="0">
                <a:solidFill>
                  <a:srgbClr val="333333"/>
                </a:solidFill>
                <a:latin typeface="Open Sans" charset="0"/>
              </a:rPr>
              <a:t>컬럼 설명</a:t>
            </a:r>
            <a:r>
              <a:rPr lang="en-US" altLang="ko-KR" sz="2000" dirty="0" smtClean="0">
                <a:solidFill>
                  <a:srgbClr val="333333"/>
                </a:solidFill>
                <a:latin typeface="Open Sans" charset="0"/>
              </a:rPr>
              <a:t>)</a:t>
            </a:r>
            <a:endParaRPr lang="en-US" altLang="ko-KR" sz="2000" dirty="0" smtClean="0">
              <a:solidFill>
                <a:srgbClr val="333333"/>
              </a:solidFill>
              <a:latin typeface="Open Sans" charset="0"/>
            </a:endParaRPr>
          </a:p>
          <a:p>
            <a:pPr>
              <a:buFont typeface="Arial" charset="0"/>
              <a:buChar char="•"/>
            </a:pPr>
            <a:r>
              <a:rPr lang="en-US" altLang="ko-KR" sz="2000" dirty="0" err="1" smtClean="0">
                <a:solidFill>
                  <a:srgbClr val="333333"/>
                </a:solidFill>
                <a:latin typeface="Open Sans" charset="0"/>
              </a:rPr>
              <a:t>wfgm</a:t>
            </a:r>
            <a:r>
              <a:rPr lang="en-US" altLang="ko-KR" sz="2000" dirty="0" smtClean="0">
                <a:solidFill>
                  <a:srgbClr val="333333"/>
                </a:solidFill>
                <a:latin typeface="Open Sans" charset="0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- field goals made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wfga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 - field goals attempted</a:t>
            </a:r>
          </a:p>
          <a:p>
            <a:pPr>
              <a:buFont typeface="Arial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wfgm3 - three pointers made</a:t>
            </a:r>
          </a:p>
          <a:p>
            <a:pPr>
              <a:buFont typeface="Arial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wfga3 - three pointers attempted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wftm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free throws made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wfta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free throws attempted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wor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offensive rebounds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wdr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defensive rebounds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wast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assists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wto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turnovers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wstl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steals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wblk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blocks</a:t>
            </a:r>
          </a:p>
          <a:p>
            <a:pPr>
              <a:buFont typeface="Arial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Open Sans" charset="0"/>
              </a:rPr>
              <a:t>wpf</a:t>
            </a:r>
            <a:r>
              <a:rPr lang="en-US" altLang="ko-KR" sz="2000" dirty="0">
                <a:solidFill>
                  <a:srgbClr val="333333"/>
                </a:solidFill>
                <a:latin typeface="Open Sans" charset="0"/>
              </a:rPr>
              <a:t> - personal fouls</a:t>
            </a:r>
            <a:endParaRPr lang="en-US" altLang="ko-KR" sz="2000" b="0" i="0" dirty="0">
              <a:solidFill>
                <a:srgbClr val="333333"/>
              </a:solidFill>
              <a:effectLst/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10078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02.</a:t>
            </a:r>
            <a:r>
              <a:rPr lang="ko-KR" altLang="en-US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RegularSeasonDetailiedResults</a:t>
            </a:r>
            <a:r>
              <a:rPr lang="en-US" altLang="ko-K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5284" y="1321750"/>
            <a:ext cx="5955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스텟을 활용하여 팀의 랭크를 매겨보자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2708" y="2064768"/>
            <a:ext cx="504092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TS - True Shooting Percentage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eFG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- Effective Field Goal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- Offensive Efficiency Rating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Der - Defensive Efficiency Rating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at - Assist / Turnover Ratio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ast.ratio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- the percentage of a team's possessions</a:t>
            </a:r>
          </a:p>
          <a:p>
            <a:pPr lvl="3"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that ends in an assist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to.ratio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- the percentage of a team's possessions</a:t>
            </a:r>
          </a:p>
          <a:p>
            <a:pPr lvl="3"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that end in a turnover</a:t>
            </a:r>
            <a:endParaRPr lang="en-US" altLang="ko-KR" sz="2000" b="0" i="0" dirty="0">
              <a:effectLst/>
              <a:latin typeface="Open Sans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38" y="1830408"/>
            <a:ext cx="7151078" cy="43005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7059" y="6042140"/>
            <a:ext cx="11587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https://namu.wiki/w/%EB%86%8D%EA%B5%AC%EC%9D%98%20%EA%B8%B0%EB%A1%9D%20%EA%B3%84%EC%82%B0%EB%B2%95</a:t>
            </a:r>
          </a:p>
        </p:txBody>
      </p:sp>
    </p:spTree>
    <p:extLst>
      <p:ext uri="{BB962C8B-B14F-4D97-AF65-F5344CB8AC3E}">
        <p14:creationId xmlns:p14="http://schemas.microsoft.com/office/powerpoint/2010/main" val="4729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10078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02.</a:t>
            </a:r>
            <a:r>
              <a:rPr lang="ko-KR" altLang="en-US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RegularSeasonDetailiedResults</a:t>
            </a:r>
            <a:r>
              <a:rPr lang="en-US" altLang="ko-K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5284" y="1321750"/>
            <a:ext cx="5955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스텟을 활용하여 팀의 랭크를 매겨보자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63" y="2102826"/>
            <a:ext cx="7775734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5342" y="1451425"/>
            <a:ext cx="7511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ea typeface="-윤고딕310" pitchFamily="18" charset="-127"/>
                <a:cs typeface="Arial" panose="020B0604020202020204" pitchFamily="34" charset="0"/>
              </a:rPr>
              <a:t>04. </a:t>
            </a:r>
            <a:r>
              <a:rPr lang="en-US" altLang="ko-KR" sz="5400" dirty="0" err="1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TourneyCompactResults</a:t>
            </a:r>
            <a:r>
              <a:rPr lang="en-US" altLang="ko-KR" sz="5400" dirty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&amp; </a:t>
            </a:r>
            <a:r>
              <a:rPr lang="en-US" altLang="ko-KR" sz="54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DetailedResults</a:t>
            </a:r>
            <a:r>
              <a:rPr lang="ko-KR" altLang="en-US" sz="54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r>
              <a:rPr lang="ko-KR" altLang="en-US" sz="54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데이터</a:t>
            </a:r>
            <a:endParaRPr lang="en-US" altLang="ko-KR" sz="5400" dirty="0">
              <a:solidFill>
                <a:schemeClr val="bg1"/>
              </a:solidFill>
              <a:latin typeface="Arial Black" panose="020B0A04020102020204" pitchFamily="34" charset="0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47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7960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01.</a:t>
            </a:r>
            <a:r>
              <a:rPr lang="ko-KR" altLang="en-US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Tourney</a:t>
            </a:r>
            <a:r>
              <a:rPr lang="en-US" altLang="ko-KR" sz="4000" dirty="0" err="1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CompactResults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pic>
        <p:nvPicPr>
          <p:cNvPr id="2052" name="Picture 4" descr="https://lh4.googleusercontent.com/VDXmnFlKRJlQo_pSm8gcVHENl7w1yryclrPZ7Uef0cKv7dW4AzLqPnSaeTGfgIgl1x-mmlh95LGyH8ACet8XhzxXLscXrFvo3lzdCDjsQHdJM6Zobmp5-fR4iTYVV2yV6eTlEGTD1n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85" y="1297367"/>
            <a:ext cx="5584560" cy="50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Wx8i_-XdJ1rKkHiURWMjAuPKPzkkJy1obAFMyg6qej-ZN2aLAFaKqDcd6D9i8hoxzQZ7c6EITf7apry5ZhGiErkcw4Rb2PoMaIMLVuZTphnVk0pQX2EgIQsrJ_fUI1soRvc7ecC1e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054" y="1313089"/>
            <a:ext cx="5641868" cy="50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7960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01.</a:t>
            </a:r>
            <a:r>
              <a:rPr lang="ko-KR" altLang="en-US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Tourney</a:t>
            </a:r>
            <a:r>
              <a:rPr lang="en-US" altLang="ko-KR" sz="4000" dirty="0" err="1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CompactResults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pic>
        <p:nvPicPr>
          <p:cNvPr id="6146" name="Picture 2" descr="https://lh5.googleusercontent.com/n5TTzoclYdSW9MXU2iSppC5e_CL9G8n0epOXuzG9k2AZyg8NWekv4iQQtLHc8b_hbRKYxLqqGnNcByd1CdcCfYqphzOPr0hiljb6zSIp5O1Jp-_xlWVAv55qTFIpmtoBhe84ih_d_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84" y="1223054"/>
            <a:ext cx="5448493" cy="54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s://lh4.googleusercontent.com/sbzRrodJk3CDBb2aDe9MUfsUgUSE8BhAwKi5ufAFykh_An_u15Zet5aSGdWv_4kxMHBeztwPI6d5wpN6sy5q9kdULJ7tOsU_JBaLhjUtv_Wf-NfKV9oF94FzF9AqlHOZIHz5wBQBK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141" y="1223055"/>
            <a:ext cx="6103951" cy="54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0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8133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02.</a:t>
            </a:r>
            <a:r>
              <a:rPr lang="ko-KR" altLang="en-US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Tourney</a:t>
            </a:r>
            <a:r>
              <a:rPr lang="en-US" altLang="ko-KR" sz="4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DetailiedResults</a:t>
            </a:r>
            <a:r>
              <a:rPr lang="en-US" altLang="ko-K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060372"/>
              </p:ext>
            </p:extLst>
          </p:nvPr>
        </p:nvGraphicFramePr>
        <p:xfrm>
          <a:off x="318977" y="653899"/>
          <a:ext cx="5486399" cy="559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53222"/>
              </p:ext>
            </p:extLst>
          </p:nvPr>
        </p:nvGraphicFramePr>
        <p:xfrm>
          <a:off x="6039293" y="653900"/>
          <a:ext cx="5833731" cy="5598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43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8133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02.</a:t>
            </a:r>
            <a:r>
              <a:rPr lang="ko-KR" altLang="en-US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Tourney</a:t>
            </a:r>
            <a:r>
              <a:rPr lang="en-US" altLang="ko-KR" sz="4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DetailiedResults</a:t>
            </a:r>
            <a:r>
              <a:rPr lang="en-US" altLang="ko-K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112109"/>
              </p:ext>
            </p:extLst>
          </p:nvPr>
        </p:nvGraphicFramePr>
        <p:xfrm>
          <a:off x="992645" y="1238694"/>
          <a:ext cx="4572000" cy="544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533124"/>
              </p:ext>
            </p:extLst>
          </p:nvPr>
        </p:nvGraphicFramePr>
        <p:xfrm>
          <a:off x="6117538" y="1238693"/>
          <a:ext cx="5291470" cy="561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83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8450" y="1943795"/>
            <a:ext cx="5219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ea typeface="-윤고딕310" pitchFamily="18" charset="-127"/>
                <a:cs typeface="Arial" panose="020B0604020202020204" pitchFamily="34" charset="0"/>
              </a:rPr>
              <a:t>01. </a:t>
            </a:r>
            <a:r>
              <a:rPr lang="en-US" altLang="ko-KR" sz="54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NCAA </a:t>
            </a:r>
            <a:r>
              <a:rPr lang="ko-KR" altLang="en-US" sz="54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소개</a:t>
            </a:r>
            <a:endParaRPr lang="ko-KR" altLang="en-US" sz="54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5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8133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02.</a:t>
            </a:r>
            <a:r>
              <a:rPr lang="ko-KR" altLang="en-US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Tourney</a:t>
            </a:r>
            <a:r>
              <a:rPr lang="en-US" altLang="ko-KR" sz="40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DetailiedResults</a:t>
            </a:r>
            <a:r>
              <a:rPr lang="en-US" altLang="ko-K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689088"/>
              </p:ext>
            </p:extLst>
          </p:nvPr>
        </p:nvGraphicFramePr>
        <p:xfrm>
          <a:off x="814793" y="834886"/>
          <a:ext cx="10264700" cy="380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88607"/>
              </p:ext>
            </p:extLst>
          </p:nvPr>
        </p:nvGraphicFramePr>
        <p:xfrm>
          <a:off x="1076694" y="5078881"/>
          <a:ext cx="9740898" cy="1432192"/>
        </p:xfrm>
        <a:graphic>
          <a:graphicData uri="http://schemas.openxmlformats.org/drawingml/2006/table">
            <a:tbl>
              <a:tblPr/>
              <a:tblGrid>
                <a:gridCol w="980755"/>
                <a:gridCol w="1637766"/>
                <a:gridCol w="1333065"/>
                <a:gridCol w="1485416"/>
                <a:gridCol w="1333065"/>
                <a:gridCol w="1333065"/>
                <a:gridCol w="1637766"/>
              </a:tblGrid>
              <a:tr h="17633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행 레이블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어시스트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스틸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턴오버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블록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파울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리바운드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20610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0.75-0.9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13.6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6.0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11.6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4.4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15.9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36.0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10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0.6-0.75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13.1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6.5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12.1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3.6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17.1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34.9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10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0.45-0.6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12.7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6.0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11.8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3.2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17.8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33.7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10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0.3-0.45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12.2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6.0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12.3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2.9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18.0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33.1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10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0.15-0.3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11.3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5.8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12.3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2.8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18.5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33.1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10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0-0.15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11.2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6.1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13.0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2.5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18.7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30.1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9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895" y="35083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ea typeface="-윤고딕310" pitchFamily="18" charset="-127"/>
                <a:cs typeface="Arial" panose="020B0604020202020204" pitchFamily="34" charset="0"/>
              </a:rPr>
              <a:t>Presentation Subtitle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-윤고딕310" pitchFamily="18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60" y="2727451"/>
            <a:ext cx="421305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860" y="3462594"/>
            <a:ext cx="421305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03895" y="2127022"/>
            <a:ext cx="1707505" cy="469527"/>
            <a:chOff x="542924" y="1285875"/>
            <a:chExt cx="11280776" cy="310197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자유형 5"/>
            <p:cNvSpPr/>
            <p:nvPr/>
          </p:nvSpPr>
          <p:spPr>
            <a:xfrm>
              <a:off x="542924" y="1285875"/>
              <a:ext cx="5200651" cy="2972699"/>
            </a:xfrm>
            <a:custGeom>
              <a:avLst/>
              <a:gdLst>
                <a:gd name="connsiteX0" fmla="*/ 505369 w 5200651"/>
                <a:gd name="connsiteY0" fmla="*/ 1167765 h 2972699"/>
                <a:gd name="connsiteX1" fmla="*/ 1554829 w 5200651"/>
                <a:gd name="connsiteY1" fmla="*/ 1167765 h 2972699"/>
                <a:gd name="connsiteX2" fmla="*/ 1514980 w 5200651"/>
                <a:gd name="connsiteY2" fmla="*/ 1307328 h 2972699"/>
                <a:gd name="connsiteX3" fmla="*/ 1512591 w 5200651"/>
                <a:gd name="connsiteY3" fmla="*/ 1315720 h 2972699"/>
                <a:gd name="connsiteX4" fmla="*/ 2221546 w 5200651"/>
                <a:gd name="connsiteY4" fmla="*/ 1315720 h 2972699"/>
                <a:gd name="connsiteX5" fmla="*/ 2261993 w 5200651"/>
                <a:gd name="connsiteY5" fmla="*/ 1302785 h 2972699"/>
                <a:gd name="connsiteX6" fmla="*/ 2419043 w 5200651"/>
                <a:gd name="connsiteY6" fmla="*/ 1226862 h 2972699"/>
                <a:gd name="connsiteX7" fmla="*/ 2480268 w 5200651"/>
                <a:gd name="connsiteY7" fmla="*/ 1167765 h 2972699"/>
                <a:gd name="connsiteX8" fmla="*/ 3404863 w 5200651"/>
                <a:gd name="connsiteY8" fmla="*/ 1167765 h 2972699"/>
                <a:gd name="connsiteX9" fmla="*/ 3400025 w 5200651"/>
                <a:gd name="connsiteY9" fmla="*/ 1180059 h 2972699"/>
                <a:gd name="connsiteX10" fmla="*/ 2428875 w 5200651"/>
                <a:gd name="connsiteY10" fmla="*/ 1819275 h 2972699"/>
                <a:gd name="connsiteX11" fmla="*/ 2549525 w 5200651"/>
                <a:gd name="connsiteY11" fmla="*/ 2089150 h 2972699"/>
                <a:gd name="connsiteX12" fmla="*/ 3971926 w 5200651"/>
                <a:gd name="connsiteY12" fmla="*/ 2073275 h 2972699"/>
                <a:gd name="connsiteX13" fmla="*/ 4238626 w 5200651"/>
                <a:gd name="connsiteY13" fmla="*/ 1174750 h 2972699"/>
                <a:gd name="connsiteX14" fmla="*/ 5200651 w 5200651"/>
                <a:gd name="connsiteY14" fmla="*/ 1177925 h 2972699"/>
                <a:gd name="connsiteX15" fmla="*/ 4676777 w 5200651"/>
                <a:gd name="connsiteY15" fmla="*/ 2971799 h 2972699"/>
                <a:gd name="connsiteX16" fmla="*/ 2000252 w 5200651"/>
                <a:gd name="connsiteY16" fmla="*/ 2971799 h 2972699"/>
                <a:gd name="connsiteX17" fmla="*/ 1343026 w 5200651"/>
                <a:gd name="connsiteY17" fmla="*/ 2028825 h 2972699"/>
                <a:gd name="connsiteX18" fmla="*/ 1076327 w 5200651"/>
                <a:gd name="connsiteY18" fmla="*/ 2962275 h 2972699"/>
                <a:gd name="connsiteX19" fmla="*/ 0 w 5200651"/>
                <a:gd name="connsiteY19" fmla="*/ 2962275 h 2972699"/>
                <a:gd name="connsiteX20" fmla="*/ 471049 w 5200651"/>
                <a:gd name="connsiteY20" fmla="*/ 1287791 h 2972699"/>
                <a:gd name="connsiteX21" fmla="*/ 838200 w 5200651"/>
                <a:gd name="connsiteY21" fmla="*/ 0 h 2972699"/>
                <a:gd name="connsiteX22" fmla="*/ 2733675 w 5200651"/>
                <a:gd name="connsiteY22" fmla="*/ 9525 h 2972699"/>
                <a:gd name="connsiteX23" fmla="*/ 3505200 w 5200651"/>
                <a:gd name="connsiteY23" fmla="*/ 800100 h 2972699"/>
                <a:gd name="connsiteX24" fmla="*/ 3483760 w 5200651"/>
                <a:gd name="connsiteY24" fmla="*/ 919163 h 2972699"/>
                <a:gd name="connsiteX25" fmla="*/ 3459230 w 5200651"/>
                <a:gd name="connsiteY25" fmla="*/ 1019175 h 2972699"/>
                <a:gd name="connsiteX26" fmla="*/ 2552032 w 5200651"/>
                <a:gd name="connsiteY26" fmla="*/ 1019175 h 2972699"/>
                <a:gd name="connsiteX27" fmla="*/ 2558973 w 5200651"/>
                <a:gd name="connsiteY27" fmla="*/ 985800 h 2972699"/>
                <a:gd name="connsiteX28" fmla="*/ 2305202 w 5200651"/>
                <a:gd name="connsiteY28" fmla="*/ 725763 h 2972699"/>
                <a:gd name="connsiteX29" fmla="*/ 1681740 w 5200651"/>
                <a:gd name="connsiteY29" fmla="*/ 722630 h 2972699"/>
                <a:gd name="connsiteX30" fmla="*/ 1615922 w 5200651"/>
                <a:gd name="connsiteY30" fmla="*/ 954076 h 2972699"/>
                <a:gd name="connsiteX31" fmla="*/ 1597304 w 5200651"/>
                <a:gd name="connsiteY31" fmla="*/ 1019175 h 2972699"/>
                <a:gd name="connsiteX32" fmla="*/ 547859 w 5200651"/>
                <a:gd name="connsiteY32" fmla="*/ 1019175 h 2972699"/>
                <a:gd name="connsiteX33" fmla="*/ 606490 w 5200651"/>
                <a:gd name="connsiteY33" fmla="*/ 814183 h 2972699"/>
                <a:gd name="connsiteX34" fmla="*/ 838200 w 5200651"/>
                <a:gd name="connsiteY34" fmla="*/ 0 h 297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00651" h="2972699">
                  <a:moveTo>
                    <a:pt x="505369" y="1167765"/>
                  </a:moveTo>
                  <a:lnTo>
                    <a:pt x="1554829" y="1167765"/>
                  </a:lnTo>
                  <a:lnTo>
                    <a:pt x="1514980" y="1307328"/>
                  </a:lnTo>
                  <a:lnTo>
                    <a:pt x="1512591" y="1315720"/>
                  </a:lnTo>
                  <a:lnTo>
                    <a:pt x="2221546" y="1315720"/>
                  </a:lnTo>
                  <a:lnTo>
                    <a:pt x="2261993" y="1302785"/>
                  </a:lnTo>
                  <a:cubicBezTo>
                    <a:pt x="2328948" y="1279352"/>
                    <a:pt x="2379947" y="1253668"/>
                    <a:pt x="2419043" y="1226862"/>
                  </a:cubicBezTo>
                  <a:lnTo>
                    <a:pt x="2480268" y="1167765"/>
                  </a:lnTo>
                  <a:lnTo>
                    <a:pt x="3404863" y="1167765"/>
                  </a:lnTo>
                  <a:lnTo>
                    <a:pt x="3400025" y="1180059"/>
                  </a:lnTo>
                  <a:cubicBezTo>
                    <a:pt x="3288854" y="1404913"/>
                    <a:pt x="3043040" y="1639690"/>
                    <a:pt x="2428875" y="1819275"/>
                  </a:cubicBezTo>
                  <a:cubicBezTo>
                    <a:pt x="2479675" y="1978025"/>
                    <a:pt x="2428875" y="1866900"/>
                    <a:pt x="2549525" y="2089150"/>
                  </a:cubicBezTo>
                  <a:cubicBezTo>
                    <a:pt x="2875492" y="2089150"/>
                    <a:pt x="3600451" y="2071158"/>
                    <a:pt x="3971926" y="2073275"/>
                  </a:cubicBezTo>
                  <a:cubicBezTo>
                    <a:pt x="4165601" y="1453092"/>
                    <a:pt x="4115330" y="1605492"/>
                    <a:pt x="4238626" y="1174750"/>
                  </a:cubicBezTo>
                  <a:lnTo>
                    <a:pt x="5200651" y="1177925"/>
                  </a:lnTo>
                  <a:cubicBezTo>
                    <a:pt x="4795839" y="2508250"/>
                    <a:pt x="4760914" y="2584449"/>
                    <a:pt x="4676777" y="2971799"/>
                  </a:cubicBezTo>
                  <a:cubicBezTo>
                    <a:pt x="3897315" y="2978149"/>
                    <a:pt x="3413127" y="2947986"/>
                    <a:pt x="2000252" y="2971799"/>
                  </a:cubicBezTo>
                  <a:cubicBezTo>
                    <a:pt x="1863727" y="2773362"/>
                    <a:pt x="1893889" y="2832100"/>
                    <a:pt x="1343026" y="2028825"/>
                  </a:cubicBezTo>
                  <a:cubicBezTo>
                    <a:pt x="1073151" y="2965450"/>
                    <a:pt x="1165227" y="2647950"/>
                    <a:pt x="1076327" y="2962275"/>
                  </a:cubicBezTo>
                  <a:cubicBezTo>
                    <a:pt x="717551" y="2962275"/>
                    <a:pt x="1082676" y="2971800"/>
                    <a:pt x="0" y="2962275"/>
                  </a:cubicBezTo>
                  <a:cubicBezTo>
                    <a:pt x="36612" y="2810470"/>
                    <a:pt x="261250" y="2021756"/>
                    <a:pt x="471049" y="1287791"/>
                  </a:cubicBezTo>
                  <a:close/>
                  <a:moveTo>
                    <a:pt x="838200" y="0"/>
                  </a:moveTo>
                  <a:lnTo>
                    <a:pt x="2733675" y="9525"/>
                  </a:lnTo>
                  <a:cubicBezTo>
                    <a:pt x="3180819" y="9525"/>
                    <a:pt x="3562350" y="362481"/>
                    <a:pt x="3505200" y="800100"/>
                  </a:cubicBezTo>
                  <a:cubicBezTo>
                    <a:pt x="3498453" y="838002"/>
                    <a:pt x="3491930" y="877863"/>
                    <a:pt x="3483760" y="919163"/>
                  </a:cubicBezTo>
                  <a:lnTo>
                    <a:pt x="3459230" y="1019175"/>
                  </a:lnTo>
                  <a:lnTo>
                    <a:pt x="2552032" y="1019175"/>
                  </a:lnTo>
                  <a:lnTo>
                    <a:pt x="2558973" y="985800"/>
                  </a:lnTo>
                  <a:cubicBezTo>
                    <a:pt x="2577771" y="841858"/>
                    <a:pt x="2452277" y="725763"/>
                    <a:pt x="2305202" y="725763"/>
                  </a:cubicBezTo>
                  <a:lnTo>
                    <a:pt x="1681740" y="722630"/>
                  </a:lnTo>
                  <a:cubicBezTo>
                    <a:pt x="1671215" y="760519"/>
                    <a:pt x="1646496" y="847147"/>
                    <a:pt x="1615922" y="954076"/>
                  </a:cubicBezTo>
                  <a:lnTo>
                    <a:pt x="1597304" y="1019175"/>
                  </a:lnTo>
                  <a:lnTo>
                    <a:pt x="547859" y="1019175"/>
                  </a:lnTo>
                  <a:lnTo>
                    <a:pt x="606490" y="814183"/>
                  </a:lnTo>
                  <a:cubicBezTo>
                    <a:pt x="713816" y="438919"/>
                    <a:pt x="802647" y="127992"/>
                    <a:pt x="8382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4806950" y="1339850"/>
              <a:ext cx="2743200" cy="9652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 rot="3024851">
              <a:off x="5822438" y="2426245"/>
              <a:ext cx="1558448" cy="2094202"/>
            </a:xfrm>
            <a:custGeom>
              <a:avLst/>
              <a:gdLst>
                <a:gd name="connsiteX0" fmla="*/ 516171 w 1558448"/>
                <a:gd name="connsiteY0" fmla="*/ 724798 h 2094202"/>
                <a:gd name="connsiteX1" fmla="*/ 512297 w 1558448"/>
                <a:gd name="connsiteY1" fmla="*/ 1190845 h 2094202"/>
                <a:gd name="connsiteX2" fmla="*/ 992645 w 1558448"/>
                <a:gd name="connsiteY2" fmla="*/ 1477927 h 2094202"/>
                <a:gd name="connsiteX3" fmla="*/ 1095097 w 1558448"/>
                <a:gd name="connsiteY3" fmla="*/ 927786 h 2094202"/>
                <a:gd name="connsiteX4" fmla="*/ 614748 w 1558448"/>
                <a:gd name="connsiteY4" fmla="*/ 640704 h 2094202"/>
                <a:gd name="connsiteX5" fmla="*/ 516171 w 1558448"/>
                <a:gd name="connsiteY5" fmla="*/ 724798 h 2094202"/>
                <a:gd name="connsiteX6" fmla="*/ 283565 w 1558448"/>
                <a:gd name="connsiteY6" fmla="*/ 239107 h 2094202"/>
                <a:gd name="connsiteX7" fmla="*/ 779224 w 1558448"/>
                <a:gd name="connsiteY7" fmla="*/ 0 h 2094202"/>
                <a:gd name="connsiteX8" fmla="*/ 1558448 w 1558448"/>
                <a:gd name="connsiteY8" fmla="*/ 1047101 h 2094202"/>
                <a:gd name="connsiteX9" fmla="*/ 779224 w 1558448"/>
                <a:gd name="connsiteY9" fmla="*/ 2094202 h 2094202"/>
                <a:gd name="connsiteX10" fmla="*/ 0 w 1558448"/>
                <a:gd name="connsiteY10" fmla="*/ 1047101 h 2094202"/>
                <a:gd name="connsiteX11" fmla="*/ 283565 w 1558448"/>
                <a:gd name="connsiteY11" fmla="*/ 239107 h 209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8448" h="2094202">
                  <a:moveTo>
                    <a:pt x="516171" y="724798"/>
                  </a:moveTo>
                  <a:cubicBezTo>
                    <a:pt x="440266" y="835554"/>
                    <a:pt x="434032" y="1017450"/>
                    <a:pt x="512297" y="1190845"/>
                  </a:cubicBezTo>
                  <a:cubicBezTo>
                    <a:pt x="616650" y="1422038"/>
                    <a:pt x="831710" y="1550568"/>
                    <a:pt x="992645" y="1477927"/>
                  </a:cubicBezTo>
                  <a:cubicBezTo>
                    <a:pt x="1153581" y="1405286"/>
                    <a:pt x="1199450" y="1158979"/>
                    <a:pt x="1095097" y="927786"/>
                  </a:cubicBezTo>
                  <a:cubicBezTo>
                    <a:pt x="990743" y="696593"/>
                    <a:pt x="775683" y="568063"/>
                    <a:pt x="614748" y="640704"/>
                  </a:cubicBezTo>
                  <a:cubicBezTo>
                    <a:pt x="574514" y="658864"/>
                    <a:pt x="541472" y="687879"/>
                    <a:pt x="516171" y="724798"/>
                  </a:cubicBezTo>
                  <a:close/>
                  <a:moveTo>
                    <a:pt x="283565" y="239107"/>
                  </a:moveTo>
                  <a:cubicBezTo>
                    <a:pt x="418261" y="89732"/>
                    <a:pt x="590944" y="0"/>
                    <a:pt x="779224" y="0"/>
                  </a:cubicBezTo>
                  <a:cubicBezTo>
                    <a:pt x="1209578" y="0"/>
                    <a:pt x="1558448" y="468803"/>
                    <a:pt x="1558448" y="1047101"/>
                  </a:cubicBezTo>
                  <a:cubicBezTo>
                    <a:pt x="1558448" y="1625399"/>
                    <a:pt x="1209578" y="2094202"/>
                    <a:pt x="779224" y="2094202"/>
                  </a:cubicBezTo>
                  <a:cubicBezTo>
                    <a:pt x="348870" y="2094202"/>
                    <a:pt x="0" y="1625399"/>
                    <a:pt x="0" y="1047101"/>
                  </a:cubicBezTo>
                  <a:cubicBezTo>
                    <a:pt x="0" y="721808"/>
                    <a:pt x="110385" y="431161"/>
                    <a:pt x="283565" y="23910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7378700" y="1409700"/>
              <a:ext cx="4445000" cy="2978150"/>
            </a:xfrm>
            <a:custGeom>
              <a:avLst/>
              <a:gdLst>
                <a:gd name="connsiteX0" fmla="*/ 524733 w 4445000"/>
                <a:gd name="connsiteY0" fmla="*/ 1043940 h 2978150"/>
                <a:gd name="connsiteX1" fmla="*/ 2349731 w 4445000"/>
                <a:gd name="connsiteY1" fmla="*/ 1043940 h 2978150"/>
                <a:gd name="connsiteX2" fmla="*/ 2362200 w 4445000"/>
                <a:gd name="connsiteY2" fmla="*/ 1066800 h 2978150"/>
                <a:gd name="connsiteX3" fmla="*/ 2368731 w 4445000"/>
                <a:gd name="connsiteY3" fmla="*/ 1043940 h 2978150"/>
                <a:gd name="connsiteX4" fmla="*/ 3345306 w 4445000"/>
                <a:gd name="connsiteY4" fmla="*/ 1043940 h 2978150"/>
                <a:gd name="connsiteX5" fmla="*/ 2838450 w 4445000"/>
                <a:gd name="connsiteY5" fmla="*/ 2978150 h 2978150"/>
                <a:gd name="connsiteX6" fmla="*/ 1854200 w 4445000"/>
                <a:gd name="connsiteY6" fmla="*/ 2971800 h 2978150"/>
                <a:gd name="connsiteX7" fmla="*/ 1278170 w 4445000"/>
                <a:gd name="connsiteY7" fmla="*/ 1919056 h 2978150"/>
                <a:gd name="connsiteX8" fmla="*/ 991630 w 4445000"/>
                <a:gd name="connsiteY8" fmla="*/ 2971800 h 2978150"/>
                <a:gd name="connsiteX9" fmla="*/ 0 w 4445000"/>
                <a:gd name="connsiteY9" fmla="*/ 2971800 h 2978150"/>
                <a:gd name="connsiteX10" fmla="*/ 805420 w 4445000"/>
                <a:gd name="connsiteY10" fmla="*/ 12700 h 2978150"/>
                <a:gd name="connsiteX11" fmla="*/ 1797050 w 4445000"/>
                <a:gd name="connsiteY11" fmla="*/ 12700 h 2978150"/>
                <a:gd name="connsiteX12" fmla="*/ 1793783 w 4445000"/>
                <a:gd name="connsiteY12" fmla="*/ 24703 h 2978150"/>
                <a:gd name="connsiteX13" fmla="*/ 2268682 w 4445000"/>
                <a:gd name="connsiteY13" fmla="*/ 895350 h 2978150"/>
                <a:gd name="connsiteX14" fmla="*/ 565177 w 4445000"/>
                <a:gd name="connsiteY14" fmla="*/ 895350 h 2978150"/>
                <a:gd name="connsiteX15" fmla="*/ 2667000 w 4445000"/>
                <a:gd name="connsiteY15" fmla="*/ 0 h 2978150"/>
                <a:gd name="connsiteX16" fmla="*/ 4445000 w 4445000"/>
                <a:gd name="connsiteY16" fmla="*/ 12700 h 2978150"/>
                <a:gd name="connsiteX17" fmla="*/ 4222750 w 4445000"/>
                <a:gd name="connsiteY17" fmla="*/ 863600 h 2978150"/>
                <a:gd name="connsiteX18" fmla="*/ 3390900 w 4445000"/>
                <a:gd name="connsiteY18" fmla="*/ 869950 h 2978150"/>
                <a:gd name="connsiteX19" fmla="*/ 3384244 w 4445000"/>
                <a:gd name="connsiteY19" fmla="*/ 895350 h 2978150"/>
                <a:gd name="connsiteX20" fmla="*/ 2411186 w 4445000"/>
                <a:gd name="connsiteY20" fmla="*/ 895350 h 297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0" h="2978150">
                  <a:moveTo>
                    <a:pt x="524733" y="1043940"/>
                  </a:moveTo>
                  <a:lnTo>
                    <a:pt x="2349731" y="1043940"/>
                  </a:lnTo>
                  <a:lnTo>
                    <a:pt x="2362200" y="1066800"/>
                  </a:lnTo>
                  <a:lnTo>
                    <a:pt x="2368731" y="1043940"/>
                  </a:lnTo>
                  <a:lnTo>
                    <a:pt x="3345306" y="1043940"/>
                  </a:lnTo>
                  <a:lnTo>
                    <a:pt x="2838450" y="2978150"/>
                  </a:lnTo>
                  <a:lnTo>
                    <a:pt x="1854200" y="2971800"/>
                  </a:lnTo>
                  <a:lnTo>
                    <a:pt x="1278170" y="1919056"/>
                  </a:lnTo>
                  <a:lnTo>
                    <a:pt x="991630" y="2971800"/>
                  </a:lnTo>
                  <a:lnTo>
                    <a:pt x="0" y="2971800"/>
                  </a:lnTo>
                  <a:close/>
                  <a:moveTo>
                    <a:pt x="805420" y="12700"/>
                  </a:moveTo>
                  <a:lnTo>
                    <a:pt x="1797050" y="12700"/>
                  </a:lnTo>
                  <a:lnTo>
                    <a:pt x="1793783" y="24703"/>
                  </a:lnTo>
                  <a:lnTo>
                    <a:pt x="2268682" y="895350"/>
                  </a:lnTo>
                  <a:lnTo>
                    <a:pt x="565177" y="895350"/>
                  </a:lnTo>
                  <a:close/>
                  <a:moveTo>
                    <a:pt x="2667000" y="0"/>
                  </a:moveTo>
                  <a:lnTo>
                    <a:pt x="4445000" y="12700"/>
                  </a:lnTo>
                  <a:lnTo>
                    <a:pt x="4222750" y="863600"/>
                  </a:lnTo>
                  <a:lnTo>
                    <a:pt x="3390900" y="869950"/>
                  </a:lnTo>
                  <a:lnTo>
                    <a:pt x="3384244" y="895350"/>
                  </a:lnTo>
                  <a:lnTo>
                    <a:pt x="2411186" y="8953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2600" y="2827019"/>
            <a:ext cx="1139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THANK</a:t>
            </a:r>
            <a:r>
              <a:rPr lang="ko-KR" altLang="en-US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YOU</a:t>
            </a:r>
            <a:endParaRPr lang="ko-KR" altLang="en-US" sz="3200" dirty="0">
              <a:solidFill>
                <a:schemeClr val="bg1"/>
              </a:solidFill>
              <a:latin typeface="Arial Black" panose="020B0A04020102020204" pitchFamily="34" charset="0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53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4568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NCAA </a:t>
            </a:r>
            <a:r>
              <a:rPr lang="ko-KR" altLang="en-US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데이터 소개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284" y="2734621"/>
            <a:ext cx="11616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https</a:t>
            </a:r>
            <a:r>
              <a:rPr lang="en-US" altLang="ko-KR" sz="2000" dirty="0"/>
              <a:t>://</a:t>
            </a:r>
            <a:r>
              <a:rPr lang="en-US" altLang="ko-KR" sz="2000" dirty="0" err="1"/>
              <a:t>ko.wikibooks.org</a:t>
            </a:r>
            <a:r>
              <a:rPr lang="en-US" altLang="ko-KR" sz="2000" dirty="0"/>
              <a:t>/wiki/</a:t>
            </a:r>
            <a:r>
              <a:rPr lang="ko-KR" altLang="en-US" sz="2000" dirty="0"/>
              <a:t>농구</a:t>
            </a:r>
            <a:r>
              <a:rPr lang="en-US" altLang="ko-KR" sz="2000" dirty="0"/>
              <a:t>/</a:t>
            </a:r>
            <a:r>
              <a:rPr lang="ko-KR" altLang="en-US" sz="2000" dirty="0"/>
              <a:t>기본용어</a:t>
            </a:r>
            <a:br>
              <a:rPr lang="ko-KR" altLang="en-US" sz="2000" dirty="0"/>
            </a:br>
            <a:r>
              <a:rPr lang="en-US" altLang="ko-KR" sz="2000" dirty="0"/>
              <a:t>https://</a:t>
            </a:r>
            <a:r>
              <a:rPr lang="en-US" altLang="ko-KR" sz="2000" dirty="0" err="1"/>
              <a:t>namu.wiki</a:t>
            </a:r>
            <a:r>
              <a:rPr lang="en-US" altLang="ko-KR" sz="2000" dirty="0"/>
              <a:t>/w/</a:t>
            </a:r>
            <a:r>
              <a:rPr lang="ko-KR" altLang="en-US" sz="2000" dirty="0"/>
              <a:t>농구의</a:t>
            </a:r>
            <a:r>
              <a:rPr lang="en-US" altLang="ko-KR" sz="2000" dirty="0"/>
              <a:t>%20</a:t>
            </a:r>
            <a:r>
              <a:rPr lang="ko-KR" altLang="en-US" sz="2000" dirty="0"/>
              <a:t>기록</a:t>
            </a:r>
            <a:r>
              <a:rPr lang="en-US" altLang="ko-KR" sz="2000" dirty="0"/>
              <a:t>%20</a:t>
            </a:r>
            <a:r>
              <a:rPr lang="ko-KR" altLang="en-US" sz="2000" dirty="0"/>
              <a:t>계산법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http://</a:t>
            </a:r>
            <a:r>
              <a:rPr lang="en-US" altLang="ko-KR" sz="2000" dirty="0" err="1"/>
              <a:t>collegeinside.koreadaily.com</a:t>
            </a:r>
            <a:r>
              <a:rPr lang="en-US" altLang="ko-KR" sz="2000" dirty="0"/>
              <a:t>/</a:t>
            </a:r>
            <a:r>
              <a:rPr lang="en-US" altLang="ko-KR" sz="2000" dirty="0" err="1"/>
              <a:t>news.html?idx</a:t>
            </a:r>
            <a:r>
              <a:rPr lang="en-US" altLang="ko-KR" sz="2000" dirty="0"/>
              <a:t>=369</a:t>
            </a:r>
            <a:br>
              <a:rPr lang="en-US" altLang="ko-KR" sz="2000" dirty="0"/>
            </a:br>
            <a:r>
              <a:rPr lang="en-US" altLang="ko-KR" sz="2000" dirty="0"/>
              <a:t>https://</a:t>
            </a:r>
            <a:r>
              <a:rPr lang="en-US" altLang="ko-KR" sz="2000" dirty="0" err="1"/>
              <a:t>www.youtube.com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watch?v</a:t>
            </a:r>
            <a:r>
              <a:rPr lang="en-US" altLang="ko-KR" sz="2000" dirty="0"/>
              <a:t>=Fgt38vC2rEU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7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8450" y="1943795"/>
            <a:ext cx="7511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>
                <a:solidFill>
                  <a:schemeClr val="bg1"/>
                </a:solidFill>
                <a:ea typeface="-윤고딕310" pitchFamily="18" charset="-127"/>
                <a:cs typeface="Arial" panose="020B0604020202020204" pitchFamily="34" charset="0"/>
              </a:rPr>
              <a:t>02. </a:t>
            </a:r>
            <a:r>
              <a:rPr lang="en-US" altLang="ko-KR" sz="5400" b="1" dirty="0" smtClean="0">
                <a:solidFill>
                  <a:schemeClr val="bg1"/>
                </a:solidFill>
                <a:ea typeface="-윤고딕310" pitchFamily="18" charset="-127"/>
                <a:cs typeface="Arial" panose="020B0604020202020204" pitchFamily="34" charset="0"/>
              </a:rPr>
              <a:t>Teams &amp; </a:t>
            </a:r>
            <a:r>
              <a:rPr lang="en-US" altLang="ko-KR" sz="54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Seasons &amp; </a:t>
            </a:r>
            <a:r>
              <a:rPr lang="en-US" altLang="ko-KR" sz="54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TourneySlots</a:t>
            </a:r>
            <a:r>
              <a:rPr lang="ko-KR" altLang="en-US" sz="54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 데이터</a:t>
            </a:r>
            <a:endParaRPr lang="ko-KR" altLang="en-US" sz="5400" dirty="0">
              <a:solidFill>
                <a:schemeClr val="bg1"/>
              </a:solidFill>
              <a:latin typeface="Arial Black" panose="020B0A04020102020204" pitchFamily="34" charset="0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280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3454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01. </a:t>
            </a:r>
            <a:r>
              <a:rPr lang="en-US" altLang="ko-K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Seasons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7424" y="1130299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Seasons Data</a:t>
            </a:r>
            <a:endParaRPr lang="en-US" altLang="ko-KR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b="11297"/>
          <a:stretch/>
        </p:blipFill>
        <p:spPr>
          <a:xfrm>
            <a:off x="6027737" y="1441450"/>
            <a:ext cx="5800725" cy="503555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027737" y="2044699"/>
            <a:ext cx="677863" cy="2413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6" idx="1"/>
            <a:endCxn id="38" idx="3"/>
          </p:cNvCxnSpPr>
          <p:nvPr/>
        </p:nvCxnSpPr>
        <p:spPr>
          <a:xfrm rot="10800000" flipV="1">
            <a:off x="3646941" y="2165349"/>
            <a:ext cx="2380797" cy="32384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9040" y="2289144"/>
            <a:ext cx="28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해당 시즌 끝나는 년도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88137" y="2489199"/>
            <a:ext cx="1046163" cy="254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stCxn id="39" idx="1"/>
            <a:endCxn id="41" idx="3"/>
          </p:cNvCxnSpPr>
          <p:nvPr/>
        </p:nvCxnSpPr>
        <p:spPr>
          <a:xfrm rot="10800000" flipV="1">
            <a:off x="3933825" y="2616199"/>
            <a:ext cx="2754313" cy="9202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7424" y="3336436"/>
            <a:ext cx="29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해당 시즌 시작 년도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34300" y="3336436"/>
            <a:ext cx="4094162" cy="244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43" idx="1"/>
            <a:endCxn id="45" idx="3"/>
          </p:cNvCxnSpPr>
          <p:nvPr/>
        </p:nvCxnSpPr>
        <p:spPr>
          <a:xfrm rot="10800000" flipV="1">
            <a:off x="4114044" y="3458918"/>
            <a:ext cx="3620257" cy="92703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4067" y="4185901"/>
            <a:ext cx="293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해당 시즌이 열리는 지역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549400" y="5473700"/>
            <a:ext cx="3086100" cy="711200"/>
            <a:chOff x="578664" y="5537200"/>
            <a:chExt cx="4025900" cy="711200"/>
          </a:xfrm>
        </p:grpSpPr>
        <p:sp>
          <p:nvSpPr>
            <p:cNvPr id="56" name="모서리가 접힌 도형 55"/>
            <p:cNvSpPr/>
            <p:nvPr/>
          </p:nvSpPr>
          <p:spPr>
            <a:xfrm>
              <a:off x="578664" y="5537200"/>
              <a:ext cx="4025900" cy="711200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63601" y="5661152"/>
              <a:ext cx="3560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ndalus" panose="02020603050405020304" pitchFamily="18" charset="-78"/>
                </a:rPr>
                <a:t>지역을 나누는 기준</a:t>
              </a:r>
              <a:r>
                <a:rPr lang="en-US" altLang="ko-KR" sz="2000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ndalus" panose="02020603050405020304" pitchFamily="18" charset="-78"/>
                </a:rPr>
                <a:t>?</a:t>
              </a:r>
              <a:endPara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  <a:cs typeface="Andalus" panose="02020603050405020304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3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3454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01. </a:t>
            </a:r>
            <a:r>
              <a:rPr lang="en-US" altLang="ko-K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Seasons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7424" y="1130299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Seasons Data</a:t>
            </a:r>
            <a:endParaRPr lang="en-US" altLang="ko-KR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b="11297"/>
          <a:stretch/>
        </p:blipFill>
        <p:spPr>
          <a:xfrm>
            <a:off x="6027737" y="1441450"/>
            <a:ext cx="5800725" cy="5035550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1727200" y="1917700"/>
            <a:ext cx="3086100" cy="711200"/>
            <a:chOff x="578664" y="5537200"/>
            <a:chExt cx="4025900" cy="711200"/>
          </a:xfrm>
        </p:grpSpPr>
        <p:sp>
          <p:nvSpPr>
            <p:cNvPr id="56" name="모서리가 접힌 도형 55"/>
            <p:cNvSpPr/>
            <p:nvPr/>
          </p:nvSpPr>
          <p:spPr>
            <a:xfrm>
              <a:off x="578664" y="5537200"/>
              <a:ext cx="4025900" cy="711200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63601" y="5661152"/>
              <a:ext cx="3560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ndalus" panose="02020603050405020304" pitchFamily="18" charset="-78"/>
                </a:rPr>
                <a:t>지역을 나누는 기준</a:t>
              </a:r>
              <a:r>
                <a:rPr lang="en-US" altLang="ko-KR" sz="2000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ndalus" panose="02020603050405020304" pitchFamily="18" charset="-78"/>
                </a:rPr>
                <a:t>?</a:t>
              </a:r>
              <a:endPara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  <a:cs typeface="Andalus" panose="02020603050405020304" pitchFamily="18" charset="-78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5300" y="2962244"/>
            <a:ext cx="513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RegionW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시즌이 열리는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4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지역을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동부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, </a:t>
            </a:r>
          </a:p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      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서부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,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중남부등으로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표기 후 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      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알파벳 순서 첫번째 지역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  <a:p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  <a:p>
            <a:r>
              <a:rPr lang="en-US" altLang="ko-KR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RegionX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준결승으로 </a:t>
            </a:r>
            <a:r>
              <a:rPr lang="en-US" altLang="ko-KR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RegionW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우승팀과 만날             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      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시드팀이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속해있는 경기지역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  <a:p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  <a:p>
            <a:r>
              <a:rPr lang="en-US" altLang="ko-KR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RegionY,Z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나머지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두지역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중 알파벳 순서대로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         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Andalus" panose="02020603050405020304" pitchFamily="18" charset="-78"/>
              </a:rPr>
              <a:t>지정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44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284" y="127000"/>
            <a:ext cx="3454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01. </a:t>
            </a:r>
            <a:r>
              <a:rPr lang="en-US" altLang="ko-K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Levenim MT" panose="02010502060101010101" pitchFamily="2" charset="-79"/>
              </a:rPr>
              <a:t>Seasons</a:t>
            </a:r>
            <a:endParaRPr lang="ko-KR" altLang="en-US" sz="4000" b="1" dirty="0">
              <a:solidFill>
                <a:schemeClr val="bg1"/>
              </a:solidFill>
              <a:ea typeface="-윤고딕310" pitchFamily="18" charset="-127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7424" y="1130299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Seasons Data</a:t>
            </a:r>
            <a:endParaRPr lang="en-US" altLang="ko-KR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470197" y="1121273"/>
            <a:ext cx="3086100" cy="711200"/>
            <a:chOff x="-744326" y="5350062"/>
            <a:chExt cx="4025900" cy="711200"/>
          </a:xfrm>
        </p:grpSpPr>
        <p:sp>
          <p:nvSpPr>
            <p:cNvPr id="56" name="모서리가 접힌 도형 55"/>
            <p:cNvSpPr/>
            <p:nvPr/>
          </p:nvSpPr>
          <p:spPr>
            <a:xfrm>
              <a:off x="-744326" y="5350062"/>
              <a:ext cx="4025900" cy="711200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-359702" y="5519327"/>
              <a:ext cx="3560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ndalus" panose="02020603050405020304" pitchFamily="18" charset="-78"/>
                </a:rPr>
                <a:t>현재 대학들의 위치</a:t>
              </a:r>
              <a:endPara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  <a:cs typeface="Andalus" panose="02020603050405020304" pitchFamily="18" charset="-78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3" y="1948932"/>
            <a:ext cx="11455927" cy="48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6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2300" y="1130299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2006</a:t>
            </a:r>
            <a:r>
              <a:rPr lang="ko-KR" alt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년 시즌 </a:t>
            </a:r>
            <a:r>
              <a:rPr lang="en-US" altLang="ko-KR" sz="28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TourneySlots</a:t>
            </a:r>
            <a:endParaRPr lang="en-US" altLang="ko-KR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55" y="1735137"/>
            <a:ext cx="2733675" cy="4200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894" y="2499793"/>
            <a:ext cx="2743200" cy="4219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21036"/>
          <a:stretch/>
        </p:blipFill>
        <p:spPr>
          <a:xfrm>
            <a:off x="8581708" y="1130299"/>
            <a:ext cx="2752725" cy="30988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811" y="3985693"/>
            <a:ext cx="2752725" cy="2733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5284" y="127000"/>
            <a:ext cx="4226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02. </a:t>
            </a:r>
            <a:r>
              <a:rPr lang="en-US" altLang="ko-KR" sz="4000" b="1" dirty="0" err="1">
                <a:solidFill>
                  <a:schemeClr val="bg1"/>
                </a:solidFill>
                <a:cs typeface="Arial" panose="020B0604020202020204" pitchFamily="34" charset="0"/>
              </a:rPr>
              <a:t>TourneySlots</a:t>
            </a:r>
            <a:endParaRPr lang="en-US" altLang="ko-KR" sz="4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868</Words>
  <Application>Microsoft Macintosh PowerPoint</Application>
  <PresentationFormat>와이드스크린</PresentationFormat>
  <Paragraphs>435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6" baseType="lpstr">
      <vt:lpstr>-윤고딕310</vt:lpstr>
      <vt:lpstr>맑은 고딕</vt:lpstr>
      <vt:lpstr>휴먼모음T</vt:lpstr>
      <vt:lpstr>Andalus</vt:lpstr>
      <vt:lpstr>Arial Black</vt:lpstr>
      <vt:lpstr>Ebrima</vt:lpstr>
      <vt:lpstr>HY견고딕</vt:lpstr>
      <vt:lpstr>HY목각파임B</vt:lpstr>
      <vt:lpstr>Levenim MT</vt:lpstr>
      <vt:lpstr>Nanum Gothic</vt:lpstr>
      <vt:lpstr>Open Sans</vt:lpstr>
      <vt:lpstr>Times New Roman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Sangyeol Lee</cp:lastModifiedBy>
  <cp:revision>28</cp:revision>
  <dcterms:created xsi:type="dcterms:W3CDTF">2015-07-15T02:26:02Z</dcterms:created>
  <dcterms:modified xsi:type="dcterms:W3CDTF">2016-03-26T03:42:18Z</dcterms:modified>
</cp:coreProperties>
</file>