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546"/>
  </p:normalViewPr>
  <p:slideViewPr>
    <p:cSldViewPr snapToGrid="0" snapToObjects="1">
      <p:cViewPr varScale="1">
        <p:scale>
          <a:sx n="65" d="100"/>
          <a:sy n="6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syleeie/Downloads/march-machine-learning-mania-2016-v1%20(1)/TourneyDetailedResult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syleeie/Documents/TourneyDetailed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syleeie/Documents/TourneyDetailed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syleeie/Documents/TourneyDetailed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syleeie/Documents/TourneyDetailed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syleeie/Documents/TourneyDetailed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syleeie/Downloads/march-machine-learning-mania-2016-v1/tourneydetai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시트2!$B$3</c:f>
              <c:strCache>
                <c:ptCount val="1"/>
                <c:pt idx="0">
                  <c:v>평균 / w_필드골비율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시트2!$A$4:$A$16</c:f>
              <c:numCache>
                <c:formatCode>General</c:formatCode>
                <c:ptCount val="13"/>
                <c:pt idx="0">
                  <c:v>2003.0</c:v>
                </c:pt>
                <c:pt idx="1">
                  <c:v>2004.0</c:v>
                </c:pt>
                <c:pt idx="2">
                  <c:v>2005.0</c:v>
                </c:pt>
                <c:pt idx="3">
                  <c:v>2006.0</c:v>
                </c:pt>
                <c:pt idx="4">
                  <c:v>2007.0</c:v>
                </c:pt>
                <c:pt idx="5">
                  <c:v>2008.0</c:v>
                </c:pt>
                <c:pt idx="6">
                  <c:v>2009.0</c:v>
                </c:pt>
                <c:pt idx="7">
                  <c:v>2010.0</c:v>
                </c:pt>
                <c:pt idx="8">
                  <c:v>2011.0</c:v>
                </c:pt>
                <c:pt idx="9">
                  <c:v>2012.0</c:v>
                </c:pt>
                <c:pt idx="10">
                  <c:v>2013.0</c:v>
                </c:pt>
                <c:pt idx="11">
                  <c:v>2014.0</c:v>
                </c:pt>
                <c:pt idx="12">
                  <c:v>2015.0</c:v>
                </c:pt>
              </c:numCache>
            </c:numRef>
          </c:cat>
          <c:val>
            <c:numRef>
              <c:f>시트2!$B$4:$B$16</c:f>
              <c:numCache>
                <c:formatCode>General</c:formatCode>
                <c:ptCount val="13"/>
                <c:pt idx="0">
                  <c:v>0.479749176166902</c:v>
                </c:pt>
                <c:pt idx="1">
                  <c:v>0.476167546541422</c:v>
                </c:pt>
                <c:pt idx="2">
                  <c:v>0.482886766006309</c:v>
                </c:pt>
                <c:pt idx="3">
                  <c:v>0.462409632805084</c:v>
                </c:pt>
                <c:pt idx="4">
                  <c:v>0.470400732387554</c:v>
                </c:pt>
                <c:pt idx="5">
                  <c:v>0.496569803805716</c:v>
                </c:pt>
                <c:pt idx="6">
                  <c:v>0.476088109134315</c:v>
                </c:pt>
                <c:pt idx="7">
                  <c:v>0.46099367925051</c:v>
                </c:pt>
                <c:pt idx="8">
                  <c:v>0.467237059965639</c:v>
                </c:pt>
                <c:pt idx="9">
                  <c:v>0.469389728118991</c:v>
                </c:pt>
                <c:pt idx="10">
                  <c:v>0.467746338881272</c:v>
                </c:pt>
                <c:pt idx="11">
                  <c:v>0.485652522623029</c:v>
                </c:pt>
                <c:pt idx="12">
                  <c:v>0.476710820244444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시트2!$C$3</c:f>
              <c:strCache>
                <c:ptCount val="1"/>
                <c:pt idx="0">
                  <c:v>평균 / l_필드골비율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시트2!$A$4:$A$16</c:f>
              <c:numCache>
                <c:formatCode>General</c:formatCode>
                <c:ptCount val="13"/>
                <c:pt idx="0">
                  <c:v>2003.0</c:v>
                </c:pt>
                <c:pt idx="1">
                  <c:v>2004.0</c:v>
                </c:pt>
                <c:pt idx="2">
                  <c:v>2005.0</c:v>
                </c:pt>
                <c:pt idx="3">
                  <c:v>2006.0</c:v>
                </c:pt>
                <c:pt idx="4">
                  <c:v>2007.0</c:v>
                </c:pt>
                <c:pt idx="5">
                  <c:v>2008.0</c:v>
                </c:pt>
                <c:pt idx="6">
                  <c:v>2009.0</c:v>
                </c:pt>
                <c:pt idx="7">
                  <c:v>2010.0</c:v>
                </c:pt>
                <c:pt idx="8">
                  <c:v>2011.0</c:v>
                </c:pt>
                <c:pt idx="9">
                  <c:v>2012.0</c:v>
                </c:pt>
                <c:pt idx="10">
                  <c:v>2013.0</c:v>
                </c:pt>
                <c:pt idx="11">
                  <c:v>2014.0</c:v>
                </c:pt>
                <c:pt idx="12">
                  <c:v>2015.0</c:v>
                </c:pt>
              </c:numCache>
            </c:numRef>
          </c:cat>
          <c:val>
            <c:numRef>
              <c:f>시트2!$C$4:$C$16</c:f>
              <c:numCache>
                <c:formatCode>General</c:formatCode>
                <c:ptCount val="13"/>
                <c:pt idx="0">
                  <c:v>0.398170929291114</c:v>
                </c:pt>
                <c:pt idx="1">
                  <c:v>0.398033565673084</c:v>
                </c:pt>
                <c:pt idx="2">
                  <c:v>0.40371361127073</c:v>
                </c:pt>
                <c:pt idx="3">
                  <c:v>0.404000516132889</c:v>
                </c:pt>
                <c:pt idx="4">
                  <c:v>0.399055341665074</c:v>
                </c:pt>
                <c:pt idx="5">
                  <c:v>0.391819928230166</c:v>
                </c:pt>
                <c:pt idx="6">
                  <c:v>0.397023592213605</c:v>
                </c:pt>
                <c:pt idx="7">
                  <c:v>0.397044103930216</c:v>
                </c:pt>
                <c:pt idx="8">
                  <c:v>0.396352815652392</c:v>
                </c:pt>
                <c:pt idx="9">
                  <c:v>0.391418046788631</c:v>
                </c:pt>
                <c:pt idx="10">
                  <c:v>0.383237735667362</c:v>
                </c:pt>
                <c:pt idx="11">
                  <c:v>0.401100661072663</c:v>
                </c:pt>
                <c:pt idx="12">
                  <c:v>0.401573863086127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0725456"/>
        <c:axId val="-2070722400"/>
      </c:lineChart>
      <c:catAx>
        <c:axId val="-207072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722400"/>
        <c:crosses val="autoZero"/>
        <c:auto val="1"/>
        <c:lblAlgn val="ctr"/>
        <c:lblOffset val="100"/>
        <c:noMultiLvlLbl val="0"/>
      </c:catAx>
      <c:valAx>
        <c:axId val="-2070722400"/>
        <c:scaling>
          <c:orientation val="minMax"/>
          <c:min val="0.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72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시트3!$B$3</c:f>
              <c:strCache>
                <c:ptCount val="1"/>
                <c:pt idx="0">
                  <c:v>평균 / w_3점슛비율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시트3!$B$4:$B$16</c:f>
              <c:numCache>
                <c:formatCode>General</c:formatCode>
                <c:ptCount val="13"/>
                <c:pt idx="0">
                  <c:v>0.408999114487561</c:v>
                </c:pt>
                <c:pt idx="1">
                  <c:v>0.399544907595901</c:v>
                </c:pt>
                <c:pt idx="2">
                  <c:v>0.390106708980452</c:v>
                </c:pt>
                <c:pt idx="3">
                  <c:v>0.365565491165497</c:v>
                </c:pt>
                <c:pt idx="4">
                  <c:v>0.398335970406024</c:v>
                </c:pt>
                <c:pt idx="5">
                  <c:v>0.394539402981335</c:v>
                </c:pt>
                <c:pt idx="6">
                  <c:v>0.372261790199906</c:v>
                </c:pt>
                <c:pt idx="7">
                  <c:v>0.375782767536026</c:v>
                </c:pt>
                <c:pt idx="8">
                  <c:v>0.387867653632787</c:v>
                </c:pt>
                <c:pt idx="9">
                  <c:v>0.373816727668439</c:v>
                </c:pt>
                <c:pt idx="10">
                  <c:v>0.397467502393275</c:v>
                </c:pt>
                <c:pt idx="11">
                  <c:v>0.361191192157951</c:v>
                </c:pt>
                <c:pt idx="12">
                  <c:v>0.389812536095256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시트3!$C$3</c:f>
              <c:strCache>
                <c:ptCount val="1"/>
                <c:pt idx="0">
                  <c:v>평균 / l_3점슛비율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시트3!$C$4:$C$16</c:f>
              <c:numCache>
                <c:formatCode>General</c:formatCode>
                <c:ptCount val="13"/>
                <c:pt idx="0">
                  <c:v>0.32269654076607</c:v>
                </c:pt>
                <c:pt idx="1">
                  <c:v>0.301745806615633</c:v>
                </c:pt>
                <c:pt idx="2">
                  <c:v>0.318016592015166</c:v>
                </c:pt>
                <c:pt idx="3">
                  <c:v>0.299228770637589</c:v>
                </c:pt>
                <c:pt idx="4">
                  <c:v>0.302999750452219</c:v>
                </c:pt>
                <c:pt idx="5">
                  <c:v>0.29841186089208</c:v>
                </c:pt>
                <c:pt idx="6">
                  <c:v>0.293803095253438</c:v>
                </c:pt>
                <c:pt idx="7">
                  <c:v>0.309574236896436</c:v>
                </c:pt>
                <c:pt idx="8">
                  <c:v>0.30298891655428</c:v>
                </c:pt>
                <c:pt idx="9">
                  <c:v>0.297260882336979</c:v>
                </c:pt>
                <c:pt idx="10">
                  <c:v>0.275748143777449</c:v>
                </c:pt>
                <c:pt idx="11">
                  <c:v>0.29840351051396</c:v>
                </c:pt>
                <c:pt idx="12">
                  <c:v>0.329361027707945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0204608"/>
        <c:axId val="-2072338736"/>
      </c:lineChart>
      <c:catAx>
        <c:axId val="-2070204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2338736"/>
        <c:crosses val="autoZero"/>
        <c:auto val="1"/>
        <c:lblAlgn val="ctr"/>
        <c:lblOffset val="100"/>
        <c:noMultiLvlLbl val="0"/>
      </c:catAx>
      <c:valAx>
        <c:axId val="-2072338736"/>
        <c:scaling>
          <c:orientation val="minMax"/>
          <c:min val="0.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20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시트4!$B$3</c:f>
              <c:strCache>
                <c:ptCount val="1"/>
                <c:pt idx="0">
                  <c:v>평균 / w_자유투비율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시트4!$B$4:$B$16</c:f>
              <c:numCache>
                <c:formatCode>General</c:formatCode>
                <c:ptCount val="13"/>
                <c:pt idx="0">
                  <c:v>0.715759715304379</c:v>
                </c:pt>
                <c:pt idx="1">
                  <c:v>0.723565255346603</c:v>
                </c:pt>
                <c:pt idx="2">
                  <c:v>0.723545742799631</c:v>
                </c:pt>
                <c:pt idx="3">
                  <c:v>0.735928592782184</c:v>
                </c:pt>
                <c:pt idx="4">
                  <c:v>0.732286479334567</c:v>
                </c:pt>
                <c:pt idx="5">
                  <c:v>0.713729775865868</c:v>
                </c:pt>
                <c:pt idx="6">
                  <c:v>0.72706806679532</c:v>
                </c:pt>
                <c:pt idx="7">
                  <c:v>0.718062056967289</c:v>
                </c:pt>
                <c:pt idx="8">
                  <c:v>0.730229932288814</c:v>
                </c:pt>
                <c:pt idx="9">
                  <c:v>0.702403881832892</c:v>
                </c:pt>
                <c:pt idx="10">
                  <c:v>0.715207635304314</c:v>
                </c:pt>
                <c:pt idx="11">
                  <c:v>0.748996975841828</c:v>
                </c:pt>
                <c:pt idx="12">
                  <c:v>0.732451658923499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시트4!$C$3</c:f>
              <c:strCache>
                <c:ptCount val="1"/>
                <c:pt idx="0">
                  <c:v>평균 / l_자유투비율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시트4!$C$4:$C$16</c:f>
              <c:numCache>
                <c:formatCode>General</c:formatCode>
                <c:ptCount val="13"/>
                <c:pt idx="0">
                  <c:v>0.703683660989118</c:v>
                </c:pt>
                <c:pt idx="1">
                  <c:v>0.705696009744544</c:v>
                </c:pt>
                <c:pt idx="2">
                  <c:v>0.685731772994164</c:v>
                </c:pt>
                <c:pt idx="3">
                  <c:v>0.700495963377532</c:v>
                </c:pt>
                <c:pt idx="4">
                  <c:v>0.683216300725534</c:v>
                </c:pt>
                <c:pt idx="5">
                  <c:v>0.658589506164292</c:v>
                </c:pt>
                <c:pt idx="6">
                  <c:v>0.686133152679403</c:v>
                </c:pt>
                <c:pt idx="7">
                  <c:v>0.655092602260535</c:v>
                </c:pt>
                <c:pt idx="8">
                  <c:v>0.702287977947997</c:v>
                </c:pt>
                <c:pt idx="9">
                  <c:v>0.698813764635373</c:v>
                </c:pt>
                <c:pt idx="10">
                  <c:v>0.692642603347891</c:v>
                </c:pt>
                <c:pt idx="11">
                  <c:v>0.706305770865041</c:v>
                </c:pt>
                <c:pt idx="12">
                  <c:v>0.712355199356481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1025296"/>
        <c:axId val="2130588672"/>
      </c:lineChart>
      <c:catAx>
        <c:axId val="-2131025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0588672"/>
        <c:crosses val="autoZero"/>
        <c:auto val="1"/>
        <c:lblAlgn val="ctr"/>
        <c:lblOffset val="100"/>
        <c:noMultiLvlLbl val="0"/>
      </c:catAx>
      <c:valAx>
        <c:axId val="2130588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13102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시트9!$B$3</c:f>
              <c:strCache>
                <c:ptCount val="1"/>
                <c:pt idx="0">
                  <c:v>평균 / Wblk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시트9!$B$4:$B$16</c:f>
              <c:numCache>
                <c:formatCode>General</c:formatCode>
                <c:ptCount val="13"/>
                <c:pt idx="0">
                  <c:v>3.890624999999999</c:v>
                </c:pt>
                <c:pt idx="1">
                  <c:v>3.625</c:v>
                </c:pt>
                <c:pt idx="2">
                  <c:v>3.484375</c:v>
                </c:pt>
                <c:pt idx="3">
                  <c:v>4.25</c:v>
                </c:pt>
                <c:pt idx="4">
                  <c:v>4.015625</c:v>
                </c:pt>
                <c:pt idx="5">
                  <c:v>4.062499999999999</c:v>
                </c:pt>
                <c:pt idx="6">
                  <c:v>3.6875</c:v>
                </c:pt>
                <c:pt idx="7">
                  <c:v>4.109375</c:v>
                </c:pt>
                <c:pt idx="8">
                  <c:v>3.64179104477612</c:v>
                </c:pt>
                <c:pt idx="9">
                  <c:v>4.417910447761193</c:v>
                </c:pt>
                <c:pt idx="10">
                  <c:v>3.955223880597015</c:v>
                </c:pt>
                <c:pt idx="11">
                  <c:v>3.805970149253731</c:v>
                </c:pt>
                <c:pt idx="12">
                  <c:v>3.82089552238806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시트9!$C$3</c:f>
              <c:strCache>
                <c:ptCount val="1"/>
                <c:pt idx="0">
                  <c:v>평균 / Lblk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시트9!$C$4:$C$16</c:f>
              <c:numCache>
                <c:formatCode>General</c:formatCode>
                <c:ptCount val="13"/>
                <c:pt idx="0">
                  <c:v>3.28125</c:v>
                </c:pt>
                <c:pt idx="1">
                  <c:v>2.03125</c:v>
                </c:pt>
                <c:pt idx="2">
                  <c:v>2.34375</c:v>
                </c:pt>
                <c:pt idx="3">
                  <c:v>3.171875</c:v>
                </c:pt>
                <c:pt idx="4">
                  <c:v>2.84375</c:v>
                </c:pt>
                <c:pt idx="5">
                  <c:v>2.890624999999999</c:v>
                </c:pt>
                <c:pt idx="6">
                  <c:v>3.234375</c:v>
                </c:pt>
                <c:pt idx="7">
                  <c:v>3.0</c:v>
                </c:pt>
                <c:pt idx="8">
                  <c:v>2.82089552238806</c:v>
                </c:pt>
                <c:pt idx="9">
                  <c:v>3.388059701492537</c:v>
                </c:pt>
                <c:pt idx="10">
                  <c:v>3.194029850746269</c:v>
                </c:pt>
                <c:pt idx="11">
                  <c:v>2.791044776119403</c:v>
                </c:pt>
                <c:pt idx="12">
                  <c:v>2.776119402985075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1674976"/>
        <c:axId val="-2071513600"/>
      </c:lineChart>
      <c:catAx>
        <c:axId val="-2071674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1513600"/>
        <c:crosses val="autoZero"/>
        <c:auto val="1"/>
        <c:lblAlgn val="ctr"/>
        <c:lblOffset val="100"/>
        <c:noMultiLvlLbl val="0"/>
      </c:catAx>
      <c:valAx>
        <c:axId val="-207151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167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시트4!$B$3</c:f>
              <c:strCache>
                <c:ptCount val="1"/>
                <c:pt idx="0">
                  <c:v>평균 / w_자유투비율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시트4!$B$4:$B$16</c:f>
              <c:numCache>
                <c:formatCode>General</c:formatCode>
                <c:ptCount val="13"/>
                <c:pt idx="0">
                  <c:v>0.715759715304379</c:v>
                </c:pt>
                <c:pt idx="1">
                  <c:v>0.723565255346603</c:v>
                </c:pt>
                <c:pt idx="2">
                  <c:v>0.723545742799631</c:v>
                </c:pt>
                <c:pt idx="3">
                  <c:v>0.735928592782184</c:v>
                </c:pt>
                <c:pt idx="4">
                  <c:v>0.732286479334567</c:v>
                </c:pt>
                <c:pt idx="5">
                  <c:v>0.713729775865868</c:v>
                </c:pt>
                <c:pt idx="6">
                  <c:v>0.72706806679532</c:v>
                </c:pt>
                <c:pt idx="7">
                  <c:v>0.718062056967289</c:v>
                </c:pt>
                <c:pt idx="8">
                  <c:v>0.730229932288814</c:v>
                </c:pt>
                <c:pt idx="9">
                  <c:v>0.702403881832892</c:v>
                </c:pt>
                <c:pt idx="10">
                  <c:v>0.715207635304314</c:v>
                </c:pt>
                <c:pt idx="11">
                  <c:v>0.748996975841828</c:v>
                </c:pt>
                <c:pt idx="12">
                  <c:v>0.732451658923499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시트4!$C$3</c:f>
              <c:strCache>
                <c:ptCount val="1"/>
                <c:pt idx="0">
                  <c:v>평균 / l_자유투비율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시트4!$C$4:$C$16</c:f>
              <c:numCache>
                <c:formatCode>General</c:formatCode>
                <c:ptCount val="13"/>
                <c:pt idx="0">
                  <c:v>0.703683660989118</c:v>
                </c:pt>
                <c:pt idx="1">
                  <c:v>0.705696009744544</c:v>
                </c:pt>
                <c:pt idx="2">
                  <c:v>0.685731772994164</c:v>
                </c:pt>
                <c:pt idx="3">
                  <c:v>0.700495963377532</c:v>
                </c:pt>
                <c:pt idx="4">
                  <c:v>0.683216300725534</c:v>
                </c:pt>
                <c:pt idx="5">
                  <c:v>0.658589506164292</c:v>
                </c:pt>
                <c:pt idx="6">
                  <c:v>0.686133152679403</c:v>
                </c:pt>
                <c:pt idx="7">
                  <c:v>0.655092602260535</c:v>
                </c:pt>
                <c:pt idx="8">
                  <c:v>0.702287977947997</c:v>
                </c:pt>
                <c:pt idx="9">
                  <c:v>0.698813764635373</c:v>
                </c:pt>
                <c:pt idx="10">
                  <c:v>0.692642603347891</c:v>
                </c:pt>
                <c:pt idx="11">
                  <c:v>0.706305770865041</c:v>
                </c:pt>
                <c:pt idx="12">
                  <c:v>0.712355199356481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9919856"/>
        <c:axId val="-2069913696"/>
      </c:lineChart>
      <c:catAx>
        <c:axId val="-2069919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9913696"/>
        <c:crosses val="autoZero"/>
        <c:auto val="1"/>
        <c:lblAlgn val="ctr"/>
        <c:lblOffset val="100"/>
        <c:noMultiLvlLbl val="0"/>
      </c:catAx>
      <c:valAx>
        <c:axId val="-2069913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991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시트9!$B$3</c:f>
              <c:strCache>
                <c:ptCount val="1"/>
                <c:pt idx="0">
                  <c:v>평균 / Wblk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시트9!$B$4:$B$16</c:f>
              <c:numCache>
                <c:formatCode>General</c:formatCode>
                <c:ptCount val="13"/>
                <c:pt idx="0">
                  <c:v>3.890624999999999</c:v>
                </c:pt>
                <c:pt idx="1">
                  <c:v>3.625</c:v>
                </c:pt>
                <c:pt idx="2">
                  <c:v>3.484375</c:v>
                </c:pt>
                <c:pt idx="3">
                  <c:v>4.25</c:v>
                </c:pt>
                <c:pt idx="4">
                  <c:v>4.015625</c:v>
                </c:pt>
                <c:pt idx="5">
                  <c:v>4.062499999999997</c:v>
                </c:pt>
                <c:pt idx="6">
                  <c:v>3.6875</c:v>
                </c:pt>
                <c:pt idx="7">
                  <c:v>4.109375</c:v>
                </c:pt>
                <c:pt idx="8">
                  <c:v>3.64179104477612</c:v>
                </c:pt>
                <c:pt idx="9">
                  <c:v>4.417910447761191</c:v>
                </c:pt>
                <c:pt idx="10">
                  <c:v>3.955223880597015</c:v>
                </c:pt>
                <c:pt idx="11">
                  <c:v>3.805970149253731</c:v>
                </c:pt>
                <c:pt idx="12">
                  <c:v>3.82089552238806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시트9!$C$3</c:f>
              <c:strCache>
                <c:ptCount val="1"/>
                <c:pt idx="0">
                  <c:v>평균 / Lblk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시트9!$C$4:$C$16</c:f>
              <c:numCache>
                <c:formatCode>General</c:formatCode>
                <c:ptCount val="13"/>
                <c:pt idx="0">
                  <c:v>3.28125</c:v>
                </c:pt>
                <c:pt idx="1">
                  <c:v>2.03125</c:v>
                </c:pt>
                <c:pt idx="2">
                  <c:v>2.34375</c:v>
                </c:pt>
                <c:pt idx="3">
                  <c:v>3.171875</c:v>
                </c:pt>
                <c:pt idx="4">
                  <c:v>2.84375</c:v>
                </c:pt>
                <c:pt idx="5">
                  <c:v>2.890624999999999</c:v>
                </c:pt>
                <c:pt idx="6">
                  <c:v>3.234375</c:v>
                </c:pt>
                <c:pt idx="7">
                  <c:v>3.0</c:v>
                </c:pt>
                <c:pt idx="8">
                  <c:v>2.82089552238806</c:v>
                </c:pt>
                <c:pt idx="9">
                  <c:v>3.388059701492537</c:v>
                </c:pt>
                <c:pt idx="10">
                  <c:v>3.194029850746269</c:v>
                </c:pt>
                <c:pt idx="11">
                  <c:v>2.791044776119403</c:v>
                </c:pt>
                <c:pt idx="12">
                  <c:v>2.776119402985075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0476896"/>
        <c:axId val="-2070473872"/>
      </c:lineChart>
      <c:catAx>
        <c:axId val="-2070476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473872"/>
        <c:crosses val="autoZero"/>
        <c:auto val="1"/>
        <c:lblAlgn val="ctr"/>
        <c:lblOffset val="100"/>
        <c:noMultiLvlLbl val="0"/>
      </c:catAx>
      <c:valAx>
        <c:axId val="-2070473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47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승률에 따른 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시트2!$A$5</c:f>
              <c:strCache>
                <c:ptCount val="1"/>
                <c:pt idx="0">
                  <c:v>0.6-0.75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시트2!$B$5:$D$5</c:f>
              <c:numCache>
                <c:formatCode>0.0%</c:formatCode>
                <c:ptCount val="3"/>
                <c:pt idx="0">
                  <c:v>0.445282817315459</c:v>
                </c:pt>
                <c:pt idx="1">
                  <c:v>0.358059429164879</c:v>
                </c:pt>
                <c:pt idx="2">
                  <c:v>0.722482759200941</c:v>
                </c:pt>
              </c:numCache>
            </c:numRef>
          </c:val>
        </c:ser>
        <c:ser>
          <c:idx val="1"/>
          <c:order val="1"/>
          <c:tx>
            <c:strRef>
              <c:f>시트2!$A$6</c:f>
              <c:strCache>
                <c:ptCount val="1"/>
                <c:pt idx="0">
                  <c:v>0.45-0.6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시트2!$B$6:$D$6</c:f>
              <c:numCache>
                <c:formatCode>0.0%</c:formatCode>
                <c:ptCount val="3"/>
                <c:pt idx="0">
                  <c:v>0.433389253828792</c:v>
                </c:pt>
                <c:pt idx="1">
                  <c:v>0.342584491844956</c:v>
                </c:pt>
                <c:pt idx="2">
                  <c:v>0.702417966729651</c:v>
                </c:pt>
              </c:numCache>
            </c:numRef>
          </c:val>
        </c:ser>
        <c:ser>
          <c:idx val="2"/>
          <c:order val="2"/>
          <c:tx>
            <c:strRef>
              <c:f>시트2!$A$7</c:f>
              <c:strCache>
                <c:ptCount val="1"/>
                <c:pt idx="0">
                  <c:v>0.3-0.45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시트2!$B$7:$D$7</c:f>
              <c:numCache>
                <c:formatCode>0.0%</c:formatCode>
                <c:ptCount val="3"/>
                <c:pt idx="0">
                  <c:v>0.410848223412348</c:v>
                </c:pt>
                <c:pt idx="1">
                  <c:v>0.329037307681261</c:v>
                </c:pt>
                <c:pt idx="2">
                  <c:v>0.705212524252197</c:v>
                </c:pt>
              </c:numCache>
            </c:numRef>
          </c:val>
        </c:ser>
        <c:ser>
          <c:idx val="3"/>
          <c:order val="3"/>
          <c:tx>
            <c:strRef>
              <c:f>시트2!$A$8</c:f>
              <c:strCache>
                <c:ptCount val="1"/>
                <c:pt idx="0">
                  <c:v>0.15-0.3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시트2!$B$8:$D$8</c:f>
              <c:numCache>
                <c:formatCode>0.0%</c:formatCode>
                <c:ptCount val="3"/>
                <c:pt idx="0">
                  <c:v>0.399095532515587</c:v>
                </c:pt>
                <c:pt idx="1">
                  <c:v>0.308036875349275</c:v>
                </c:pt>
                <c:pt idx="2">
                  <c:v>0.707152454025175</c:v>
                </c:pt>
              </c:numCache>
            </c:numRef>
          </c:val>
        </c:ser>
        <c:ser>
          <c:idx val="4"/>
          <c:order val="4"/>
          <c:tx>
            <c:strRef>
              <c:f>시트2!$A$9</c:f>
              <c:strCache>
                <c:ptCount val="1"/>
                <c:pt idx="0">
                  <c:v>0-0.15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시트2!$B$9:$D$9</c:f>
              <c:numCache>
                <c:formatCode>0.0%</c:formatCode>
                <c:ptCount val="3"/>
                <c:pt idx="0">
                  <c:v>0.39331547330413</c:v>
                </c:pt>
                <c:pt idx="1">
                  <c:v>0.315750961798962</c:v>
                </c:pt>
                <c:pt idx="2">
                  <c:v>0.667789307796178</c:v>
                </c:pt>
              </c:numCache>
            </c:numRef>
          </c:val>
        </c:ser>
        <c:ser>
          <c:idx val="5"/>
          <c:order val="5"/>
          <c:tx>
            <c:strRef>
              <c:f>시트2!$A$4</c:f>
              <c:strCache>
                <c:ptCount val="1"/>
                <c:pt idx="0">
                  <c:v>0.75-0.9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시트2!$B$3:$D$3</c:f>
              <c:strCache>
                <c:ptCount val="3"/>
                <c:pt idx="0">
                  <c:v>평균 / 필드슛_성공비율</c:v>
                </c:pt>
                <c:pt idx="1">
                  <c:v>평균 / 3점슛_성공비율</c:v>
                </c:pt>
                <c:pt idx="2">
                  <c:v>평균 / 자유투_성공비율</c:v>
                </c:pt>
              </c:strCache>
            </c:strRef>
          </c:cat>
          <c:val>
            <c:numRef>
              <c:f>시트2!$B$4:$D$4</c:f>
              <c:numCache>
                <c:formatCode>0.0%</c:formatCode>
                <c:ptCount val="3"/>
                <c:pt idx="0">
                  <c:v>0.469469491009235</c:v>
                </c:pt>
                <c:pt idx="1">
                  <c:v>0.372004994908117</c:v>
                </c:pt>
                <c:pt idx="2">
                  <c:v>0.722647568001292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2131383728"/>
        <c:axId val="2129982320"/>
      </c:barChart>
      <c:catAx>
        <c:axId val="-213138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9982320"/>
        <c:crosses val="autoZero"/>
        <c:auto val="1"/>
        <c:lblAlgn val="ctr"/>
        <c:lblOffset val="100"/>
        <c:noMultiLvlLbl val="0"/>
      </c:catAx>
      <c:valAx>
        <c:axId val="2129982320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13138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9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2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377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5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52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857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8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63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93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96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5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0D79-3EDB-CF44-B97A-B2B2BC36DF9A}" type="datetimeFigureOut">
              <a:rPr kumimoji="1" lang="ko-KR" altLang="en-US" smtClean="0"/>
              <a:t>2016. 3. 23.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D95C-DE86-7E4E-AA6C-23F4E2A24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0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o.wikipedia.org/wiki/%EB%86%8D%EA%B5%A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33860" cy="2387600"/>
          </a:xfrm>
        </p:spPr>
        <p:txBody>
          <a:bodyPr/>
          <a:lstStyle/>
          <a:p>
            <a:r>
              <a:rPr kumimoji="1" lang="en-US" altLang="ko-KR" dirty="0" smtClean="0"/>
              <a:t>NCAA </a:t>
            </a:r>
            <a:r>
              <a:rPr kumimoji="1" lang="en-US" altLang="ko-KR" dirty="0" err="1" smtClean="0"/>
              <a:t>TourneyDetails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파일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이상열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4418" y="1988289"/>
            <a:ext cx="11532782" cy="523121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en-US" altLang="ko-KR" sz="2400" dirty="0"/>
              <a:t>"</a:t>
            </a:r>
            <a:r>
              <a:rPr lang="en-US" altLang="ko-KR" sz="2400" dirty="0" err="1"/>
              <a:t>numot</a:t>
            </a:r>
            <a:r>
              <a:rPr lang="en-US" altLang="ko-KR" sz="2400" dirty="0"/>
              <a:t>" - this indicates the number of overtime periods in the game, an integer 0 or higher</a:t>
            </a:r>
            <a:r>
              <a:rPr lang="en-US" altLang="ko-KR" sz="2400" dirty="0" smtClean="0"/>
              <a:t>. (</a:t>
            </a:r>
            <a:r>
              <a:rPr lang="ko-KR" altLang="en-US" sz="2000" dirty="0">
                <a:hlinkClick r:id="rId2" tooltip="농구"/>
              </a:rPr>
              <a:t>농구</a:t>
            </a:r>
            <a:r>
              <a:rPr lang="ko-KR" altLang="en-US" sz="2000" dirty="0"/>
              <a:t>에서 오버타임</a:t>
            </a:r>
            <a:r>
              <a:rPr lang="en-US" altLang="ko-KR" sz="2000" dirty="0"/>
              <a:t>(Over time)</a:t>
            </a:r>
            <a:r>
              <a:rPr lang="ko-KR" altLang="en-US" sz="2000" dirty="0"/>
              <a:t>은 각각 </a:t>
            </a:r>
            <a:r>
              <a:rPr lang="en-US" altLang="ko-KR" sz="2000" dirty="0"/>
              <a:t>3</a:t>
            </a:r>
            <a:r>
              <a:rPr lang="ko-KR" altLang="en-US" sz="2000" dirty="0"/>
              <a:t>초</a:t>
            </a:r>
            <a:r>
              <a:rPr lang="en-US" altLang="ko-KR" sz="2000" dirty="0"/>
              <a:t>, 8</a:t>
            </a:r>
            <a:r>
              <a:rPr lang="ko-KR" altLang="en-US" sz="2000" dirty="0"/>
              <a:t>초</a:t>
            </a:r>
            <a:r>
              <a:rPr lang="en-US" altLang="ko-KR" sz="2000" dirty="0"/>
              <a:t>, 24</a:t>
            </a:r>
            <a:r>
              <a:rPr lang="ko-KR" altLang="en-US" sz="2000" dirty="0"/>
              <a:t>초 룰을 가리킨다</a:t>
            </a:r>
            <a:r>
              <a:rPr lang="en-US" altLang="ko-KR" sz="2000" dirty="0" smtClean="0"/>
              <a:t>.)</a:t>
            </a: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en-US" altLang="ko-KR" sz="2400" dirty="0" err="1" smtClean="0"/>
              <a:t>wfgm</a:t>
            </a:r>
            <a:r>
              <a:rPr lang="en-US" altLang="ko-KR" sz="2400" dirty="0" smtClean="0"/>
              <a:t> - field goals made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wfga</a:t>
            </a:r>
            <a:r>
              <a:rPr lang="en-US" altLang="ko-KR" sz="2400" dirty="0" smtClean="0"/>
              <a:t> - field goals attempted</a:t>
            </a:r>
            <a:br>
              <a:rPr lang="en-US" altLang="ko-KR" sz="2400" dirty="0" smtClean="0"/>
            </a:br>
            <a:r>
              <a:rPr lang="en-US" altLang="ko-KR" sz="2400" dirty="0" smtClean="0"/>
              <a:t>wfgm3 - three pointers made</a:t>
            </a:r>
            <a:br>
              <a:rPr lang="en-US" altLang="ko-KR" sz="2400" dirty="0" smtClean="0"/>
            </a:br>
            <a:r>
              <a:rPr lang="en-US" altLang="ko-KR" sz="2400" dirty="0" smtClean="0"/>
              <a:t>wfga3 - three pointers attempted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wftm</a:t>
            </a:r>
            <a:r>
              <a:rPr lang="en-US" altLang="ko-KR" sz="2400" dirty="0" smtClean="0"/>
              <a:t> - free throws made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wfta</a:t>
            </a:r>
            <a:r>
              <a:rPr lang="en-US" altLang="ko-KR" sz="2400" dirty="0" smtClean="0"/>
              <a:t> - free throws attempted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wor</a:t>
            </a:r>
            <a:r>
              <a:rPr lang="en-US" altLang="ko-KR" sz="2400" dirty="0" smtClean="0"/>
              <a:t> - offensive rebounds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공격자 리바운드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리바운드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ko-KR" altLang="en-US" sz="2000" dirty="0" smtClean="0"/>
              <a:t>골인되지 </a:t>
            </a:r>
            <a:r>
              <a:rPr lang="ko-KR" altLang="en-US" sz="2000" dirty="0"/>
              <a:t>않고 튀어나온 볼을 잡아낸는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wdr</a:t>
            </a:r>
            <a:r>
              <a:rPr lang="en-US" altLang="ko-KR" sz="2400" dirty="0" smtClean="0"/>
              <a:t> - defensive rebounds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수비자 리바운드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wast</a:t>
            </a:r>
            <a:r>
              <a:rPr lang="en-US" altLang="ko-KR" sz="2400" dirty="0" smtClean="0"/>
              <a:t> - assists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wto</a:t>
            </a:r>
            <a:r>
              <a:rPr lang="en-US" altLang="ko-KR" sz="2400" dirty="0" smtClean="0"/>
              <a:t> – turnovers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000" dirty="0"/>
              <a:t>공격수의 실책을 총칭하는 용어</a:t>
            </a:r>
            <a:r>
              <a:rPr lang="en-US" altLang="ko-KR" sz="2000" dirty="0"/>
              <a:t>.</a:t>
            </a:r>
            <a:r>
              <a:rPr lang="ko-KR" altLang="en-US" sz="2000" dirty="0"/>
              <a:t>상대수비수에게 스틸을 당했거나 패스미스로 공격권을 빼앗겼을 때 턴 오버를 범했다고 말함</a:t>
            </a:r>
            <a:r>
              <a:rPr lang="en-US" altLang="ko-KR" sz="2000" dirty="0" smtClean="0"/>
              <a:t>.)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wstl</a:t>
            </a:r>
            <a:r>
              <a:rPr lang="en-US" altLang="ko-KR" sz="2400" dirty="0" smtClean="0"/>
              <a:t> – steals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000" dirty="0"/>
              <a:t>공격팀 선수가 공을 </a:t>
            </a:r>
            <a:r>
              <a:rPr lang="en-US" altLang="ko-KR" sz="2000" dirty="0"/>
              <a:t>control</a:t>
            </a:r>
            <a:r>
              <a:rPr lang="ko-KR" altLang="en-US" sz="2000" dirty="0"/>
              <a:t>하고 있는 것을 수비선수가 실수를 유발시켜 소유권을 뺏는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wblk</a:t>
            </a:r>
            <a:r>
              <a:rPr lang="en-US" altLang="ko-KR" sz="2400" dirty="0" smtClean="0"/>
              <a:t> – blocks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000" dirty="0"/>
              <a:t>상대의 슛을 막아내는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wpf</a:t>
            </a:r>
            <a:r>
              <a:rPr lang="en-US" altLang="ko-KR" sz="2400" dirty="0" smtClean="0"/>
              <a:t> - personal fouls</a:t>
            </a: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en-US" altLang="ko-KR" sz="2400" dirty="0" smtClean="0"/>
              <a:t>https://</a:t>
            </a:r>
            <a:r>
              <a:rPr lang="en-US" altLang="ko-KR" sz="2400" dirty="0" err="1" smtClean="0"/>
              <a:t>ko.wikibooks.org</a:t>
            </a:r>
            <a:r>
              <a:rPr lang="en-US" altLang="ko-KR" sz="2400" dirty="0" smtClean="0"/>
              <a:t>/wiki/</a:t>
            </a:r>
            <a:r>
              <a:rPr lang="ko-KR" altLang="en-US" sz="2400" dirty="0" smtClean="0"/>
              <a:t>농구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기본용어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en-US" altLang="ko-KR" sz="2400" dirty="0" smtClean="0"/>
              <a:t>https://</a:t>
            </a:r>
            <a:r>
              <a:rPr lang="en-US" altLang="ko-KR" sz="2400" dirty="0" err="1" smtClean="0"/>
              <a:t>namu.wiki</a:t>
            </a:r>
            <a:r>
              <a:rPr lang="en-US" altLang="ko-KR" sz="2400" dirty="0" smtClean="0"/>
              <a:t>/w/</a:t>
            </a:r>
            <a:r>
              <a:rPr lang="ko-KR" altLang="en-US" sz="2400" dirty="0" smtClean="0"/>
              <a:t>농구의</a:t>
            </a:r>
            <a:r>
              <a:rPr lang="en-US" altLang="ko-KR" sz="2400" dirty="0" smtClean="0"/>
              <a:t>%20</a:t>
            </a:r>
            <a:r>
              <a:rPr lang="ko-KR" altLang="en-US" sz="2400" dirty="0" smtClean="0"/>
              <a:t>기록</a:t>
            </a:r>
            <a:r>
              <a:rPr lang="en-US" altLang="ko-KR" sz="2400" dirty="0" smtClean="0"/>
              <a:t>%20</a:t>
            </a:r>
            <a:r>
              <a:rPr lang="ko-KR" altLang="en-US" sz="2400" dirty="0" smtClean="0"/>
              <a:t>계산법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http://</a:t>
            </a:r>
            <a:r>
              <a:rPr lang="en-US" altLang="ko-KR" sz="2400" dirty="0" err="1" smtClean="0"/>
              <a:t>collegeinside.koreadaily.com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news.html?idx</a:t>
            </a:r>
            <a:r>
              <a:rPr lang="en-US" altLang="ko-KR" sz="2400" dirty="0" smtClean="0"/>
              <a:t>=369</a:t>
            </a:r>
            <a:br>
              <a:rPr lang="en-US" altLang="ko-KR" sz="2400" dirty="0" smtClean="0"/>
            </a:br>
            <a:r>
              <a:rPr lang="en-US" altLang="ko-KR" sz="2400" dirty="0" smtClean="0"/>
              <a:t>https://</a:t>
            </a:r>
            <a:r>
              <a:rPr lang="en-US" altLang="ko-KR" sz="2400" dirty="0" err="1" smtClean="0"/>
              <a:t>www.youtube.com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watch?v</a:t>
            </a:r>
            <a:r>
              <a:rPr lang="en-US" altLang="ko-KR" sz="2400" dirty="0" smtClean="0"/>
              <a:t>=Fgt38vC2rEU</a:t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7114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757988"/>
              </p:ext>
            </p:extLst>
          </p:nvPr>
        </p:nvGraphicFramePr>
        <p:xfrm>
          <a:off x="318977" y="653899"/>
          <a:ext cx="5486399" cy="559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002880"/>
              </p:ext>
            </p:extLst>
          </p:nvPr>
        </p:nvGraphicFramePr>
        <p:xfrm>
          <a:off x="6039293" y="653900"/>
          <a:ext cx="5833731" cy="559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3016" y="19223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시즌별 기록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28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916402"/>
              </p:ext>
            </p:extLst>
          </p:nvPr>
        </p:nvGraphicFramePr>
        <p:xfrm>
          <a:off x="875414" y="675167"/>
          <a:ext cx="4572000" cy="544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010572"/>
              </p:ext>
            </p:extLst>
          </p:nvPr>
        </p:nvGraphicFramePr>
        <p:xfrm>
          <a:off x="6000307" y="675166"/>
          <a:ext cx="5291470" cy="561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23016" y="19223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시즌별 기록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269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>
            <a:graphicFrameLocks/>
          </p:cNvGraphicFramePr>
          <p:nvPr/>
        </p:nvGraphicFramePr>
        <p:xfrm>
          <a:off x="875414" y="675167"/>
          <a:ext cx="4572000" cy="544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/>
        </p:nvGraphicFramePr>
        <p:xfrm>
          <a:off x="6000307" y="675166"/>
          <a:ext cx="5291470" cy="561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23016" y="19223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시즌별 기록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950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971895"/>
              </p:ext>
            </p:extLst>
          </p:nvPr>
        </p:nvGraphicFramePr>
        <p:xfrm>
          <a:off x="814793" y="419985"/>
          <a:ext cx="10264700" cy="4215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863"/>
              </p:ext>
            </p:extLst>
          </p:nvPr>
        </p:nvGraphicFramePr>
        <p:xfrm>
          <a:off x="1076694" y="4924647"/>
          <a:ext cx="9740898" cy="1567180"/>
        </p:xfrm>
        <a:graphic>
          <a:graphicData uri="http://schemas.openxmlformats.org/drawingml/2006/table">
            <a:tbl>
              <a:tblPr/>
              <a:tblGrid>
                <a:gridCol w="980755"/>
                <a:gridCol w="1637766"/>
                <a:gridCol w="1333065"/>
                <a:gridCol w="1485416"/>
                <a:gridCol w="1333065"/>
                <a:gridCol w="1333065"/>
                <a:gridCol w="1637766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행 레이블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어시스트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스틸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턴오버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블록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파울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/ 1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판당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charset="0"/>
                        </a:rPr>
                        <a:t>리바운드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0.75-0.9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13.6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11.6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4.4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15.9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36.0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0.6-0.75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13.1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3.6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17.1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34.9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0.45-0.6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11.8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3.2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17.8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33.7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0.3-0.45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2.9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18.0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33.1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0.15-0.3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11.3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5.8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12.3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2.8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18.5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33.1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0-0.15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11.2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6.1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13.0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2.5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18.7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0"/>
                        </a:rPr>
                        <a:t> 30.1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8915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mtClean="0"/>
              <a:t>팀별 토너먼트 전체 기록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002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9860" y="1020726"/>
            <a:ext cx="118021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tdr &lt;- read.csv("/Users/syleeie/downloads/march-machine-learning-mania-2016-v1/TourneyDetailedResults.csv")</a:t>
            </a:r>
          </a:p>
          <a:p>
            <a:endParaRPr lang="ko-KR" altLang="en-US" sz="1600" dirty="0"/>
          </a:p>
          <a:p>
            <a:r>
              <a:rPr lang="ko-KR" altLang="en-US" sz="1600" dirty="0" smtClean="0"/>
              <a:t>head(tdr)</a:t>
            </a:r>
          </a:p>
          <a:p>
            <a:r>
              <a:rPr lang="ko-KR" altLang="en-US" sz="1600" dirty="0" smtClean="0"/>
              <a:t>library(sqldf)</a:t>
            </a:r>
          </a:p>
          <a:p>
            <a:endParaRPr lang="ko-KR" altLang="en-US" sz="1600" dirty="0"/>
          </a:p>
          <a:p>
            <a:r>
              <a:rPr lang="ko-KR" altLang="en-US" sz="1600" dirty="0" smtClean="0"/>
              <a:t> wteam &lt;- sqldf("select wteam as team, sum(wfgm) fgm, sum(wfga) fga, sum(wfgm3) fgm3, sum(wfga3) fga3, sum(wftm) ftm, sum(wfta) fta, sum(wor) [or], sum(wdr) dr , sum(wast) ast, sum(wto) [to] , sum(wstl) stl, sum(wblk) blk               , sum(wpf) pf, count(*) win, 0 as lose   from tdr  group by wteam")</a:t>
            </a:r>
          </a:p>
          <a:p>
            <a:endParaRPr lang="ko-KR" altLang="en-US" sz="1600" dirty="0"/>
          </a:p>
          <a:p>
            <a:r>
              <a:rPr lang="ko-KR" altLang="en-US" sz="1600" dirty="0" smtClean="0"/>
              <a:t>lteam &lt;- sqldf("select lteam as team, sum(lfgm) fgm, sum(lfga) fga               , sum(lfgm3) fgm3, sum(lfga3) fga3               , sum(lftm) ftm, sum(lfta) fta               , sum(lor) [or], sum(ldr) dr               , sum(last) ast, sum(lto) [to]               , sum(lstl) stl, sum(lblk) blk               , sum(lpf) pf, 0 as win, count(*) as lose               from tdr                group by lteam")</a:t>
            </a:r>
          </a:p>
          <a:p>
            <a:endParaRPr lang="ko-KR" altLang="en-US" sz="1600" dirty="0"/>
          </a:p>
          <a:p>
            <a:r>
              <a:rPr lang="ko-KR" altLang="en-US" sz="1600" dirty="0" smtClean="0"/>
              <a:t>team &lt;- sqldf("select team, sum(fgm) fgm, sum(fga) fga               , sum(fgm3) fgm3, sum(fga3) fga3      , sum(ftm) ftm, sum(fta) fta      , sum([or]) [or], sum(dr) dr      , sum(ast) ast, sum([to]) [to]      , sum(stl) stl, sum(blk) blk      , sum(pf) pf, sum(win) win, sum(lose) losefrom(      select *      from wteam       union all      select *      from lteam)t      group by team")</a:t>
            </a:r>
          </a:p>
          <a:p>
            <a:endParaRPr lang="ko-KR" altLang="en-US" sz="1600" dirty="0"/>
          </a:p>
          <a:p>
            <a:r>
              <a:rPr lang="ko-KR" altLang="en-US" sz="1600" dirty="0" smtClean="0"/>
              <a:t>write.csv(team, file="/Users/syleeie/downloads/march-machine-learning-mania-2016-v1/tourneydetails.csv", row.names = F)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82363" y="3536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팀기록 합산 쿼리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34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400</Words>
  <Application>Microsoft Macintosh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NCAA TourneyDetails 파일</vt:lpstr>
      <vt:lpstr>   "numot" - this indicates the number of overtime periods in the game, an integer 0 or higher. (농구에서 오버타임(Over time)은 각각 3초, 8초, 24초 룰을 가리킨다.) wfgm - field goals made wfga - field goals attempted wfgm3 - three pointers made wfga3 - three pointers attempted wftm - free throws made wfta - free throws attempted wor - offensive rebounds (공격자 리바운드, 리바운드 : 골인되지 않고 튀어나온 볼을 잡아낸는 것) wdr - defensive rebounds (수비자 리바운드) wast - assists wto – turnovers (공격수의 실책을 총칭하는 용어.상대수비수에게 스틸을 당했거나 패스미스로 공격권을 빼앗겼을 때 턴 오버를 범했다고 말함.) wstl – steals (공격팀 선수가 공을 control하고 있는 것을 수비선수가 실수를 유발시켜 소유권을 뺏는 것) wblk – blocks (상대의 슛을 막아내는 것) wpf - personal fouls  https://ko.wikibooks.org/wiki/농구/기본용어 https://namu.wiki/w/농구의%20기록%20계산법 http://collegeinside.koreadaily.com/news.html?idx=369 https://www.youtube.com/watch?v=Fgt38vC2rEU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TourneyDetails 파일</dc:title>
  <dc:creator>Sangyeol Lee</dc:creator>
  <cp:lastModifiedBy>Sangyeol Lee</cp:lastModifiedBy>
  <cp:revision>4</cp:revision>
  <dcterms:created xsi:type="dcterms:W3CDTF">2016-03-19T01:18:16Z</dcterms:created>
  <dcterms:modified xsi:type="dcterms:W3CDTF">2016-03-23T12:52:08Z</dcterms:modified>
</cp:coreProperties>
</file>