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09" r:id="rId8"/>
    <p:sldId id="308" r:id="rId9"/>
    <p:sldId id="310" r:id="rId10"/>
    <p:sldId id="315" r:id="rId11"/>
    <p:sldId id="316" r:id="rId12"/>
    <p:sldId id="311" r:id="rId13"/>
    <p:sldId id="317" r:id="rId14"/>
    <p:sldId id="312" r:id="rId15"/>
    <p:sldId id="318" r:id="rId16"/>
    <p:sldId id="319" r:id="rId17"/>
    <p:sldId id="302" r:id="rId18"/>
    <p:sldId id="294" r:id="rId19"/>
    <p:sldId id="320" r:id="rId20"/>
    <p:sldId id="326" r:id="rId21"/>
    <p:sldId id="321" r:id="rId22"/>
    <p:sldId id="327" r:id="rId23"/>
    <p:sldId id="322" r:id="rId24"/>
    <p:sldId id="328" r:id="rId25"/>
    <p:sldId id="323" r:id="rId26"/>
    <p:sldId id="329" r:id="rId27"/>
    <p:sldId id="324" r:id="rId28"/>
    <p:sldId id="330" r:id="rId29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07591A80-1BE9-40F1-9AFB-4CDBCB51F490}" type="datetimeFigureOut">
              <a:rPr lang="ko-KR" altLang="en-US" smtClean="0"/>
              <a:pPr/>
              <a:t>2016-01-26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guide.net/db.db?cmd=view&amp;boardUid=12855&amp;boardConfigUid=9&amp;categoryUid=216&amp;boardIdx=41&amp;boardStep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guide.net/db.db?cmd=view&amp;boardUid=12855&amp;boardConfigUid=9&amp;categoryUid=216&amp;boardIdx=41&amp;boardStep=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guide.net/db.db?cmd=view&amp;boardUid=12855&amp;boardConfigUid=9&amp;categoryUid=216&amp;boardIdx=41&amp;boardStep=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6000" b="1" dirty="0" smtClean="0"/>
              <a:t>SQL for PostgreSQL</a:t>
            </a:r>
            <a:endParaRPr lang="ko-KR" altLang="en-US" sz="6000" b="1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1524000" y="4969522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황종필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정규형 예시 </a:t>
            </a:r>
            <a:r>
              <a:rPr lang="en-US" altLang="ko-KR" dirty="0" smtClean="0"/>
              <a:t>– 2 (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 위반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0" y="1600201"/>
            <a:ext cx="11174317" cy="452596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위의 테이블은 교재 </a:t>
            </a:r>
            <a:r>
              <a:rPr lang="ko-KR" altLang="en-US" sz="1600" dirty="0" err="1"/>
              <a:t>컬럼의</a:t>
            </a:r>
            <a:r>
              <a:rPr lang="ko-KR" altLang="en-US" sz="1600" dirty="0"/>
              <a:t> 계수는 가장 많은 교재를 사용하는 과정을 기준으로 생성되어 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교재가 </a:t>
            </a:r>
            <a:r>
              <a:rPr lang="en-US" altLang="ko-KR" sz="1600" dirty="0"/>
              <a:t>5</a:t>
            </a:r>
            <a:r>
              <a:rPr lang="ko-KR" altLang="en-US" sz="1600" dirty="0"/>
              <a:t>권인 웹 </a:t>
            </a:r>
            <a:r>
              <a:rPr lang="ko-KR" altLang="en-US" sz="1600" dirty="0" err="1"/>
              <a:t>프로그램밍의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컬럼들은</a:t>
            </a:r>
            <a:r>
              <a:rPr lang="ko-KR" altLang="en-US" sz="1600" dirty="0"/>
              <a:t> 모두 채워지지만 그 외 과목은 최소 </a:t>
            </a:r>
            <a:r>
              <a:rPr lang="en-US" altLang="ko-KR" sz="1600" dirty="0"/>
              <a:t>1</a:t>
            </a:r>
            <a:r>
              <a:rPr lang="ko-KR" altLang="en-US" sz="1600" dirty="0"/>
              <a:t>개 이상의 </a:t>
            </a:r>
            <a:r>
              <a:rPr lang="en-US" altLang="ko-KR" sz="1600" dirty="0"/>
              <a:t>Null </a:t>
            </a:r>
            <a:r>
              <a:rPr lang="ko-KR" altLang="en-US" sz="1600" dirty="0"/>
              <a:t>값이 들어가게 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또 교재가 늘어 나게 된다면 </a:t>
            </a:r>
            <a:r>
              <a:rPr lang="ko-KR" altLang="en-US" sz="1600" dirty="0" err="1"/>
              <a:t>컬럼이</a:t>
            </a:r>
            <a:r>
              <a:rPr lang="ko-KR" altLang="en-US" sz="1600" dirty="0"/>
              <a:t> 계속 추가해야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해결 방법은 교재 </a:t>
            </a:r>
            <a:r>
              <a:rPr lang="ko-KR" altLang="en-US" sz="1600" dirty="0" err="1"/>
              <a:t>컬럼처럼</a:t>
            </a:r>
            <a:r>
              <a:rPr lang="ko-KR" altLang="en-US" sz="1600" dirty="0"/>
              <a:t> 반복되는 속성을 갖는 </a:t>
            </a:r>
            <a:r>
              <a:rPr lang="ko-KR" altLang="en-US" sz="1600" dirty="0" err="1"/>
              <a:t>컬럼의</a:t>
            </a:r>
            <a:r>
              <a:rPr lang="ko-KR" altLang="en-US" sz="1600" dirty="0"/>
              <a:t> 경우에는 테이블에 </a:t>
            </a:r>
            <a:r>
              <a:rPr lang="en-US" altLang="ko-KR" sz="1600" dirty="0"/>
              <a:t>Null</a:t>
            </a:r>
            <a:r>
              <a:rPr lang="ko-KR" altLang="en-US" sz="1600" dirty="0"/>
              <a:t>이 입력되는 수가 있으므로 이러한 경우의 수를 제거하기 위해 테이블을 타라 분리해서 기존의 테이블과 </a:t>
            </a:r>
            <a:r>
              <a:rPr lang="en-US" altLang="ko-KR" sz="1600" dirty="0"/>
              <a:t>1:N</a:t>
            </a:r>
            <a:r>
              <a:rPr lang="ko-KR" altLang="en-US" sz="1600" dirty="0"/>
              <a:t>의 관계로 형성해야 함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630" y="3573016"/>
            <a:ext cx="398399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92431" y="3176931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ko-KR" kern="1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</a:t>
            </a:r>
            <a:r>
              <a:rPr lang="en-US" altLang="ko-KR" kern="1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kern="1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과정코드</a:t>
            </a:r>
            <a:r>
              <a:rPr lang="en-US" altLang="ko-KR" kern="1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나눔고딕코딩" panose="020D0009000000000000" pitchFamily="49" charset="-127"/>
              <a:ea typeface="나눔고딕코딩" panose="020D0009000000000000" pitchFamily="49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75253" y="3201986"/>
            <a:ext cx="676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ko-KR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교재</a:t>
            </a:r>
            <a:r>
              <a:rPr lang="en-US" altLang="ko-KR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[</a:t>
            </a:r>
            <a:r>
              <a:rPr lang="ko-KR" altLang="ko-KR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</a:t>
            </a:r>
            <a:r>
              <a:rPr lang="en-US" altLang="ko-KR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].</a:t>
            </a:r>
            <a:r>
              <a:rPr lang="ko-KR" altLang="ko-KR" kern="1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과정코드</a:t>
            </a:r>
            <a:r>
              <a:rPr lang="en-US" altLang="ko-KR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+</a:t>
            </a:r>
            <a:r>
              <a:rPr lang="ko-KR" altLang="en-US" kern="1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교재순서</a:t>
            </a:r>
            <a:r>
              <a:rPr lang="en-US" altLang="ko-KR" kern="1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FK : [</a:t>
            </a:r>
            <a:r>
              <a:rPr lang="ko-KR" altLang="ko-KR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</a:t>
            </a:r>
            <a:r>
              <a:rPr lang="en-US" altLang="ko-KR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].</a:t>
            </a:r>
            <a:r>
              <a:rPr lang="ko-KR" altLang="ko-KR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과정코드</a:t>
            </a:r>
            <a:r>
              <a:rPr lang="en-US" altLang="ko-KR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나눔고딕코딩" panose="020D0009000000000000" pitchFamily="49" charset="-127"/>
              <a:ea typeface="나눔고딕코딩" panose="020D0009000000000000" pitchFamily="49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51590" y="612406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하지만 답안도 틀림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253" y="3573016"/>
            <a:ext cx="29051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정규형 예시 </a:t>
            </a:r>
            <a:r>
              <a:rPr lang="en-US" altLang="ko-KR" dirty="0" smtClean="0"/>
              <a:t>– 2 (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 위반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14" y="1988840"/>
            <a:ext cx="398399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4966" y="4253421"/>
            <a:ext cx="1810385" cy="234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930838" y="3915678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교재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교재번호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7807" y="3319557"/>
            <a:ext cx="8479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과정별교재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과정코드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+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교재순서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FK : [</a:t>
            </a:r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].</a:t>
            </a:r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, FK : [</a:t>
            </a:r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교재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].</a:t>
            </a:r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교재번호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7807" y="1638812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07" y="3658111"/>
            <a:ext cx="2066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정규형 예시 </a:t>
            </a:r>
            <a:r>
              <a:rPr lang="en-US" altLang="ko-KR" dirty="0" smtClean="0"/>
              <a:t>– 3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몇 정규형 위반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정규화를 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654" y="3645024"/>
            <a:ext cx="3237865" cy="150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126654" y="327569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교육평가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 (PK : </a:t>
            </a:r>
            <a:r>
              <a:rPr lang="ko-KR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학번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 + </a:t>
            </a:r>
            <a:r>
              <a:rPr lang="ko-KR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과정코드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6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정규형 예시 </a:t>
            </a:r>
            <a:r>
              <a:rPr lang="en-US" altLang="ko-KR" dirty="0" smtClean="0"/>
              <a:t>– 3 (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 위반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sz="1600" dirty="0"/>
              <a:t>평가는 </a:t>
            </a:r>
            <a:r>
              <a:rPr lang="ko-KR" altLang="ko-KR" sz="1600" dirty="0" err="1"/>
              <a:t>복합키인</a:t>
            </a:r>
            <a:r>
              <a:rPr lang="ko-KR" altLang="ko-KR" sz="1600" dirty="0"/>
              <a:t> 학번</a:t>
            </a:r>
            <a:r>
              <a:rPr lang="en-US" altLang="ko-KR" sz="1600" dirty="0"/>
              <a:t> + </a:t>
            </a:r>
            <a:r>
              <a:rPr lang="ko-KR" altLang="ko-KR" sz="1600" dirty="0"/>
              <a:t>과정코드에 대해서 의존적이므로 이를 </a:t>
            </a:r>
            <a:r>
              <a:rPr lang="en-US" altLang="ko-KR" sz="1600" dirty="0"/>
              <a:t>“</a:t>
            </a:r>
            <a:r>
              <a:rPr lang="ko-KR" altLang="ko-KR" sz="1600" dirty="0"/>
              <a:t>완전 함수의 종속</a:t>
            </a:r>
            <a:r>
              <a:rPr lang="en-US" altLang="ko-KR" sz="1600" dirty="0"/>
              <a:t>”</a:t>
            </a:r>
            <a:r>
              <a:rPr lang="ko-KR" altLang="ko-KR" sz="1600" dirty="0"/>
              <a:t>이라고 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lvl="0"/>
            <a:r>
              <a:rPr lang="ko-KR" altLang="ko-KR" sz="1600" dirty="0" err="1"/>
              <a:t>과정명</a:t>
            </a:r>
            <a:r>
              <a:rPr lang="en-US" altLang="ko-KR" sz="1600" dirty="0"/>
              <a:t>, </a:t>
            </a:r>
            <a:r>
              <a:rPr lang="ko-KR" altLang="ko-KR" sz="1600" dirty="0"/>
              <a:t>기간은 </a:t>
            </a:r>
            <a:r>
              <a:rPr lang="ko-KR" altLang="ko-KR" sz="1600" dirty="0" err="1"/>
              <a:t>복합키의</a:t>
            </a:r>
            <a:r>
              <a:rPr lang="ko-KR" altLang="ko-KR" sz="1600" dirty="0"/>
              <a:t> 일부분인 과정코드에 의해서 의존적이므로 </a:t>
            </a:r>
            <a:r>
              <a:rPr lang="en-US" altLang="ko-KR" sz="1600" dirty="0"/>
              <a:t>“</a:t>
            </a:r>
            <a:r>
              <a:rPr lang="ko-KR" altLang="ko-KR" sz="1600" dirty="0"/>
              <a:t>부분 함수 종속</a:t>
            </a:r>
            <a:r>
              <a:rPr lang="en-US" altLang="ko-KR" sz="1600" dirty="0"/>
              <a:t>”</a:t>
            </a:r>
            <a:r>
              <a:rPr lang="ko-KR" altLang="ko-KR" sz="1600" dirty="0"/>
              <a:t>이라고 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lvl="0"/>
            <a:r>
              <a:rPr lang="en-US" altLang="ko-KR" sz="1600" dirty="0"/>
              <a:t>“JAVA</a:t>
            </a:r>
            <a:r>
              <a:rPr lang="ko-KR" altLang="ko-KR" sz="1600" dirty="0"/>
              <a:t>프로그래밍</a:t>
            </a:r>
            <a:r>
              <a:rPr lang="en-US" altLang="ko-KR" sz="1600" dirty="0"/>
              <a:t>” </a:t>
            </a:r>
            <a:r>
              <a:rPr lang="ko-KR" altLang="ko-KR" sz="1600" dirty="0" err="1"/>
              <a:t>과정명이</a:t>
            </a:r>
            <a:r>
              <a:rPr lang="ko-KR" altLang="ko-KR" sz="1600" dirty="0"/>
              <a:t> </a:t>
            </a:r>
            <a:r>
              <a:rPr lang="en-US" altLang="ko-KR" sz="1600" dirty="0"/>
              <a:t>“java”</a:t>
            </a:r>
            <a:r>
              <a:rPr lang="ko-KR" altLang="ko-KR" sz="1600" dirty="0"/>
              <a:t>로 수정 되었을 경우 그에 해당하는 모든 데이터를 수정해야 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lvl="0"/>
            <a:r>
              <a:rPr lang="ko-KR" altLang="ko-KR" sz="1600" dirty="0"/>
              <a:t>교육 평가 테이블에서 </a:t>
            </a:r>
            <a:r>
              <a:rPr lang="ko-KR" altLang="ko-KR" sz="1600" dirty="0" err="1"/>
              <a:t>과정명</a:t>
            </a:r>
            <a:r>
              <a:rPr lang="en-US" altLang="ko-KR" sz="1600" dirty="0"/>
              <a:t>, </a:t>
            </a:r>
            <a:r>
              <a:rPr lang="ko-KR" altLang="ko-KR" sz="1600" dirty="0"/>
              <a:t>기간에 중복되는 데이터가 발생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ko-KR" altLang="ko-KR" sz="1600" dirty="0"/>
              <a:t>데이터 </a:t>
            </a:r>
            <a:r>
              <a:rPr lang="ko-KR" altLang="ko-KR" sz="1600" dirty="0" err="1"/>
              <a:t>무결성</a:t>
            </a:r>
            <a:r>
              <a:rPr lang="ko-KR" altLang="ko-KR" sz="1600" dirty="0"/>
              <a:t> 유지 어려움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>
                <a:solidFill>
                  <a:srgbClr val="FF0000"/>
                </a:solidFill>
              </a:rPr>
              <a:t>부분 함수 종속성을 일으키는 요인을 제거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ko-KR" sz="1600" dirty="0">
                <a:solidFill>
                  <a:srgbClr val="FF0000"/>
                </a:solidFill>
              </a:rPr>
              <a:t>테이블에서 분리하여 키가 아닌 모든 속성들이 </a:t>
            </a:r>
            <a:r>
              <a:rPr lang="ko-KR" altLang="ko-KR" sz="1600" dirty="0" err="1">
                <a:solidFill>
                  <a:srgbClr val="FF0000"/>
                </a:solidFill>
              </a:rPr>
              <a:t>기본키에</a:t>
            </a:r>
            <a:r>
              <a:rPr lang="ko-KR" altLang="ko-KR" sz="1600" dirty="0">
                <a:solidFill>
                  <a:srgbClr val="FF0000"/>
                </a:solidFill>
              </a:rPr>
              <a:t> 완전 함수 종속이 되도록 함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792" y="4116326"/>
            <a:ext cx="1548765" cy="150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2824" y="5085184"/>
            <a:ext cx="2397760" cy="86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32792" y="3764486"/>
            <a:ext cx="60324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교육평가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 (PK : </a:t>
            </a:r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학번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 + </a:t>
            </a:r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과정코드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, FK : [</a:t>
            </a:r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교육과목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].</a:t>
            </a:r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과정코드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2824" y="4746630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교육과목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 (PK : </a:t>
            </a:r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8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정규형 예시 </a:t>
            </a:r>
            <a:r>
              <a:rPr lang="en-US" altLang="ko-KR" dirty="0" smtClean="0"/>
              <a:t>– 4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몇 정규형 위반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정규화를 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646" y="3573016"/>
            <a:ext cx="2118360" cy="12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054646" y="3234462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과목수강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0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정규형 예시 </a:t>
            </a:r>
            <a:r>
              <a:rPr lang="en-US" altLang="ko-KR" dirty="0" smtClean="0"/>
              <a:t>– 4 (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 위반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0"/>
            <a:r>
              <a:rPr lang="ko-KR" altLang="ko-KR" sz="1600" dirty="0"/>
              <a:t>과목 수강 테이블에</a:t>
            </a:r>
            <a:r>
              <a:rPr lang="en-US" altLang="ko-KR" sz="1600" dirty="0"/>
              <a:t> C++ </a:t>
            </a:r>
            <a:r>
              <a:rPr lang="ko-KR" altLang="ko-KR" sz="1600" dirty="0"/>
              <a:t>수강료가</a:t>
            </a:r>
            <a:r>
              <a:rPr lang="en-US" altLang="ko-KR" sz="1600" dirty="0"/>
              <a:t> 60000</a:t>
            </a:r>
            <a:r>
              <a:rPr lang="ko-KR" altLang="ko-KR" sz="1600" dirty="0"/>
              <a:t>원이라는 내용을 삽입하려고 할 때 이 과목을 수강하는 학생이 존재하지 않더라도 수강신청 한 것처럼 해야 삽입이 가능함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lvl="0" latinLnBrk="0"/>
            <a:r>
              <a:rPr lang="en-US" altLang="ko-KR" sz="1600" dirty="0"/>
              <a:t>101</a:t>
            </a:r>
            <a:r>
              <a:rPr lang="ko-KR" altLang="ko-KR" sz="1600" dirty="0"/>
              <a:t>번 학생이 수강을 취소하면</a:t>
            </a:r>
            <a:r>
              <a:rPr lang="en-US" altLang="ko-KR" sz="1600" dirty="0"/>
              <a:t> C</a:t>
            </a:r>
            <a:r>
              <a:rPr lang="ko-KR" altLang="ko-KR" sz="1600" dirty="0"/>
              <a:t>과목이 사라짐</a:t>
            </a:r>
          </a:p>
          <a:p>
            <a:pPr lvl="0" latinLnBrk="0"/>
            <a:r>
              <a:rPr lang="en-US" altLang="ko-KR" sz="1600" dirty="0"/>
              <a:t>JAVA</a:t>
            </a:r>
            <a:r>
              <a:rPr lang="ko-KR" altLang="ko-KR" sz="1600" dirty="0"/>
              <a:t>의 수강료를</a:t>
            </a:r>
            <a:r>
              <a:rPr lang="en-US" altLang="ko-KR" sz="1600" dirty="0"/>
              <a:t> 80000</a:t>
            </a:r>
            <a:r>
              <a:rPr lang="ko-KR" altLang="ko-KR" sz="1600" dirty="0"/>
              <a:t>원으로 변경하려고 할 경우 데이터의 불일치가 발생할 수 있음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lvl="0" latinLnBrk="0"/>
            <a:r>
              <a:rPr lang="ko-KR" altLang="ko-KR" sz="1600" dirty="0"/>
              <a:t>특정 학생이 수강 할 과목을 선정하게 되면 그 과목에 의하여 수강료가 결정됨</a:t>
            </a:r>
            <a:r>
              <a:rPr lang="en-US" altLang="ko-KR" sz="1600" dirty="0"/>
              <a:t>. </a:t>
            </a:r>
            <a:r>
              <a:rPr lang="ko-KR" altLang="ko-KR" sz="1600" dirty="0"/>
              <a:t>키가 아닌 속성인 과목에 의해서 수강료가 결정되게 되며 학번으로 수강료를 검색할 수 있음</a:t>
            </a:r>
            <a:r>
              <a:rPr lang="en-US" altLang="ko-KR" sz="1600" dirty="0"/>
              <a:t>. </a:t>
            </a:r>
            <a:r>
              <a:rPr lang="ko-KR" altLang="ko-KR" sz="1600" dirty="0">
                <a:solidFill>
                  <a:srgbClr val="FF0000"/>
                </a:solidFill>
              </a:rPr>
              <a:t>이를 이행적 함수 </a:t>
            </a:r>
            <a:r>
              <a:rPr lang="ko-KR" altLang="ko-KR" sz="1600" dirty="0" err="1">
                <a:solidFill>
                  <a:srgbClr val="FF0000"/>
                </a:solidFill>
              </a:rPr>
              <a:t>종속성이라함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ko-KR" altLang="ko-KR" sz="1600" dirty="0"/>
              <a:t>함수 </a:t>
            </a:r>
            <a:r>
              <a:rPr lang="ko-KR" altLang="ko-KR" sz="1600" dirty="0" smtClean="0"/>
              <a:t>종</a:t>
            </a:r>
            <a:r>
              <a:rPr lang="ko-KR" altLang="en-US" sz="1600" dirty="0" smtClean="0"/>
              <a:t>속</a:t>
            </a:r>
            <a:r>
              <a:rPr lang="ko-KR" altLang="ko-KR" sz="1600" dirty="0" smtClean="0"/>
              <a:t>성을 </a:t>
            </a:r>
            <a:r>
              <a:rPr lang="ko-KR" altLang="ko-KR" sz="1600" dirty="0"/>
              <a:t>일으키는 요인을 제거</a:t>
            </a:r>
            <a:r>
              <a:rPr lang="en-US" altLang="ko-KR" sz="1600" dirty="0"/>
              <a:t>(</a:t>
            </a:r>
            <a:r>
              <a:rPr lang="ko-KR" altLang="ko-KR" sz="1600" dirty="0"/>
              <a:t>테이블 분리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792" y="4261526"/>
            <a:ext cx="1381125" cy="12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8982" y="4787016"/>
            <a:ext cx="1381125" cy="86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120792" y="3922972"/>
            <a:ext cx="3980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과목수강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학번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, FK : [</a:t>
            </a:r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].</a:t>
            </a:r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8982" y="4448462"/>
            <a:ext cx="1723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51590" y="612406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완전한 상태가 아님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9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정규형 예시 </a:t>
            </a:r>
            <a:r>
              <a:rPr lang="en-US" altLang="ko-KR" dirty="0"/>
              <a:t>– 4 (</a:t>
            </a:r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정규형 위반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646" y="2357197"/>
            <a:ext cx="1381125" cy="12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8942" y="2915314"/>
            <a:ext cx="2071370" cy="86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054646" y="2018643"/>
            <a:ext cx="4390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과목수강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학번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, FK : [</a:t>
            </a:r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].</a:t>
            </a:r>
            <a:r>
              <a:rPr lang="ko-KR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과목코드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18942" y="2576760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과목코드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09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Table Re-create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Customers</a:t>
            </a:r>
          </a:p>
          <a:p>
            <a:r>
              <a:rPr lang="en-US" altLang="ko-KR" dirty="0" smtClean="0"/>
              <a:t>Orders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999584"/>
              </p:ext>
            </p:extLst>
          </p:nvPr>
        </p:nvGraphicFramePr>
        <p:xfrm>
          <a:off x="10199662" y="5595519"/>
          <a:ext cx="1466105" cy="123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워드패드 문서" showAsIcon="1" r:id="rId3" imgW="914400" imgH="771480" progId="WordPad.Document.1">
                  <p:embed/>
                </p:oleObj>
              </mc:Choice>
              <mc:Fallback>
                <p:oleObj name="워드패드 문서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9662" y="5595519"/>
                        <a:ext cx="1466105" cy="1237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72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091" y="365525"/>
            <a:ext cx="10655726" cy="1325390"/>
          </a:xfrm>
        </p:spPr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Functions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3368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WINDOW_FUNCTION([arguments])</a:t>
            </a:r>
            <a:b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OVER (PARTITION BY … [ORDER BY …])</a:t>
            </a:r>
          </a:p>
          <a:p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내 순서 획득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RANK, DENSE_RANK, ROW_NUMBER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내 특정위치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획득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FIRST_VALUE, LAST_VALUE, LAG, LEAD, NTH_VALUE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내 집계정보 획득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SUM, MAX, MIN, AVG,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CUME_DIST, NTILE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9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– 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회원별로</a:t>
            </a:r>
            <a:r>
              <a:rPr lang="ko-KR" altLang="en-US" dirty="0"/>
              <a:t> 주문의 순서를 알고 싶다</a:t>
            </a:r>
            <a:r>
              <a:rPr lang="en-US" altLang="ko-KR" dirty="0"/>
              <a:t>.(</a:t>
            </a:r>
            <a:r>
              <a:rPr lang="ko-KR" altLang="en-US" dirty="0"/>
              <a:t>중복 배제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27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091" y="365525"/>
            <a:ext cx="10655726" cy="1325390"/>
          </a:xfrm>
        </p:spPr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정규화란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336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 : First Normal Form)</a:t>
            </a:r>
            <a:endParaRPr lang="en-US" altLang="ko-KR" dirty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속성은 반드시 하나의 값을 가져야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반복형태가 있어서는 안됨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 : Second Normal Form)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속성은 반드시 </a:t>
            </a:r>
            <a:r>
              <a:rPr lang="ko-KR" altLang="en-US" dirty="0" err="1"/>
              <a:t>유일식별자</a:t>
            </a:r>
            <a:r>
              <a:rPr lang="en-US" altLang="ko-KR" dirty="0"/>
              <a:t>(UID : Unique Identifier) </a:t>
            </a:r>
            <a:r>
              <a:rPr lang="ko-KR" altLang="en-US" dirty="0"/>
              <a:t>전부에 종속되어야 한다</a:t>
            </a:r>
            <a:r>
              <a:rPr lang="en-US" altLang="ko-KR" dirty="0"/>
              <a:t>.(UID </a:t>
            </a:r>
            <a:r>
              <a:rPr lang="ko-KR" altLang="en-US" dirty="0"/>
              <a:t>일부에만 종속되어서는 안됨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 : Third Normal Form)</a:t>
            </a:r>
          </a:p>
          <a:p>
            <a:pPr lvl="1"/>
            <a:r>
              <a:rPr lang="ko-KR" altLang="en-US" dirty="0" smtClean="0"/>
              <a:t>유일식별자가 </a:t>
            </a:r>
            <a:r>
              <a:rPr lang="ko-KR" altLang="en-US" dirty="0"/>
              <a:t>아닌 모든 속성 간에는 서로 종속될 수 없다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속성간 종속성 배제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간단히 말하면 속성을 있어야 할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엔터티에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위치시키는 것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– 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회원별로</a:t>
            </a:r>
            <a:r>
              <a:rPr lang="ko-KR" altLang="en-US" dirty="0"/>
              <a:t> 주문의 순서를 알고 싶다</a:t>
            </a:r>
            <a:r>
              <a:rPr lang="en-US" altLang="ko-KR" dirty="0"/>
              <a:t>.(</a:t>
            </a:r>
            <a:r>
              <a:rPr lang="ko-KR" altLang="en-US" dirty="0"/>
              <a:t>중복 배제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630" y="2276872"/>
            <a:ext cx="1080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ord.order_date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row_number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over (partition by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rk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orders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62" y="3429000"/>
            <a:ext cx="17716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19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– 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주문의 방법의 </a:t>
            </a:r>
            <a:r>
              <a:rPr lang="en-US" altLang="ko-KR" dirty="0"/>
              <a:t>TOUCH </a:t>
            </a:r>
            <a:r>
              <a:rPr lang="ko-KR" altLang="en-US" dirty="0"/>
              <a:t>인 주문들 중 가장 먼저 주문한 주문을 알고 싶다</a:t>
            </a:r>
            <a:r>
              <a:rPr lang="en-US" altLang="ko-KR" dirty="0"/>
              <a:t>.(</a:t>
            </a:r>
            <a:r>
              <a:rPr lang="ko-KR" altLang="en-US" dirty="0"/>
              <a:t>중복 허용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42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– 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주문의 방법의 </a:t>
            </a:r>
            <a:r>
              <a:rPr lang="en-US" altLang="ko-KR" dirty="0"/>
              <a:t>TOUCH </a:t>
            </a:r>
            <a:r>
              <a:rPr lang="ko-KR" altLang="en-US" dirty="0"/>
              <a:t>인 주문들 중 가장 먼저 주문한 주문을 알고 싶다</a:t>
            </a:r>
            <a:r>
              <a:rPr lang="en-US" altLang="ko-KR" dirty="0"/>
              <a:t>.(</a:t>
            </a:r>
            <a:r>
              <a:rPr lang="ko-KR" altLang="en-US" dirty="0"/>
              <a:t>중복 허용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630" y="2564904"/>
            <a:ext cx="108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ord.order_date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ord.method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ord.rk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(select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ord.order_date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ord.method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dense_rank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over (order by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rk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-- rank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</a:t>
            </a: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orders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where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ord.method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'TOUCH')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ord.rk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1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46" y="5391959"/>
            <a:ext cx="1933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3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– 3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주문의 방법이 </a:t>
            </a:r>
            <a:r>
              <a:rPr lang="en-US" altLang="ko-KR" dirty="0"/>
              <a:t>TOUCH</a:t>
            </a:r>
            <a:r>
              <a:rPr lang="ko-KR" altLang="en-US" dirty="0"/>
              <a:t>인 주문들 중 </a:t>
            </a:r>
            <a:r>
              <a:rPr lang="en-US" altLang="ko-KR" dirty="0"/>
              <a:t>TOP 3</a:t>
            </a:r>
            <a:r>
              <a:rPr lang="ko-KR" altLang="en-US" dirty="0"/>
              <a:t>의 주문 정보를 알고 싶다</a:t>
            </a:r>
            <a:r>
              <a:rPr lang="en-US" altLang="ko-KR" dirty="0"/>
              <a:t>.(</a:t>
            </a:r>
            <a:r>
              <a:rPr lang="ko-KR" altLang="en-US" dirty="0"/>
              <a:t>중복 허용</a:t>
            </a:r>
            <a:r>
              <a:rPr lang="en-US" altLang="ko-KR" dirty="0"/>
              <a:t>, </a:t>
            </a:r>
            <a:r>
              <a:rPr lang="ko-KR" altLang="en-US" dirty="0"/>
              <a:t>무조건 </a:t>
            </a:r>
            <a:r>
              <a:rPr lang="en-US" altLang="ko-KR" dirty="0"/>
              <a:t>1,2,3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69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– 3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주문의 방법이 </a:t>
            </a:r>
            <a:r>
              <a:rPr lang="en-US" altLang="ko-KR" dirty="0"/>
              <a:t>TOUCH</a:t>
            </a:r>
            <a:r>
              <a:rPr lang="ko-KR" altLang="en-US" dirty="0"/>
              <a:t>인 주문들 중 </a:t>
            </a:r>
            <a:r>
              <a:rPr lang="en-US" altLang="ko-KR" dirty="0"/>
              <a:t>TOP 3</a:t>
            </a:r>
            <a:r>
              <a:rPr lang="ko-KR" altLang="en-US" dirty="0"/>
              <a:t>의 주문 정보를 알고 싶다</a:t>
            </a:r>
            <a:r>
              <a:rPr lang="en-US" altLang="ko-KR" dirty="0"/>
              <a:t>.(</a:t>
            </a:r>
            <a:r>
              <a:rPr lang="ko-KR" altLang="en-US" dirty="0"/>
              <a:t>중복 허용</a:t>
            </a:r>
            <a:r>
              <a:rPr lang="en-US" altLang="ko-KR" dirty="0"/>
              <a:t>, </a:t>
            </a:r>
            <a:r>
              <a:rPr lang="ko-KR" altLang="en-US" dirty="0"/>
              <a:t>무조건 </a:t>
            </a:r>
            <a:r>
              <a:rPr lang="en-US" altLang="ko-KR" dirty="0"/>
              <a:t>1,2,3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630" y="2564904"/>
            <a:ext cx="108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ord.order_date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ord.method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ord.rk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(select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ord.order_date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ord.method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dense_rank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over (order by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rk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from orders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where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ord.method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'TOUCH')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ord.rk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between 1 and 3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46" y="5565490"/>
            <a:ext cx="20193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88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– 4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의 각 주문 정보를 회원의 가장 빠른 주문 일자와 함께 보고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69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– 4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의 각 주문 정보를 회원의 가장 빠른 주문 일자와 함께 보고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630" y="2564904"/>
            <a:ext cx="108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first_value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over (partition by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first_order_date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ord.order_date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ord.method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orders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 (1, 3)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46" y="4442042"/>
            <a:ext cx="2714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87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– 5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4</a:t>
            </a:r>
            <a:r>
              <a:rPr lang="ko-KR" altLang="en-US" dirty="0"/>
              <a:t>과 </a:t>
            </a:r>
            <a:r>
              <a:rPr lang="en-US" altLang="ko-KR" dirty="0"/>
              <a:t>5</a:t>
            </a:r>
            <a:r>
              <a:rPr lang="ko-KR" altLang="en-US" dirty="0"/>
              <a:t>의 각 주문의 주문 금액과 회원의 전체 주문 금액에서의 비중을 보고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624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– 5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4</a:t>
            </a:r>
            <a:r>
              <a:rPr lang="ko-KR" altLang="en-US" dirty="0"/>
              <a:t>과 </a:t>
            </a:r>
            <a:r>
              <a:rPr lang="en-US" altLang="ko-KR" dirty="0"/>
              <a:t>5</a:t>
            </a:r>
            <a:r>
              <a:rPr lang="ko-KR" altLang="en-US" dirty="0"/>
              <a:t>의 각 주문의 주문 금액과 회원의 전체 주문 금액에서의 비중을 보고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630" y="2564904"/>
            <a:ext cx="1080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ord.order_date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ord.amount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sum(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ord.amount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over (partition by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     as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total_amount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round(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ord.amount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::numeric / sum(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ord.amount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over (partition by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* 100, 2) as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amount_rate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orders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ord.userid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 (4, 5)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30" y="4926286"/>
            <a:ext cx="32099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3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정규화의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중복값이</a:t>
            </a:r>
            <a:r>
              <a:rPr lang="ko-KR" altLang="en-US" dirty="0" smtClean="0"/>
              <a:t> 줄어든다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값이 줄어든다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복잡한 코드로 데이터 모델을 보완할 필요가 없다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새로운 요구 사항의 발견 과정을 돕니다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업무 규칙의 정밀한 포착을 보증한다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구조의 안정성을 최대화한다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77" y="1700808"/>
            <a:ext cx="5646341" cy="3744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35566" y="6381328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www.dbguide.net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90950" y="522972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속성은 반드시 하나의 값을 가져야 한다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반복형태가 있어서는 안됨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11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38" y="1844824"/>
            <a:ext cx="6048672" cy="4199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35566" y="6381328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www.dbguide.net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22998" y="522972"/>
            <a:ext cx="6935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모든 속성은 반드시 </a:t>
            </a:r>
            <a:r>
              <a:rPr lang="ko-KR" altLang="en-US" dirty="0" err="1"/>
              <a:t>유일식별자</a:t>
            </a:r>
            <a:r>
              <a:rPr lang="en-US" altLang="ko-KR" dirty="0"/>
              <a:t>(UID : Unique Identifier) </a:t>
            </a:r>
            <a:r>
              <a:rPr lang="ko-KR" altLang="en-US" dirty="0"/>
              <a:t>전부에 종속되어야 한다</a:t>
            </a:r>
            <a:r>
              <a:rPr lang="en-US" altLang="ko-KR" dirty="0"/>
              <a:t>.(UID </a:t>
            </a:r>
            <a:r>
              <a:rPr lang="ko-KR" altLang="en-US" dirty="0"/>
              <a:t>일부에만 종속되어서는 안됨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926" y="1556792"/>
            <a:ext cx="5472608" cy="4849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35566" y="6381328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www.dbguide.net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39022" y="522972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유일식별자가 아닌 모든 속성 간에는 서로 종속될 수 없다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속성간 종속성 배제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정규형 예시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몇 정규형 위반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정규화를 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2638" y="3135690"/>
            <a:ext cx="3365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자격증 보유 사항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회원번호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38" y="3474244"/>
            <a:ext cx="573151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8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정규형 예시 </a:t>
            </a:r>
            <a:r>
              <a:rPr lang="en-US" altLang="ko-KR" dirty="0" smtClean="0"/>
              <a:t>– 1 (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 위반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위의 테이블은 회원이 보유한 자격증 정보를 관리하기 위한 테이블이며 중복되는 정보가 저장되어 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홍길동이 갖고 있는 자격증 정보를 관리하기 위해 홍길동에 대한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즉 회원번호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주소 핸드폰번호</a:t>
            </a:r>
            <a:r>
              <a:rPr lang="en-US" altLang="ko-KR" sz="1600" dirty="0"/>
              <a:t>, </a:t>
            </a:r>
            <a:r>
              <a:rPr lang="ko-KR" altLang="en-US" sz="1600" dirty="0"/>
              <a:t>주민번호 등의 정보가 중복해서 저장되고 있으므로 쓸데 없는 공간의 낭비가 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만약 홍길동의 주소나 핸드폰 번호가 바뀌게 되면 </a:t>
            </a:r>
            <a:r>
              <a:rPr lang="en-US" altLang="ko-KR" sz="1600" dirty="0"/>
              <a:t>3</a:t>
            </a:r>
            <a:r>
              <a:rPr lang="ko-KR" altLang="en-US" sz="1600" dirty="0"/>
              <a:t>개의 레코드 모두를 변경해야 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해결하기 위해 반복 되어지는 그룹 속성</a:t>
            </a:r>
            <a:r>
              <a:rPr lang="en-US" altLang="ko-KR" sz="1600" dirty="0"/>
              <a:t>(=</a:t>
            </a:r>
            <a:r>
              <a:rPr lang="ko-KR" altLang="en-US" sz="1600" dirty="0"/>
              <a:t>같은 성격과 내용의 </a:t>
            </a:r>
            <a:r>
              <a:rPr lang="ko-KR" altLang="en-US" sz="1600" dirty="0" err="1"/>
              <a:t>컬럼이</a:t>
            </a:r>
            <a:r>
              <a:rPr lang="ko-KR" altLang="en-US" sz="1600" dirty="0"/>
              <a:t> 연속적으로 나타나는 </a:t>
            </a:r>
            <a:r>
              <a:rPr lang="ko-KR" altLang="en-US" sz="1600" dirty="0" err="1"/>
              <a:t>컬럼</a:t>
            </a:r>
            <a:r>
              <a:rPr lang="en-US" altLang="ko-KR" sz="1600" dirty="0"/>
              <a:t>)</a:t>
            </a:r>
            <a:r>
              <a:rPr lang="ko-KR" altLang="en-US" sz="1600" dirty="0"/>
              <a:t>을 제거한 뒤 새로운 테이블을 생성하고 기존의 테이블과 </a:t>
            </a:r>
            <a:r>
              <a:rPr lang="en-US" altLang="ko-KR" sz="1600" dirty="0"/>
              <a:t>1:N</a:t>
            </a:r>
            <a:r>
              <a:rPr lang="ko-KR" altLang="en-US" sz="1600" dirty="0"/>
              <a:t>의 관계를 형성해야 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57" y="4287865"/>
            <a:ext cx="4674870" cy="4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022" y="5157192"/>
            <a:ext cx="3284220" cy="86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26575" y="4818638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자격증 보유</a:t>
            </a:r>
            <a:r>
              <a:rPr lang="en-US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회원번호</a:t>
            </a:r>
            <a:r>
              <a:rPr lang="en-US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, FK : [</a:t>
            </a:r>
            <a:r>
              <a:rPr lang="ko-KR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회원</a:t>
            </a:r>
            <a:r>
              <a:rPr lang="en-US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].</a:t>
            </a:r>
            <a:r>
              <a:rPr lang="ko-KR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회원번호</a:t>
            </a:r>
            <a:r>
              <a:rPr lang="en-US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나눔고딕코딩" panose="020D0009000000000000" pitchFamily="49" charset="-127"/>
              <a:ea typeface="나눔고딕코딩" panose="020D0009000000000000" pitchFamily="49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9939" y="3936025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회원</a:t>
            </a:r>
            <a:r>
              <a:rPr lang="en-US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회원번호</a:t>
            </a:r>
            <a:r>
              <a:rPr lang="en-US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나눔고딕코딩" panose="020D0009000000000000" pitchFamily="49" charset="-127"/>
              <a:ea typeface="나눔고딕코딩" panose="020D0009000000000000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정규형 예시 </a:t>
            </a:r>
            <a:r>
              <a:rPr lang="en-US" altLang="ko-KR" dirty="0" smtClean="0"/>
              <a:t>– 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몇 정규형 위반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정규화를 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630" y="4005064"/>
            <a:ext cx="820891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910630" y="3666510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</a:t>
            </a:r>
            <a:r>
              <a:rPr lang="en-US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(PK : </a:t>
            </a:r>
            <a:r>
              <a:rPr lang="ko-KR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과정코드</a:t>
            </a:r>
            <a:r>
              <a:rPr lang="en-US" altLang="ko-KR" sz="1600" kern="1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나눔고딕코딩" panose="020D0009000000000000" pitchFamily="49" charset="-127"/>
              <a:ea typeface="나눔고딕코딩" panose="020D0009000000000000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1148</Words>
  <Application>Microsoft Office PowerPoint</Application>
  <PresentationFormat>사용자 지정</PresentationFormat>
  <Paragraphs>154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나눔고딕코딩</vt:lpstr>
      <vt:lpstr>맑은 고딕</vt:lpstr>
      <vt:lpstr>Arial</vt:lpstr>
      <vt:lpstr>Times New Roman</vt:lpstr>
      <vt:lpstr>Wingdings</vt:lpstr>
      <vt:lpstr>Office 테마</vt:lpstr>
      <vt:lpstr>워드패드 문서</vt:lpstr>
      <vt:lpstr>SQL for PostgreSQL</vt:lpstr>
      <vt:lpstr>정규화란?</vt:lpstr>
      <vt:lpstr>정규화의 장점</vt:lpstr>
      <vt:lpstr>제 1 정규형</vt:lpstr>
      <vt:lpstr>제 2 정규형</vt:lpstr>
      <vt:lpstr>제 3 정규형</vt:lpstr>
      <vt:lpstr>정규형 예시 - 1</vt:lpstr>
      <vt:lpstr>정규형 예시 – 1 (제 1 정규형 위반)</vt:lpstr>
      <vt:lpstr>정규형 예시 – 2 </vt:lpstr>
      <vt:lpstr>정규형 예시 – 2 (제 1 정규형 위반)</vt:lpstr>
      <vt:lpstr>정규형 예시 – 2 (제 3 정규형 위반)</vt:lpstr>
      <vt:lpstr>정규형 예시 – 3 </vt:lpstr>
      <vt:lpstr>정규형 예시 – 3 (제 2 정규형 위반)</vt:lpstr>
      <vt:lpstr>정규형 예시 – 4 </vt:lpstr>
      <vt:lpstr>정규형 예시 – 4 (제 3 정규형 위반)</vt:lpstr>
      <vt:lpstr>정규형 예시 – 4 (제 3 정규형 위반)</vt:lpstr>
      <vt:lpstr>Table Re-create</vt:lpstr>
      <vt:lpstr>Windows Functions</vt:lpstr>
      <vt:lpstr>SQL – 1 </vt:lpstr>
      <vt:lpstr>SQL – 1 </vt:lpstr>
      <vt:lpstr>SQL – 2 </vt:lpstr>
      <vt:lpstr>SQL – 2 </vt:lpstr>
      <vt:lpstr>SQL – 3 </vt:lpstr>
      <vt:lpstr>SQL – 3 </vt:lpstr>
      <vt:lpstr>SQL – 4 </vt:lpstr>
      <vt:lpstr>SQL – 4 </vt:lpstr>
      <vt:lpstr>SQL – 5 </vt:lpstr>
      <vt:lpstr>SQL – 5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PostgreSQL</dc:title>
  <dc:creator>sealooks</dc:creator>
  <cp:lastModifiedBy>RGPkorea</cp:lastModifiedBy>
  <cp:revision>53</cp:revision>
  <dcterms:created xsi:type="dcterms:W3CDTF">2015-11-09T13:22:36Z</dcterms:created>
  <dcterms:modified xsi:type="dcterms:W3CDTF">2016-01-26T10:10:21Z</dcterms:modified>
</cp:coreProperties>
</file>