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2" r:id="rId4"/>
    <p:sldId id="279" r:id="rId5"/>
    <p:sldId id="278" r:id="rId6"/>
    <p:sldId id="277" r:id="rId7"/>
    <p:sldId id="280" r:id="rId8"/>
    <p:sldId id="286" r:id="rId9"/>
    <p:sldId id="281" r:id="rId10"/>
    <p:sldId id="284" r:id="rId11"/>
    <p:sldId id="288" r:id="rId12"/>
    <p:sldId id="285" r:id="rId13"/>
    <p:sldId id="287" r:id="rId14"/>
    <p:sldId id="282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77"/>
  </p:normalViewPr>
  <p:slideViewPr>
    <p:cSldViewPr snapToGrid="0" snapToObjects="1">
      <p:cViewPr>
        <p:scale>
          <a:sx n="130" d="100"/>
          <a:sy n="130" d="100"/>
        </p:scale>
        <p:origin x="4904" y="1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DCABC-3EBD-4378-AA50-46B0D034295F}" type="datetimeFigureOut">
              <a:rPr lang="ko-KR" altLang="en-US" smtClean="0"/>
              <a:t>2016. 4. 23.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BD01-C552-4FB3-A4CD-BA0635EE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7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BD01-C552-4FB3-A4CD-BA0635EE31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3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9BD01-C552-4FB3-A4CD-BA0635EE31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5BE-D509-EB48-8DA5-EC20C865D9AF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B701-D0DF-8D4A-A2DF-F30EA767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hangxuanZhang/kaggle-winning-solution-xgboost-algorithm-let-us-learn-from-its-author" TargetMode="External"/><Relationship Id="rId4" Type="http://schemas.openxmlformats.org/officeDocument/2006/relationships/hyperlink" Target="https://www.kaggle.com/red8012/santander-customer-satisfaction/0-68-subsample-571/run/193187/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gboost.readthedocs.org/en/latest/model.html#final-words-on-xgboo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88541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ea typeface="NanumGothicOTF ExtraBold" charset="-127"/>
                <a:cs typeface="NanumGothicOTF ExtraBold" charset="-127"/>
              </a:rPr>
              <a:t>Which customers are happy </a:t>
            </a:r>
            <a:r>
              <a:rPr lang="en-US" b="1" dirty="0" smtClean="0">
                <a:latin typeface="+mn-lt"/>
                <a:ea typeface="NanumGothicOTF ExtraBold" charset="-127"/>
                <a:cs typeface="NanumGothicOTF ExtraBold" charset="-127"/>
              </a:rPr>
              <a:t>customers?</a:t>
            </a:r>
            <a:endParaRPr lang="en-US" b="1" dirty="0">
              <a:latin typeface="+mn-lt"/>
              <a:ea typeface="NanumGothicOTF ExtraBold" charset="-127"/>
              <a:cs typeface="NanumGothicOTF ExtraBold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4026" y="4796135"/>
            <a:ext cx="245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Kaggler</a:t>
            </a:r>
            <a:r>
              <a:rPr lang="en-US" sz="2400" dirty="0" smtClean="0"/>
              <a:t> Part.2 3</a:t>
            </a:r>
            <a:r>
              <a:rPr lang="ko-KR" altLang="en-US" sz="2400" dirty="0" smtClean="0"/>
              <a:t>조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67319" y="5523495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2015.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4.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8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919" y="214302"/>
            <a:ext cx="4456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(Var3)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600076" y="1069145"/>
            <a:ext cx="2055138" cy="6130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567" y="10772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Unique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000" y="1161658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Count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075" y="1764278"/>
            <a:ext cx="20395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6347" y="6500695"/>
            <a:ext cx="20395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0"/>
          <a:stretch/>
        </p:blipFill>
        <p:spPr bwMode="auto">
          <a:xfrm>
            <a:off x="1031493" y="1798775"/>
            <a:ext cx="1454904" cy="25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0"/>
          <a:stretch/>
        </p:blipFill>
        <p:spPr bwMode="auto">
          <a:xfrm>
            <a:off x="1144037" y="4897208"/>
            <a:ext cx="1454904" cy="15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1570965" y="4465782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70965" y="4744514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2804148" y="1864648"/>
            <a:ext cx="114300" cy="4594302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2236" y="1728481"/>
            <a:ext cx="16811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Count of Variable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2815" y="206519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208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3362236" y="2081807"/>
            <a:ext cx="1681101" cy="321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21100" y="4781379"/>
            <a:ext cx="4927600" cy="1506795"/>
            <a:chOff x="3721100" y="4640699"/>
            <a:chExt cx="4927600" cy="1506795"/>
          </a:xfrm>
        </p:grpSpPr>
        <p:sp>
          <p:nvSpPr>
            <p:cNvPr id="24" name="직사각형 23"/>
            <p:cNvSpPr/>
            <p:nvPr/>
          </p:nvSpPr>
          <p:spPr>
            <a:xfrm>
              <a:off x="3721100" y="4640699"/>
              <a:ext cx="4927600" cy="150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54616" y="4740104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000" dirty="0" smtClean="0"/>
                <a:t>There </a:t>
              </a:r>
              <a:r>
                <a:rPr lang="en-US" altLang="ko-KR" sz="2000" dirty="0"/>
                <a:t>are about 208 different codes, and the distribution is pretty similar to what I would expect for a </a:t>
              </a:r>
              <a:r>
                <a:rPr lang="en-US" altLang="ko-KR" sz="2000" dirty="0" smtClean="0">
                  <a:solidFill>
                    <a:srgbClr val="C00000"/>
                  </a:solidFill>
                </a:rPr>
                <a:t>Santander Bank</a:t>
              </a:r>
              <a:endParaRPr lang="ko-KR" altLang="en-US" sz="2000" dirty="0">
                <a:solidFill>
                  <a:srgbClr val="C0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002060"/>
                  </a:solidFill>
                </a:rPr>
                <a:t>** Var3 =  Country or Residence</a:t>
              </a:r>
              <a:endParaRPr lang="ko-KR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7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919" y="214302"/>
            <a:ext cx="5402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(num_var4)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600076" y="1069145"/>
            <a:ext cx="2055138" cy="6130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567" y="10772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Unique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000" y="1161658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Count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075" y="1764278"/>
            <a:ext cx="20395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6347" y="6500695"/>
            <a:ext cx="20395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0"/>
          <a:stretch/>
        </p:blipFill>
        <p:spPr bwMode="auto">
          <a:xfrm>
            <a:off x="1031493" y="1798775"/>
            <a:ext cx="1454904" cy="25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0"/>
          <a:stretch/>
        </p:blipFill>
        <p:spPr bwMode="auto">
          <a:xfrm>
            <a:off x="1144037" y="4897208"/>
            <a:ext cx="1454904" cy="15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1570965" y="4465782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70965" y="4744514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2804148" y="1864648"/>
            <a:ext cx="114300" cy="4594302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2236" y="1728481"/>
            <a:ext cx="16811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Count of Variable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2815" y="206519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208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3362236" y="2081807"/>
            <a:ext cx="1681101" cy="321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21100" y="4781379"/>
            <a:ext cx="4927600" cy="1506795"/>
            <a:chOff x="3721100" y="4640699"/>
            <a:chExt cx="4927600" cy="1506795"/>
          </a:xfrm>
        </p:grpSpPr>
        <p:sp>
          <p:nvSpPr>
            <p:cNvPr id="24" name="직사각형 23"/>
            <p:cNvSpPr/>
            <p:nvPr/>
          </p:nvSpPr>
          <p:spPr>
            <a:xfrm>
              <a:off x="3721100" y="4640699"/>
              <a:ext cx="4927600" cy="150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54616" y="4740104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000" dirty="0" smtClean="0"/>
                <a:t>There </a:t>
              </a:r>
              <a:r>
                <a:rPr lang="en-US" altLang="ko-KR" sz="2000" dirty="0"/>
                <a:t>are about 208 different codes, and the distribution is pretty similar to what I would expect for a </a:t>
              </a:r>
              <a:r>
                <a:rPr lang="en-US" altLang="ko-KR" sz="2000" dirty="0" smtClean="0">
                  <a:solidFill>
                    <a:srgbClr val="C00000"/>
                  </a:solidFill>
                </a:rPr>
                <a:t>Santander Bank</a:t>
              </a:r>
              <a:endParaRPr lang="ko-KR" altLang="en-US" sz="2000" dirty="0">
                <a:solidFill>
                  <a:srgbClr val="C0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002060"/>
                  </a:solidFill>
                </a:rPr>
                <a:t>** Var3 =  Country or Residence</a:t>
              </a:r>
              <a:endParaRPr lang="ko-KR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/>
          <p:cNvCxnSpPr/>
          <p:nvPr/>
        </p:nvCxnSpPr>
        <p:spPr>
          <a:xfrm>
            <a:off x="3849776" y="4843088"/>
            <a:ext cx="8221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83798" y="4819958"/>
            <a:ext cx="6548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8919" y="214302"/>
            <a:ext cx="5910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(Cash Product)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671927" y="1315138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63591" y="1315138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3590" y="1890914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3590" y="2466690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28385" y="4690395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563" y="3561234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4562" y="4103108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4562" y="464498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06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4563" y="5186856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6337" y="5728730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0517" y="3018469"/>
            <a:ext cx="2514886" cy="71480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(Total Cash Balance)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6" idx="3"/>
            <a:endCxn id="7" idx="1"/>
          </p:cNvCxnSpPr>
          <p:nvPr/>
        </p:nvCxnSpPr>
        <p:spPr>
          <a:xfrm>
            <a:off x="6208769" y="1467831"/>
            <a:ext cx="6548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25580" y="1467831"/>
            <a:ext cx="0" cy="1151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8" idx="1"/>
          </p:cNvCxnSpPr>
          <p:nvPr/>
        </p:nvCxnSpPr>
        <p:spPr>
          <a:xfrm>
            <a:off x="6536180" y="2043607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28926" y="2616913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13994" y="3701688"/>
            <a:ext cx="0" cy="2179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524594" y="4277464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17340" y="3701688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524595" y="5339549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536181" y="5881423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975403" y="3342612"/>
            <a:ext cx="8743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849776" y="1441515"/>
            <a:ext cx="0" cy="3401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849776" y="1453317"/>
            <a:ext cx="8221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919" y="214302"/>
            <a:ext cx="709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(Card/Credit Product)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526787" y="146027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39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1021" y="146027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91020" y="2036048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41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1789" y="3245899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6996" y="3240457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6995" y="3840387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176" y="2337255"/>
            <a:ext cx="2514886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Card 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182093" y="2505904"/>
            <a:ext cx="8743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56466" y="1616269"/>
            <a:ext cx="0" cy="1776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6" idx="1"/>
          </p:cNvCxnSpPr>
          <p:nvPr/>
        </p:nvCxnSpPr>
        <p:spPr>
          <a:xfrm>
            <a:off x="4056466" y="1612965"/>
            <a:ext cx="470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56465" y="3398592"/>
            <a:ext cx="470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07169" y="1612965"/>
            <a:ext cx="6548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423980" y="1612965"/>
            <a:ext cx="0" cy="5757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434580" y="2188741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116797" y="3402598"/>
            <a:ext cx="6548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33608" y="3402598"/>
            <a:ext cx="0" cy="5757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44208" y="3978374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79955" y="492737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44189" y="494642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44188" y="5522198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44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160337" y="5080065"/>
            <a:ext cx="6548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477148" y="5080065"/>
            <a:ext cx="0" cy="1104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87748" y="5655841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72576" y="4922063"/>
            <a:ext cx="2514886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Credit Product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40" idx="3"/>
            <a:endCxn id="34" idx="1"/>
          </p:cNvCxnSpPr>
          <p:nvPr/>
        </p:nvCxnSpPr>
        <p:spPr>
          <a:xfrm>
            <a:off x="3287462" y="5074756"/>
            <a:ext cx="1292493" cy="5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853259" y="6032272"/>
            <a:ext cx="1536842" cy="30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Var</a:t>
            </a:r>
            <a:r>
              <a:rPr lang="en-US" altLang="ko-KR" dirty="0" smtClean="0">
                <a:solidFill>
                  <a:schemeClr val="tx1"/>
                </a:solidFill>
              </a:rPr>
              <a:t> 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487748" y="6189241"/>
            <a:ext cx="327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GothicOTF" charset="-127"/>
                <a:ea typeface="NanumGothicOTF" charset="-127"/>
                <a:cs typeface="NanumGothicOTF" charset="-127"/>
              </a:rPr>
              <a:t>Introduction to Boosted Trees</a:t>
            </a:r>
            <a:endParaRPr lang="en-US" b="1" dirty="0">
              <a:latin typeface="NanumGothicOTF" charset="-127"/>
              <a:ea typeface="NanumGothicOTF" charset="-127"/>
              <a:cs typeface="NanumGothicOTF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5416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is short for </a:t>
            </a:r>
            <a:r>
              <a:rPr lang="en-US" dirty="0" smtClean="0"/>
              <a:t>“</a:t>
            </a:r>
            <a:r>
              <a:rPr lang="en-US" b="1" i="1" dirty="0" err="1" smtClean="0"/>
              <a:t>eXtreme</a:t>
            </a:r>
            <a:r>
              <a:rPr lang="en-US" b="1" i="1" dirty="0" smtClean="0"/>
              <a:t> </a:t>
            </a:r>
            <a:r>
              <a:rPr lang="en-US" b="1" i="1" dirty="0"/>
              <a:t>Gradient Boosting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Gradient Boosting” is proposed in the paper </a:t>
            </a:r>
            <a:r>
              <a:rPr lang="en-US" b="1" i="1" dirty="0"/>
              <a:t>Greedy Function Approximation</a:t>
            </a:r>
            <a:r>
              <a:rPr lang="en-US" i="1" dirty="0"/>
              <a:t>: A Gradient Boosting Machine</a:t>
            </a:r>
            <a:r>
              <a:rPr lang="en-US" dirty="0"/>
              <a:t>, by Friedman.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XGBoost</a:t>
            </a:r>
            <a:r>
              <a:rPr lang="en-US" dirty="0"/>
              <a:t> is used for </a:t>
            </a:r>
            <a:r>
              <a:rPr lang="en-US" b="1" i="1" dirty="0"/>
              <a:t>supervised learning </a:t>
            </a:r>
            <a:r>
              <a:rPr lang="en-US" dirty="0"/>
              <a:t>problems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2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NanumGothicOTF" charset="-127"/>
                <a:ea typeface="NanumGothicOTF" charset="-127"/>
                <a:cs typeface="NanumGothicOTF" charset="-127"/>
              </a:rPr>
              <a:t>Reference</a:t>
            </a:r>
            <a:endParaRPr lang="en-US" b="1" dirty="0">
              <a:latin typeface="NanumGothicOTF" charset="-127"/>
              <a:ea typeface="NanumGothicOTF" charset="-127"/>
              <a:cs typeface="NanumGothicOTF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5416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xgboost.readthedocs.org/en/latest/model.html#final-words-on-xgboost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www.slideshare.net/ShangxuanZhang/kaggle-winning-solution-xgboost-algorithm-let-us-learn-from-its-author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www.kaggle.com</a:t>
            </a:r>
            <a:r>
              <a:rPr lang="en-US" dirty="0">
                <a:hlinkClick r:id="rId4"/>
              </a:rPr>
              <a:t>/red8012/</a:t>
            </a:r>
            <a:r>
              <a:rPr lang="en-US" dirty="0" err="1">
                <a:hlinkClick r:id="rId4"/>
              </a:rPr>
              <a:t>santander</a:t>
            </a:r>
            <a:r>
              <a:rPr lang="en-US" dirty="0">
                <a:hlinkClick r:id="rId4"/>
              </a:rPr>
              <a:t>-customer-satisfaction/0-68-subsample-571/run/193187/code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5"/>
          <a:stretch/>
        </p:blipFill>
        <p:spPr bwMode="auto">
          <a:xfrm>
            <a:off x="346074" y="923054"/>
            <a:ext cx="8607426" cy="555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83544" y="1333500"/>
            <a:ext cx="6212114" cy="847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0585" y="2095500"/>
            <a:ext cx="2143125" cy="402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8919" y="214302"/>
            <a:ext cx="773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Will this be the biggest competition to date?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96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648"/>
            <a:ext cx="9144000" cy="2048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NanumGothicOTF" charset="-127"/>
                <a:ea typeface="NanumGothicOTF" charset="-127"/>
                <a:cs typeface="NanumGothicOTF" charset="-127"/>
              </a:rPr>
              <a:t>Kaggle</a:t>
            </a:r>
            <a:r>
              <a:rPr lang="en-US" b="1" dirty="0" smtClean="0">
                <a:latin typeface="NanumGothicOTF" charset="-127"/>
                <a:ea typeface="NanumGothicOTF" charset="-127"/>
                <a:cs typeface="NanumGothicOTF" charset="-127"/>
              </a:rPr>
              <a:t> competition </a:t>
            </a:r>
            <a:endParaRPr lang="en-US" b="1" dirty="0">
              <a:latin typeface="NanumGothicOTF" charset="-127"/>
              <a:ea typeface="NanumGothicOTF" charset="-127"/>
              <a:cs typeface="NanumGothicOTF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65416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Customer </a:t>
            </a:r>
            <a:r>
              <a:rPr lang="en-US" dirty="0"/>
              <a:t>satisfaction is a key measure of </a:t>
            </a:r>
            <a:r>
              <a:rPr lang="en-US" dirty="0" smtClean="0"/>
              <a:t>success</a:t>
            </a:r>
          </a:p>
          <a:p>
            <a:r>
              <a:rPr lang="en-US" dirty="0" smtClean="0"/>
              <a:t>Identify </a:t>
            </a:r>
            <a:r>
              <a:rPr lang="en-US" dirty="0"/>
              <a:t>dissatisfied customers early in their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Work</a:t>
            </a:r>
            <a:r>
              <a:rPr lang="en-US" dirty="0"/>
              <a:t> with hundreds of anonymized features to </a:t>
            </a:r>
            <a:r>
              <a:rPr lang="en-US" dirty="0" smtClean="0"/>
              <a:t>predict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*Prize : </a:t>
            </a:r>
            <a:r>
              <a:rPr lang="en-US" altLang="ko-KR" sz="2000" dirty="0"/>
              <a:t>1st place - $</a:t>
            </a:r>
            <a:r>
              <a:rPr lang="en-US" altLang="ko-KR" sz="2000" dirty="0" smtClean="0"/>
              <a:t>30,000, </a:t>
            </a:r>
            <a:r>
              <a:rPr lang="en-US" altLang="ko-KR" sz="2000" dirty="0"/>
              <a:t>2nd place - $</a:t>
            </a:r>
            <a:r>
              <a:rPr lang="en-US" altLang="ko-KR" sz="2000" dirty="0" smtClean="0"/>
              <a:t>20,000, </a:t>
            </a:r>
            <a:r>
              <a:rPr lang="en-US" altLang="ko-KR" sz="2000" dirty="0"/>
              <a:t>3rd place - $</a:t>
            </a:r>
            <a:r>
              <a:rPr lang="en-US" altLang="ko-KR" sz="2000" dirty="0" smtClean="0"/>
              <a:t>10,000 (~5/2)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4" b="5871"/>
          <a:stretch/>
        </p:blipFill>
        <p:spPr bwMode="auto">
          <a:xfrm>
            <a:off x="466724" y="1171788"/>
            <a:ext cx="8105775" cy="45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919" y="214302"/>
            <a:ext cx="727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Real Progress ?   or   Script Copy/Pasting ?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8230" y="5867400"/>
            <a:ext cx="172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75000"/>
                  </a:schemeClr>
                </a:solidFill>
              </a:rPr>
              <a:t>Count of Scores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6200000">
            <a:off x="49611" y="3046804"/>
            <a:ext cx="3140073" cy="8183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6200000">
            <a:off x="3921484" y="4342007"/>
            <a:ext cx="958847" cy="409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/>
          <a:stretch/>
        </p:blipFill>
        <p:spPr bwMode="auto">
          <a:xfrm>
            <a:off x="565747" y="1334634"/>
            <a:ext cx="5364807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919" y="214302"/>
            <a:ext cx="3116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/>
              <a:t>Data Dictionary ?</a:t>
            </a:r>
            <a:endParaRPr lang="ko-KR" alt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2"/>
          <a:stretch/>
        </p:blipFill>
        <p:spPr bwMode="auto">
          <a:xfrm>
            <a:off x="565747" y="4352018"/>
            <a:ext cx="57626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3325814" y="3415149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25814" y="3705662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325814" y="4005699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http://speakandwrite.com/wp-content/uploads/2015/06/Ques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54" y="3131553"/>
            <a:ext cx="2979266" cy="3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55782" y="2239754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고객 수  </a:t>
            </a:r>
            <a:r>
              <a:rPr lang="en-US" altLang="ko-KR" sz="1400" dirty="0" smtClean="0"/>
              <a:t>76,000</a:t>
            </a:r>
            <a:r>
              <a:rPr lang="ko-KR" altLang="en-US" sz="1400" dirty="0" smtClean="0"/>
              <a:t>여명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 변수 </a:t>
            </a:r>
            <a:r>
              <a:rPr lang="en-US" altLang="ko-KR" sz="1400" dirty="0" smtClean="0"/>
              <a:t>371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35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0075" y="1294037"/>
            <a:ext cx="2514625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9" y="214302"/>
            <a:ext cx="566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(Var38)  </a:t>
            </a:r>
            <a:r>
              <a:rPr lang="en-US" altLang="ko-KR" sz="3200" b="1" smtClean="0"/>
              <a:t>- 1/3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819" y="1302338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Unique 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7244" y="1302338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Count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0075" y="1736142"/>
            <a:ext cx="24955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721100" y="4640699"/>
            <a:ext cx="4927600" cy="1506795"/>
            <a:chOff x="3721100" y="4640699"/>
            <a:chExt cx="4927600" cy="1506795"/>
          </a:xfrm>
        </p:grpSpPr>
        <p:sp>
          <p:nvSpPr>
            <p:cNvPr id="14" name="직사각형 13"/>
            <p:cNvSpPr/>
            <p:nvPr/>
          </p:nvSpPr>
          <p:spPr>
            <a:xfrm>
              <a:off x="3721100" y="4640699"/>
              <a:ext cx="4927600" cy="150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4616" y="4740104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000" dirty="0"/>
                <a:t>In Spain the average mortgage has been fluctuating </a:t>
              </a:r>
              <a:r>
                <a:rPr lang="en-US" altLang="ko-KR" sz="2000" dirty="0">
                  <a:solidFill>
                    <a:srgbClr val="FF0000"/>
                  </a:solidFill>
                </a:rPr>
                <a:t>between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118,000 </a:t>
              </a:r>
              <a:r>
                <a:rPr lang="en-US" altLang="ko-KR" sz="2000" dirty="0">
                  <a:solidFill>
                    <a:srgbClr val="FF0000"/>
                  </a:solidFill>
                </a:rPr>
                <a:t>euros in 2011 and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105,000 </a:t>
              </a:r>
              <a:r>
                <a:rPr lang="en-US" altLang="ko-KR" sz="2000" dirty="0">
                  <a:solidFill>
                    <a:srgbClr val="FF0000"/>
                  </a:solidFill>
                </a:rPr>
                <a:t>in 2015. 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002060"/>
                  </a:solidFill>
                </a:rPr>
                <a:t>** Var38 =  Mortgage Value</a:t>
              </a:r>
              <a:endParaRPr lang="ko-KR" altLang="en-US" sz="2000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600075" y="6155742"/>
            <a:ext cx="24955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827214" y="4075549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827214" y="4340662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827214" y="4640699"/>
            <a:ext cx="141412" cy="1313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352800" y="1728481"/>
            <a:ext cx="4595116" cy="4401861"/>
            <a:chOff x="3352800" y="1728481"/>
            <a:chExt cx="4595116" cy="4401861"/>
          </a:xfrm>
        </p:grpSpPr>
        <p:sp>
          <p:nvSpPr>
            <p:cNvPr id="4" name="오른쪽 중괄호 3"/>
            <p:cNvSpPr/>
            <p:nvPr/>
          </p:nvSpPr>
          <p:spPr>
            <a:xfrm>
              <a:off x="3352800" y="1836512"/>
              <a:ext cx="114300" cy="4293830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3267" y="1728481"/>
              <a:ext cx="4114649" cy="2688428"/>
              <a:chOff x="3833267" y="1539799"/>
              <a:chExt cx="4114649" cy="26884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739151" y="3002535"/>
                <a:ext cx="998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/>
                  <a:t> </a:t>
                </a:r>
                <a:r>
                  <a:rPr lang="en-US" altLang="ko-KR" b="1" dirty="0" smtClean="0"/>
                  <a:t>117,386</a:t>
                </a:r>
                <a:endParaRPr lang="en-US" altLang="ko-KR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833267" y="2702717"/>
                <a:ext cx="15438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+mn-ea"/>
                  </a:rPr>
                  <a:t>Overall Average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854616" y="3030643"/>
                <a:ext cx="1883527" cy="32120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54616" y="1539799"/>
                <a:ext cx="231050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+mn-ea"/>
                  </a:rPr>
                  <a:t>The most common value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739151" y="1865017"/>
                <a:ext cx="998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/>
                  <a:t> </a:t>
                </a:r>
                <a:r>
                  <a:rPr lang="en-US" altLang="ko-KR" b="1" dirty="0" smtClean="0"/>
                  <a:t>117,311</a:t>
                </a:r>
                <a:endParaRPr lang="en-US" altLang="ko-KR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854616" y="1893125"/>
                <a:ext cx="1883527" cy="32120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54616" y="3559077"/>
                <a:ext cx="40933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latin typeface="+mn-ea"/>
                  </a:rPr>
                  <a:t>Average (Except for the most common value)</a:t>
                </a:r>
                <a:endParaRPr lang="ko-KR" altLang="en-US" sz="1400" b="1" dirty="0">
                  <a:latin typeface="+mn-ea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739151" y="3858895"/>
                <a:ext cx="998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/>
                  <a:t> </a:t>
                </a:r>
                <a:r>
                  <a:rPr lang="en-US" altLang="ko-KR" b="1" dirty="0" smtClean="0"/>
                  <a:t>117,218</a:t>
                </a:r>
                <a:endParaRPr lang="en-US" altLang="ko-KR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854616" y="3887003"/>
                <a:ext cx="1883527" cy="32120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3"/>
          <a:stretch/>
        </p:blipFill>
        <p:spPr bwMode="auto">
          <a:xfrm>
            <a:off x="774562" y="4965700"/>
            <a:ext cx="2212596" cy="113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16" y="1800126"/>
            <a:ext cx="2365243" cy="218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www.kaggle.io/svf/209779/f554b6ae5c1d3cbc543b0be36ddad036/__results___files/__results___1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9912" y="1151733"/>
            <a:ext cx="3469558" cy="24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s://www.kaggle.io/svf/209779/f554b6ae5c1d3cbc543b0be36ddad036/__results___files/__results___16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7575" y="4088507"/>
            <a:ext cx="3288883" cy="23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919" y="214302"/>
            <a:ext cx="566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(Var38</a:t>
            </a:r>
            <a:r>
              <a:rPr lang="en-US" altLang="ko-KR" sz="3200" b="1" dirty="0"/>
              <a:t>) </a:t>
            </a:r>
            <a:r>
              <a:rPr lang="en-US" altLang="ko-KR" sz="3200" b="1" dirty="0" smtClean="0"/>
              <a:t> - 2/3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677414" y="782401"/>
            <a:ext cx="1832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Histogram_Var38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01172" y="3738741"/>
            <a:ext cx="2236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Histogram_log_Var38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08830" y="1721479"/>
            <a:ext cx="1832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Histogram_Var38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0"/>
          <a:stretch/>
        </p:blipFill>
        <p:spPr bwMode="auto">
          <a:xfrm>
            <a:off x="358919" y="2177000"/>
            <a:ext cx="4560046" cy="382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b="6379"/>
          <a:stretch/>
        </p:blipFill>
        <p:spPr bwMode="auto">
          <a:xfrm>
            <a:off x="4703349" y="2313570"/>
            <a:ext cx="4370311" cy="339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88753" y="1721479"/>
            <a:ext cx="247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Histogram_log10_Var38</a:t>
            </a:r>
          </a:p>
        </p:txBody>
      </p:sp>
    </p:spTree>
    <p:extLst>
      <p:ext uri="{BB962C8B-B14F-4D97-AF65-F5344CB8AC3E}">
        <p14:creationId xmlns:p14="http://schemas.microsoft.com/office/powerpoint/2010/main" val="217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www.kaggle.io/svf/209779/f554b6ae5c1d3cbc543b0be36ddad036/__results___files/__results___1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9912" y="1151733"/>
            <a:ext cx="3469558" cy="24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s://www.kaggle.io/svf/209779/f554b6ae5c1d3cbc543b0be36ddad036/__results___files/__results___16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7575" y="4088507"/>
            <a:ext cx="3288883" cy="23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919" y="214302"/>
            <a:ext cx="566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(Var38</a:t>
            </a:r>
            <a:r>
              <a:rPr lang="en-US" altLang="ko-KR" sz="3200" b="1" dirty="0"/>
              <a:t>) </a:t>
            </a:r>
            <a:r>
              <a:rPr lang="en-US" altLang="ko-KR" sz="3200" b="1" dirty="0" smtClean="0"/>
              <a:t> </a:t>
            </a:r>
            <a:r>
              <a:rPr lang="en-US" altLang="ko-KR" sz="3200" b="1" smtClean="0"/>
              <a:t>- 3/3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4677414" y="782401"/>
            <a:ext cx="1832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Histogram_Var38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01172" y="3738741"/>
            <a:ext cx="2236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Histogram_log_Var38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27802" y="1318481"/>
            <a:ext cx="5528837" cy="4610262"/>
            <a:chOff x="4419729" y="1551218"/>
            <a:chExt cx="4414861" cy="3801305"/>
          </a:xfrm>
        </p:grpSpPr>
        <p:pic>
          <p:nvPicPr>
            <p:cNvPr id="16" name="Picture 2" descr="https://www.kaggle.io/svf/209779/f554b6ae5c1d3cbc543b0be36ddad036/__results___files/__results___22_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729" y="2317858"/>
              <a:ext cx="4414861" cy="303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345422" y="1551218"/>
              <a:ext cx="2563475" cy="5075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Histogram_log10_Var38</a:t>
              </a:r>
            </a:p>
            <a:p>
              <a:pPr algn="ctr"/>
              <a:r>
                <a:rPr lang="en-US" altLang="ko-KR" sz="1600" dirty="0" smtClean="0"/>
                <a:t>(Except </a:t>
              </a:r>
              <a:r>
                <a:rPr lang="en-US" altLang="ko-KR" sz="1600" dirty="0"/>
                <a:t>for the most common </a:t>
              </a:r>
              <a:r>
                <a:rPr lang="en-US" altLang="ko-KR" sz="1600" dirty="0" smtClean="0"/>
                <a:t>value)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60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919" y="214302"/>
            <a:ext cx="466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Exploring Features (Var15)</a:t>
            </a:r>
            <a:endParaRPr lang="ko-KR" alt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/>
          <a:stretch/>
        </p:blipFill>
        <p:spPr bwMode="auto">
          <a:xfrm>
            <a:off x="285858" y="1609663"/>
            <a:ext cx="4369356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58919" y="5406146"/>
            <a:ext cx="4296295" cy="1032045"/>
            <a:chOff x="3721100" y="4640699"/>
            <a:chExt cx="4927600" cy="1182982"/>
          </a:xfrm>
        </p:grpSpPr>
        <p:sp>
          <p:nvSpPr>
            <p:cNvPr id="14" name="직사각형 13"/>
            <p:cNvSpPr/>
            <p:nvPr/>
          </p:nvSpPr>
          <p:spPr>
            <a:xfrm>
              <a:off x="3721100" y="4640699"/>
              <a:ext cx="4927600" cy="1182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4615" y="4659477"/>
              <a:ext cx="4572000" cy="11642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000" dirty="0" smtClean="0"/>
                <a:t>Min : 5.00</a:t>
              </a:r>
            </a:p>
            <a:p>
              <a:r>
                <a:rPr lang="en-US" altLang="ko-KR" sz="2000" dirty="0" smtClean="0"/>
                <a:t>Max : 105.00</a:t>
              </a:r>
            </a:p>
            <a:p>
              <a:r>
                <a:rPr lang="en-US" altLang="ko-KR" sz="2000" dirty="0" err="1" smtClean="0"/>
                <a:t>Avg</a:t>
              </a:r>
              <a:r>
                <a:rPr lang="en-US" altLang="ko-KR" sz="2000" dirty="0" smtClean="0"/>
                <a:t> : 33.14</a:t>
              </a:r>
              <a:endParaRPr lang="en-US" altLang="ko-KR" sz="20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510659" y="5745694"/>
            <a:ext cx="193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** </a:t>
            </a:r>
            <a:r>
              <a:rPr lang="en-US" altLang="ko-KR" dirty="0">
                <a:solidFill>
                  <a:srgbClr val="002060"/>
                </a:solidFill>
              </a:rPr>
              <a:t>Var15 =  Age</a:t>
            </a:r>
            <a:r>
              <a:rPr lang="en-US" altLang="ko-KR" dirty="0"/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55214" y="1156837"/>
            <a:ext cx="4107128" cy="4029252"/>
            <a:chOff x="4655214" y="1156837"/>
            <a:chExt cx="4107128" cy="4029252"/>
          </a:xfrm>
        </p:grpSpPr>
        <p:grpSp>
          <p:nvGrpSpPr>
            <p:cNvPr id="12" name="그룹 11"/>
            <p:cNvGrpSpPr/>
            <p:nvPr/>
          </p:nvGrpSpPr>
          <p:grpSpPr>
            <a:xfrm>
              <a:off x="4655214" y="1156837"/>
              <a:ext cx="4107128" cy="4029252"/>
              <a:chOff x="4655214" y="1156837"/>
              <a:chExt cx="4107128" cy="4029252"/>
            </a:xfrm>
          </p:grpSpPr>
          <p:pic>
            <p:nvPicPr>
              <p:cNvPr id="2053" name="Picture 5" descr="https://www.kaggle.io/svf/209779/f554b6ae5c1d3cbc543b0be36ddad036/__results___files/__results___38_0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5214" y="1508063"/>
                <a:ext cx="4107128" cy="367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792597" y="1156837"/>
                <a:ext cx="18323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Histogram_Var15</a:t>
                </a: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6828034" y="3814339"/>
              <a:ext cx="13380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Unhappy Customer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59001" y="1972839"/>
              <a:ext cx="13380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Happy Customer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52274" y="1126445"/>
            <a:ext cx="18323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Histogram_Var15</a:t>
            </a:r>
          </a:p>
        </p:txBody>
      </p:sp>
    </p:spTree>
    <p:extLst>
      <p:ext uri="{BB962C8B-B14F-4D97-AF65-F5344CB8AC3E}">
        <p14:creationId xmlns:p14="http://schemas.microsoft.com/office/powerpoint/2010/main" val="4490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343</Words>
  <Application>Microsoft Macintosh PowerPoint</Application>
  <PresentationFormat>On-screen Show (4:3)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NanumGothicOTF</vt:lpstr>
      <vt:lpstr>NanumGothicOTF ExtraBold</vt:lpstr>
      <vt:lpstr>맑은 고딕</vt:lpstr>
      <vt:lpstr>Arial</vt:lpstr>
      <vt:lpstr>Office Theme</vt:lpstr>
      <vt:lpstr>Which customers are happy customers?</vt:lpstr>
      <vt:lpstr>PowerPoint Presentation</vt:lpstr>
      <vt:lpstr>Kaggle competition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Boosted Trees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happy customers?</dc:title>
  <dc:creator>Park Jeonghyun</dc:creator>
  <cp:lastModifiedBy>Park Jeonghyun</cp:lastModifiedBy>
  <cp:revision>49</cp:revision>
  <dcterms:created xsi:type="dcterms:W3CDTF">2016-04-08T10:10:36Z</dcterms:created>
  <dcterms:modified xsi:type="dcterms:W3CDTF">2016-04-23T03:03:17Z</dcterms:modified>
</cp:coreProperties>
</file>