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9" autoAdjust="0"/>
    <p:restoredTop sz="94660"/>
  </p:normalViewPr>
  <p:slideViewPr>
    <p:cSldViewPr>
      <p:cViewPr varScale="1">
        <p:scale>
          <a:sx n="60" d="100"/>
          <a:sy n="60" d="100"/>
        </p:scale>
        <p:origin x="-145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geol\Google%20&#46300;&#46972;&#51060;&#48652;\cd1\Part%2002\&#50696;&#5276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함수!$A$2</c:f>
              <c:strCache>
                <c:ptCount val="1"/>
                <c:pt idx="0">
                  <c:v>얼그레이</c:v>
                </c:pt>
              </c:strCache>
            </c:strRef>
          </c:tx>
          <c:spPr>
            <a:ln w="25400">
              <a:noFill/>
            </a:ln>
            <a:effectLst/>
          </c:spP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1976123952247903E-4"/>
                  <c:y val="-5.336700447047405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yVal>
            <c:numRef>
              <c:f>함수!$B$2:$M$2</c:f>
              <c:numCache>
                <c:formatCode>_(* #,##0_);_(* \(#,##0\);_(* "-"_);_(@_)</c:formatCode>
                <c:ptCount val="12"/>
                <c:pt idx="0">
                  <c:v>4478</c:v>
                </c:pt>
                <c:pt idx="1">
                  <c:v>4700</c:v>
                </c:pt>
                <c:pt idx="2">
                  <c:v>4300</c:v>
                </c:pt>
                <c:pt idx="3">
                  <c:v>5000</c:v>
                </c:pt>
                <c:pt idx="4">
                  <c:v>4500</c:v>
                </c:pt>
                <c:pt idx="5">
                  <c:v>3900</c:v>
                </c:pt>
                <c:pt idx="6" formatCode="General">
                  <c:v>4200.666666666667</c:v>
                </c:pt>
                <c:pt idx="7" formatCode="General">
                  <c:v>4120.9523809523816</c:v>
                </c:pt>
                <c:pt idx="8" formatCode="General">
                  <c:v>4041.2380952380954</c:v>
                </c:pt>
                <c:pt idx="9" formatCode="General">
                  <c:v>3961.5238095238101</c:v>
                </c:pt>
                <c:pt idx="10" formatCode="General">
                  <c:v>3881.8095238095243</c:v>
                </c:pt>
                <c:pt idx="11" formatCode="General">
                  <c:v>3802.0952380952385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함수!$A$3</c:f>
              <c:strCache>
                <c:ptCount val="1"/>
                <c:pt idx="0">
                  <c:v>핫쵸코</c:v>
                </c:pt>
              </c:strCache>
            </c:strRef>
          </c:tx>
          <c:spPr>
            <a:ln w="25400">
              <a:noFill/>
            </a:ln>
            <a:effectLst/>
          </c:spP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6.2462676036463181E-2"/>
                  <c:y val="5.294298862909756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yVal>
            <c:numRef>
              <c:f>함수!$B$3:$M$3</c:f>
              <c:numCache>
                <c:formatCode>_(* #,##0_);_(* \(#,##0\);_(* "-"_);_(@_)</c:formatCode>
                <c:ptCount val="12"/>
                <c:pt idx="0">
                  <c:v>3229</c:v>
                </c:pt>
                <c:pt idx="1">
                  <c:v>3658</c:v>
                </c:pt>
                <c:pt idx="2">
                  <c:v>3800</c:v>
                </c:pt>
                <c:pt idx="3">
                  <c:v>3650</c:v>
                </c:pt>
                <c:pt idx="4">
                  <c:v>3100</c:v>
                </c:pt>
                <c:pt idx="5">
                  <c:v>3400</c:v>
                </c:pt>
                <c:pt idx="6" formatCode="General">
                  <c:v>3375.9333333333334</c:v>
                </c:pt>
                <c:pt idx="7" formatCode="General">
                  <c:v>3348.2476190476191</c:v>
                </c:pt>
                <c:pt idx="8" formatCode="General">
                  <c:v>3320.5619047619048</c:v>
                </c:pt>
                <c:pt idx="9" formatCode="General">
                  <c:v>3292.8761904761905</c:v>
                </c:pt>
                <c:pt idx="10" formatCode="General">
                  <c:v>3265.1904761904766</c:v>
                </c:pt>
                <c:pt idx="11" formatCode="General">
                  <c:v>3237.5047619047623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함수!$A$4</c:f>
              <c:strCache>
                <c:ptCount val="1"/>
                <c:pt idx="0">
                  <c:v>블랙라떼</c:v>
                </c:pt>
              </c:strCache>
            </c:strRef>
          </c:tx>
          <c:spPr>
            <a:ln w="25400">
              <a:noFill/>
            </a:ln>
            <a:effectLst/>
          </c:spP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4.9365280952784127E-2"/>
                  <c:y val="-4.431055950879256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yVal>
            <c:numRef>
              <c:f>함수!$B$4:$M$4</c:f>
              <c:numCache>
                <c:formatCode>_(* #,##0_);_(* \(#,##0\);_(* "-"_);_(@_)</c:formatCode>
                <c:ptCount val="12"/>
                <c:pt idx="0">
                  <c:v>2100</c:v>
                </c:pt>
                <c:pt idx="1">
                  <c:v>2300</c:v>
                </c:pt>
                <c:pt idx="2">
                  <c:v>2500</c:v>
                </c:pt>
                <c:pt idx="3">
                  <c:v>2300</c:v>
                </c:pt>
                <c:pt idx="4">
                  <c:v>2000</c:v>
                </c:pt>
                <c:pt idx="5">
                  <c:v>2200</c:v>
                </c:pt>
                <c:pt idx="6" formatCode="General">
                  <c:v>2173.3333333333335</c:v>
                </c:pt>
                <c:pt idx="7" formatCode="General">
                  <c:v>2156.1904761904761</c:v>
                </c:pt>
                <c:pt idx="8" formatCode="General">
                  <c:v>2139.0476190476193</c:v>
                </c:pt>
                <c:pt idx="9" formatCode="General">
                  <c:v>2121.9047619047619</c:v>
                </c:pt>
                <c:pt idx="10" formatCode="General">
                  <c:v>2104.761904761905</c:v>
                </c:pt>
                <c:pt idx="11" formatCode="General">
                  <c:v>2087.6190476190477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함수!$A$5</c:f>
              <c:strCache>
                <c:ptCount val="1"/>
                <c:pt idx="0">
                  <c:v>아메리카노</c:v>
                </c:pt>
              </c:strCache>
            </c:strRef>
          </c:tx>
          <c:spPr>
            <a:ln w="25400">
              <a:noFill/>
            </a:ln>
            <a:effectLst/>
          </c:spP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394598255863189E-2"/>
                  <c:y val="4.50889766504240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yVal>
            <c:numRef>
              <c:f>함수!$B$5:$M$5</c:f>
              <c:numCache>
                <c:formatCode>_(* #,##0_);_(* \(#,##0\);_(* "-"_);_(@_)</c:formatCode>
                <c:ptCount val="12"/>
                <c:pt idx="0">
                  <c:v>1900</c:v>
                </c:pt>
                <c:pt idx="1">
                  <c:v>1000</c:v>
                </c:pt>
                <c:pt idx="2">
                  <c:v>1100</c:v>
                </c:pt>
                <c:pt idx="3">
                  <c:v>1500</c:v>
                </c:pt>
                <c:pt idx="4">
                  <c:v>1600</c:v>
                </c:pt>
                <c:pt idx="5">
                  <c:v>1500</c:v>
                </c:pt>
                <c:pt idx="6" formatCode="General">
                  <c:v>1453.3333333333333</c:v>
                </c:pt>
                <c:pt idx="7" formatCode="General">
                  <c:v>1459.0476190476188</c:v>
                </c:pt>
                <c:pt idx="8" formatCode="General">
                  <c:v>1464.7619047619046</c:v>
                </c:pt>
                <c:pt idx="9" formatCode="General">
                  <c:v>1470.4761904761904</c:v>
                </c:pt>
                <c:pt idx="10" formatCode="General">
                  <c:v>1476.1904761904761</c:v>
                </c:pt>
                <c:pt idx="11" formatCode="General">
                  <c:v>1481.9047619047617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380800"/>
        <c:axId val="183381376"/>
      </c:scatterChart>
      <c:valAx>
        <c:axId val="18338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81376"/>
        <c:crosses val="autoZero"/>
        <c:crossBetween val="midCat"/>
      </c:valAx>
      <c:valAx>
        <c:axId val="18338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80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8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5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7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6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9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3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1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8586-97ED-4908-A1F4-5783CE200884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AE47-155E-4008-9B23-FFF7250B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3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-324544" y="1997869"/>
            <a:ext cx="6408712" cy="61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b="1" dirty="0" smtClean="0">
                <a:latin typeface="+mj-ea"/>
              </a:rPr>
              <a:t>Chapter 03</a:t>
            </a:r>
            <a:r>
              <a:rPr lang="ko-KR" altLang="en-US" sz="3600" b="1" dirty="0">
                <a:latin typeface="+mj-ea"/>
              </a:rPr>
              <a:t> </a:t>
            </a:r>
            <a:endParaRPr lang="en-US" altLang="ko-KR" sz="3600" b="1" dirty="0">
              <a:latin typeface="+mj-ea"/>
            </a:endParaRPr>
          </a:p>
          <a:p>
            <a:pPr>
              <a:defRPr/>
            </a:pPr>
            <a:endParaRPr lang="ko-KR" altLang="en-US" sz="3600" b="1" dirty="0"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2226930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트렌드</a:t>
            </a:r>
            <a:r>
              <a:rPr lang="ko-KR" altLang="en-US" sz="3000" b="1" dirty="0" smtClean="0"/>
              <a:t> 분석하기</a:t>
            </a:r>
            <a:endParaRPr lang="ko-KR" altLang="en-US" sz="30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42464" y="3140968"/>
            <a:ext cx="8406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2"/>
          <p:cNvSpPr>
            <a:spLocks noGrp="1"/>
          </p:cNvSpPr>
          <p:nvPr>
            <p:ph type="title"/>
          </p:nvPr>
        </p:nvSpPr>
        <p:spPr>
          <a:xfrm>
            <a:off x="191772" y="293169"/>
            <a:ext cx="8486775" cy="633241"/>
          </a:xfrm>
        </p:spPr>
        <p:txBody>
          <a:bodyPr>
            <a:noAutofit/>
          </a:bodyPr>
          <a:lstStyle/>
          <a:p>
            <a:pPr algn="l"/>
            <a:r>
              <a:rPr lang="ko-KR" altLang="en-US" sz="3400" b="1" dirty="0" smtClean="0">
                <a:latin typeface="+mn-ea"/>
                <a:ea typeface="+mn-ea"/>
              </a:rPr>
              <a:t>통계</a:t>
            </a:r>
            <a:endParaRPr lang="ko-KR" altLang="en-US" sz="3400" b="1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8406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633661" y="1700808"/>
            <a:ext cx="7920038" cy="61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상관분석 </a:t>
            </a:r>
            <a:r>
              <a:rPr lang="en-US" altLang="ko-KR" sz="3600" dirty="0" smtClean="0">
                <a:latin typeface="+mj-ea"/>
              </a:rPr>
              <a:t>(Correlation Analysis)</a:t>
            </a:r>
            <a:endParaRPr lang="ko-KR" altLang="en-US" sz="3600" dirty="0">
              <a:latin typeface="+mj-ea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395536" y="2757190"/>
            <a:ext cx="8396288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sz="3200" dirty="0">
                <a:latin typeface="+mj-ea"/>
                <a:ea typeface="+mj-ea"/>
              </a:rPr>
              <a:t>두 변수간의 관련성을 연구하는 통계적 분석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09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I000086100002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610475" cy="504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2"/>
          <p:cNvSpPr>
            <a:spLocks noGrp="1"/>
          </p:cNvSpPr>
          <p:nvPr>
            <p:ph type="title"/>
          </p:nvPr>
        </p:nvSpPr>
        <p:spPr>
          <a:xfrm>
            <a:off x="191772" y="293169"/>
            <a:ext cx="8486775" cy="633241"/>
          </a:xfrm>
        </p:spPr>
        <p:txBody>
          <a:bodyPr>
            <a:noAutofit/>
          </a:bodyPr>
          <a:lstStyle/>
          <a:p>
            <a:pPr algn="l"/>
            <a:r>
              <a:rPr lang="ko-KR" altLang="en-US" sz="3400" b="1" dirty="0" err="1" smtClean="0">
                <a:latin typeface="+mn-ea"/>
                <a:ea typeface="+mn-ea"/>
              </a:rPr>
              <a:t>산점도</a:t>
            </a:r>
            <a:endParaRPr lang="ko-KR" altLang="en-US" sz="3400" b="1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8406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차트 25"/>
          <p:cNvGraphicFramePr>
            <a:graphicFrameLocks/>
          </p:cNvGraphicFramePr>
          <p:nvPr/>
        </p:nvGraphicFramePr>
        <p:xfrm>
          <a:off x="154305" y="1096803"/>
          <a:ext cx="8835390" cy="4664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1498923"/>
            <a:ext cx="87090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ko-KR" altLang="en-US" sz="2400" dirty="0">
                <a:latin typeface="+mn-ea"/>
                <a:ea typeface="+mn-ea"/>
              </a:rPr>
              <a:t>선형모형을 설정하고</a:t>
            </a:r>
            <a:r>
              <a:rPr lang="en-US" altLang="ko-KR" sz="2400" dirty="0">
                <a:latin typeface="+mn-ea"/>
                <a:ea typeface="+mn-ea"/>
              </a:rPr>
              <a:t>, </a:t>
            </a:r>
            <a:r>
              <a:rPr lang="ko-KR" altLang="en-US" sz="2400" dirty="0">
                <a:latin typeface="+mn-ea"/>
                <a:ea typeface="+mn-ea"/>
              </a:rPr>
              <a:t>자료로부터 이 모형을 추정하여 예측 또는 통계적 추론을 하는 통계적 분석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6" name="제목 22"/>
          <p:cNvSpPr txBox="1">
            <a:spLocks/>
          </p:cNvSpPr>
          <p:nvPr/>
        </p:nvSpPr>
        <p:spPr>
          <a:xfrm>
            <a:off x="191772" y="293169"/>
            <a:ext cx="8486775" cy="633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회귀분석 </a:t>
            </a:r>
            <a:r>
              <a:rPr lang="en-US" altLang="ko-KR" sz="3200" dirty="0" smtClean="0">
                <a:latin typeface="+mj-ea"/>
              </a:rPr>
              <a:t>(Regression Analysis)</a:t>
            </a:r>
            <a:endParaRPr lang="ko-KR" altLang="en-US" sz="3400" b="1" dirty="0">
              <a:latin typeface="+mn-ea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980728"/>
            <a:ext cx="8406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07504" y="2917393"/>
            <a:ext cx="87090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ko-KR" altLang="en-US" sz="2400" dirty="0">
                <a:latin typeface="+mn-ea"/>
              </a:rPr>
              <a:t>변수들간의 관련성을 규명하기 위해 어떤 수학적 모형을 가정하고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 모형을 측정된 변수들의 데이터로부터 추정하는 통계적 분석방법</a:t>
            </a:r>
          </a:p>
          <a:p>
            <a:pPr algn="just">
              <a:defRPr/>
            </a:pP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603534"/>
            <a:ext cx="8640960" cy="441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ko-KR" altLang="en-US" sz="2400" dirty="0">
                <a:solidFill>
                  <a:srgbClr val="FF3300"/>
                </a:solidFill>
                <a:latin typeface="+mj-ea"/>
              </a:rPr>
              <a:t>단순회귀 분석</a:t>
            </a:r>
            <a:r>
              <a:rPr lang="en-US" altLang="ko-KR" sz="2400" dirty="0">
                <a:latin typeface="+mj-ea"/>
              </a:rPr>
              <a:t>(simple regression analysis</a:t>
            </a:r>
            <a:r>
              <a:rPr lang="en-US" altLang="ko-KR" sz="2400" dirty="0" smtClean="0">
                <a:latin typeface="+mj-ea"/>
              </a:rPr>
              <a:t>)</a:t>
            </a:r>
          </a:p>
          <a:p>
            <a:pPr>
              <a:spcAft>
                <a:spcPts val="1800"/>
              </a:spcAft>
              <a:defRPr/>
            </a:pPr>
            <a:r>
              <a:rPr lang="ko-KR" altLang="en-US" sz="2000" dirty="0" smtClean="0">
                <a:solidFill>
                  <a:schemeClr val="accent2"/>
                </a:solidFill>
                <a:latin typeface="+mj-ea"/>
              </a:rPr>
              <a:t>독립변수 </a:t>
            </a:r>
            <a:r>
              <a:rPr lang="en-US" altLang="ko-KR" sz="2000" dirty="0">
                <a:solidFill>
                  <a:schemeClr val="accent2"/>
                </a:solidFill>
                <a:latin typeface="+mj-ea"/>
              </a:rPr>
              <a:t>1</a:t>
            </a:r>
            <a:r>
              <a:rPr lang="ko-KR" altLang="en-US" sz="2000" dirty="0">
                <a:solidFill>
                  <a:schemeClr val="accent2"/>
                </a:solidFill>
                <a:latin typeface="+mj-ea"/>
              </a:rPr>
              <a:t>개</a:t>
            </a:r>
            <a:r>
              <a:rPr lang="en-US" altLang="ko-KR" sz="2000" dirty="0">
                <a:latin typeface="+mj-ea"/>
              </a:rPr>
              <a:t>, </a:t>
            </a:r>
            <a:r>
              <a:rPr lang="ko-KR" altLang="en-US" sz="2000" dirty="0">
                <a:latin typeface="+mj-ea"/>
              </a:rPr>
              <a:t>종속변수 </a:t>
            </a:r>
            <a:r>
              <a:rPr lang="en-US" altLang="ko-KR" sz="2000" dirty="0">
                <a:latin typeface="+mj-ea"/>
              </a:rPr>
              <a:t>1</a:t>
            </a:r>
            <a:r>
              <a:rPr lang="ko-KR" altLang="en-US" sz="2000" dirty="0">
                <a:latin typeface="+mj-ea"/>
              </a:rPr>
              <a:t>개로 이들 사이의 관계가 </a:t>
            </a:r>
            <a:r>
              <a:rPr lang="ko-KR" altLang="en-US" sz="2000" dirty="0" smtClean="0">
                <a:latin typeface="+mj-ea"/>
              </a:rPr>
              <a:t>직선관계가 가정</a:t>
            </a:r>
            <a:endParaRPr lang="ko-KR" altLang="en-US" sz="2000" dirty="0">
              <a:latin typeface="+mj-ea"/>
            </a:endParaRPr>
          </a:p>
          <a:p>
            <a:pPr>
              <a:lnSpc>
                <a:spcPct val="140000"/>
              </a:lnSpc>
              <a:spcAft>
                <a:spcPts val="1800"/>
              </a:spcAft>
              <a:defRPr/>
            </a:pPr>
            <a:r>
              <a:rPr lang="ko-KR" altLang="en-US" sz="2400" dirty="0" smtClean="0">
                <a:latin typeface="+mj-ea"/>
              </a:rPr>
              <a:t>다중회귀 </a:t>
            </a:r>
            <a:r>
              <a:rPr lang="ko-KR" altLang="en-US" sz="2400" dirty="0">
                <a:latin typeface="+mj-ea"/>
              </a:rPr>
              <a:t>분석</a:t>
            </a:r>
            <a:r>
              <a:rPr lang="en-US" altLang="ko-KR" sz="2400" dirty="0">
                <a:latin typeface="+mj-ea"/>
              </a:rPr>
              <a:t>(multiple regression analysis</a:t>
            </a:r>
            <a:r>
              <a:rPr lang="en-US" altLang="ko-KR" sz="2400" dirty="0" smtClean="0">
                <a:latin typeface="+mj-ea"/>
              </a:rPr>
              <a:t>)</a:t>
            </a:r>
          </a:p>
          <a:p>
            <a:pPr>
              <a:lnSpc>
                <a:spcPct val="140000"/>
              </a:lnSpc>
              <a:spcAft>
                <a:spcPts val="1800"/>
              </a:spcAft>
              <a:defRPr/>
            </a:pPr>
            <a:r>
              <a:rPr lang="ko-KR" altLang="en-US" sz="2000" dirty="0" smtClean="0">
                <a:solidFill>
                  <a:srgbClr val="FF3300"/>
                </a:solidFill>
                <a:latin typeface="+mj-ea"/>
              </a:rPr>
              <a:t>독립변수 </a:t>
            </a:r>
            <a:r>
              <a:rPr lang="en-US" altLang="ko-KR" sz="2000" dirty="0">
                <a:solidFill>
                  <a:srgbClr val="FF3300"/>
                </a:solidFill>
                <a:latin typeface="+mj-ea"/>
              </a:rPr>
              <a:t>2</a:t>
            </a:r>
            <a:r>
              <a:rPr lang="ko-KR" altLang="en-US" sz="2000" dirty="0">
                <a:solidFill>
                  <a:srgbClr val="FF3300"/>
                </a:solidFill>
                <a:latin typeface="+mj-ea"/>
              </a:rPr>
              <a:t>개 이상</a:t>
            </a:r>
            <a:r>
              <a:rPr lang="en-US" altLang="ko-KR" sz="2000" dirty="0">
                <a:latin typeface="+mj-ea"/>
              </a:rPr>
              <a:t>, </a:t>
            </a:r>
            <a:r>
              <a:rPr lang="ko-KR" altLang="en-US" sz="2000" dirty="0">
                <a:latin typeface="+mj-ea"/>
              </a:rPr>
              <a:t>종속변수 </a:t>
            </a:r>
            <a:r>
              <a:rPr lang="en-US" altLang="ko-KR" sz="2000" dirty="0">
                <a:latin typeface="+mj-ea"/>
              </a:rPr>
              <a:t>1</a:t>
            </a:r>
            <a:r>
              <a:rPr lang="ko-KR" altLang="en-US" sz="2000" dirty="0">
                <a:latin typeface="+mj-ea"/>
              </a:rPr>
              <a:t>개의 일차함수를 가정</a:t>
            </a:r>
            <a:endParaRPr lang="en-US" altLang="ko-KR" sz="2000" dirty="0">
              <a:latin typeface="+mj-ea"/>
            </a:endParaRPr>
          </a:p>
          <a:p>
            <a:pPr>
              <a:lnSpc>
                <a:spcPct val="140000"/>
              </a:lnSpc>
              <a:spcAft>
                <a:spcPts val="1800"/>
              </a:spcAft>
              <a:defRPr/>
            </a:pPr>
            <a:r>
              <a:rPr lang="ko-KR" altLang="en-US" sz="2400" dirty="0">
                <a:latin typeface="+mj-ea"/>
              </a:rPr>
              <a:t>곡선회귀 분석</a:t>
            </a:r>
            <a:r>
              <a:rPr lang="en-US" altLang="ko-KR" sz="2400" dirty="0">
                <a:latin typeface="+mj-ea"/>
              </a:rPr>
              <a:t>(curvilinear regression analysis</a:t>
            </a:r>
            <a:r>
              <a:rPr lang="en-US" altLang="ko-KR" sz="2400" dirty="0" smtClean="0">
                <a:latin typeface="+mj-ea"/>
              </a:rPr>
              <a:t>) </a:t>
            </a:r>
          </a:p>
          <a:p>
            <a:pPr>
              <a:lnSpc>
                <a:spcPct val="140000"/>
              </a:lnSpc>
              <a:spcAft>
                <a:spcPts val="1800"/>
              </a:spcAft>
              <a:defRPr/>
            </a:pPr>
            <a:r>
              <a:rPr lang="ko-KR" altLang="en-US" sz="2000" dirty="0" smtClean="0">
                <a:latin typeface="+mj-ea"/>
              </a:rPr>
              <a:t>독립변수 </a:t>
            </a:r>
            <a:r>
              <a:rPr lang="en-US" altLang="ko-KR" sz="2000" dirty="0">
                <a:latin typeface="+mj-ea"/>
              </a:rPr>
              <a:t>1</a:t>
            </a:r>
            <a:r>
              <a:rPr lang="ko-KR" altLang="en-US" sz="2000" dirty="0">
                <a:latin typeface="+mj-ea"/>
              </a:rPr>
              <a:t>개</a:t>
            </a:r>
            <a:r>
              <a:rPr lang="en-US" altLang="ko-KR" sz="2000" dirty="0">
                <a:latin typeface="+mj-ea"/>
              </a:rPr>
              <a:t>, </a:t>
            </a:r>
            <a:r>
              <a:rPr lang="ko-KR" altLang="en-US" sz="2000" dirty="0">
                <a:latin typeface="+mj-ea"/>
              </a:rPr>
              <a:t>종속변수 </a:t>
            </a:r>
            <a:r>
              <a:rPr lang="en-US" altLang="ko-KR" sz="2000" dirty="0">
                <a:latin typeface="+mj-ea"/>
              </a:rPr>
              <a:t>1</a:t>
            </a:r>
            <a:r>
              <a:rPr lang="ko-KR" altLang="en-US" sz="2000" dirty="0">
                <a:latin typeface="+mj-ea"/>
              </a:rPr>
              <a:t>개의 </a:t>
            </a:r>
            <a:r>
              <a:rPr lang="en-US" altLang="ko-KR" sz="2000" dirty="0">
                <a:latin typeface="+mj-ea"/>
              </a:rPr>
              <a:t>2</a:t>
            </a:r>
            <a:r>
              <a:rPr lang="ko-KR" altLang="en-US" sz="2000" dirty="0">
                <a:latin typeface="+mj-ea"/>
              </a:rPr>
              <a:t>차 이상의 고차함수를 </a:t>
            </a:r>
            <a:r>
              <a:rPr lang="ko-KR" altLang="en-US" sz="2000" dirty="0" smtClean="0">
                <a:latin typeface="+mj-ea"/>
              </a:rPr>
              <a:t>가정</a:t>
            </a:r>
            <a:endParaRPr lang="ko-KR" altLang="en-US" sz="2000" dirty="0">
              <a:latin typeface="+mj-ea"/>
            </a:endParaRPr>
          </a:p>
          <a:p>
            <a:endParaRPr lang="ko-KR" altLang="en-US" sz="2400" dirty="0"/>
          </a:p>
        </p:txBody>
      </p:sp>
      <p:sp>
        <p:nvSpPr>
          <p:cNvPr id="4" name="제목 22"/>
          <p:cNvSpPr txBox="1">
            <a:spLocks/>
          </p:cNvSpPr>
          <p:nvPr/>
        </p:nvSpPr>
        <p:spPr>
          <a:xfrm>
            <a:off x="191772" y="293169"/>
            <a:ext cx="8486775" cy="633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회귀분석 </a:t>
            </a:r>
            <a:r>
              <a:rPr lang="en-US" altLang="ko-KR" sz="3200" dirty="0" smtClean="0">
                <a:latin typeface="+mj-ea"/>
              </a:rPr>
              <a:t>(Regression Analysis)</a:t>
            </a:r>
            <a:endParaRPr lang="ko-KR" altLang="en-US" sz="34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79512" y="980728"/>
            <a:ext cx="8406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2"/>
          <p:cNvSpPr txBox="1">
            <a:spLocks/>
          </p:cNvSpPr>
          <p:nvPr/>
        </p:nvSpPr>
        <p:spPr>
          <a:xfrm>
            <a:off x="191772" y="293169"/>
            <a:ext cx="8486775" cy="633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회귀분석 </a:t>
            </a:r>
            <a:r>
              <a:rPr lang="en-US" altLang="ko-KR" sz="3200" dirty="0" smtClean="0">
                <a:latin typeface="+mj-ea"/>
              </a:rPr>
              <a:t>(Regression Analysis)</a:t>
            </a:r>
            <a:endParaRPr lang="ko-KR" altLang="en-US" sz="34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79512" y="980728"/>
            <a:ext cx="8406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-170672" y="1292717"/>
            <a:ext cx="8127047" cy="1014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4300" dirty="0" smtClean="0">
                <a:latin typeface="+mj-ea"/>
              </a:rPr>
              <a:t>R</a:t>
            </a:r>
            <a:r>
              <a:rPr lang="en-US" altLang="ko-KR" sz="4300" baseline="30000" dirty="0" smtClean="0">
                <a:latin typeface="+mj-ea"/>
              </a:rPr>
              <a:t>2</a:t>
            </a:r>
            <a:r>
              <a:rPr lang="en-US" altLang="ko-KR" sz="4300" dirty="0" smtClean="0">
                <a:latin typeface="+mj-ea"/>
              </a:rPr>
              <a:t> = </a:t>
            </a:r>
            <a:endParaRPr lang="ko-KR" altLang="en-US" sz="3600" baseline="30000" dirty="0">
              <a:latin typeface="+mj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51456" y="1412776"/>
            <a:ext cx="2540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설명 안 되는 편차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004048" y="1907540"/>
            <a:ext cx="1872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       총 편차</a:t>
            </a:r>
            <a:endParaRPr lang="ko-KR" altLang="en-US" sz="2000" b="1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720725" y="2636912"/>
            <a:ext cx="8099747" cy="3779763"/>
            <a:chOff x="720725" y="549275"/>
            <a:chExt cx="5794375" cy="5867400"/>
          </a:xfrm>
        </p:grpSpPr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1042988" y="1125538"/>
              <a:ext cx="4494212" cy="4851400"/>
            </a:xfrm>
            <a:custGeom>
              <a:avLst/>
              <a:gdLst>
                <a:gd name="T0" fmla="*/ 0 w 2208"/>
                <a:gd name="T1" fmla="*/ 0 h 1728"/>
                <a:gd name="T2" fmla="*/ 0 w 2208"/>
                <a:gd name="T3" fmla="*/ 2147483646 h 1728"/>
                <a:gd name="T4" fmla="*/ 2147483646 w 2208"/>
                <a:gd name="T5" fmla="*/ 2147483646 h 17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08" h="1728">
                  <a:moveTo>
                    <a:pt x="0" y="0"/>
                  </a:moveTo>
                  <a:lnTo>
                    <a:pt x="0" y="1728"/>
                  </a:lnTo>
                  <a:lnTo>
                    <a:pt x="2208" y="172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4" name="Line 9"/>
            <p:cNvSpPr>
              <a:spLocks noChangeShapeType="1"/>
            </p:cNvSpPr>
            <p:nvPr/>
          </p:nvSpPr>
          <p:spPr bwMode="auto">
            <a:xfrm>
              <a:off x="1020763" y="4252913"/>
              <a:ext cx="424815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5" name="Line 10"/>
            <p:cNvSpPr>
              <a:spLocks noChangeShapeType="1"/>
            </p:cNvSpPr>
            <p:nvPr/>
          </p:nvSpPr>
          <p:spPr bwMode="auto">
            <a:xfrm flipV="1">
              <a:off x="3546475" y="1365250"/>
              <a:ext cx="0" cy="444817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6" name="Line 11"/>
            <p:cNvSpPr>
              <a:spLocks noChangeShapeType="1"/>
            </p:cNvSpPr>
            <p:nvPr/>
          </p:nvSpPr>
          <p:spPr bwMode="auto">
            <a:xfrm flipV="1">
              <a:off x="1729630" y="1885950"/>
              <a:ext cx="2520990" cy="3927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7" name="Text Box 14"/>
            <p:cNvSpPr txBox="1">
              <a:spLocks noChangeArrowheads="1"/>
            </p:cNvSpPr>
            <p:nvPr/>
          </p:nvSpPr>
          <p:spPr bwMode="auto">
            <a:xfrm>
              <a:off x="3109913" y="1522413"/>
              <a:ext cx="92075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6642" tIns="50254" rIns="96642" bIns="50254" anchor="ctr">
              <a:spAutoFit/>
            </a:bodyPr>
            <a:lstStyle>
              <a:lvl1pPr defTabSz="982663" latinLnBrk="1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1pPr>
              <a:lvl2pPr marL="742950" indent="-28575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2pPr>
              <a:lvl3pPr marL="1143000" indent="-22860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3pPr>
              <a:lvl4pPr marL="1600200" indent="-22860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4pPr>
              <a:lvl5pPr marL="2057400" indent="-22860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5pPr>
              <a:lvl6pPr marL="25146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6pPr>
              <a:lvl7pPr marL="29718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7pPr>
              <a:lvl8pPr marL="34290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8pPr>
              <a:lvl9pPr marL="38862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700">
                  <a:latin typeface="굴림" pitchFamily="50" charset="-127"/>
                  <a:ea typeface="굴림" pitchFamily="50" charset="-127"/>
                  <a:sym typeface="Symbol" pitchFamily="18" charset="2"/>
                </a:rPr>
                <a:t></a:t>
              </a:r>
              <a:endParaRPr lang="en-US" altLang="ko-KR" sz="17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8" name="AutoShape 15"/>
            <p:cNvSpPr>
              <a:spLocks/>
            </p:cNvSpPr>
            <p:nvPr/>
          </p:nvSpPr>
          <p:spPr bwMode="auto">
            <a:xfrm>
              <a:off x="3622675" y="1727200"/>
              <a:ext cx="249238" cy="2505075"/>
            </a:xfrm>
            <a:prstGeom prst="rightBrace">
              <a:avLst>
                <a:gd name="adj1" fmla="val 564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642" tIns="50254" rIns="96642" bIns="50254" anchor="ctr"/>
            <a:lstStyle>
              <a:lvl1pPr defTabSz="982663" latinLnBrk="1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1pPr>
              <a:lvl2pPr marL="742950" indent="-28575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2pPr>
              <a:lvl3pPr marL="1143000" indent="-22860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3pPr>
              <a:lvl4pPr marL="1600200" indent="-22860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4pPr>
              <a:lvl5pPr marL="2057400" indent="-22860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5pPr>
              <a:lvl6pPr marL="25146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6pPr>
              <a:lvl7pPr marL="29718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7pPr>
              <a:lvl8pPr marL="34290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8pPr>
              <a:lvl9pPr marL="38862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9pPr>
            </a:lstStyle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700">
                  <a:latin typeface="굴림" pitchFamily="50" charset="-127"/>
                  <a:ea typeface="굴림" pitchFamily="50" charset="-127"/>
                </a:rPr>
                <a:t>     </a:t>
              </a:r>
              <a:r>
                <a:rPr lang="ko-KR" altLang="en-US" sz="1700">
                  <a:latin typeface="HY견고딕" pitchFamily="18" charset="-127"/>
                  <a:ea typeface="HY견고딕" pitchFamily="18" charset="-127"/>
                </a:rPr>
                <a:t> </a:t>
              </a:r>
            </a:p>
          </p:txBody>
        </p:sp>
        <p:graphicFrame>
          <p:nvGraphicFramePr>
            <p:cNvPr id="10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522504"/>
                </p:ext>
              </p:extLst>
            </p:nvPr>
          </p:nvGraphicFramePr>
          <p:xfrm>
            <a:off x="5387975" y="3997325"/>
            <a:ext cx="42545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수식" r:id="rId3" imgW="139639" imgH="190417" progId="Equation.3">
                    <p:embed/>
                  </p:oleObj>
                </mc:Choice>
                <mc:Fallback>
                  <p:oleObj name="수식" r:id="rId3" imgW="139639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7975" y="3997325"/>
                          <a:ext cx="425450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" name="AutoShape 17"/>
            <p:cNvSpPr>
              <a:spLocks/>
            </p:cNvSpPr>
            <p:nvPr/>
          </p:nvSpPr>
          <p:spPr bwMode="auto">
            <a:xfrm>
              <a:off x="3246438" y="1706563"/>
              <a:ext cx="250825" cy="1296987"/>
            </a:xfrm>
            <a:prstGeom prst="leftBrace">
              <a:avLst>
                <a:gd name="adj1" fmla="val 28033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642" tIns="50254" rIns="96642" bIns="50254" anchor="ctr"/>
            <a:lstStyle>
              <a:lvl1pPr defTabSz="982663" latinLnBrk="1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1pPr>
              <a:lvl2pPr marL="742950" indent="-28575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2pPr>
              <a:lvl3pPr marL="1143000" indent="-22860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3pPr>
              <a:lvl4pPr marL="1600200" indent="-22860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4pPr>
              <a:lvl5pPr marL="2057400" indent="-228600" defTabSz="982663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5pPr>
              <a:lvl6pPr marL="25146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6pPr>
              <a:lvl7pPr marL="29718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7pPr>
              <a:lvl8pPr marL="34290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8pPr>
              <a:lvl9pPr marL="3886200" indent="-228600" defTabSz="98266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9pPr>
            </a:lstStyle>
            <a:p>
              <a:pPr algn="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700">
                  <a:latin typeface="굴림" pitchFamily="50" charset="-127"/>
                  <a:ea typeface="굴림" pitchFamily="50" charset="-127"/>
                </a:rPr>
                <a:t>     </a:t>
              </a:r>
            </a:p>
          </p:txBody>
        </p:sp>
        <p:sp>
          <p:nvSpPr>
            <p:cNvPr id="111" name="AutoShape 18"/>
            <p:cNvSpPr>
              <a:spLocks/>
            </p:cNvSpPr>
            <p:nvPr/>
          </p:nvSpPr>
          <p:spPr bwMode="auto">
            <a:xfrm>
              <a:off x="3276600" y="3044825"/>
              <a:ext cx="249238" cy="1212850"/>
            </a:xfrm>
            <a:prstGeom prst="leftBrace">
              <a:avLst>
                <a:gd name="adj1" fmla="val 2541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  <a:ea typeface="휴먼엑스포" pitchFamily="18" charset="-127"/>
                </a:defRPr>
              </a:lvl9pPr>
            </a:lstStyle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>
                <a:latin typeface="Tahoma" pitchFamily="34" charset="0"/>
                <a:ea typeface="굴림" pitchFamily="50" charset="-127"/>
              </a:endParaRPr>
            </a:p>
          </p:txBody>
        </p:sp>
        <p:graphicFrame>
          <p:nvGraphicFramePr>
            <p:cNvPr id="11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890444"/>
                </p:ext>
              </p:extLst>
            </p:nvPr>
          </p:nvGraphicFramePr>
          <p:xfrm>
            <a:off x="1741488" y="3403600"/>
            <a:ext cx="1090612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수식" r:id="rId5" imgW="393529" imgH="228501" progId="Equation.3">
                    <p:embed/>
                  </p:oleObj>
                </mc:Choice>
                <mc:Fallback>
                  <p:oleObj name="수식" r:id="rId5" imgW="39352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488" y="3403600"/>
                          <a:ext cx="1090612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" name="Text Box 20"/>
            <p:cNvSpPr txBox="1">
              <a:spLocks noChangeArrowheads="1"/>
            </p:cNvSpPr>
            <p:nvPr/>
          </p:nvSpPr>
          <p:spPr bwMode="auto">
            <a:xfrm>
              <a:off x="815975" y="3090223"/>
              <a:ext cx="2249488" cy="409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6642" tIns="50254" rIns="96642" bIns="50254" anchor="ctr">
              <a:spAutoFit/>
            </a:bodyPr>
            <a:lstStyle>
              <a:lvl1pPr defTabSz="982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490538" defTabSz="982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982663" defTabSz="982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473200" defTabSz="982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963738" defTabSz="982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dirty="0" smtClean="0">
                  <a:solidFill>
                    <a:srgbClr val="FF3300"/>
                  </a:solidFill>
                  <a:latin typeface="+mn-ea"/>
                  <a:ea typeface="+mn-ea"/>
                </a:rPr>
                <a:t>설명 되는 </a:t>
              </a:r>
              <a:r>
                <a:rPr lang="ko-KR" altLang="en-US" sz="2000" dirty="0" smtClean="0">
                  <a:solidFill>
                    <a:srgbClr val="FF3300"/>
                  </a:solidFill>
                  <a:latin typeface="+mn-ea"/>
                  <a:ea typeface="+mn-ea"/>
                </a:rPr>
                <a:t>편차</a:t>
              </a:r>
            </a:p>
          </p:txBody>
        </p:sp>
        <p:graphicFrame>
          <p:nvGraphicFramePr>
            <p:cNvPr id="11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9091106"/>
                </p:ext>
              </p:extLst>
            </p:nvPr>
          </p:nvGraphicFramePr>
          <p:xfrm>
            <a:off x="2024063" y="2028825"/>
            <a:ext cx="1169987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수식" r:id="rId7" imgW="419100" imgH="228600" progId="Equation.3">
                    <p:embed/>
                  </p:oleObj>
                </mc:Choice>
                <mc:Fallback>
                  <p:oleObj name="수식" r:id="rId7" imgW="419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063" y="2028825"/>
                          <a:ext cx="1169987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Text Box 22"/>
            <p:cNvSpPr txBox="1">
              <a:spLocks noChangeArrowheads="1"/>
            </p:cNvSpPr>
            <p:nvPr/>
          </p:nvSpPr>
          <p:spPr bwMode="auto">
            <a:xfrm>
              <a:off x="720725" y="1767042"/>
              <a:ext cx="2732088" cy="409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6642" tIns="50254" rIns="96642" bIns="50254" anchor="ctr">
              <a:spAutoFit/>
            </a:bodyPr>
            <a:lstStyle>
              <a:lvl1pPr defTabSz="982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490538" defTabSz="982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982663" defTabSz="982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473200" defTabSz="982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963738" defTabSz="982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ko-KR" altLang="en-US" sz="2000" dirty="0" smtClean="0">
                  <a:solidFill>
                    <a:schemeClr val="accent2"/>
                  </a:solidFill>
                  <a:latin typeface="+mj-ea"/>
                  <a:ea typeface="+mj-ea"/>
                </a:rPr>
                <a:t>설명 안 되는 </a:t>
              </a:r>
              <a:r>
                <a:rPr lang="ko-KR" altLang="en-US" sz="2000" dirty="0" smtClean="0">
                  <a:solidFill>
                    <a:schemeClr val="accent2"/>
                  </a:solidFill>
                  <a:latin typeface="+mj-ea"/>
                  <a:ea typeface="+mj-ea"/>
                </a:rPr>
                <a:t>편차</a:t>
              </a:r>
            </a:p>
          </p:txBody>
        </p:sp>
        <p:graphicFrame>
          <p:nvGraphicFramePr>
            <p:cNvPr id="11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0954341"/>
                </p:ext>
              </p:extLst>
            </p:nvPr>
          </p:nvGraphicFramePr>
          <p:xfrm>
            <a:off x="3987800" y="2646363"/>
            <a:ext cx="1093788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9" imgW="393529" imgH="228501" progId="Equation.DSMT4">
                    <p:embed/>
                  </p:oleObj>
                </mc:Choice>
                <mc:Fallback>
                  <p:oleObj name="Equation" r:id="rId9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800" y="2646363"/>
                          <a:ext cx="1093788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TextBox 116"/>
            <p:cNvSpPr txBox="1"/>
            <p:nvPr/>
          </p:nvSpPr>
          <p:spPr>
            <a:xfrm>
              <a:off x="5260975" y="2744788"/>
              <a:ext cx="125412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latin typeface="+mn-ea"/>
                  <a:ea typeface="+mn-ea"/>
                </a:rPr>
                <a:t>총 편차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graphicFrame>
          <p:nvGraphicFramePr>
            <p:cNvPr id="118" name="개체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5489863"/>
                </p:ext>
              </p:extLst>
            </p:nvPr>
          </p:nvGraphicFramePr>
          <p:xfrm>
            <a:off x="3040063" y="1130300"/>
            <a:ext cx="101600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11" imgW="444307" imgH="228501" progId="Equation.DSMT4">
                    <p:embed/>
                  </p:oleObj>
                </mc:Choice>
                <mc:Fallback>
                  <p:oleObj name="Equation" r:id="rId11" imgW="444307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063" y="1130300"/>
                          <a:ext cx="1016000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개체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3313207"/>
                </p:ext>
              </p:extLst>
            </p:nvPr>
          </p:nvGraphicFramePr>
          <p:xfrm>
            <a:off x="3409950" y="5894388"/>
            <a:ext cx="349250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13" imgW="152334" imgH="228501" progId="Equation.DSMT4">
                    <p:embed/>
                  </p:oleObj>
                </mc:Choice>
                <mc:Fallback>
                  <p:oleObj name="Equation" r:id="rId13" imgW="15233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950" y="5894388"/>
                          <a:ext cx="349250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개체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745150"/>
                </p:ext>
              </p:extLst>
            </p:nvPr>
          </p:nvGraphicFramePr>
          <p:xfrm>
            <a:off x="5507038" y="5691188"/>
            <a:ext cx="517525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15" imgW="126835" imgH="139518" progId="Equation.DSMT4">
                    <p:embed/>
                  </p:oleObj>
                </mc:Choice>
                <mc:Fallback>
                  <p:oleObj name="Equation" r:id="rId1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7038" y="5691188"/>
                          <a:ext cx="517525" cy="56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개체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8732622"/>
                </p:ext>
              </p:extLst>
            </p:nvPr>
          </p:nvGraphicFramePr>
          <p:xfrm>
            <a:off x="779463" y="549275"/>
            <a:ext cx="568325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17" imgW="139579" imgH="164957" progId="Equation.DSMT4">
                    <p:embed/>
                  </p:oleObj>
                </mc:Choice>
                <mc:Fallback>
                  <p:oleObj name="Equation" r:id="rId17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463" y="549275"/>
                          <a:ext cx="568325" cy="671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3" name="직선 연결선 122"/>
          <p:cNvCxnSpPr/>
          <p:nvPr/>
        </p:nvCxnSpPr>
        <p:spPr>
          <a:xfrm>
            <a:off x="4672774" y="1844824"/>
            <a:ext cx="285155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2"/>
          <p:cNvSpPr txBox="1">
            <a:spLocks/>
          </p:cNvSpPr>
          <p:nvPr/>
        </p:nvSpPr>
        <p:spPr>
          <a:xfrm>
            <a:off x="191772" y="293169"/>
            <a:ext cx="8486775" cy="633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400" b="1" dirty="0" err="1" smtClean="0">
                <a:latin typeface="+mj-ea"/>
              </a:rPr>
              <a:t>해찾기</a:t>
            </a:r>
            <a:endParaRPr lang="ko-KR" altLang="en-US" sz="3400" b="1" dirty="0">
              <a:latin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79512" y="980728"/>
            <a:ext cx="8406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268760"/>
            <a:ext cx="9442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 smtClean="0"/>
          </a:p>
          <a:p>
            <a:endParaRPr lang="en-US" altLang="ko-KR" sz="3000" dirty="0" smtClean="0"/>
          </a:p>
          <a:p>
            <a:r>
              <a:rPr lang="en-US" altLang="ko-KR" sz="2000" dirty="0" smtClean="0"/>
              <a:t>1.  </a:t>
            </a:r>
            <a:r>
              <a:rPr lang="ko-KR" altLang="en-US" sz="2400" dirty="0" smtClean="0"/>
              <a:t>셀 범위의 결과값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정수</a:t>
            </a:r>
            <a:r>
              <a:rPr lang="en-US" altLang="ko-KR" sz="2400" dirty="0" smtClean="0"/>
              <a:t> </a:t>
            </a:r>
          </a:p>
          <a:p>
            <a:endParaRPr lang="en-US" altLang="ko-KR" sz="2400" dirty="0" smtClean="0"/>
          </a:p>
          <a:p>
            <a:r>
              <a:rPr lang="en-US" altLang="ko-KR" sz="2000" dirty="0" smtClean="0"/>
              <a:t>2.  </a:t>
            </a:r>
            <a:r>
              <a:rPr lang="ko-KR" altLang="en-US" sz="2400" dirty="0" smtClean="0"/>
              <a:t>생산 수량 </a:t>
            </a:r>
            <a:r>
              <a:rPr lang="en-US" altLang="ko-KR" sz="2400" dirty="0" smtClean="0"/>
              <a:t>&gt;= </a:t>
            </a:r>
            <a:r>
              <a:rPr lang="ko-KR" altLang="en-US" sz="2400" dirty="0" smtClean="0"/>
              <a:t>각 최저 생산 수량</a:t>
            </a:r>
            <a:r>
              <a:rPr lang="en-US" altLang="ko-KR" sz="2400" dirty="0" smtClean="0"/>
              <a:t>(50)</a:t>
            </a:r>
          </a:p>
          <a:p>
            <a:endParaRPr lang="en-US" altLang="ko-KR" sz="2400" dirty="0" smtClean="0"/>
          </a:p>
          <a:p>
            <a:r>
              <a:rPr lang="en-US" altLang="ko-KR" sz="2000" dirty="0" smtClean="0"/>
              <a:t>3. 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제품의 필요 원가 </a:t>
            </a:r>
            <a:r>
              <a:rPr lang="en-US" altLang="ko-KR" sz="2400" dirty="0" smtClean="0"/>
              <a:t>&lt;= </a:t>
            </a:r>
            <a:r>
              <a:rPr lang="ko-KR" altLang="en-US" sz="2400" dirty="0" smtClean="0"/>
              <a:t>제조 예산 금액</a:t>
            </a:r>
            <a:r>
              <a:rPr lang="en-US" altLang="ko-KR" sz="2400" dirty="0" smtClean="0"/>
              <a:t>(5,000,000)</a:t>
            </a:r>
          </a:p>
          <a:p>
            <a:endParaRPr lang="en-US" altLang="ko-KR" sz="2400" dirty="0" smtClean="0"/>
          </a:p>
          <a:p>
            <a:r>
              <a:rPr lang="en-US" altLang="ko-KR" sz="2000" dirty="0" smtClean="0"/>
              <a:t>4. 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제품의 필요 공정수 </a:t>
            </a:r>
            <a:r>
              <a:rPr lang="en-US" altLang="ko-KR" sz="2400" dirty="0" smtClean="0"/>
              <a:t>&lt;= </a:t>
            </a:r>
            <a:r>
              <a:rPr lang="ko-KR" altLang="en-US" sz="2400" dirty="0" smtClean="0"/>
              <a:t>최대 공정수</a:t>
            </a:r>
            <a:r>
              <a:rPr lang="en-US" altLang="ko-KR" sz="2400" dirty="0" smtClean="0"/>
              <a:t>(10,000)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56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184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Office 테마</vt:lpstr>
      <vt:lpstr>Microsoft Equation 3.0</vt:lpstr>
      <vt:lpstr>MathType 6.0 Equation</vt:lpstr>
      <vt:lpstr>PowerPoint 프레젠테이션</vt:lpstr>
      <vt:lpstr>통계</vt:lpstr>
      <vt:lpstr>산점도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yonggeol JO</dc:creator>
  <cp:lastModifiedBy>yonggeol JO</cp:lastModifiedBy>
  <cp:revision>8</cp:revision>
  <dcterms:created xsi:type="dcterms:W3CDTF">2015-12-18T22:42:38Z</dcterms:created>
  <dcterms:modified xsi:type="dcterms:W3CDTF">2015-12-19T02:11:58Z</dcterms:modified>
</cp:coreProperties>
</file>