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각진펜 Bold" charset="1" panose="020B0500000000000000"/>
      <p:regular r:id="rId12"/>
    </p:embeddedFont>
    <p:embeddedFont>
      <p:font typeface="각진펜" charset="1" panose="020B0500000000000000"/>
      <p:regular r:id="rId13"/>
    </p:embeddedFont>
    <p:embeddedFont>
      <p:font typeface="윤고딕 Bold" charset="1" panose="020B0803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D1E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3273" y="492463"/>
            <a:ext cx="16021455" cy="9302074"/>
            <a:chOff x="0" y="0"/>
            <a:chExt cx="4219642" cy="24499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9642" cy="2449929"/>
            </a:xfrm>
            <a:custGeom>
              <a:avLst/>
              <a:gdLst/>
              <a:ahLst/>
              <a:cxnLst/>
              <a:rect r="r" b="b" t="t" l="l"/>
              <a:pathLst>
                <a:path h="2449929" w="4219642">
                  <a:moveTo>
                    <a:pt x="0" y="0"/>
                  </a:moveTo>
                  <a:lnTo>
                    <a:pt x="4219642" y="0"/>
                  </a:lnTo>
                  <a:lnTo>
                    <a:pt x="4219642" y="2449929"/>
                  </a:lnTo>
                  <a:lnTo>
                    <a:pt x="0" y="244992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19642" cy="2488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63014" y="3547448"/>
            <a:ext cx="5383390" cy="126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D1E4A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팀 프로젝트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54280" y="3547448"/>
            <a:ext cx="2370706" cy="126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</a:pPr>
            <a:r>
              <a:rPr lang="en-US" sz="7399" b="true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발표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16804" y="5927472"/>
            <a:ext cx="6767625" cy="438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이영주   </a:t>
            </a:r>
            <a:r>
              <a:rPr lang="en-US" sz="2597">
                <a:solidFill>
                  <a:srgbClr val="F7D326"/>
                </a:solidFill>
                <a:latin typeface="각진펜"/>
                <a:ea typeface="각진펜"/>
                <a:cs typeface="각진펜"/>
                <a:sym typeface="각진펜"/>
              </a:rPr>
              <a:t>|</a:t>
            </a:r>
            <a:r>
              <a:rPr lang="en-US" sz="2597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   신혜서   </a:t>
            </a:r>
            <a:r>
              <a:rPr lang="en-US" sz="2597">
                <a:solidFill>
                  <a:srgbClr val="F7D326"/>
                </a:solidFill>
                <a:latin typeface="각진펜"/>
                <a:ea typeface="각진펜"/>
                <a:cs typeface="각진펜"/>
                <a:sym typeface="각진펜"/>
              </a:rPr>
              <a:t>|</a:t>
            </a:r>
            <a:r>
              <a:rPr lang="en-US" sz="2597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   엄태정   </a:t>
            </a:r>
            <a:r>
              <a:rPr lang="en-US" sz="2597">
                <a:solidFill>
                  <a:srgbClr val="F7D326"/>
                </a:solidFill>
                <a:latin typeface="각진펜"/>
                <a:ea typeface="각진펜"/>
                <a:cs typeface="각진펜"/>
                <a:sym typeface="각진펜"/>
              </a:rPr>
              <a:t>|</a:t>
            </a:r>
            <a:r>
              <a:rPr lang="en-US" sz="2597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    김희진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48367" y="2989735"/>
            <a:ext cx="5591266" cy="549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6"/>
              </a:lnSpc>
              <a:spcBef>
                <a:spcPct val="0"/>
              </a:spcBef>
            </a:pPr>
            <a:r>
              <a:rPr lang="en-US" sz="3019">
                <a:solidFill>
                  <a:srgbClr val="F7D326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PROJECT</a:t>
            </a:r>
          </a:p>
        </p:txBody>
      </p:sp>
      <p:sp>
        <p:nvSpPr>
          <p:cNvPr name="AutoShape 9" id="9"/>
          <p:cNvSpPr/>
          <p:nvPr/>
        </p:nvSpPr>
        <p:spPr>
          <a:xfrm>
            <a:off x="0" y="5394072"/>
            <a:ext cx="18288000" cy="0"/>
          </a:xfrm>
          <a:prstGeom prst="line">
            <a:avLst/>
          </a:prstGeom>
          <a:ln cap="flat" w="38100">
            <a:solidFill>
              <a:srgbClr val="F7D32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D1E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3273" y="922583"/>
            <a:ext cx="16021455" cy="8441833"/>
            <a:chOff x="0" y="0"/>
            <a:chExt cx="4219642" cy="22233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9642" cy="2223364"/>
            </a:xfrm>
            <a:custGeom>
              <a:avLst/>
              <a:gdLst/>
              <a:ahLst/>
              <a:cxnLst/>
              <a:rect r="r" b="b" t="t" l="l"/>
              <a:pathLst>
                <a:path h="2223364" w="4219642">
                  <a:moveTo>
                    <a:pt x="0" y="0"/>
                  </a:moveTo>
                  <a:lnTo>
                    <a:pt x="4219642" y="0"/>
                  </a:lnTo>
                  <a:lnTo>
                    <a:pt x="4219642" y="2223364"/>
                  </a:lnTo>
                  <a:lnTo>
                    <a:pt x="0" y="222336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19642" cy="2261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55524" y="3558644"/>
            <a:ext cx="4722758" cy="2828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3600" b="true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주제 선정</a:t>
            </a:r>
          </a:p>
          <a:p>
            <a:pPr algn="l">
              <a:lnSpc>
                <a:spcPts val="7776"/>
              </a:lnSpc>
            </a:pPr>
            <a:r>
              <a:rPr lang="en-US" sz="3600" b="true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요구 사항</a:t>
            </a:r>
          </a:p>
          <a:p>
            <a:pPr algn="l">
              <a:lnSpc>
                <a:spcPts val="7776"/>
              </a:lnSpc>
            </a:pPr>
            <a:r>
              <a:rPr lang="en-US" sz="3600" b="true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DB 모델링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53677" y="3563318"/>
            <a:ext cx="1299756" cy="283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8"/>
              </a:lnSpc>
            </a:pPr>
            <a:r>
              <a:rPr lang="en-US" sz="3918" b="true">
                <a:solidFill>
                  <a:srgbClr val="F7D326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01</a:t>
            </a:r>
          </a:p>
          <a:p>
            <a:pPr algn="l">
              <a:lnSpc>
                <a:spcPts val="7798"/>
              </a:lnSpc>
            </a:pPr>
            <a:r>
              <a:rPr lang="en-US" sz="3918" b="true">
                <a:solidFill>
                  <a:srgbClr val="F7D326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02</a:t>
            </a:r>
          </a:p>
          <a:p>
            <a:pPr algn="l">
              <a:lnSpc>
                <a:spcPts val="7798"/>
              </a:lnSpc>
            </a:pPr>
            <a:r>
              <a:rPr lang="en-US" sz="3918" b="true">
                <a:solidFill>
                  <a:srgbClr val="F7D326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0572" y="9471322"/>
            <a:ext cx="15024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true">
                <a:solidFill>
                  <a:srgbClr val="FFFFFF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팀 프로젝트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7338" y="9471322"/>
            <a:ext cx="103609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true">
                <a:solidFill>
                  <a:srgbClr val="595855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발표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79337" y="9471322"/>
            <a:ext cx="323444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95855"/>
                </a:solidFill>
                <a:latin typeface="각진펜"/>
                <a:ea typeface="각진펜"/>
                <a:cs typeface="각진펜"/>
                <a:sym typeface="각진펜"/>
              </a:rPr>
              <a:t>풀스택 9기</a:t>
            </a:r>
            <a:r>
              <a:rPr lang="en-US" sz="1800">
                <a:solidFill>
                  <a:srgbClr val="F7D326"/>
                </a:solidFill>
                <a:latin typeface="각진펜"/>
                <a:ea typeface="각진펜"/>
                <a:cs typeface="각진펜"/>
                <a:sym typeface="각진펜"/>
              </a:rPr>
              <a:t> 소상링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69645" y="1753624"/>
            <a:ext cx="6883254" cy="91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3"/>
              </a:lnSpc>
              <a:spcBef>
                <a:spcPct val="0"/>
              </a:spcBef>
            </a:pPr>
            <a:r>
              <a:rPr lang="en-US" sz="5395" b="true">
                <a:solidFill>
                  <a:srgbClr val="0D1E4A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목차</a:t>
            </a:r>
          </a:p>
        </p:txBody>
      </p:sp>
      <p:sp>
        <p:nvSpPr>
          <p:cNvPr name="AutoShape 11" id="11"/>
          <p:cNvSpPr/>
          <p:nvPr/>
        </p:nvSpPr>
        <p:spPr>
          <a:xfrm>
            <a:off x="0" y="2931040"/>
            <a:ext cx="18288000" cy="0"/>
          </a:xfrm>
          <a:prstGeom prst="line">
            <a:avLst/>
          </a:prstGeom>
          <a:ln cap="flat" w="38100">
            <a:solidFill>
              <a:srgbClr val="F7D32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D1E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3273" y="922583"/>
            <a:ext cx="16021455" cy="8441833"/>
            <a:chOff x="0" y="0"/>
            <a:chExt cx="4219642" cy="22233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9642" cy="2223364"/>
            </a:xfrm>
            <a:custGeom>
              <a:avLst/>
              <a:gdLst/>
              <a:ahLst/>
              <a:cxnLst/>
              <a:rect r="r" b="b" t="t" l="l"/>
              <a:pathLst>
                <a:path h="2223364" w="4219642">
                  <a:moveTo>
                    <a:pt x="0" y="0"/>
                  </a:moveTo>
                  <a:lnTo>
                    <a:pt x="4219642" y="0"/>
                  </a:lnTo>
                  <a:lnTo>
                    <a:pt x="4219642" y="2223364"/>
                  </a:lnTo>
                  <a:lnTo>
                    <a:pt x="0" y="222336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19642" cy="2261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88620" indent="-194310" lvl="1">
                <a:lnSpc>
                  <a:spcPts val="2520"/>
                </a:lnSpc>
                <a:buFont typeface="Arial"/>
                <a:buChar char="•"/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2931040"/>
            <a:ext cx="18288000" cy="0"/>
          </a:xfrm>
          <a:prstGeom prst="line">
            <a:avLst/>
          </a:prstGeom>
          <a:ln cap="flat" w="38100">
            <a:solidFill>
              <a:srgbClr val="F7D32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625715" y="4529144"/>
            <a:ext cx="7185673" cy="3698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5755" indent="-237878" lvl="1">
              <a:lnSpc>
                <a:spcPts val="5024"/>
              </a:lnSpc>
              <a:buFont typeface="Arial"/>
              <a:buChar char="•"/>
            </a:pPr>
            <a:r>
              <a:rPr lang="en-US" sz="2203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 </a:t>
            </a:r>
            <a:r>
              <a:rPr lang="en-US" sz="2203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To-do List + 일기</a:t>
            </a:r>
          </a:p>
          <a:p>
            <a:pPr algn="l" marL="475755" indent="-237878" lvl="1">
              <a:lnSpc>
                <a:spcPts val="5024"/>
              </a:lnSpc>
              <a:buFont typeface="Arial"/>
              <a:buChar char="•"/>
            </a:pPr>
            <a:r>
              <a:rPr lang="en-US" sz="2203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도서 관리 시스템</a:t>
            </a:r>
          </a:p>
          <a:p>
            <a:pPr algn="l" marL="475755" indent="-237878" lvl="1">
              <a:lnSpc>
                <a:spcPts val="5024"/>
              </a:lnSpc>
              <a:buFont typeface="Arial"/>
              <a:buChar char="•"/>
            </a:pPr>
            <a:r>
              <a:rPr lang="en-US" sz="2203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식단 메뉴 / 레시피</a:t>
            </a:r>
          </a:p>
          <a:p>
            <a:pPr algn="l" marL="475755" indent="-237878" lvl="1">
              <a:lnSpc>
                <a:spcPts val="5024"/>
              </a:lnSpc>
              <a:buFont typeface="Arial"/>
              <a:buChar char="•"/>
            </a:pPr>
            <a:r>
              <a:rPr lang="en-US" sz="2203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학생 출석 관리 시스템</a:t>
            </a:r>
          </a:p>
          <a:p>
            <a:pPr algn="l" marL="475755" indent="-237878" lvl="1">
              <a:lnSpc>
                <a:spcPts val="5024"/>
              </a:lnSpc>
              <a:buFont typeface="Arial"/>
              <a:buChar char="•"/>
            </a:pPr>
            <a:r>
              <a:rPr lang="en-US" sz="2203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제로 웨이스트 가게 정보</a:t>
            </a:r>
          </a:p>
          <a:p>
            <a:pPr algn="l" marL="475755" indent="-237878" lvl="1">
              <a:lnSpc>
                <a:spcPts val="5024"/>
              </a:lnSpc>
              <a:buFont typeface="Arial"/>
              <a:buChar char="•"/>
            </a:pPr>
            <a:r>
              <a:rPr lang="en-US" sz="2203">
                <a:solidFill>
                  <a:srgbClr val="000000"/>
                </a:solidFill>
                <a:latin typeface="각진펜"/>
                <a:ea typeface="각진펜"/>
                <a:cs typeface="각진펜"/>
                <a:sym typeface="각진펜"/>
              </a:rPr>
              <a:t>병원 플래너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625715" y="3775534"/>
            <a:ext cx="5598245" cy="725035"/>
            <a:chOff x="0" y="0"/>
            <a:chExt cx="1474435" cy="1909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4435" cy="190956"/>
            </a:xfrm>
            <a:custGeom>
              <a:avLst/>
              <a:gdLst/>
              <a:ahLst/>
              <a:cxnLst/>
              <a:rect r="r" b="b" t="t" l="l"/>
              <a:pathLst>
                <a:path h="190956" w="1474435">
                  <a:moveTo>
                    <a:pt x="0" y="0"/>
                  </a:moveTo>
                  <a:lnTo>
                    <a:pt x="1474435" y="0"/>
                  </a:lnTo>
                  <a:lnTo>
                    <a:pt x="1474435" y="190956"/>
                  </a:lnTo>
                  <a:lnTo>
                    <a:pt x="0" y="190956"/>
                  </a:lnTo>
                  <a:close/>
                </a:path>
              </a:pathLst>
            </a:custGeom>
            <a:solidFill>
              <a:srgbClr val="F7D326">
                <a:alpha val="6078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74435" cy="229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69645" y="1753624"/>
            <a:ext cx="9949888" cy="91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3"/>
              </a:lnSpc>
              <a:spcBef>
                <a:spcPct val="0"/>
              </a:spcBef>
            </a:pPr>
            <a:r>
              <a:rPr lang="en-US" sz="5395" b="true">
                <a:solidFill>
                  <a:srgbClr val="595855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01</a:t>
            </a:r>
            <a:r>
              <a:rPr lang="en-US" sz="5395" b="true">
                <a:solidFill>
                  <a:srgbClr val="0D1E4A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 주제선정 </a:t>
            </a:r>
            <a:r>
              <a:rPr lang="en-US" sz="5395" b="true">
                <a:solidFill>
                  <a:srgbClr val="595855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- 아이디어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0572" y="9471322"/>
            <a:ext cx="15024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true">
                <a:solidFill>
                  <a:srgbClr val="FFFFFF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팀 프로젝트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17338" y="9471322"/>
            <a:ext cx="103609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true">
                <a:solidFill>
                  <a:srgbClr val="595855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발표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17338" y="3886019"/>
            <a:ext cx="4910967" cy="523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소상공인 가게 정보 공유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79337" y="9471322"/>
            <a:ext cx="323444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95855"/>
                </a:solidFill>
                <a:latin typeface="각진펜"/>
                <a:ea typeface="각진펜"/>
                <a:cs typeface="각진펜"/>
                <a:sym typeface="각진펜"/>
              </a:rPr>
              <a:t>풀스택 9기 </a:t>
            </a:r>
            <a:r>
              <a:rPr lang="en-US" sz="1800">
                <a:solidFill>
                  <a:srgbClr val="F7D326"/>
                </a:solidFill>
                <a:latin typeface="각진펜"/>
                <a:ea typeface="각진펜"/>
                <a:cs typeface="각진펜"/>
                <a:sym typeface="각진펜"/>
              </a:rPr>
              <a:t>소상링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D1E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3273" y="922583"/>
            <a:ext cx="16021455" cy="8441833"/>
            <a:chOff x="0" y="0"/>
            <a:chExt cx="4219642" cy="22233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9642" cy="2223364"/>
            </a:xfrm>
            <a:custGeom>
              <a:avLst/>
              <a:gdLst/>
              <a:ahLst/>
              <a:cxnLst/>
              <a:rect r="r" b="b" t="t" l="l"/>
              <a:pathLst>
                <a:path h="2223364" w="4219642">
                  <a:moveTo>
                    <a:pt x="0" y="0"/>
                  </a:moveTo>
                  <a:lnTo>
                    <a:pt x="4219642" y="0"/>
                  </a:lnTo>
                  <a:lnTo>
                    <a:pt x="4219642" y="2223364"/>
                  </a:lnTo>
                  <a:lnTo>
                    <a:pt x="0" y="222336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19642" cy="2261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2931040"/>
            <a:ext cx="18288000" cy="0"/>
          </a:xfrm>
          <a:prstGeom prst="line">
            <a:avLst/>
          </a:prstGeom>
          <a:ln cap="flat" w="38100">
            <a:solidFill>
              <a:srgbClr val="F7D3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817338" y="3864904"/>
            <a:ext cx="12546741" cy="570294"/>
            <a:chOff x="0" y="0"/>
            <a:chExt cx="3304491" cy="1502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04491" cy="150201"/>
            </a:xfrm>
            <a:custGeom>
              <a:avLst/>
              <a:gdLst/>
              <a:ahLst/>
              <a:cxnLst/>
              <a:rect r="r" b="b" t="t" l="l"/>
              <a:pathLst>
                <a:path h="150201" w="3304491">
                  <a:moveTo>
                    <a:pt x="0" y="0"/>
                  </a:moveTo>
                  <a:lnTo>
                    <a:pt x="3304491" y="0"/>
                  </a:lnTo>
                  <a:lnTo>
                    <a:pt x="3304491" y="150201"/>
                  </a:lnTo>
                  <a:lnTo>
                    <a:pt x="0" y="150201"/>
                  </a:lnTo>
                  <a:close/>
                </a:path>
              </a:pathLst>
            </a:custGeom>
            <a:solidFill>
              <a:srgbClr val="F7D326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304491" cy="188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469645" y="1753624"/>
            <a:ext cx="6883254" cy="91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3"/>
              </a:lnSpc>
              <a:spcBef>
                <a:spcPct val="0"/>
              </a:spcBef>
            </a:pPr>
            <a:r>
              <a:rPr lang="en-US" sz="5395" b="true">
                <a:solidFill>
                  <a:srgbClr val="595855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02</a:t>
            </a:r>
            <a:r>
              <a:rPr lang="en-US" sz="5395" b="true">
                <a:solidFill>
                  <a:srgbClr val="0D1E4A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 요구사항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0572" y="9471322"/>
            <a:ext cx="15024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true">
                <a:solidFill>
                  <a:srgbClr val="FFFFFF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팀 프로젝트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17338" y="9471322"/>
            <a:ext cx="103609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true">
                <a:solidFill>
                  <a:srgbClr val="595855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발표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52105" y="3689244"/>
            <a:ext cx="12199879" cy="654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6"/>
              </a:lnSpc>
            </a:pPr>
            <a:r>
              <a:rPr lang="en-US" b="true" sz="2612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소상공인은 가게를 홍보하고 소비자는 좋은 가게를 찾을 수 있는 어플을 만들고 싶다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527147" y="4597123"/>
            <a:ext cx="3172982" cy="3598521"/>
            <a:chOff x="0" y="0"/>
            <a:chExt cx="4230642" cy="4798028"/>
          </a:xfrm>
        </p:grpSpPr>
        <p:grpSp>
          <p:nvGrpSpPr>
            <p:cNvPr name="Group 14" id="14"/>
            <p:cNvGrpSpPr/>
            <p:nvPr/>
          </p:nvGrpSpPr>
          <p:grpSpPr>
            <a:xfrm rot="5400000">
              <a:off x="319658" y="710427"/>
              <a:ext cx="3591325" cy="4230642"/>
              <a:chOff x="0" y="0"/>
              <a:chExt cx="705318" cy="83087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05318" cy="830877"/>
              </a:xfrm>
              <a:custGeom>
                <a:avLst/>
                <a:gdLst/>
                <a:ahLst/>
                <a:cxnLst/>
                <a:rect r="r" b="b" t="t" l="l"/>
                <a:pathLst>
                  <a:path h="830877" w="705318">
                    <a:moveTo>
                      <a:pt x="0" y="0"/>
                    </a:moveTo>
                    <a:lnTo>
                      <a:pt x="705318" y="0"/>
                    </a:lnTo>
                    <a:lnTo>
                      <a:pt x="705318" y="830877"/>
                    </a:lnTo>
                    <a:lnTo>
                      <a:pt x="0" y="8308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705318" cy="868977"/>
              </a:xfrm>
              <a:prstGeom prst="rect">
                <a:avLst/>
              </a:prstGeom>
            </p:spPr>
            <p:txBody>
              <a:bodyPr anchor="ctr" rtlCol="false" tIns="50356" lIns="50356" bIns="50356" rIns="503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5400000">
              <a:off x="1493180" y="-1493180"/>
              <a:ext cx="1244281" cy="4230642"/>
              <a:chOff x="0" y="0"/>
              <a:chExt cx="244371" cy="83087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44371" cy="830877"/>
              </a:xfrm>
              <a:custGeom>
                <a:avLst/>
                <a:gdLst/>
                <a:ahLst/>
                <a:cxnLst/>
                <a:rect r="r" b="b" t="t" l="l"/>
                <a:pathLst>
                  <a:path h="830877" w="244371">
                    <a:moveTo>
                      <a:pt x="0" y="0"/>
                    </a:moveTo>
                    <a:lnTo>
                      <a:pt x="244371" y="0"/>
                    </a:lnTo>
                    <a:lnTo>
                      <a:pt x="244371" y="830877"/>
                    </a:lnTo>
                    <a:lnTo>
                      <a:pt x="0" y="830877"/>
                    </a:lnTo>
                    <a:close/>
                  </a:path>
                </a:pathLst>
              </a:custGeom>
              <a:solidFill>
                <a:srgbClr val="0D1E4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244371" cy="868977"/>
              </a:xfrm>
              <a:prstGeom prst="rect">
                <a:avLst/>
              </a:prstGeom>
            </p:spPr>
            <p:txBody>
              <a:bodyPr anchor="ctr" rtlCol="false" tIns="50356" lIns="50356" bIns="50356" rIns="503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590878" y="104357"/>
              <a:ext cx="3048885" cy="1054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70"/>
                </a:lnSpc>
              </a:pPr>
              <a:r>
                <a:rPr lang="en-US" b="true" sz="2732">
                  <a:solidFill>
                    <a:srgbClr val="FFFFFF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회원 유형별  다른 서비스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5448" y="1354187"/>
              <a:ext cx="4124869" cy="3443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소상공인 : 가게 관리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소비자 : 가게 정보 조회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소상공인 여부에 따라    가게 등록 여부 판단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소상공인 회원은            가게 정보 등록 가능</a:t>
              </a:r>
            </a:p>
            <a:p>
              <a:pPr algn="l">
                <a:lnSpc>
                  <a:spcPts val="304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878145" y="4599748"/>
            <a:ext cx="3172982" cy="3466058"/>
            <a:chOff x="0" y="0"/>
            <a:chExt cx="4230642" cy="4621411"/>
          </a:xfrm>
        </p:grpSpPr>
        <p:grpSp>
          <p:nvGrpSpPr>
            <p:cNvPr name="Group 23" id="23"/>
            <p:cNvGrpSpPr/>
            <p:nvPr/>
          </p:nvGrpSpPr>
          <p:grpSpPr>
            <a:xfrm rot="5400000">
              <a:off x="319658" y="710427"/>
              <a:ext cx="3591325" cy="4230642"/>
              <a:chOff x="0" y="0"/>
              <a:chExt cx="705318" cy="830877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05318" cy="830877"/>
              </a:xfrm>
              <a:custGeom>
                <a:avLst/>
                <a:gdLst/>
                <a:ahLst/>
                <a:cxnLst/>
                <a:rect r="r" b="b" t="t" l="l"/>
                <a:pathLst>
                  <a:path h="830877" w="705318">
                    <a:moveTo>
                      <a:pt x="0" y="0"/>
                    </a:moveTo>
                    <a:lnTo>
                      <a:pt x="705318" y="0"/>
                    </a:lnTo>
                    <a:lnTo>
                      <a:pt x="705318" y="830877"/>
                    </a:lnTo>
                    <a:lnTo>
                      <a:pt x="0" y="8308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705318" cy="868977"/>
              </a:xfrm>
              <a:prstGeom prst="rect">
                <a:avLst/>
              </a:prstGeom>
            </p:spPr>
            <p:txBody>
              <a:bodyPr anchor="ctr" rtlCol="false" tIns="50356" lIns="50356" bIns="50356" rIns="503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-5400000">
              <a:off x="1493180" y="-1493180"/>
              <a:ext cx="1244281" cy="4230642"/>
              <a:chOff x="0" y="0"/>
              <a:chExt cx="244371" cy="830877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44371" cy="830877"/>
              </a:xfrm>
              <a:custGeom>
                <a:avLst/>
                <a:gdLst/>
                <a:ahLst/>
                <a:cxnLst/>
                <a:rect r="r" b="b" t="t" l="l"/>
                <a:pathLst>
                  <a:path h="830877" w="244371">
                    <a:moveTo>
                      <a:pt x="0" y="0"/>
                    </a:moveTo>
                    <a:lnTo>
                      <a:pt x="244371" y="0"/>
                    </a:lnTo>
                    <a:lnTo>
                      <a:pt x="244371" y="830877"/>
                    </a:lnTo>
                    <a:lnTo>
                      <a:pt x="0" y="830877"/>
                    </a:lnTo>
                    <a:close/>
                  </a:path>
                </a:pathLst>
              </a:custGeom>
              <a:solidFill>
                <a:srgbClr val="0D1E4A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244371" cy="868977"/>
              </a:xfrm>
              <a:prstGeom prst="rect">
                <a:avLst/>
              </a:prstGeom>
            </p:spPr>
            <p:txBody>
              <a:bodyPr anchor="ctr" rtlCol="false" tIns="50356" lIns="50356" bIns="50356" rIns="503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590878" y="368146"/>
              <a:ext cx="3048885" cy="527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70"/>
                </a:lnSpc>
              </a:pPr>
              <a:r>
                <a:rPr lang="en-US" b="true" sz="2732">
                  <a:solidFill>
                    <a:srgbClr val="FFFFFF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가게 정보 조회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5448" y="1855372"/>
              <a:ext cx="4124869" cy="2441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가게 소개(업종)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운영 시간 / 위치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별점 / 리뷰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 연락처</a:t>
              </a:r>
            </a:p>
            <a:p>
              <a:pPr algn="l">
                <a:lnSpc>
                  <a:spcPts val="3045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233009" y="4597123"/>
            <a:ext cx="3172982" cy="3466058"/>
            <a:chOff x="0" y="0"/>
            <a:chExt cx="4230642" cy="4621411"/>
          </a:xfrm>
        </p:grpSpPr>
        <p:grpSp>
          <p:nvGrpSpPr>
            <p:cNvPr name="Group 32" id="32"/>
            <p:cNvGrpSpPr/>
            <p:nvPr/>
          </p:nvGrpSpPr>
          <p:grpSpPr>
            <a:xfrm rot="5400000">
              <a:off x="319658" y="710427"/>
              <a:ext cx="3591325" cy="4230642"/>
              <a:chOff x="0" y="0"/>
              <a:chExt cx="705318" cy="830877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705318" cy="830877"/>
              </a:xfrm>
              <a:custGeom>
                <a:avLst/>
                <a:gdLst/>
                <a:ahLst/>
                <a:cxnLst/>
                <a:rect r="r" b="b" t="t" l="l"/>
                <a:pathLst>
                  <a:path h="830877" w="705318">
                    <a:moveTo>
                      <a:pt x="0" y="0"/>
                    </a:moveTo>
                    <a:lnTo>
                      <a:pt x="705318" y="0"/>
                    </a:lnTo>
                    <a:lnTo>
                      <a:pt x="705318" y="830877"/>
                    </a:lnTo>
                    <a:lnTo>
                      <a:pt x="0" y="8308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705318" cy="868977"/>
              </a:xfrm>
              <a:prstGeom prst="rect">
                <a:avLst/>
              </a:prstGeom>
            </p:spPr>
            <p:txBody>
              <a:bodyPr anchor="ctr" rtlCol="false" tIns="50356" lIns="50356" bIns="50356" rIns="503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-5400000">
              <a:off x="1493180" y="-1493180"/>
              <a:ext cx="1244281" cy="4230642"/>
              <a:chOff x="0" y="0"/>
              <a:chExt cx="244371" cy="830877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44371" cy="830877"/>
              </a:xfrm>
              <a:custGeom>
                <a:avLst/>
                <a:gdLst/>
                <a:ahLst/>
                <a:cxnLst/>
                <a:rect r="r" b="b" t="t" l="l"/>
                <a:pathLst>
                  <a:path h="830877" w="244371">
                    <a:moveTo>
                      <a:pt x="0" y="0"/>
                    </a:moveTo>
                    <a:lnTo>
                      <a:pt x="244371" y="0"/>
                    </a:lnTo>
                    <a:lnTo>
                      <a:pt x="244371" y="830877"/>
                    </a:lnTo>
                    <a:lnTo>
                      <a:pt x="0" y="830877"/>
                    </a:lnTo>
                    <a:close/>
                  </a:path>
                </a:pathLst>
              </a:custGeom>
              <a:solidFill>
                <a:srgbClr val="0D1E4A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244371" cy="868977"/>
              </a:xfrm>
              <a:prstGeom prst="rect">
                <a:avLst/>
              </a:prstGeom>
            </p:spPr>
            <p:txBody>
              <a:bodyPr anchor="ctr" rtlCol="false" tIns="50356" lIns="50356" bIns="50356" rIns="503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590878" y="104357"/>
              <a:ext cx="3048885" cy="1054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70"/>
                </a:lnSpc>
              </a:pPr>
              <a:r>
                <a:rPr lang="en-US" sz="2732" b="true">
                  <a:solidFill>
                    <a:srgbClr val="FFFFFF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회원후기</a:t>
              </a:r>
            </a:p>
            <a:p>
              <a:pPr algn="ctr">
                <a:lnSpc>
                  <a:spcPts val="3170"/>
                </a:lnSpc>
              </a:pPr>
              <a:r>
                <a:rPr lang="en-US" b="true" sz="2732">
                  <a:solidFill>
                    <a:srgbClr val="FFFFFF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/ 지도 API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35448" y="1855372"/>
              <a:ext cx="4124869" cy="2441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별점 / 리뷰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사진</a:t>
              </a:r>
            </a:p>
            <a:p>
              <a:pPr algn="l">
                <a:lnSpc>
                  <a:spcPts val="3045"/>
                </a:lnSpc>
              </a:pP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위치 정보(주소) 표시</a:t>
              </a:r>
            </a:p>
            <a:p>
              <a:pPr algn="l">
                <a:lnSpc>
                  <a:spcPts val="3045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587872" y="4597123"/>
            <a:ext cx="3172982" cy="3466058"/>
            <a:chOff x="0" y="0"/>
            <a:chExt cx="4230642" cy="4621411"/>
          </a:xfrm>
        </p:grpSpPr>
        <p:grpSp>
          <p:nvGrpSpPr>
            <p:cNvPr name="Group 41" id="41"/>
            <p:cNvGrpSpPr/>
            <p:nvPr/>
          </p:nvGrpSpPr>
          <p:grpSpPr>
            <a:xfrm rot="5400000">
              <a:off x="319658" y="710427"/>
              <a:ext cx="3591325" cy="4230642"/>
              <a:chOff x="0" y="0"/>
              <a:chExt cx="705318" cy="830877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705318" cy="830877"/>
              </a:xfrm>
              <a:custGeom>
                <a:avLst/>
                <a:gdLst/>
                <a:ahLst/>
                <a:cxnLst/>
                <a:rect r="r" b="b" t="t" l="l"/>
                <a:pathLst>
                  <a:path h="830877" w="705318">
                    <a:moveTo>
                      <a:pt x="0" y="0"/>
                    </a:moveTo>
                    <a:lnTo>
                      <a:pt x="705318" y="0"/>
                    </a:lnTo>
                    <a:lnTo>
                      <a:pt x="705318" y="830877"/>
                    </a:lnTo>
                    <a:lnTo>
                      <a:pt x="0" y="8308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38100"/>
                <a:ext cx="705318" cy="868977"/>
              </a:xfrm>
              <a:prstGeom prst="rect">
                <a:avLst/>
              </a:prstGeom>
            </p:spPr>
            <p:txBody>
              <a:bodyPr anchor="ctr" rtlCol="false" tIns="50356" lIns="50356" bIns="50356" rIns="503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-5400000">
              <a:off x="1493180" y="-1493180"/>
              <a:ext cx="1244281" cy="4230642"/>
              <a:chOff x="0" y="0"/>
              <a:chExt cx="244371" cy="830877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244371" cy="830877"/>
              </a:xfrm>
              <a:custGeom>
                <a:avLst/>
                <a:gdLst/>
                <a:ahLst/>
                <a:cxnLst/>
                <a:rect r="r" b="b" t="t" l="l"/>
                <a:pathLst>
                  <a:path h="830877" w="244371">
                    <a:moveTo>
                      <a:pt x="0" y="0"/>
                    </a:moveTo>
                    <a:lnTo>
                      <a:pt x="244371" y="0"/>
                    </a:lnTo>
                    <a:lnTo>
                      <a:pt x="244371" y="830877"/>
                    </a:lnTo>
                    <a:lnTo>
                      <a:pt x="0" y="830877"/>
                    </a:lnTo>
                    <a:close/>
                  </a:path>
                </a:pathLst>
              </a:custGeom>
              <a:solidFill>
                <a:srgbClr val="0D1E4A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244371" cy="868977"/>
              </a:xfrm>
              <a:prstGeom prst="rect">
                <a:avLst/>
              </a:prstGeom>
            </p:spPr>
            <p:txBody>
              <a:bodyPr anchor="ctr" rtlCol="false" tIns="50356" lIns="50356" bIns="50356" rIns="503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590878" y="368146"/>
              <a:ext cx="3048885" cy="527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70"/>
                </a:lnSpc>
              </a:pPr>
              <a:r>
                <a:rPr lang="en-US" b="true" sz="2732">
                  <a:solidFill>
                    <a:srgbClr val="FFFFFF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공지사항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35448" y="2105965"/>
              <a:ext cx="4124869" cy="1940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어플변경내역 공지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이벤트, 상품권 판매 안내</a:t>
              </a:r>
            </a:p>
            <a:p>
              <a:pPr algn="l" marL="398522" indent="-199261" lvl="1">
                <a:lnSpc>
                  <a:spcPts val="3045"/>
                </a:lnSpc>
                <a:buFont typeface="Arial"/>
                <a:buChar char="•"/>
              </a:pPr>
              <a:r>
                <a:rPr lang="en-US" sz="1845">
                  <a:solidFill>
                    <a:srgbClr val="000000"/>
                  </a:solidFill>
                  <a:latin typeface="각진펜"/>
                  <a:ea typeface="각진펜"/>
                  <a:cs typeface="각진펜"/>
                  <a:sym typeface="각진펜"/>
                </a:rPr>
                <a:t>가게 공지사항 안내</a:t>
              </a:r>
            </a:p>
            <a:p>
              <a:pPr algn="l">
                <a:lnSpc>
                  <a:spcPts val="3045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3579337" y="9471322"/>
            <a:ext cx="323444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95855"/>
                </a:solidFill>
                <a:latin typeface="각진펜"/>
                <a:ea typeface="각진펜"/>
                <a:cs typeface="각진펜"/>
                <a:sym typeface="각진펜"/>
              </a:rPr>
              <a:t>풀스택 9기 </a:t>
            </a:r>
            <a:r>
              <a:rPr lang="en-US" sz="1800">
                <a:solidFill>
                  <a:srgbClr val="F7D326"/>
                </a:solidFill>
                <a:latin typeface="각진펜"/>
                <a:ea typeface="각진펜"/>
                <a:cs typeface="각진펜"/>
                <a:sym typeface="각진펜"/>
              </a:rPr>
              <a:t>소상링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E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3273" y="922583"/>
            <a:ext cx="16021455" cy="8441833"/>
            <a:chOff x="0" y="0"/>
            <a:chExt cx="4219642" cy="22233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9642" cy="2223364"/>
            </a:xfrm>
            <a:custGeom>
              <a:avLst/>
              <a:gdLst/>
              <a:ahLst/>
              <a:cxnLst/>
              <a:rect r="r" b="b" t="t" l="l"/>
              <a:pathLst>
                <a:path h="2223364" w="4219642">
                  <a:moveTo>
                    <a:pt x="0" y="0"/>
                  </a:moveTo>
                  <a:lnTo>
                    <a:pt x="4219642" y="0"/>
                  </a:lnTo>
                  <a:lnTo>
                    <a:pt x="4219642" y="2223364"/>
                  </a:lnTo>
                  <a:lnTo>
                    <a:pt x="0" y="222336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9642" cy="2270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11044" y="1157364"/>
            <a:ext cx="9925146" cy="7934171"/>
          </a:xfrm>
          <a:custGeom>
            <a:avLst/>
            <a:gdLst/>
            <a:ahLst/>
            <a:cxnLst/>
            <a:rect r="r" b="b" t="t" l="l"/>
            <a:pathLst>
              <a:path h="7934171" w="9925146">
                <a:moveTo>
                  <a:pt x="0" y="0"/>
                </a:moveTo>
                <a:lnTo>
                  <a:pt x="9925145" y="0"/>
                </a:lnTo>
                <a:lnTo>
                  <a:pt x="9925145" y="7934172"/>
                </a:lnTo>
                <a:lnTo>
                  <a:pt x="0" y="793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948" t="-8243" r="-32949" b="-849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69645" y="1753624"/>
            <a:ext cx="6883254" cy="91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3"/>
              </a:lnSpc>
              <a:spcBef>
                <a:spcPct val="0"/>
              </a:spcBef>
            </a:pPr>
            <a:r>
              <a:rPr lang="en-US" sz="5395" b="true">
                <a:solidFill>
                  <a:srgbClr val="595855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03</a:t>
            </a:r>
            <a:r>
              <a:rPr lang="en-US" sz="5395" b="true">
                <a:solidFill>
                  <a:srgbClr val="0D1E4A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 DB 모델링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0572" y="9471322"/>
            <a:ext cx="15024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true">
                <a:solidFill>
                  <a:srgbClr val="FFFFFF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팀 프로젝트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7338" y="9471322"/>
            <a:ext cx="103609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true">
                <a:solidFill>
                  <a:srgbClr val="595855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발표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79337" y="9471322"/>
            <a:ext cx="323444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95855"/>
                </a:solidFill>
                <a:latin typeface="각진펜"/>
                <a:ea typeface="각진펜"/>
                <a:cs typeface="각진펜"/>
                <a:sym typeface="각진펜"/>
              </a:rPr>
              <a:t>풀스택 9기 </a:t>
            </a:r>
            <a:r>
              <a:rPr lang="en-US" sz="1800">
                <a:solidFill>
                  <a:srgbClr val="F7D326"/>
                </a:solidFill>
                <a:latin typeface="각진펜"/>
                <a:ea typeface="각진펜"/>
                <a:cs typeface="각진펜"/>
                <a:sym typeface="각진펜"/>
              </a:rPr>
              <a:t>소상링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D1E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3273" y="492463"/>
            <a:ext cx="16021455" cy="9302074"/>
            <a:chOff x="0" y="0"/>
            <a:chExt cx="4219642" cy="24499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9642" cy="2449929"/>
            </a:xfrm>
            <a:custGeom>
              <a:avLst/>
              <a:gdLst/>
              <a:ahLst/>
              <a:cxnLst/>
              <a:rect r="r" b="b" t="t" l="l"/>
              <a:pathLst>
                <a:path h="2449929" w="4219642">
                  <a:moveTo>
                    <a:pt x="0" y="0"/>
                  </a:moveTo>
                  <a:lnTo>
                    <a:pt x="4219642" y="0"/>
                  </a:lnTo>
                  <a:lnTo>
                    <a:pt x="4219642" y="2449929"/>
                  </a:lnTo>
                  <a:lnTo>
                    <a:pt x="0" y="244992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19642" cy="2488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88986" y="3392809"/>
            <a:ext cx="10110029" cy="1444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sz="7999">
                <a:solidFill>
                  <a:srgbClr val="0D1E4A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THANK YOU </a:t>
            </a:r>
            <a:r>
              <a:rPr lang="en-US" sz="7999">
                <a:solidFill>
                  <a:srgbClr val="F7D326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:D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68153" y="5250200"/>
            <a:ext cx="8551695" cy="95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rPr>
              <a:t>감사합니다</a:t>
            </a:r>
          </a:p>
        </p:txBody>
      </p:sp>
      <p:sp>
        <p:nvSpPr>
          <p:cNvPr name="AutoShape 7" id="7"/>
          <p:cNvSpPr/>
          <p:nvPr/>
        </p:nvSpPr>
        <p:spPr>
          <a:xfrm>
            <a:off x="0" y="5011743"/>
            <a:ext cx="18288000" cy="0"/>
          </a:xfrm>
          <a:prstGeom prst="line">
            <a:avLst/>
          </a:prstGeom>
          <a:ln cap="flat" w="38100">
            <a:solidFill>
              <a:srgbClr val="F7D32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DAGcWBViYlU</dc:identifier>
  <dcterms:modified xsi:type="dcterms:W3CDTF">2011-08-01T06:04:30Z</dcterms:modified>
  <cp:revision>1</cp:revision>
  <dc:title>프로젝트 개요 팀 구성 및 역할 프로젝트 진행과정 시장조사</dc:title>
</cp:coreProperties>
</file>