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4" r:id="rId2"/>
    <p:sldId id="285" r:id="rId3"/>
    <p:sldId id="319" r:id="rId4"/>
    <p:sldId id="320" r:id="rId5"/>
    <p:sldId id="286" r:id="rId6"/>
    <p:sldId id="274" r:id="rId7"/>
    <p:sldId id="275" r:id="rId8"/>
    <p:sldId id="276" r:id="rId9"/>
    <p:sldId id="298" r:id="rId10"/>
    <p:sldId id="313" r:id="rId11"/>
    <p:sldId id="314" r:id="rId12"/>
    <p:sldId id="315" r:id="rId13"/>
    <p:sldId id="321" r:id="rId14"/>
    <p:sldId id="322" r:id="rId15"/>
    <p:sldId id="317" r:id="rId16"/>
    <p:sldId id="318" r:id="rId17"/>
    <p:sldId id="301" r:id="rId18"/>
    <p:sldId id="302" r:id="rId19"/>
    <p:sldId id="303" r:id="rId20"/>
    <p:sldId id="304" r:id="rId21"/>
    <p:sldId id="326" r:id="rId22"/>
    <p:sldId id="325" r:id="rId23"/>
    <p:sldId id="332" r:id="rId24"/>
    <p:sldId id="261" r:id="rId25"/>
    <p:sldId id="323" r:id="rId26"/>
    <p:sldId id="290" r:id="rId27"/>
    <p:sldId id="324" r:id="rId28"/>
    <p:sldId id="328" r:id="rId29"/>
    <p:sldId id="262" r:id="rId30"/>
    <p:sldId id="308" r:id="rId31"/>
    <p:sldId id="309" r:id="rId32"/>
    <p:sldId id="265" r:id="rId33"/>
    <p:sldId id="310" r:id="rId34"/>
    <p:sldId id="269" r:id="rId35"/>
    <p:sldId id="289" r:id="rId36"/>
    <p:sldId id="312" r:id="rId37"/>
    <p:sldId id="311" r:id="rId38"/>
    <p:sldId id="279" r:id="rId39"/>
    <p:sldId id="278" r:id="rId40"/>
    <p:sldId id="281" r:id="rId41"/>
    <p:sldId id="282" r:id="rId42"/>
    <p:sldId id="333" r:id="rId43"/>
    <p:sldId id="283" r:id="rId44"/>
    <p:sldId id="33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77074" autoAdjust="0"/>
  </p:normalViewPr>
  <p:slideViewPr>
    <p:cSldViewPr snapToGrid="0">
      <p:cViewPr varScale="1">
        <p:scale>
          <a:sx n="79" d="100"/>
          <a:sy n="79" d="100"/>
        </p:scale>
        <p:origin x="13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ypl.github.io/PYPL.html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8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8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8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8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72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78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5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타입</a:t>
            </a:r>
            <a:endParaRPr lang="en-US" altLang="ko-KR" dirty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변수에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저장될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  <a:r>
              <a:rPr lang="en-US" altLang="ko-KR" dirty="0">
                <a:solidFill>
                  <a:schemeClr val="tx1"/>
                </a:solidFill>
              </a:rPr>
              <a:t>(type)’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저장하고자 하는 값의 종류에 맞게 변수의 타입을 선택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dirty="0" err="1">
                <a:solidFill>
                  <a:schemeClr val="tx1"/>
                </a:solidFill>
              </a:rPr>
              <a:t>변수명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변수에 붙인 이름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지정한 이름으로 값을 읽어올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다른 변수와 구별이 되도록 이름을 다르게 </a:t>
            </a:r>
            <a:r>
              <a:rPr lang="ko-KR" altLang="en-US">
                <a:solidFill>
                  <a:schemeClr val="tx1"/>
                </a:solidFill>
              </a:rPr>
              <a:t>해야함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51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타입</a:t>
            </a:r>
            <a:endParaRPr lang="en-US" altLang="ko-KR" dirty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변수에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저장될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  <a:r>
              <a:rPr lang="en-US" altLang="ko-KR" dirty="0">
                <a:solidFill>
                  <a:schemeClr val="tx1"/>
                </a:solidFill>
              </a:rPr>
              <a:t>(type)’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저장하고자 하는 값의 종류에 맞게 변수의 타입을 선택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dirty="0" err="1">
                <a:solidFill>
                  <a:schemeClr val="tx1"/>
                </a:solidFill>
              </a:rPr>
              <a:t>변수명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변수에 붙인 이름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지정한 이름으로 값을 읽어올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다른 변수와 구별이 되도록 이름을 다르게 </a:t>
            </a:r>
            <a:r>
              <a:rPr lang="ko-KR" altLang="en-US">
                <a:solidFill>
                  <a:schemeClr val="tx1"/>
                </a:solidFill>
              </a:rPr>
              <a:t>해야함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30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타입</a:t>
            </a:r>
            <a:endParaRPr lang="en-US" altLang="ko-KR" dirty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변수에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저장될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  <a:r>
              <a:rPr lang="en-US" altLang="ko-KR" dirty="0">
                <a:solidFill>
                  <a:schemeClr val="tx1"/>
                </a:solidFill>
              </a:rPr>
              <a:t>(type)’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저장하고자 하는 값의 종류에 맞게 변수의 타입을 선택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dirty="0" err="1">
                <a:solidFill>
                  <a:schemeClr val="tx1"/>
                </a:solidFill>
              </a:rPr>
              <a:t>변수명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변수에 붙인 이름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지정한 이름으로 값을 읽어올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다른 변수와 구별이 되도록 이름을 다르게 </a:t>
            </a:r>
            <a:r>
              <a:rPr lang="ko-KR" altLang="en-US">
                <a:solidFill>
                  <a:schemeClr val="tx1"/>
                </a:solidFill>
              </a:rPr>
              <a:t>해야함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97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8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Tiobe</a:t>
            </a:r>
            <a:r>
              <a:rPr lang="en-US" altLang="ko-KR" dirty="0"/>
              <a:t> index : </a:t>
            </a:r>
            <a:r>
              <a:rPr lang="ko-KR" altLang="en-US" dirty="0"/>
              <a:t>프로그래밍 언어를 이용하는 엔지니어</a:t>
            </a:r>
            <a:r>
              <a:rPr lang="en-US" altLang="ko-KR" dirty="0"/>
              <a:t>, </a:t>
            </a:r>
            <a:r>
              <a:rPr lang="ko-KR" altLang="en-US" dirty="0"/>
              <a:t>업체의 수 </a:t>
            </a:r>
            <a:endParaRPr lang="en-US" altLang="ko-KR" dirty="0"/>
          </a:p>
          <a:p>
            <a:r>
              <a:rPr lang="en-US" altLang="ko-KR" baseline="0" dirty="0"/>
              <a:t>                 </a:t>
            </a:r>
            <a:r>
              <a:rPr lang="en-US" altLang="ko-KR" dirty="0"/>
              <a:t>+ Google,</a:t>
            </a:r>
            <a:r>
              <a:rPr lang="en-US" altLang="ko-KR" baseline="0" dirty="0"/>
              <a:t> Yahoo, </a:t>
            </a:r>
            <a:r>
              <a:rPr lang="en-US" altLang="ko-KR" baseline="0" dirty="0" err="1"/>
              <a:t>Youtube</a:t>
            </a:r>
            <a:r>
              <a:rPr lang="en-US" altLang="ko-KR" baseline="0" dirty="0"/>
              <a:t>, Wikipedia </a:t>
            </a:r>
            <a:r>
              <a:rPr lang="ko-KR" altLang="en-US" baseline="0" dirty="0"/>
              <a:t>등의 검색엔진을 통해 검색되어지는 결과 수로 순위를 매김</a:t>
            </a:r>
            <a:endParaRPr lang="en-US" altLang="ko-KR" baseline="0" dirty="0"/>
          </a:p>
          <a:p>
            <a:r>
              <a:rPr lang="en-US" altLang="ko-KR" dirty="0">
                <a:hlinkClick r:id="rId3"/>
              </a:rPr>
              <a:t>https://www.tiobe.com/tiobe-index/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PYPL(</a:t>
            </a:r>
            <a:r>
              <a:rPr lang="en-US" altLang="ko-KR" dirty="0" err="1"/>
              <a:t>PopularitY</a:t>
            </a:r>
            <a:r>
              <a:rPr lang="en-US" altLang="ko-KR" baseline="0" dirty="0"/>
              <a:t> of Programming Language) index : Google trends </a:t>
            </a:r>
            <a:r>
              <a:rPr lang="ko-KR" altLang="en-US" baseline="0" dirty="0"/>
              <a:t>통계 데이터를 기반으로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특정 프로그래밍 언어 </a:t>
            </a:r>
            <a:r>
              <a:rPr lang="ko-KR" altLang="en-US" baseline="0" dirty="0" err="1"/>
              <a:t>튜토리얼이</a:t>
            </a:r>
            <a:r>
              <a:rPr lang="ko-KR" altLang="en-US" baseline="0" dirty="0"/>
              <a:t> 얼마나 검색되어 지는지에 대한 순위를 매김</a:t>
            </a:r>
            <a:endParaRPr lang="en-US" altLang="ko-KR" baseline="0" dirty="0"/>
          </a:p>
          <a:p>
            <a:r>
              <a:rPr lang="en-US" altLang="ko-KR" dirty="0">
                <a:hlinkClick r:id="rId4"/>
              </a:rPr>
              <a:t>http://pypl.github.io/PYPL.html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78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7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84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15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74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프로그램 개발의 단위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9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운영체제에 독립적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이식성이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 높음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)	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	 : 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모든 운영체제에서 동일한 코드를 사용 가능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다음 슬라이드 추가 설명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사용하기 쉬운 언어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다른 언어의 단점 보완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포인터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메모리 관리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 지향 언어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능률적이고 명확한 코드 작성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간결하고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타 프로그래밍 언어에 비해 이해하기 쉬운 코드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자동 메모리 관리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(Garbage Collection)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프로그래머가 개발에 집중할 수 있도록 메모리 관리를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GC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해줌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네트워크와 분산환경 지원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네트워크 관련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API(Application Programing Interface)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제공하여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* API(Application Programing Interface)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프로그래밍 언어가 제공하는 기능을 제어할 수 있게 만든 인터페이스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멀티쓰래드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지원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: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쓰레드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생성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제어와 관련된 라이브러리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 API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를 제공 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운영체제 관계 없이 멀티 </a:t>
            </a:r>
            <a:r>
              <a:rPr lang="ko-KR" altLang="en-US" baseline="0" dirty="0" err="1">
                <a:solidFill>
                  <a:schemeClr val="tx1"/>
                </a:solidFill>
                <a:latin typeface="+mn-ea"/>
              </a:rPr>
              <a:t>스레드를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 쉽게 구현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동적 로딩 지원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애플리케이션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실행 시 관련된 모든 파일을 메모리에 올리지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로딩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않고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필요한 시점에 알맞은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파일을 로딩함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6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JVM</a:t>
            </a:r>
            <a:r>
              <a:rPr lang="ko-KR" altLang="en-US" dirty="0"/>
              <a:t>은 자바코드로 작성된 프로그램이 실행되는 가상 환경</a:t>
            </a:r>
            <a:r>
              <a:rPr lang="en-US" altLang="ko-KR" dirty="0"/>
              <a:t>(</a:t>
            </a:r>
            <a:r>
              <a:rPr lang="ko-KR" altLang="en-US" dirty="0"/>
              <a:t>가상 컴퓨터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C</a:t>
            </a:r>
            <a:r>
              <a:rPr lang="ko-KR" altLang="en-US" dirty="0"/>
              <a:t>언어 같은 기존 프로그래밍 언어들은 각각의 플랫폼</a:t>
            </a:r>
            <a:r>
              <a:rPr lang="en-US" altLang="ko-KR" dirty="0"/>
              <a:t>(OS)</a:t>
            </a:r>
            <a:r>
              <a:rPr lang="ko-KR" altLang="en-US" dirty="0"/>
              <a:t>마다 가지고</a:t>
            </a:r>
            <a:r>
              <a:rPr lang="ko-KR" altLang="en-US" baseline="0" dirty="0"/>
              <a:t> 연산방법 또는 해석순서 등의 차이로 인해</a:t>
            </a:r>
            <a:endParaRPr lang="en-US" altLang="ko-KR" baseline="0" dirty="0"/>
          </a:p>
          <a:p>
            <a:r>
              <a:rPr lang="ko-KR" altLang="en-US" dirty="0"/>
              <a:t>플랫폼마다 </a:t>
            </a:r>
            <a:r>
              <a:rPr lang="ko-KR" altLang="en-US" baseline="0" dirty="0"/>
              <a:t>코딩방식의 차이가 있음 </a:t>
            </a:r>
            <a:endParaRPr lang="en-US" altLang="ko-KR" baseline="0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자바는 이러한 단점을 보완하기 위해 각 플랫폼에서 동작</a:t>
            </a:r>
            <a:r>
              <a:rPr lang="en-US" altLang="ko-KR" dirty="0"/>
              <a:t>(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  <a:r>
              <a:rPr lang="ko-KR" altLang="en-US" dirty="0"/>
              <a:t>하는 플랫폼 별 </a:t>
            </a:r>
            <a:r>
              <a:rPr lang="en-US" altLang="ko-KR" dirty="0"/>
              <a:t>JVM</a:t>
            </a:r>
            <a:r>
              <a:rPr lang="ko-KR" altLang="en-US" dirty="0"/>
              <a:t>을 미리 만들어 배포하여</a:t>
            </a:r>
            <a:br>
              <a:rPr lang="en-US" altLang="ko-KR" dirty="0"/>
            </a:br>
            <a:r>
              <a:rPr lang="ko-KR" altLang="en-US" dirty="0"/>
              <a:t>동일한 자바 코드를</a:t>
            </a:r>
            <a:r>
              <a:rPr lang="en-US" altLang="ko-KR" dirty="0"/>
              <a:t> </a:t>
            </a:r>
            <a:r>
              <a:rPr lang="ko-KR" altLang="en-US" dirty="0"/>
              <a:t>각각의 플랫폼이 해석할 수 있는 기계어로 번역을 해줌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JVM</a:t>
            </a:r>
            <a:r>
              <a:rPr lang="ko-KR" altLang="en-US" dirty="0"/>
              <a:t>이 설치된 환경에서 자바 프로그램</a:t>
            </a:r>
            <a:r>
              <a:rPr lang="ko-KR" altLang="en-US" baseline="0" dirty="0"/>
              <a:t>을 실행 시 모든 플랫폼에서 같은 코드 사용 가능함</a:t>
            </a:r>
            <a:br>
              <a:rPr lang="en-US" altLang="ko-KR" baseline="0" dirty="0"/>
            </a:br>
            <a:r>
              <a:rPr lang="en-US" altLang="ko-KR" baseline="0" dirty="0"/>
              <a:t>    (</a:t>
            </a:r>
            <a:r>
              <a:rPr lang="ko-KR" altLang="en-US" baseline="0" dirty="0"/>
              <a:t>한번 작성해 어디서든 실행한다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자바 원칙</a:t>
            </a:r>
            <a:r>
              <a:rPr lang="en-US" altLang="ko-KR" baseline="0" dirty="0"/>
              <a:t>(</a:t>
            </a:r>
            <a:r>
              <a:rPr lang="ko-KR" altLang="en-US" baseline="0" dirty="0"/>
              <a:t>유명함</a:t>
            </a:r>
            <a:r>
              <a:rPr lang="en-US" altLang="ko-KR" baseline="0" dirty="0"/>
              <a:t>))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JVM</a:t>
            </a:r>
            <a:r>
              <a:rPr lang="ko-KR" altLang="en-US" baseline="0" dirty="0"/>
              <a:t>이 각 플랫폼에 맞는 기계어로 코드를 번역하기 위해선 </a:t>
            </a:r>
            <a:br>
              <a:rPr lang="en-US" altLang="ko-KR" baseline="0" dirty="0"/>
            </a:br>
            <a:r>
              <a:rPr lang="ko-KR" altLang="en-US" baseline="0" dirty="0"/>
              <a:t>작성한 자바코드를 </a:t>
            </a:r>
            <a:r>
              <a:rPr lang="en-US" altLang="ko-KR" baseline="0" dirty="0"/>
              <a:t>byte code(.class)</a:t>
            </a:r>
            <a:r>
              <a:rPr lang="ko-KR" altLang="en-US" baseline="0" dirty="0"/>
              <a:t>로 변경하여 메모리에 적재해야 하는데 이를 컴파일이라고 함</a:t>
            </a:r>
            <a:br>
              <a:rPr lang="en-US" altLang="ko-KR" baseline="0" dirty="0"/>
            </a:br>
            <a:r>
              <a:rPr lang="en-US" altLang="ko-KR" baseline="0" dirty="0"/>
              <a:t>(</a:t>
            </a:r>
            <a:r>
              <a:rPr lang="ko-KR" altLang="en-US" baseline="0" dirty="0"/>
              <a:t>컴파일 해주는 </a:t>
            </a:r>
            <a:r>
              <a:rPr lang="en-US" altLang="ko-KR" baseline="0" dirty="0"/>
              <a:t>s/w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컴파일러</a:t>
            </a:r>
            <a:r>
              <a:rPr lang="en-US" altLang="ko-KR" baseline="0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그리고 </a:t>
            </a:r>
            <a:r>
              <a:rPr lang="en-US" altLang="ko-KR" baseline="0" dirty="0"/>
              <a:t>JVM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byte code </a:t>
            </a:r>
            <a:r>
              <a:rPr lang="ko-KR" altLang="en-US" baseline="0" dirty="0"/>
              <a:t>메모리 적재 시 프로그램의 모든 </a:t>
            </a:r>
            <a:r>
              <a:rPr lang="en-US" altLang="ko-KR" baseline="0" dirty="0"/>
              <a:t>byte code</a:t>
            </a:r>
            <a:r>
              <a:rPr lang="ko-KR" altLang="en-US" baseline="0" dirty="0"/>
              <a:t>를 한번에 메모리에 적재하면 비효율적이므로</a:t>
            </a:r>
            <a:br>
              <a:rPr lang="en-US" altLang="ko-KR" baseline="0" dirty="0"/>
            </a:br>
            <a:r>
              <a:rPr lang="ko-KR" altLang="en-US" baseline="0" dirty="0"/>
              <a:t>인터프리터라는 방식으로 현재 실행에 필요한 </a:t>
            </a:r>
            <a:r>
              <a:rPr lang="en-US" altLang="ko-KR" baseline="0" dirty="0"/>
              <a:t>byte code</a:t>
            </a:r>
            <a:r>
              <a:rPr lang="ko-KR" altLang="en-US" baseline="0" dirty="0"/>
              <a:t>만을 메모리에 적재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해석하는 방식을 사용함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0" indent="0">
              <a:buFontTx/>
              <a:buNone/>
            </a:pPr>
            <a:endParaRPr lang="en-US" altLang="ko-KR" baseline="0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1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8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02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2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91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9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eclipse.org/download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프로그래밍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기초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81283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Oracle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홈페이지 접속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3"/>
              </a:rPr>
              <a:t>www.oracle.com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다운로드 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6593" y="1638002"/>
            <a:ext cx="9818814" cy="4718062"/>
            <a:chOff x="1186593" y="1638002"/>
            <a:chExt cx="9818814" cy="47180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6593" y="1638002"/>
              <a:ext cx="9818814" cy="4718062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2593982" y="1638002"/>
              <a:ext cx="410475" cy="391765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26272" y="3429000"/>
              <a:ext cx="732023" cy="23864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99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60118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Java(JDK) for Developers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57284" y="1828921"/>
            <a:ext cx="9307919" cy="4401057"/>
            <a:chOff x="1457284" y="1828921"/>
            <a:chExt cx="9307919" cy="440105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284" y="1828921"/>
              <a:ext cx="9307919" cy="4401057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830809" y="1966965"/>
              <a:ext cx="731521" cy="49030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85509" y="2212119"/>
              <a:ext cx="1344469" cy="32006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18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8523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 제일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Archive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Java Archive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링크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1735" y="4064508"/>
            <a:ext cx="664383" cy="3266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19709" y="4064508"/>
            <a:ext cx="863790" cy="22613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9" y="2143082"/>
            <a:ext cx="10686722" cy="38428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53444" y="4064508"/>
            <a:ext cx="616057" cy="24515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1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5" y="1941987"/>
            <a:ext cx="11552348" cy="377613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70473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– Java SE 8 (8u202 and earlier)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5740" y="4689800"/>
            <a:ext cx="1755860" cy="25733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5740" y="2366054"/>
            <a:ext cx="974322" cy="27107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0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73" y="1728532"/>
            <a:ext cx="9573854" cy="24350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63" y="4793632"/>
            <a:ext cx="9426660" cy="12568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101250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SE Development Kit 8u202 -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운영체제에 맞는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 다운로드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44801" y="4210055"/>
            <a:ext cx="110067" cy="487278"/>
            <a:chOff x="6214535" y="4197652"/>
            <a:chExt cx="110067" cy="487278"/>
          </a:xfrm>
        </p:grpSpPr>
        <p:sp>
          <p:nvSpPr>
            <p:cNvPr id="6" name="타원 5"/>
            <p:cNvSpPr/>
            <p:nvPr/>
          </p:nvSpPr>
          <p:spPr>
            <a:xfrm>
              <a:off x="6214535" y="4197652"/>
              <a:ext cx="110067" cy="1100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214535" y="4386711"/>
              <a:ext cx="110067" cy="1100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214535" y="4574863"/>
              <a:ext cx="110067" cy="1100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309073" y="5422075"/>
            <a:ext cx="9553660" cy="5041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7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 flipH="1">
            <a:off x="1992313" y="981075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모두 </a:t>
            </a:r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로 놓고 </a:t>
            </a:r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next, 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다음 버튼 클릭</a:t>
            </a:r>
            <a:endParaRPr lang="ko-KR" altLang="en-US" sz="1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1461358"/>
            <a:ext cx="3600450" cy="21764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3" y="1484313"/>
            <a:ext cx="3600450" cy="21534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0" y="3944510"/>
            <a:ext cx="3562349" cy="215902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3" y="3944510"/>
            <a:ext cx="3600450" cy="215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 flipH="1">
            <a:off x="1992313" y="981075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모두 </a:t>
            </a:r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로 놓고 </a:t>
            </a:r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next, 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다음 버튼 클릭</a:t>
            </a:r>
            <a:endParaRPr lang="ko-KR" altLang="en-US" sz="1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73" y="1557338"/>
            <a:ext cx="3585527" cy="2159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3" y="1557338"/>
            <a:ext cx="3600450" cy="2159000"/>
          </a:xfrm>
          <a:prstGeom prst="rect">
            <a:avLst/>
          </a:prstGeom>
        </p:spPr>
      </p:pic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165350" y="3892551"/>
            <a:ext cx="3786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600" dirty="0"/>
              <a:t>폴더 변경 시 폴더 위치 기억할 것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5" y="3940699"/>
            <a:ext cx="3600448" cy="21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0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7000" y="1666875"/>
            <a:ext cx="3687763" cy="3460750"/>
            <a:chOff x="127000" y="1670050"/>
            <a:chExt cx="3687763" cy="3460750"/>
          </a:xfrm>
        </p:grpSpPr>
        <p:pic>
          <p:nvPicPr>
            <p:cNvPr id="6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31" y="2463800"/>
              <a:ext cx="31623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 flipH="1">
              <a:off x="127000" y="1670050"/>
              <a:ext cx="36877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‘</a:t>
              </a: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내 컴퓨터</a:t>
              </a:r>
              <a:r>
                <a:rPr lang="en-US" altLang="ko-KR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’ </a:t>
              </a: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오른쪽 클릭 </a:t>
              </a:r>
              <a:r>
                <a:rPr lang="en-US" altLang="ko-KR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속성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57663" y="1666875"/>
            <a:ext cx="4168775" cy="3463925"/>
            <a:chOff x="3943350" y="1666875"/>
            <a:chExt cx="4168775" cy="3463925"/>
          </a:xfrm>
        </p:grpSpPr>
        <p:pic>
          <p:nvPicPr>
            <p:cNvPr id="8" name="그림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50" y="2463800"/>
              <a:ext cx="4168775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 flipH="1">
              <a:off x="4918075" y="1666875"/>
              <a:ext cx="2219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고급시스템 설정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669338" y="1666875"/>
            <a:ext cx="3355975" cy="3592512"/>
            <a:chOff x="8669338" y="1668463"/>
            <a:chExt cx="3355975" cy="3592512"/>
          </a:xfrm>
        </p:grpSpPr>
        <p:pic>
          <p:nvPicPr>
            <p:cNvPr id="10" name="그림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338" y="2255838"/>
              <a:ext cx="3355975" cy="300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9632950" y="2436813"/>
              <a:ext cx="436563" cy="2238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731500" y="4711700"/>
              <a:ext cx="1100138" cy="22383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"/>
            <p:cNvSpPr txBox="1">
              <a:spLocks noChangeArrowheads="1"/>
            </p:cNvSpPr>
            <p:nvPr/>
          </p:nvSpPr>
          <p:spPr bwMode="auto">
            <a:xfrm flipH="1">
              <a:off x="9358313" y="1668463"/>
              <a:ext cx="1978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고급 </a:t>
              </a:r>
              <a:r>
                <a:rPr lang="en-US" altLang="ko-KR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환경변수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36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0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196975"/>
            <a:ext cx="43053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977900" y="3678238"/>
            <a:ext cx="37084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99225" y="5257800"/>
            <a:ext cx="4957763" cy="9794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60000"/>
              </a:lnSpc>
              <a:defRPr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값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JDK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설치된 폴더 경로 추가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(C:\Program Files\Java\jdk1.8.0_202\bin</a:t>
            </a:r>
            <a:r>
              <a:rPr lang="en-US" altLang="ko-KR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196975"/>
            <a:ext cx="4295775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4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36572" y="2450891"/>
            <a:ext cx="6061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 err="1"/>
              <a:t>윈도우키</a:t>
            </a:r>
            <a:r>
              <a:rPr lang="ko-KR" altLang="en-US" sz="1800" dirty="0"/>
              <a:t> </a:t>
            </a:r>
            <a:r>
              <a:rPr lang="en-US" altLang="ko-KR" sz="1800" dirty="0"/>
              <a:t>+ R </a:t>
            </a:r>
            <a:r>
              <a:rPr lang="ko-KR" altLang="en-US" sz="1800" dirty="0"/>
              <a:t>버튼 누르고 실행창에서 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</a:t>
            </a:r>
            <a:r>
              <a:rPr lang="ko-KR" altLang="en-US" sz="1800" dirty="0"/>
              <a:t>입력 후 확인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7132638" y="4630209"/>
            <a:ext cx="45175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java –version 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en-US" altLang="ko-KR" sz="1800" dirty="0" err="1"/>
              <a:t>javac</a:t>
            </a:r>
            <a:r>
              <a:rPr lang="en-US" altLang="ko-KR" sz="1800" dirty="0"/>
              <a:t> –version </a:t>
            </a:r>
            <a:r>
              <a:rPr lang="ko-KR" altLang="en-US" sz="1800" dirty="0"/>
              <a:t>입력 시</a:t>
            </a: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/>
              <a:t>이미지와 같은 버전 정보 나오면 설정완료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538" y="1009650"/>
            <a:ext cx="29033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환경변수 테스트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b="26911"/>
          <a:stretch/>
        </p:blipFill>
        <p:spPr>
          <a:xfrm>
            <a:off x="406400" y="4026247"/>
            <a:ext cx="6276975" cy="21650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1767706"/>
            <a:ext cx="38004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9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프로그래밍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5538" y="1009650"/>
            <a:ext cx="10010775" cy="1044575"/>
            <a:chOff x="1125538" y="1009650"/>
            <a:chExt cx="10010775" cy="1044575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174750" y="1557338"/>
              <a:ext cx="9961563" cy="496887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컴퓨터가 인식할 수 있는 명령어의 나열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집합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25538" y="1009650"/>
              <a:ext cx="335713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(Program)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25538" y="4512811"/>
            <a:ext cx="10040937" cy="1038225"/>
            <a:chOff x="1125538" y="4512811"/>
            <a:chExt cx="10040937" cy="1038225"/>
          </a:xfrm>
        </p:grpSpPr>
        <p:sp>
          <p:nvSpPr>
            <p:cNvPr id="31" name="TextBox 30"/>
            <p:cNvSpPr txBox="1"/>
            <p:nvPr/>
          </p:nvSpPr>
          <p:spPr>
            <a:xfrm>
              <a:off x="1125538" y="4512811"/>
              <a:ext cx="424039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프로그래머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(Programmer)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03325" y="5022398"/>
              <a:ext cx="9963150" cy="528638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프로그램을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작성하는 사람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25538" y="2764406"/>
            <a:ext cx="10040937" cy="1038225"/>
            <a:chOff x="1125538" y="2481377"/>
            <a:chExt cx="10040937" cy="1038225"/>
          </a:xfrm>
        </p:grpSpPr>
        <p:sp>
          <p:nvSpPr>
            <p:cNvPr id="47" name="TextBox 46"/>
            <p:cNvSpPr txBox="1"/>
            <p:nvPr/>
          </p:nvSpPr>
          <p:spPr>
            <a:xfrm>
              <a:off x="1125538" y="2481377"/>
              <a:ext cx="441351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프로그래밍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(Programming)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203325" y="2990964"/>
              <a:ext cx="9963150" cy="528638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프로그램을 작성하는 과정 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코딩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0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개발 환경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2533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Compile Test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3307" y="1638002"/>
            <a:ext cx="4017446" cy="4616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</a:rPr>
              <a:t>1. workspace </a:t>
            </a:r>
            <a:r>
              <a:rPr lang="ko-KR" altLang="en-US" sz="2000" b="1" dirty="0">
                <a:latin typeface="+mn-ea"/>
              </a:rPr>
              <a:t>폴더 만들기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C:\workspace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폴더 생성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메모장 실행 후 다음 내용 작성</a:t>
            </a:r>
            <a:br>
              <a:rPr lang="en-US" altLang="ko-KR" sz="2000" b="1" dirty="0">
                <a:latin typeface="+mn-ea"/>
              </a:rPr>
            </a:b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39779" y="3752517"/>
            <a:ext cx="6739480" cy="2185214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public class HelloWorld{</a:t>
            </a: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public static void main(String[]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args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){</a:t>
            </a: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("Hello World!!");</a:t>
            </a: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48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개발 환경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2533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Compile Test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3403" y="1638002"/>
            <a:ext cx="785354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>
                <a:latin typeface="+mn-ea"/>
              </a:rPr>
              <a:t>내용 작성 후 파일 저장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latin typeface="+mn-ea"/>
              </a:rPr>
              <a:t>	</a:t>
            </a:r>
            <a:r>
              <a:rPr lang="ko-KR" altLang="en-US" sz="1400" dirty="0">
                <a:latin typeface="+mn-ea"/>
              </a:rPr>
              <a:t>파일 저장 경로 </a:t>
            </a:r>
            <a:r>
              <a:rPr lang="en-US" altLang="ko-KR" sz="1400" dirty="0">
                <a:latin typeface="+mn-ea"/>
              </a:rPr>
              <a:t>: 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C:\workspace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폴더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latin typeface="+mn-ea"/>
              </a:rPr>
              <a:t>	</a:t>
            </a:r>
            <a:r>
              <a:rPr lang="ko-KR" altLang="en-US" sz="1400" dirty="0">
                <a:latin typeface="+mn-ea"/>
              </a:rPr>
              <a:t>파일명 </a:t>
            </a:r>
            <a:r>
              <a:rPr lang="en-US" altLang="ko-KR" sz="1400" dirty="0">
                <a:latin typeface="+mn-ea"/>
              </a:rPr>
              <a:t>: HelloWorld.java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>
                <a:latin typeface="+mn-ea"/>
              </a:rPr>
              <a:t>파일 형식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모든파일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 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latin typeface="+mn-ea"/>
              </a:rPr>
              <a:t>4. </a:t>
            </a:r>
            <a:r>
              <a:rPr lang="en-US" altLang="ko-KR" b="1" dirty="0" err="1">
                <a:latin typeface="+mn-ea"/>
              </a:rPr>
              <a:t>cmd</a:t>
            </a:r>
            <a:r>
              <a:rPr lang="ko-KR" altLang="en-US" b="1" dirty="0">
                <a:latin typeface="+mn-ea"/>
              </a:rPr>
              <a:t>창 열기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latin typeface="+mn-ea"/>
              </a:rPr>
              <a:t>     	</a:t>
            </a:r>
            <a:r>
              <a:rPr lang="ko-KR" altLang="en-US" sz="1400" dirty="0">
                <a:latin typeface="+mn-ea"/>
              </a:rPr>
              <a:t>시작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실행 </a:t>
            </a:r>
            <a:r>
              <a:rPr lang="en-US" altLang="ko-KR" sz="1400" dirty="0">
                <a:latin typeface="+mn-ea"/>
              </a:rPr>
              <a:t>– </a:t>
            </a:r>
            <a:r>
              <a:rPr lang="en-US" altLang="ko-KR" sz="1400" dirty="0" err="1">
                <a:latin typeface="+mn-ea"/>
              </a:rPr>
              <a:t>cmd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입력</a:t>
            </a:r>
            <a:r>
              <a:rPr lang="en-US" altLang="ko-KR" sz="1400" dirty="0">
                <a:latin typeface="+mn-ea"/>
              </a:rPr>
              <a:t>( </a:t>
            </a:r>
            <a:r>
              <a:rPr lang="ko-KR" altLang="en-US" sz="1400" dirty="0">
                <a:latin typeface="+mn-ea"/>
              </a:rPr>
              <a:t>또는 윈도우 키 </a:t>
            </a:r>
            <a:r>
              <a:rPr lang="en-US" altLang="ko-KR" sz="1400" dirty="0">
                <a:latin typeface="+mn-ea"/>
              </a:rPr>
              <a:t>+ r)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latin typeface="+mn-ea"/>
              </a:rPr>
              <a:t>5. </a:t>
            </a:r>
            <a:r>
              <a:rPr lang="en-US" altLang="ko-KR" b="1" dirty="0" err="1">
                <a:latin typeface="+mn-ea"/>
              </a:rPr>
              <a:t>cmd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창에서 </a:t>
            </a:r>
            <a:r>
              <a:rPr lang="en-US" altLang="ko-KR" b="1" dirty="0">
                <a:latin typeface="+mn-ea"/>
              </a:rPr>
              <a:t>workspace </a:t>
            </a:r>
            <a:r>
              <a:rPr lang="ko-KR" altLang="en-US" b="1" dirty="0">
                <a:latin typeface="+mn-ea"/>
              </a:rPr>
              <a:t>경로 찾아가기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</a:rPr>
              <a:t>     C:\&gt; cd c:\workspace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7783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개발 환경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2533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Compile Test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3403" y="1638002"/>
            <a:ext cx="86875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latin typeface="+mn-ea"/>
              </a:rPr>
              <a:t>6. Compile </a:t>
            </a:r>
            <a:r>
              <a:rPr lang="ko-KR" altLang="en-US" b="1" dirty="0">
                <a:latin typeface="+mn-ea"/>
              </a:rPr>
              <a:t>하기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</a:rPr>
              <a:t>     	C:\workspace&gt; </a:t>
            </a:r>
            <a:r>
              <a:rPr lang="en-US" altLang="ko-KR" sz="1400" dirty="0" err="1">
                <a:latin typeface="+mn-ea"/>
              </a:rPr>
              <a:t>javac</a:t>
            </a:r>
            <a:r>
              <a:rPr lang="en-US" altLang="ko-KR" sz="1400" dirty="0">
                <a:latin typeface="+mn-ea"/>
              </a:rPr>
              <a:t> HelloWorld.java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latin typeface="+mn-ea"/>
              </a:rPr>
              <a:t>	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컴파일 완료 시 </a:t>
            </a:r>
            <a:r>
              <a:rPr lang="en-US" altLang="ko-KR" dirty="0">
                <a:latin typeface="+mn-ea"/>
              </a:rPr>
              <a:t>workspace </a:t>
            </a:r>
            <a:r>
              <a:rPr lang="ko-KR" altLang="en-US" dirty="0">
                <a:latin typeface="+mn-ea"/>
              </a:rPr>
              <a:t>폴더 내부에 </a:t>
            </a:r>
            <a:r>
              <a:rPr lang="en-US" altLang="ko-KR" dirty="0" err="1">
                <a:latin typeface="+mn-ea"/>
              </a:rPr>
              <a:t>HelloWolrd.class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파일이 생성됨</a:t>
            </a:r>
            <a:r>
              <a:rPr lang="en-US" altLang="ko-KR" dirty="0">
                <a:latin typeface="+mn-ea"/>
              </a:rPr>
              <a:t>.)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latin typeface="+mn-ea"/>
              </a:rPr>
              <a:t>7. </a:t>
            </a:r>
            <a:r>
              <a:rPr lang="ko-KR" altLang="en-US" b="1" dirty="0">
                <a:latin typeface="+mn-ea"/>
              </a:rPr>
              <a:t>실행하기 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HelloWord</a:t>
            </a:r>
            <a:r>
              <a:rPr lang="en-US" altLang="ko-KR" b="1" dirty="0">
                <a:latin typeface="+mn-ea"/>
              </a:rPr>
              <a:t>!! </a:t>
            </a:r>
            <a:r>
              <a:rPr lang="ko-KR" altLang="en-US" b="1" dirty="0">
                <a:latin typeface="+mn-ea"/>
              </a:rPr>
              <a:t>메시지 출력 확인</a:t>
            </a:r>
            <a:r>
              <a:rPr lang="en-US" altLang="ko-KR" b="1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</a:rPr>
              <a:t>     C:\workspace&gt; java HelloWorld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52" y="4209723"/>
            <a:ext cx="5850310" cy="17906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23352" y="4500842"/>
            <a:ext cx="2411822" cy="332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6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222636" y="308879"/>
            <a:ext cx="11383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■ 첫 번째 자바 프로그램의 작성과 실행 </a:t>
            </a:r>
            <a:endParaRPr lang="ko-KR" alt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139F66-C114-47AE-A3A3-A6624E5B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" y="1043920"/>
            <a:ext cx="8943975" cy="2971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5E23EE-EC71-47E7-94F5-43EA5A93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6" y="4098286"/>
            <a:ext cx="6848475" cy="1514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81CA14-DCD2-4428-85F1-D26F16229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763" y="4804453"/>
            <a:ext cx="67913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72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07" y="2120634"/>
            <a:ext cx="6997777" cy="43225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이클립스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설치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25538" y="1009650"/>
            <a:ext cx="9343135" cy="9442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이클립스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다운로드 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>
                <a:hlinkClick r:id="rId4"/>
              </a:rPr>
              <a:t>https://www.eclipse.org/downloads/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Download Package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4078" y="5834124"/>
            <a:ext cx="914655" cy="251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4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394" y="1638002"/>
            <a:ext cx="6961212" cy="501993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이클립스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설치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25538" y="1009650"/>
            <a:ext cx="74535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MORE DOWNLOADS – Eclipse 2019-03(4.11)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53275" y="4862814"/>
            <a:ext cx="1220386" cy="252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73408" y="5532076"/>
            <a:ext cx="1220386" cy="252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93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이클립스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5538" y="1009650"/>
            <a:ext cx="1001171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IDE for Enterprise Java Developers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해당되는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운영체제 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Download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785" y="2279716"/>
            <a:ext cx="10896698" cy="4277943"/>
            <a:chOff x="744785" y="1907926"/>
            <a:chExt cx="10896698" cy="42779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24199"/>
            <a:stretch/>
          </p:blipFill>
          <p:spPr>
            <a:xfrm>
              <a:off x="744785" y="1907926"/>
              <a:ext cx="5351215" cy="427794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833796" y="1907927"/>
              <a:ext cx="2411822" cy="3328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03608" y="2751988"/>
              <a:ext cx="855065" cy="454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08570" y="2369850"/>
              <a:ext cx="5087430" cy="10591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5011" y="1907926"/>
              <a:ext cx="5456472" cy="4276366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8485714" y="3575328"/>
            <a:ext cx="939640" cy="450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3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이클립스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5538" y="1009650"/>
            <a:ext cx="8334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드라이브에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dev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폴더를 생성하여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다운로드된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파일을 이동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압축 해제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eclipse.exe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03983" y="2156559"/>
            <a:ext cx="6984033" cy="4379817"/>
            <a:chOff x="1747372" y="2156559"/>
            <a:chExt cx="6984033" cy="437981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372" y="2156559"/>
              <a:ext cx="6984033" cy="4379817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777445" y="3786415"/>
              <a:ext cx="976906" cy="9751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983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이클립스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5538" y="1009650"/>
            <a:ext cx="95874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Workspace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입력란에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C:\workspace\1_Java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작성 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Launch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599795"/>
            <a:ext cx="58578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2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08" y="2234226"/>
            <a:ext cx="6667536" cy="428292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프로그래밍 순서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환경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b="1" dirty="0">
                <a:cs typeface="Tahoma" panose="020B0604030504040204" pitchFamily="34" charset="0"/>
              </a:rPr>
              <a:t>1. project </a:t>
            </a:r>
            <a:r>
              <a:rPr lang="ko-KR" altLang="en-US" sz="2000" b="1" dirty="0">
                <a:cs typeface="Tahoma" panose="020B0604030504040204" pitchFamily="34" charset="0"/>
              </a:rPr>
              <a:t>만들기</a:t>
            </a:r>
            <a:endParaRPr lang="en-US" altLang="ko-KR" sz="2000" b="1" dirty="0">
              <a:cs typeface="Tahoma" panose="020B0604030504040204" pitchFamily="34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673400" y="3092745"/>
            <a:ext cx="402046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Project Explorer </a:t>
            </a:r>
            <a:r>
              <a:rPr lang="ko-KR" altLang="en-US" sz="1400" b="1" dirty="0">
                <a:solidFill>
                  <a:srgbClr val="FF0000"/>
                </a:solidFill>
              </a:rPr>
              <a:t>창 </a:t>
            </a:r>
            <a:r>
              <a:rPr lang="en-US" altLang="ko-KR" sz="1400" b="1" dirty="0">
                <a:solidFill>
                  <a:srgbClr val="FF0000"/>
                </a:solidFill>
              </a:rPr>
              <a:t>– Create a project… </a:t>
            </a:r>
            <a:r>
              <a:rPr lang="ko-KR" altLang="en-US" sz="1400" b="1" dirty="0">
                <a:solidFill>
                  <a:srgbClr val="FF0000"/>
                </a:solidFill>
              </a:rPr>
              <a:t> 클릭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또는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File – New – Project… </a:t>
            </a:r>
            <a:r>
              <a:rPr lang="ko-KR" altLang="en-US" sz="1400" b="1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75543" y="2677490"/>
            <a:ext cx="931257" cy="226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67108" y="4262296"/>
            <a:ext cx="931257" cy="226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1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프로그래밍 언어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3413" y="1125538"/>
            <a:ext cx="10931525" cy="6477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프로그램을 작성하기 위한 언어체계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사람이 컴퓨터와 소통하게 하는 요소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25286"/>
          <a:stretch/>
        </p:blipFill>
        <p:spPr>
          <a:xfrm>
            <a:off x="894667" y="2859683"/>
            <a:ext cx="5242773" cy="351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22639"/>
          <a:stretch/>
        </p:blipFill>
        <p:spPr>
          <a:xfrm>
            <a:off x="6755212" y="2859683"/>
            <a:ext cx="4538417" cy="3510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954" y="1844020"/>
            <a:ext cx="54264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TIOBE Index</a:t>
            </a:r>
          </a:p>
          <a:p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프로그래밍 언어를 이용하는 개발자</a:t>
            </a:r>
            <a:r>
              <a:rPr lang="en-US" altLang="ko-KR" dirty="0"/>
              <a:t> &amp; </a:t>
            </a:r>
            <a:r>
              <a:rPr lang="ko-KR" altLang="en-US" dirty="0"/>
              <a:t>업체의 수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6755212" y="1844020"/>
            <a:ext cx="4381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PYPL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프로그래밍 언어 </a:t>
            </a:r>
            <a:r>
              <a:rPr lang="ko-KR" altLang="en-US" dirty="0" err="1"/>
              <a:t>튜토리얼이</a:t>
            </a:r>
            <a:r>
              <a:rPr lang="ko-KR" altLang="en-US" dirty="0"/>
              <a:t> 검색된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771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88" y="1297924"/>
            <a:ext cx="3639079" cy="50028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13" y="2060575"/>
            <a:ext cx="3626597" cy="349885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프로그래밍 순서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환경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b="1" dirty="0">
                <a:cs typeface="Tahoma" panose="020B0604030504040204" pitchFamily="34" charset="0"/>
              </a:rPr>
              <a:t>1. project </a:t>
            </a:r>
            <a:r>
              <a:rPr lang="ko-KR" altLang="en-US" sz="2000" b="1" dirty="0">
                <a:cs typeface="Tahoma" panose="020B0604030504040204" pitchFamily="34" charset="0"/>
              </a:rPr>
              <a:t>만들기</a:t>
            </a:r>
            <a:endParaRPr lang="en-US" altLang="ko-KR" sz="2000" b="1" dirty="0">
              <a:cs typeface="Tahoma" panose="020B0604030504040204" pitchFamily="34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527081" y="5405437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7814347" y="2060575"/>
            <a:ext cx="1503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 dirty="0" err="1">
                <a:solidFill>
                  <a:srgbClr val="FF0000"/>
                </a:solidFill>
              </a:rPr>
              <a:t>프로젝트명</a:t>
            </a:r>
            <a:r>
              <a:rPr lang="ko-KR" altLang="en-US" sz="1400" b="1" dirty="0">
                <a:solidFill>
                  <a:srgbClr val="FF0000"/>
                </a:solidFill>
              </a:rPr>
              <a:t> 입력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8730861" y="6146800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5835650" y="3351213"/>
            <a:ext cx="476250" cy="5826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08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5" y="2140543"/>
            <a:ext cx="6881136" cy="447948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프로그래밍 순서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환경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b="1" dirty="0">
                <a:cs typeface="Tahoma" panose="020B0604030504040204" pitchFamily="34" charset="0"/>
              </a:rPr>
              <a:t>2. Class </a:t>
            </a:r>
            <a:r>
              <a:rPr lang="ko-KR" altLang="en-US" sz="2000" b="1" dirty="0">
                <a:cs typeface="Tahoma" panose="020B0604030504040204" pitchFamily="34" charset="0"/>
              </a:rPr>
              <a:t>만들기</a:t>
            </a:r>
            <a:endParaRPr lang="en-US" altLang="ko-KR" sz="2000" b="1" dirty="0">
              <a:cs typeface="Tahoma" panose="020B060403050404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37213" y="2731799"/>
            <a:ext cx="5086009" cy="830997"/>
            <a:chOff x="1656213" y="2499053"/>
            <a:chExt cx="5086009" cy="830997"/>
          </a:xfrm>
        </p:grpSpPr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656213" y="2806830"/>
              <a:ext cx="10269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solidFill>
                    <a:srgbClr val="FF0000"/>
                  </a:solidFill>
                </a:rPr>
                <a:t>① </a:t>
              </a:r>
              <a:r>
                <a:rPr lang="en-US" altLang="ko-KR" sz="1400" b="1" dirty="0" err="1">
                  <a:solidFill>
                    <a:srgbClr val="FF0000"/>
                  </a:solidFill>
                </a:rPr>
                <a:t>src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폴더</a:t>
              </a:r>
              <a:endParaRPr lang="en-US" altLang="ko-KR" sz="1400" b="1" dirty="0">
                <a:solidFill>
                  <a:srgbClr val="FF0000"/>
                </a:solidFill>
              </a:endParaRP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solidFill>
                    <a:srgbClr val="FF0000"/>
                  </a:solidFill>
                </a:rPr>
                <a:t>   </a:t>
              </a:r>
              <a:r>
                <a:rPr lang="ko-KR" altLang="en-US" sz="1400" b="1" dirty="0" err="1">
                  <a:solidFill>
                    <a:srgbClr val="FF0000"/>
                  </a:solidFill>
                </a:rPr>
                <a:t>우클릭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8"/>
            <p:cNvSpPr txBox="1">
              <a:spLocks noChangeArrowheads="1"/>
            </p:cNvSpPr>
            <p:nvPr/>
          </p:nvSpPr>
          <p:spPr bwMode="auto">
            <a:xfrm>
              <a:off x="3783323" y="2499053"/>
              <a:ext cx="8114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solidFill>
                    <a:srgbClr val="FF0000"/>
                  </a:solidFill>
                </a:rPr>
                <a:t>② 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New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9"/>
            <p:cNvSpPr txBox="1">
              <a:spLocks noChangeArrowheads="1"/>
            </p:cNvSpPr>
            <p:nvPr/>
          </p:nvSpPr>
          <p:spPr bwMode="auto">
            <a:xfrm>
              <a:off x="5491559" y="2888477"/>
              <a:ext cx="12506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solidFill>
                    <a:srgbClr val="FF0000"/>
                  </a:solidFill>
                </a:rPr>
                <a:t>③ 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class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805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01" y="1857375"/>
            <a:ext cx="3836936" cy="4576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프로그래밍 순서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환경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b="1" dirty="0">
                <a:cs typeface="Tahoma" panose="020B0604030504040204" pitchFamily="34" charset="0"/>
              </a:rPr>
              <a:t>2. Class </a:t>
            </a:r>
            <a:r>
              <a:rPr lang="ko-KR" altLang="en-US" sz="2000" b="1" dirty="0">
                <a:cs typeface="Tahoma" panose="020B0604030504040204" pitchFamily="34" charset="0"/>
              </a:rPr>
              <a:t>만들기</a:t>
            </a:r>
            <a:endParaRPr lang="en-US" altLang="ko-KR" sz="2000" b="1" dirty="0">
              <a:cs typeface="Tahoma" panose="020B0604030504040204" pitchFamily="34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22097" y="3350336"/>
            <a:ext cx="24833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Class</a:t>
            </a:r>
            <a:r>
              <a:rPr lang="ko-KR" altLang="en-US" sz="1400" b="1" dirty="0">
                <a:solidFill>
                  <a:srgbClr val="FF0000"/>
                </a:solidFill>
              </a:rPr>
              <a:t>명 입력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대문자로 시작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6490759" y="6263786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399093" y="2784245"/>
            <a:ext cx="2592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 dirty="0" err="1">
                <a:solidFill>
                  <a:srgbClr val="FF0000"/>
                </a:solidFill>
              </a:rPr>
              <a:t>패키지명</a:t>
            </a:r>
            <a:r>
              <a:rPr lang="ko-KR" altLang="en-US" sz="1400" b="1" dirty="0">
                <a:solidFill>
                  <a:srgbClr val="FF0000"/>
                </a:solidFill>
              </a:rPr>
              <a:t> 입력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소문자로 시작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24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프로그래밍 순서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환경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b="1" dirty="0">
                <a:cs typeface="Tahoma" panose="020B0604030504040204" pitchFamily="34" charset="0"/>
              </a:rPr>
              <a:t>3. Class </a:t>
            </a:r>
            <a:r>
              <a:rPr lang="ko-KR" altLang="en-US" sz="2000" b="1" dirty="0">
                <a:cs typeface="Tahoma" panose="020B0604030504040204" pitchFamily="34" charset="0"/>
              </a:rPr>
              <a:t>작성 후 실행 </a:t>
            </a:r>
            <a:endParaRPr lang="en-US" altLang="ko-KR" sz="2000" b="1" dirty="0">
              <a:cs typeface="Tahoma" panose="020B060403050404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326" y="3176011"/>
            <a:ext cx="8968385" cy="212427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638838" y="3306394"/>
            <a:ext cx="304762" cy="312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 flipH="1">
            <a:off x="2277268" y="2456134"/>
            <a:ext cx="78573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dirty="0">
                <a:cs typeface="Tahoma" panose="020B0604030504040204" pitchFamily="34" charset="0"/>
              </a:rPr>
              <a:t>Class </a:t>
            </a:r>
            <a:r>
              <a:rPr lang="ko-KR" altLang="en-US" sz="2000" dirty="0">
                <a:cs typeface="Tahoma" panose="020B0604030504040204" pitchFamily="34" charset="0"/>
              </a:rPr>
              <a:t>작성 완료 후      클릭 또는 </a:t>
            </a:r>
            <a:r>
              <a:rPr lang="en-US" altLang="ko-KR" sz="2000" dirty="0">
                <a:cs typeface="Tahoma" panose="020B0604030504040204" pitchFamily="34" charset="0"/>
              </a:rPr>
              <a:t>Ctrl + F11</a:t>
            </a:r>
            <a:r>
              <a:rPr lang="ko-KR" altLang="en-US" sz="2000" dirty="0">
                <a:cs typeface="Tahoma" panose="020B0604030504040204" pitchFamily="34" charset="0"/>
              </a:rPr>
              <a:t>을 </a:t>
            </a:r>
            <a:r>
              <a:rPr lang="ko-KR" altLang="en-US" sz="2000">
                <a:cs typeface="Tahoma" panose="020B0604030504040204" pitchFamily="34" charset="0"/>
              </a:rPr>
              <a:t>눌러 실행 </a:t>
            </a:r>
            <a:r>
              <a:rPr lang="en-US" altLang="ko-KR" sz="2000" dirty="0">
                <a:cs typeface="Tahoma" panose="020B0604030504040204" pitchFamily="34" charset="0"/>
              </a:rPr>
              <a:t> </a:t>
            </a:r>
            <a:r>
              <a:rPr lang="ko-KR" altLang="en-US" sz="2000" dirty="0">
                <a:cs typeface="Tahoma" panose="020B0604030504040204" pitchFamily="34" charset="0"/>
              </a:rPr>
              <a:t> </a:t>
            </a:r>
            <a:endParaRPr lang="en-US" altLang="ko-KR" sz="2000" dirty="0">
              <a:cs typeface="Tahoma" panose="020B060403050404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9102" t="30858" r="31946" b="25030"/>
          <a:stretch/>
        </p:blipFill>
        <p:spPr>
          <a:xfrm>
            <a:off x="4605656" y="2508145"/>
            <a:ext cx="309244" cy="2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프로그램의 골격과 구성 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EB1977-E15B-48F0-A9DA-0ED02874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4" y="462167"/>
            <a:ext cx="5853369" cy="3154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524980-6F64-4BC2-818B-48E8D343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026" y="2365267"/>
            <a:ext cx="5034046" cy="10802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864267-CC2D-448D-8073-282D6EF189B7}"/>
              </a:ext>
            </a:extLst>
          </p:cNvPr>
          <p:cNvSpPr/>
          <p:nvPr/>
        </p:nvSpPr>
        <p:spPr>
          <a:xfrm>
            <a:off x="6410177" y="1176601"/>
            <a:ext cx="5688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• </a:t>
            </a:r>
            <a:r>
              <a:rPr lang="ko-KR" altLang="en-US" dirty="0">
                <a:latin typeface="+mj-ea"/>
                <a:ea typeface="+mj-ea"/>
              </a:rPr>
              <a:t>중괄호를 이용해서 클래스와 메소드의 영역을 구분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• </a:t>
            </a:r>
            <a:r>
              <a:rPr lang="ko-KR" altLang="en-US" dirty="0">
                <a:latin typeface="+mj-ea"/>
                <a:ea typeface="+mj-ea"/>
              </a:rPr>
              <a:t>문장의 끝에는 세미콜론을 붙여서 문장의 끝 표시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82D9797-19F5-4BB4-A789-C2BAA02B10DC}"/>
              </a:ext>
            </a:extLst>
          </p:cNvPr>
          <p:cNvSpPr/>
          <p:nvPr/>
        </p:nvSpPr>
        <p:spPr>
          <a:xfrm>
            <a:off x="4529796" y="3716896"/>
            <a:ext cx="7469569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• </a:t>
            </a:r>
            <a:r>
              <a:rPr lang="ko-KR" altLang="en-US" dirty="0">
                <a:latin typeface="+mj-ea"/>
                <a:ea typeface="+mj-ea"/>
              </a:rPr>
              <a:t>프로그램 실행 시 </a:t>
            </a:r>
            <a:r>
              <a:rPr lang="en-US" altLang="ko-KR" dirty="0">
                <a:latin typeface="+mj-ea"/>
                <a:ea typeface="+mj-ea"/>
              </a:rPr>
              <a:t>main </a:t>
            </a:r>
            <a:r>
              <a:rPr lang="ko-KR" altLang="en-US" dirty="0">
                <a:latin typeface="+mj-ea"/>
                <a:ea typeface="+mj-ea"/>
              </a:rPr>
              <a:t>메소드 안 문장들 순차적 실행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• System.out.println</a:t>
            </a:r>
            <a:r>
              <a:rPr lang="ko-KR" altLang="en-US" dirty="0">
                <a:latin typeface="+mj-ea"/>
                <a:ea typeface="+mj-ea"/>
              </a:rPr>
              <a:t>의 괄호 안에 출력 내용 큰따옴표로 묶어서 표시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• System.out.println </a:t>
            </a:r>
            <a:r>
              <a:rPr lang="ko-KR" altLang="en-US" dirty="0">
                <a:latin typeface="+mj-ea"/>
              </a:rPr>
              <a:t>실행 이후 자동 개 행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611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자바 프로그래밍 기본</a:t>
            </a:r>
            <a:endParaRPr kumimoji="0"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Lato Black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74750" y="1557337"/>
            <a:ext cx="9961563" cy="172772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객체를 만들기 위한 일종의 설계도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자바에서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모든 코드는 반드시 클래스 안에 존재해야 하며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서로 관련된 코드들을 그룹으로 나누어 별도의 클래스를 구성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클래스들이 모여 하나의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Java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애플리케이션 구성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13276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6833" y="3691466"/>
            <a:ext cx="8654709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	/*</a:t>
            </a:r>
          </a:p>
          <a:p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* 주석을 제외한 모든 코드는 블록 클래스 </a:t>
            </a:r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{ } 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내에 작성</a:t>
            </a:r>
          </a:p>
          <a:p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	 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2618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자바 프로그래밍 기본</a:t>
            </a:r>
            <a:endParaRPr kumimoji="0"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Lato Black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74750" y="1557337"/>
            <a:ext cx="9961563" cy="265543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코드에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대한 설명이나 그 외 다른 정보를 넣을 때 사용하는 것으로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컴파일 시 컴파일러가 주석 부분은 건너 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/* */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범위 주석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/*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*/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내용은 주석으로 간주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//    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한 줄 주석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//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뒤의 내용은 주석으로 간주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8616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(comment)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4885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자바 프로그래밍 기본</a:t>
            </a:r>
            <a:endParaRPr kumimoji="0"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Lato Black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74750" y="1557337"/>
            <a:ext cx="9961563" cy="206760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public static void main(String[] 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args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고정된 형태의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메서드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선언부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Java Application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실행하는데 필요한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메서드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 실행 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java.exe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의해 호출됨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모든 클래스가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main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메서드를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가지고 있어야 하는 것은 아니지만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하나의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Java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애플리케이션에는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main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메서드를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포함한 클래스가 반드시 하나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있어야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36679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main (main method)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9772" y="3947329"/>
            <a:ext cx="9751518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메인 </a:t>
            </a:r>
            <a:r>
              <a:rPr lang="ko-KR" alt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메서드의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선언부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		// 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실행될 코드를 작성</a:t>
            </a:r>
            <a:endParaRPr lang="en-US" altLang="ko-KR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662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963507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01-4.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들여쓰기와 컴파일의 대상에서 제외되는 주석</a:t>
            </a:r>
            <a:r>
              <a:rPr lang="en-US" altLang="ko-KR" sz="4000" dirty="0">
                <a:solidFill>
                  <a:schemeClr val="tx2"/>
                </a:solidFill>
              </a:rPr>
              <a:t>!</a:t>
            </a:r>
            <a:r>
              <a:rPr lang="ko-KR" altLang="en-US" sz="40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909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222636" y="308879"/>
            <a:ext cx="11383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■ </a:t>
            </a:r>
            <a:r>
              <a:rPr lang="en-US" altLang="ko-KR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System.out.println</a:t>
            </a:r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에 대한 다양한 활용</a:t>
            </a:r>
            <a:endParaRPr lang="ko-KR" alt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05B6E2-CC6A-4981-AD69-2046A062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2" y="1099773"/>
            <a:ext cx="8303016" cy="3806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E1A88B-BE6C-448B-9DFD-C33106A8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30" y="4013838"/>
            <a:ext cx="6205990" cy="20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9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언어 특징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74771" y="1125538"/>
            <a:ext cx="6590167" cy="443865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운영체제에 독립적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이식성이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높음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객체 지향 언어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사용하기 쉬운 언어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능률적이고 명확한 코드 작성 가능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다른 언어의 단점 보완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포인터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메모리 관리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4. 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자동 메모리 관리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(Garbage Collection)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5. 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동적 로딩 지원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6. 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멀티쓰레드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지원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7. 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네트워크와 분산환경 지원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Picture 2" descr="jav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0" t="5251" r="22060" b="4797"/>
          <a:stretch>
            <a:fillRect/>
          </a:stretch>
        </p:blipFill>
        <p:spPr bwMode="auto">
          <a:xfrm>
            <a:off x="1219200" y="1125538"/>
            <a:ext cx="2821386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764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8018586" y="639097"/>
            <a:ext cx="3608894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5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블록 단위 주석</a:t>
            </a:r>
            <a:endParaRPr lang="en-US" altLang="ko-KR" sz="25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7EBF-D539-4008-9342-0A446D97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934177" cy="62406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59CAE3-1AE9-458B-BE7F-838EA81B4410}"/>
              </a:ext>
            </a:extLst>
          </p:cNvPr>
          <p:cNvSpPr/>
          <p:nvPr/>
        </p:nvSpPr>
        <p:spPr>
          <a:xfrm>
            <a:off x="956605" y="787791"/>
            <a:ext cx="4501661" cy="99880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83D056-5623-4C0C-B8D3-0CBD06ABD721}"/>
              </a:ext>
            </a:extLst>
          </p:cNvPr>
          <p:cNvSpPr/>
          <p:nvPr/>
        </p:nvSpPr>
        <p:spPr>
          <a:xfrm>
            <a:off x="1868661" y="3190663"/>
            <a:ext cx="2084362" cy="284057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5691C-5E60-4597-A925-49EDA12A9C42}"/>
              </a:ext>
            </a:extLst>
          </p:cNvPr>
          <p:cNvSpPr/>
          <p:nvPr/>
        </p:nvSpPr>
        <p:spPr>
          <a:xfrm>
            <a:off x="1882729" y="5148775"/>
            <a:ext cx="1915548" cy="208671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37017E-B634-4E6E-B8C8-E3A3D42EE86E}"/>
              </a:ext>
            </a:extLst>
          </p:cNvPr>
          <p:cNvSpPr/>
          <p:nvPr/>
        </p:nvSpPr>
        <p:spPr>
          <a:xfrm>
            <a:off x="5264942" y="1408526"/>
            <a:ext cx="1995800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07FCC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주석 처리 영역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E7D2A1-98DA-4739-8701-04F4A863FB04}"/>
              </a:ext>
            </a:extLst>
          </p:cNvPr>
          <p:cNvSpPr/>
          <p:nvPr/>
        </p:nvSpPr>
        <p:spPr>
          <a:xfrm>
            <a:off x="2209535" y="2883709"/>
            <a:ext cx="1995800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507FCC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주석 처리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0E0008-FCA3-42EE-8CC2-C47F452817F9}"/>
              </a:ext>
            </a:extLst>
          </p:cNvPr>
          <p:cNvSpPr/>
          <p:nvPr/>
        </p:nvSpPr>
        <p:spPr>
          <a:xfrm>
            <a:off x="1971290" y="4808280"/>
            <a:ext cx="1995800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507FCC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주석 처리 영역</a:t>
            </a:r>
          </a:p>
        </p:txBody>
      </p:sp>
    </p:spTree>
    <p:extLst>
      <p:ext uri="{BB962C8B-B14F-4D97-AF65-F5344CB8AC3E}">
        <p14:creationId xmlns:p14="http://schemas.microsoft.com/office/powerpoint/2010/main" val="1179251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98C2A9-FEF2-4BD6-9228-A857D70B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161809"/>
            <a:ext cx="9155657" cy="318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7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블록 단위 주석의 다른 사례</a:t>
            </a:r>
            <a:endParaRPr lang="en-US" altLang="ko-KR" sz="27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28FB3E-3DD6-42FF-9E33-4F999BD4000A}"/>
              </a:ext>
            </a:extLst>
          </p:cNvPr>
          <p:cNvSpPr/>
          <p:nvPr/>
        </p:nvSpPr>
        <p:spPr>
          <a:xfrm>
            <a:off x="1901822" y="2083352"/>
            <a:ext cx="196945" cy="1079189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6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B21F50-FD4B-475F-9BC0-53EB5036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39097"/>
            <a:ext cx="7243468" cy="4835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행 단위 주석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80AD4B-28FE-435B-B133-92C2056687A9}"/>
              </a:ext>
            </a:extLst>
          </p:cNvPr>
          <p:cNvSpPr/>
          <p:nvPr/>
        </p:nvSpPr>
        <p:spPr>
          <a:xfrm>
            <a:off x="1505243" y="1092511"/>
            <a:ext cx="253219" cy="919169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9B902B-49F8-4022-9577-8DBA88C1E6E3}"/>
              </a:ext>
            </a:extLst>
          </p:cNvPr>
          <p:cNvSpPr/>
          <p:nvPr/>
        </p:nvSpPr>
        <p:spPr>
          <a:xfrm>
            <a:off x="4283869" y="3062478"/>
            <a:ext cx="2145066" cy="378513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E1E160-F9DE-4A41-AF47-93A0CE802487}"/>
              </a:ext>
            </a:extLst>
          </p:cNvPr>
          <p:cNvSpPr/>
          <p:nvPr/>
        </p:nvSpPr>
        <p:spPr>
          <a:xfrm>
            <a:off x="4283869" y="4612459"/>
            <a:ext cx="1652697" cy="378513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3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7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들여 쓰기</a:t>
            </a:r>
            <a:endParaRPr lang="en-US" altLang="ko-KR" sz="27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658F07-BA7A-4980-BC1D-CE21BD28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205784"/>
            <a:ext cx="7431648" cy="312673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C32C20-3D2B-4CBD-B01B-C9FE1E8EAA32}"/>
              </a:ext>
            </a:extLst>
          </p:cNvPr>
          <p:cNvSpPr/>
          <p:nvPr/>
        </p:nvSpPr>
        <p:spPr>
          <a:xfrm>
            <a:off x="1263930" y="1872917"/>
            <a:ext cx="410127" cy="215362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82FCE-24D9-48D2-B68A-67DC6A51914F}"/>
              </a:ext>
            </a:extLst>
          </p:cNvPr>
          <p:cNvSpPr/>
          <p:nvPr/>
        </p:nvSpPr>
        <p:spPr>
          <a:xfrm>
            <a:off x="1730329" y="2839846"/>
            <a:ext cx="410127" cy="80439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39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D56C5C-F19C-4453-8C88-3AA5518E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2" y="1296301"/>
            <a:ext cx="5131653" cy="17507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5E965A-D963-4BFE-B580-BE25C6BB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306410"/>
            <a:ext cx="5118182" cy="2270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1065197" y="5120640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중괄호를 열고 닫는 방식에 대하여</a:t>
            </a:r>
            <a:endParaRPr lang="en-US" altLang="ko-KR" sz="34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C7B21F-C85C-4ED9-A41E-0E5AF3BCBBAD}"/>
              </a:ext>
            </a:extLst>
          </p:cNvPr>
          <p:cNvSpPr/>
          <p:nvPr/>
        </p:nvSpPr>
        <p:spPr>
          <a:xfrm>
            <a:off x="1476612" y="3241902"/>
            <a:ext cx="3110772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07FCC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자바에서 권고 및 추천되는 방식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0E500D8-74FD-43E2-B445-4BBD6912BDBC}"/>
              </a:ext>
            </a:extLst>
          </p:cNvPr>
          <p:cNvSpPr/>
          <p:nvPr/>
        </p:nvSpPr>
        <p:spPr>
          <a:xfrm>
            <a:off x="5402543" y="1629316"/>
            <a:ext cx="238601" cy="34016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2227DD-F76C-4DFD-A7A1-AB5E52888B4A}"/>
              </a:ext>
            </a:extLst>
          </p:cNvPr>
          <p:cNvSpPr/>
          <p:nvPr/>
        </p:nvSpPr>
        <p:spPr>
          <a:xfrm>
            <a:off x="3388518" y="1348612"/>
            <a:ext cx="238601" cy="34016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A6BFB5-F7B8-4E0C-9661-84FD5B2A24CE}"/>
              </a:ext>
            </a:extLst>
          </p:cNvPr>
          <p:cNvSpPr/>
          <p:nvPr/>
        </p:nvSpPr>
        <p:spPr>
          <a:xfrm>
            <a:off x="7308042" y="2115543"/>
            <a:ext cx="238601" cy="34016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887060-9EAD-4DB4-ABB5-8EBD75ACC85A}"/>
              </a:ext>
            </a:extLst>
          </p:cNvPr>
          <p:cNvSpPr/>
          <p:nvPr/>
        </p:nvSpPr>
        <p:spPr>
          <a:xfrm>
            <a:off x="6860893" y="1573883"/>
            <a:ext cx="238601" cy="34016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7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JVM(Java Virtual Machine)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3413" y="1125537"/>
            <a:ext cx="10931525" cy="102996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자바를 실행하기 위한 가상 기계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플랫폼에 의존적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byte code(class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해석하고 실행하는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interpreter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71035" y="2806708"/>
            <a:ext cx="11263312" cy="3198813"/>
            <a:chOff x="449263" y="2599874"/>
            <a:chExt cx="11263312" cy="3198813"/>
          </a:xfrm>
        </p:grpSpPr>
        <p:pic>
          <p:nvPicPr>
            <p:cNvPr id="25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63" y="2779262"/>
              <a:ext cx="5391150" cy="284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2599874"/>
              <a:ext cx="5370512" cy="319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269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일반적인 프로그램과 자바 프로그램의 차이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B7D087-EAA0-4793-BE4B-53A50FB6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925909"/>
            <a:ext cx="3547419" cy="24349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73F9F4-C2E2-46D6-8EA0-E84C34CE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31" y="1144708"/>
            <a:ext cx="3578857" cy="32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7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운영체제에 따른 자바 가상머신의 차이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1F0D9E-9CE4-4EED-845E-F9E9D402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189039"/>
            <a:ext cx="6614940" cy="31277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496EE2B-23B0-476C-85D5-B8ADF2996957}"/>
              </a:ext>
            </a:extLst>
          </p:cNvPr>
          <p:cNvSpPr/>
          <p:nvPr/>
        </p:nvSpPr>
        <p:spPr>
          <a:xfrm>
            <a:off x="5310531" y="2875610"/>
            <a:ext cx="1669774" cy="58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Linux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7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222636" y="308879"/>
            <a:ext cx="11383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■ </a:t>
            </a:r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</a:rPr>
              <a:t>자바 컴파일러와 자바 바이트코드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50C6-D24B-4DE3-8D7F-7142CB5A4FC7}"/>
              </a:ext>
            </a:extLst>
          </p:cNvPr>
          <p:cNvSpPr txBox="1"/>
          <p:nvPr/>
        </p:nvSpPr>
        <p:spPr>
          <a:xfrm>
            <a:off x="384312" y="1156919"/>
            <a:ext cx="11221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컴파일러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(javac.exe)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▶ </a:t>
            </a:r>
            <a:r>
              <a:rPr lang="ko-KR" altLang="en-US" sz="2400" dirty="0">
                <a:latin typeface="맑은 고딕" panose="020B0503020000020004" pitchFamily="50" charset="-127"/>
              </a:rPr>
              <a:t>자바</a:t>
            </a:r>
            <a:r>
              <a:rPr lang="en-US" altLang="ko-KR" sz="2400" dirty="0"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</a:rPr>
              <a:t>런처</a:t>
            </a:r>
            <a:r>
              <a:rPr lang="en-US" altLang="ko-KR" sz="2400" dirty="0">
                <a:latin typeface="맑은 고딕" panose="020B0503020000020004" pitchFamily="50" charset="-127"/>
              </a:rPr>
              <a:t> (java.exe)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</a:rPr>
              <a:t>자바 프로그램과 자바 가상머신을 처음 구동하는 소프트웨어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</a:rPr>
              <a:t>클래스 파일을 대상으로 구동을 시작한다</a:t>
            </a:r>
            <a:r>
              <a:rPr lang="en-US" altLang="ko-KR" sz="2400" dirty="0">
                <a:latin typeface="맑은 고딕" panose="020B0503020000020004" pitchFamily="50" charset="-127"/>
              </a:rPr>
              <a:t>.</a:t>
            </a:r>
            <a:endParaRPr lang="ko-KR" altLang="en-US" sz="24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9573F7D-54AD-4823-8EB3-3249D89C99E8}"/>
              </a:ext>
            </a:extLst>
          </p:cNvPr>
          <p:cNvSpPr/>
          <p:nvPr/>
        </p:nvSpPr>
        <p:spPr>
          <a:xfrm>
            <a:off x="979845" y="1994350"/>
            <a:ext cx="1563757" cy="636104"/>
          </a:xfrm>
          <a:prstGeom prst="roundRect">
            <a:avLst>
              <a:gd name="adj" fmla="val 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소스파일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BCC5EED-4DFF-41A6-9DF2-4C70118A7496}"/>
              </a:ext>
            </a:extLst>
          </p:cNvPr>
          <p:cNvSpPr/>
          <p:nvPr/>
        </p:nvSpPr>
        <p:spPr>
          <a:xfrm>
            <a:off x="4935619" y="1994350"/>
            <a:ext cx="1563757" cy="636104"/>
          </a:xfrm>
          <a:prstGeom prst="roundRect">
            <a:avLst>
              <a:gd name="adj" fmla="val 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클래스 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15D561-FF98-498E-AD2A-4181D8D7B01A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2543602" y="2312402"/>
            <a:ext cx="23920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455891-E8CC-423F-A069-C9FDB38B1645}"/>
              </a:ext>
            </a:extLst>
          </p:cNvPr>
          <p:cNvSpPr/>
          <p:nvPr/>
        </p:nvSpPr>
        <p:spPr>
          <a:xfrm>
            <a:off x="2782344" y="1852190"/>
            <a:ext cx="1914532" cy="46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컴파일러 역할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11ED80-A7D6-41C0-85C5-928ED0540DEC}"/>
              </a:ext>
            </a:extLst>
          </p:cNvPr>
          <p:cNvSpPr/>
          <p:nvPr/>
        </p:nvSpPr>
        <p:spPr>
          <a:xfrm>
            <a:off x="867812" y="2630454"/>
            <a:ext cx="1914532" cy="71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소스코드 존재하는 파일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4F89F3-9DEF-454F-A1CF-4F4D38670F04}"/>
              </a:ext>
            </a:extLst>
          </p:cNvPr>
          <p:cNvSpPr/>
          <p:nvPr/>
        </p:nvSpPr>
        <p:spPr>
          <a:xfrm>
            <a:off x="4760231" y="2608164"/>
            <a:ext cx="1914532" cy="71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바이트코드</a:t>
            </a:r>
            <a:endParaRPr lang="en-US" altLang="ko-KR" dirty="0"/>
          </a:p>
          <a:p>
            <a:pPr algn="ctr"/>
            <a:r>
              <a:rPr lang="ko-KR" altLang="en-US" dirty="0"/>
              <a:t>존재하는 파일</a:t>
            </a:r>
          </a:p>
        </p:txBody>
      </p:sp>
    </p:spTree>
    <p:extLst>
      <p:ext uri="{BB962C8B-B14F-4D97-AF65-F5344CB8AC3E}">
        <p14:creationId xmlns:p14="http://schemas.microsoft.com/office/powerpoint/2010/main" val="326360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자바 개발 환경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74750" y="1557338"/>
            <a:ext cx="9961563" cy="49688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사용자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개발자 입장에 따라 설치하는 범위가 달라짐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38" y="1009650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설치 범위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46238" y="2565400"/>
            <a:ext cx="8894762" cy="3379788"/>
            <a:chOff x="1646238" y="2565400"/>
            <a:chExt cx="8894762" cy="3379788"/>
          </a:xfrm>
        </p:grpSpPr>
        <p:pic>
          <p:nvPicPr>
            <p:cNvPr id="11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238" y="2565400"/>
              <a:ext cx="5065712" cy="337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3101975"/>
              <a:ext cx="3825875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343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1665</Words>
  <Application>Microsoft Office PowerPoint</Application>
  <PresentationFormat>와이드스크린</PresentationFormat>
  <Paragraphs>289</Paragraphs>
  <Slides>44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굴림</vt:lpstr>
      <vt:lpstr>맑은 고딕</vt:lpstr>
      <vt:lpstr>휴먼편지체</vt:lpstr>
      <vt:lpstr>Arial</vt:lpstr>
      <vt:lpstr>Consolas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01-4.  들여쓰기와 컴파일의 대상에서 제외되는 주석!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172</cp:revision>
  <dcterms:created xsi:type="dcterms:W3CDTF">2018-04-10T03:44:26Z</dcterms:created>
  <dcterms:modified xsi:type="dcterms:W3CDTF">2023-07-23T23:16:10Z</dcterms:modified>
</cp:coreProperties>
</file>