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7"/>
  </p:notesMasterIdLst>
  <p:handoutMasterIdLst>
    <p:handoutMasterId r:id="rId28"/>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274" r:id="rId19"/>
    <p:sldId id="305"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71"/>
  </p:normalViewPr>
  <p:slideViewPr>
    <p:cSldViewPr>
      <p:cViewPr>
        <p:scale>
          <a:sx n="100" d="100"/>
          <a:sy n="100" d="100"/>
        </p:scale>
        <p:origin x="144" y="2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FF12E30-BA95-417A-81BF-6962251134E3}" type="presOf" srcId="{A92AF156-8F18-426F-A4F7-3023E18E22E0}" destId="{FB5F04B6-4EB5-4A24-B0FE-3126F829F4D6}" srcOrd="0" destOrd="0" presId="urn:microsoft.com/office/officeart/2005/8/layout/chevron2"/>
    <dgm:cxn modelId="{500AD871-C4A0-4CE4-8324-E0A9F41F4881}" type="presOf" srcId="{95B78D3F-8952-4800-9349-6289D4C4053F}" destId="{A2C6F9BC-1540-4028-8233-FD37AFE899C0}"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5D7FE0BF-FCF0-F942-B243-30BC18C2E178}" type="presOf" srcId="{F6822C7B-2324-E543-A8CC-D3F661266ED6}" destId="{D28047DF-C626-A645-A3D0-6E12DF421C90}" srcOrd="0" destOrd="0" presId="urn:microsoft.com/office/officeart/2005/8/layout/vList2"/>
    <dgm:cxn modelId="{992C95BC-2299-CF4D-835D-615C8D0C8255}" srcId="{F6822C7B-2324-E543-A8CC-D3F661266ED6}" destId="{E0108478-4B9C-1B41-94EE-6AEC1001B378}" srcOrd="0" destOrd="0" parTransId="{AB605AB9-D870-C147-A7A0-3DDB36B28BF0}" sibTransId="{B03DCBDB-90CE-8E4A-AC48-4A6A935B31CD}"/>
    <dgm:cxn modelId="{B047F4D9-A228-E04A-8B1C-1461257E970C}" type="presOf" srcId="{F27A354B-DA01-FD4C-A388-D093E0CC1A35}" destId="{07B7B121-E27E-D74B-B369-15365FA4EC56}"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9E64831-5957-0C41-BBD0-6D8B78731AB7}" type="presOf" srcId="{E0108478-4B9C-1B41-94EE-6AEC1001B378}" destId="{45AEE06F-473A-B941-8246-FD36DD35068C}" srcOrd="0" destOrd="0" presId="urn:microsoft.com/office/officeart/2005/8/layout/vList2"/>
    <dgm:cxn modelId="{D0BC256E-80B9-9C41-84D1-2B4A48C41799}" srcId="{F6822C7B-2324-E543-A8CC-D3F661266ED6}" destId="{F27A354B-DA01-FD4C-A388-D093E0CC1A35}" srcOrd="1" destOrd="0" parTransId="{533DA876-4E43-8947-BB31-C3AB7FE5C996}" sibTransId="{5A613945-1CE2-0848-A061-BBB998FFFE1D}"/>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D2F0A580-5E6B-9449-9FF8-7D4FAB7D17F2}" type="presOf" srcId="{CAA6CA9B-1C58-E14E-B624-E32FF8FC8899}" destId="{867E9862-A204-D54B-AFA4-CE0904A76A58}" srcOrd="0" destOrd="0" presId="urn:microsoft.com/office/officeart/2005/8/layout/chevron1"/>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F23ED398-DFF9-8B44-9EF9-2B1F35FCBCD9}" type="presOf" srcId="{87030164-AF1F-E948-8111-809BE363C18C}" destId="{27F001D8-60A0-F54B-8BBE-7528BC1A9BB3}"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B59271A1-B0F8-9C42-B5B6-FDBEA19CD090}" type="presOf" srcId="{2A2E3383-ACAE-5B41-980C-E1AC6296206F}" destId="{E2C0C3C0-DA2D-124F-8FCC-53C27F9E6EFC}"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BE4D3032-CA5E-924C-B8A6-9D9EB6AB347E}" type="presOf" srcId="{3E838574-008F-5544-BF0D-1966B065DAFB}" destId="{896547B9-C254-E247-BD5B-C94712A49844}" srcOrd="0" destOrd="0" presId="urn:microsoft.com/office/officeart/2005/8/layout/lProcess3"/>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2016/12/25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2016/12/25</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a:t>
            </a:r>
            <a:r>
              <a:rPr lang="zh-CN" altLang="en-US" dirty="0" smtClean="0">
                <a:latin typeface="宋体" charset="-122"/>
              </a:rPr>
              <a:t>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a:t>
            </a:r>
            <a:r>
              <a:rPr lang="zh-CN" altLang="zh-CN" dirty="0"/>
              <a:t>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a:t>
            </a:r>
            <a:r>
              <a:rPr lang="zh-CN" altLang="en-US" dirty="0" smtClean="0">
                <a:latin typeface="+mn-ea"/>
              </a:rPr>
              <a:t>方法</a:t>
            </a:r>
            <a:endParaRPr lang="zh-CN" altLang="en-US" dirty="0" smtClean="0">
              <a:latin typeface="+mn-ea"/>
            </a:endParaRP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a:t>
            </a:r>
            <a:r>
              <a:rPr lang="zh-CN" altLang="zh-CN" dirty="0"/>
              <a:t>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a:t>
            </a:r>
            <a:r>
              <a:rPr lang="zh-CN" altLang="zh-CN" dirty="0"/>
              <a:t>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1</a:t>
            </a:r>
            <a:r>
              <a:rPr lang="zh-CN" altLang="en-US" sz="1600" b="1" dirty="0">
                <a:latin typeface="宋体" charset="-122"/>
              </a:rPr>
              <a:t>章 绪论</a:t>
            </a:r>
          </a:p>
          <a:p>
            <a:pPr>
              <a:lnSpc>
                <a:spcPct val="90000"/>
              </a:lnSpc>
            </a:pPr>
            <a:r>
              <a:rPr lang="en-US" altLang="zh-CN" sz="1600" dirty="0">
                <a:latin typeface="宋体" charset="-122"/>
              </a:rPr>
              <a:t>1.1 </a:t>
            </a:r>
            <a:r>
              <a:rPr lang="zh-CN" altLang="en-US" sz="1600" dirty="0">
                <a:latin typeface="宋体" charset="-122"/>
              </a:rPr>
              <a:t>研究背景</a:t>
            </a:r>
          </a:p>
          <a:p>
            <a:pPr>
              <a:lnSpc>
                <a:spcPct val="90000"/>
              </a:lnSpc>
            </a:pPr>
            <a:r>
              <a:rPr lang="en-US" altLang="zh-CN" sz="1600" dirty="0">
                <a:latin typeface="宋体" charset="-122"/>
              </a:rPr>
              <a:t>1.2 </a:t>
            </a:r>
            <a:r>
              <a:rPr lang="zh-CN" altLang="en-US" sz="1600" dirty="0">
                <a:latin typeface="宋体" charset="-122"/>
              </a:rPr>
              <a:t>研究目的和意义</a:t>
            </a:r>
          </a:p>
          <a:p>
            <a:pPr>
              <a:lnSpc>
                <a:spcPct val="90000"/>
              </a:lnSpc>
            </a:pPr>
            <a:r>
              <a:rPr lang="en-US" altLang="zh-CN" sz="1600" dirty="0">
                <a:latin typeface="宋体" charset="-122"/>
              </a:rPr>
              <a:t>1.3 </a:t>
            </a:r>
            <a:r>
              <a:rPr lang="zh-CN" altLang="en-US" sz="1600" dirty="0">
                <a:latin typeface="宋体" charset="-122"/>
              </a:rPr>
              <a:t>技术路线与研究流程</a:t>
            </a:r>
          </a:p>
          <a:p>
            <a:pPr>
              <a:lnSpc>
                <a:spcPct val="90000"/>
              </a:lnSpc>
            </a:pPr>
            <a:r>
              <a:rPr lang="en-US" altLang="zh-CN" sz="1600" dirty="0">
                <a:latin typeface="宋体" charset="-122"/>
              </a:rPr>
              <a:t>1.4 </a:t>
            </a:r>
            <a:r>
              <a:rPr lang="zh-CN" altLang="en-US" sz="1600" dirty="0">
                <a:latin typeface="宋体" charset="-122"/>
              </a:rPr>
              <a:t>本文的主要内容与主要创新点</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2</a:t>
            </a:r>
            <a:r>
              <a:rPr lang="zh-CN" altLang="en-US" sz="1600" b="1" dirty="0">
                <a:latin typeface="宋体" charset="-122"/>
              </a:rPr>
              <a:t>章 国内外文献综述</a:t>
            </a:r>
          </a:p>
          <a:p>
            <a:pPr>
              <a:lnSpc>
                <a:spcPct val="80000"/>
              </a:lnSpc>
            </a:pPr>
            <a:r>
              <a:rPr lang="en-US" altLang="zh-CN" sz="1600" dirty="0">
                <a:latin typeface="宋体" charset="-122"/>
              </a:rPr>
              <a:t>2.1 </a:t>
            </a:r>
            <a:r>
              <a:rPr lang="zh-CN" altLang="en-US" sz="1600" dirty="0">
                <a:latin typeface="宋体" charset="-122"/>
              </a:rPr>
              <a:t>传统的订货问题研究及扩展</a:t>
            </a:r>
          </a:p>
          <a:p>
            <a:pPr>
              <a:lnSpc>
                <a:spcPct val="80000"/>
              </a:lnSpc>
            </a:pPr>
            <a:r>
              <a:rPr lang="en-US" altLang="zh-CN" sz="1600" dirty="0">
                <a:latin typeface="宋体" charset="-122"/>
              </a:rPr>
              <a:t>2.2 </a:t>
            </a:r>
            <a:r>
              <a:rPr lang="zh-CN" altLang="en-US" sz="1600" dirty="0">
                <a:latin typeface="宋体" charset="-122"/>
              </a:rPr>
              <a:t>报童决策偏差的研究 </a:t>
            </a:r>
          </a:p>
          <a:p>
            <a:pPr>
              <a:lnSpc>
                <a:spcPct val="80000"/>
              </a:lnSpc>
            </a:pPr>
            <a:r>
              <a:rPr lang="en-US" altLang="zh-CN" sz="1600" dirty="0">
                <a:latin typeface="宋体" charset="-122"/>
              </a:rPr>
              <a:t>2.3 </a:t>
            </a:r>
            <a:r>
              <a:rPr lang="zh-CN" altLang="en-US" sz="1600" dirty="0">
                <a:latin typeface="宋体" charset="-122"/>
              </a:rPr>
              <a:t>报童问题参考点研究进展 </a:t>
            </a:r>
          </a:p>
          <a:p>
            <a:pPr>
              <a:lnSpc>
                <a:spcPct val="80000"/>
              </a:lnSpc>
            </a:pPr>
            <a:r>
              <a:rPr lang="en-US" altLang="zh-CN" sz="1600" dirty="0">
                <a:latin typeface="宋体" charset="-122"/>
              </a:rPr>
              <a:t>2.4 </a:t>
            </a:r>
            <a:r>
              <a:rPr lang="zh-CN" altLang="en-US" sz="1600" dirty="0">
                <a:latin typeface="宋体" charset="-122"/>
              </a:rPr>
              <a:t>本章小结</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3</a:t>
            </a:r>
            <a:r>
              <a:rPr lang="zh-CN" altLang="en-US" sz="1600" b="1" dirty="0">
                <a:latin typeface="宋体" charset="-122"/>
              </a:rPr>
              <a:t>章 基于第三代前景理论的订货模型</a:t>
            </a:r>
          </a:p>
          <a:p>
            <a:r>
              <a:rPr lang="en-US" altLang="zh-CN" sz="1600" dirty="0">
                <a:latin typeface="宋体" charset="-122"/>
              </a:rPr>
              <a:t>3.1</a:t>
            </a:r>
            <a:r>
              <a:rPr lang="en-US" altLang="zh-CN" sz="1600" dirty="0"/>
              <a:t> </a:t>
            </a:r>
            <a:r>
              <a:rPr lang="zh-CN" altLang="en-US" sz="1600" dirty="0">
                <a:latin typeface="宋体" charset="-122"/>
              </a:rPr>
              <a:t>问题描述 </a:t>
            </a:r>
          </a:p>
          <a:p>
            <a:pPr lvl="1"/>
            <a:r>
              <a:rPr lang="en-US" altLang="zh-CN" sz="1200" dirty="0"/>
              <a:t>3.1.1 </a:t>
            </a:r>
            <a:r>
              <a:rPr lang="zh-CN" altLang="en-US" sz="1200" dirty="0">
                <a:latin typeface="宋体" charset="-122"/>
              </a:rPr>
              <a:t>相关参数说明</a:t>
            </a:r>
          </a:p>
          <a:p>
            <a:pPr lvl="1"/>
            <a:r>
              <a:rPr lang="en-US" altLang="zh-CN" sz="1200" dirty="0"/>
              <a:t>3.1.2 </a:t>
            </a:r>
            <a:r>
              <a:rPr lang="zh-CN" altLang="en-US" sz="1200" dirty="0">
                <a:latin typeface="宋体" charset="-122"/>
              </a:rPr>
              <a:t>订货假设</a:t>
            </a:r>
          </a:p>
          <a:p>
            <a:pPr>
              <a:lnSpc>
                <a:spcPct val="90000"/>
              </a:lnSpc>
            </a:pPr>
            <a:r>
              <a:rPr lang="en-US" altLang="zh-CN" sz="1600" dirty="0">
                <a:latin typeface="宋体" charset="-122"/>
              </a:rPr>
              <a:t>3.2 </a:t>
            </a:r>
            <a:r>
              <a:rPr lang="zh-CN" altLang="en-US" sz="1600" dirty="0">
                <a:latin typeface="宋体" charset="-122"/>
              </a:rPr>
              <a:t>期望收益最大化理论的订货模型</a:t>
            </a:r>
          </a:p>
          <a:p>
            <a:pPr>
              <a:lnSpc>
                <a:spcPct val="90000"/>
              </a:lnSpc>
            </a:pPr>
            <a:r>
              <a:rPr lang="en-US" altLang="zh-CN" sz="1600" dirty="0">
                <a:latin typeface="宋体" charset="-122"/>
              </a:rPr>
              <a:t>3.3 </a:t>
            </a:r>
            <a:r>
              <a:rPr lang="zh-CN" altLang="en-US" sz="1600" dirty="0">
                <a:latin typeface="宋体" charset="-122"/>
              </a:rPr>
              <a:t>前景理论解释</a:t>
            </a:r>
          </a:p>
          <a:p>
            <a:pPr>
              <a:lnSpc>
                <a:spcPct val="90000"/>
              </a:lnSpc>
            </a:pPr>
            <a:r>
              <a:rPr lang="en-US" altLang="zh-CN" sz="1600" dirty="0">
                <a:latin typeface="宋体" charset="-122"/>
              </a:rPr>
              <a:t>3.4 </a:t>
            </a:r>
            <a:r>
              <a:rPr lang="zh-CN" altLang="en-US" sz="1600" dirty="0">
                <a:latin typeface="宋体" charset="-122"/>
              </a:rPr>
              <a:t>基于第三代前景理论的各个参考点订货模型</a:t>
            </a:r>
          </a:p>
          <a:p>
            <a:pPr lvl="1"/>
            <a:r>
              <a:rPr lang="en-US" altLang="zh-CN" sz="1200" dirty="0"/>
              <a:t>3.4.1 </a:t>
            </a:r>
            <a:r>
              <a:rPr lang="zh-CN" altLang="en-US" sz="1200" dirty="0">
                <a:latin typeface="宋体" charset="-122"/>
              </a:rPr>
              <a:t>基于静态参考点的报童问题修正模型</a:t>
            </a:r>
          </a:p>
          <a:p>
            <a:pPr lvl="1"/>
            <a:r>
              <a:rPr lang="en-US" altLang="zh-CN" sz="1200" dirty="0"/>
              <a:t>3.4.2 </a:t>
            </a:r>
            <a:r>
              <a:rPr lang="zh-CN" altLang="en-US" sz="1200" dirty="0"/>
              <a:t>基于动态参考点的报童问题修正模型 </a:t>
            </a:r>
          </a:p>
          <a:p>
            <a:pPr>
              <a:lnSpc>
                <a:spcPct val="90000"/>
              </a:lnSpc>
            </a:pPr>
            <a:r>
              <a:rPr lang="en-US" altLang="zh-CN" sz="1600" dirty="0">
                <a:latin typeface="宋体" charset="-122"/>
              </a:rPr>
              <a:t>3.5 </a:t>
            </a:r>
            <a:r>
              <a:rPr lang="zh-CN" altLang="en-US" sz="1600" dirty="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4</a:t>
            </a:r>
            <a:r>
              <a:rPr lang="zh-CN" altLang="en-US" sz="1600" b="1" dirty="0">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dirty="0">
                <a:latin typeface="宋体" charset="-122"/>
              </a:rPr>
              <a:t>4.1 </a:t>
            </a:r>
            <a:r>
              <a:rPr lang="zh-CN" altLang="zh-CN" sz="1600" dirty="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dirty="0">
                <a:latin typeface="宋体" charset="-122"/>
              </a:rPr>
              <a:t>4.2 </a:t>
            </a:r>
            <a:r>
              <a:rPr lang="zh-CN" altLang="en-US" sz="1600" dirty="0">
                <a:latin typeface="宋体" charset="-122"/>
              </a:rPr>
              <a:t>损失规避系数引出</a:t>
            </a:r>
            <a:r>
              <a:rPr lang="zh-CN" altLang="zh-CN" sz="1600" dirty="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4.3 </a:t>
            </a:r>
            <a:r>
              <a:rPr lang="zh-CN" altLang="en-US" sz="1600" dirty="0">
                <a:latin typeface="宋体" charset="-122"/>
              </a:rPr>
              <a:t>引入参考点的</a:t>
            </a:r>
            <a:r>
              <a:rPr lang="zh-CN" altLang="zh-CN" sz="1600" dirty="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4.4 </a:t>
            </a:r>
            <a:r>
              <a:rPr lang="zh-CN" altLang="zh-CN" sz="1600" dirty="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dirty="0">
                <a:latin typeface="宋体" charset="-122"/>
              </a:rPr>
              <a:t>4.5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5</a:t>
            </a:r>
            <a:r>
              <a:rPr lang="zh-CN" altLang="en-US" sz="1600" b="1" dirty="0">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dirty="0">
                <a:latin typeface="宋体" charset="-122"/>
              </a:rPr>
              <a:t>5.1 </a:t>
            </a:r>
            <a:r>
              <a:rPr lang="zh-CN" altLang="zh-CN" sz="1600" dirty="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dirty="0">
                <a:latin typeface="宋体" charset="-122"/>
              </a:rPr>
              <a:t>5.2 </a:t>
            </a:r>
            <a:r>
              <a:rPr lang="zh-CN" altLang="zh-CN" sz="1600" dirty="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dirty="0">
                <a:latin typeface="宋体" charset="-122"/>
              </a:rPr>
              <a:t>5.3 </a:t>
            </a:r>
            <a:r>
              <a:rPr lang="zh-CN" altLang="zh-CN" sz="1600" dirty="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dirty="0"/>
              <a:t>5.3.1 </a:t>
            </a:r>
            <a:r>
              <a:rPr lang="zh-CN" altLang="zh-CN" sz="1200" dirty="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dirty="0"/>
              <a:t>5.3.2 </a:t>
            </a:r>
            <a:r>
              <a:rPr lang="zh-CN" altLang="zh-CN" sz="1200" dirty="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dirty="0">
                <a:latin typeface="宋体" charset="-122"/>
              </a:rPr>
              <a:t>5.4 </a:t>
            </a:r>
            <a:r>
              <a:rPr lang="zh-CN" altLang="zh-CN" sz="1600" dirty="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dirty="0">
                <a:latin typeface="宋体" charset="-122"/>
              </a:rPr>
              <a:t>5.5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6</a:t>
            </a:r>
            <a:r>
              <a:rPr lang="zh-CN" altLang="en-US" sz="1600" b="1" dirty="0">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dirty="0">
                <a:latin typeface="宋体" charset="-122"/>
              </a:rPr>
              <a:t>6.1 </a:t>
            </a:r>
            <a:r>
              <a:rPr lang="zh-CN" altLang="en-US" sz="1600" dirty="0">
                <a:latin typeface="宋体" charset="-122"/>
              </a:rPr>
              <a:t>研究主要结论</a:t>
            </a:r>
            <a:endParaRPr lang="en-US" altLang="zh-CN" sz="1600" dirty="0">
              <a:latin typeface="宋体" charset="-122"/>
            </a:endParaRPr>
          </a:p>
          <a:p>
            <a:pPr>
              <a:lnSpc>
                <a:spcPct val="90000"/>
              </a:lnSpc>
              <a:spcBef>
                <a:spcPct val="20000"/>
              </a:spcBef>
              <a:buClr>
                <a:srgbClr val="0BD0D9"/>
              </a:buClr>
              <a:buSzPct val="95000"/>
              <a:buFont typeface="Wingdings 2" charset="2"/>
              <a:buChar char=""/>
            </a:pPr>
            <a:r>
              <a:rPr lang="en-US" altLang="zh-CN" sz="1600" dirty="0">
                <a:latin typeface="宋体" charset="-122"/>
              </a:rPr>
              <a:t>6.2 </a:t>
            </a:r>
            <a:r>
              <a:rPr lang="zh-CN" altLang="en-US" sz="1600" dirty="0">
                <a:latin typeface="宋体" charset="-122"/>
              </a:rPr>
              <a:t>现实应用</a:t>
            </a:r>
          </a:p>
          <a:p>
            <a:pPr>
              <a:lnSpc>
                <a:spcPct val="90000"/>
              </a:lnSpc>
              <a:spcBef>
                <a:spcPct val="20000"/>
              </a:spcBef>
              <a:buClr>
                <a:srgbClr val="0BD0D9"/>
              </a:buClr>
              <a:buSzPct val="95000"/>
              <a:buFont typeface="Wingdings 2" charset="2"/>
              <a:buChar char=""/>
            </a:pPr>
            <a:r>
              <a:rPr lang="en-US" altLang="zh-CN" sz="1600" dirty="0">
                <a:latin typeface="宋体" charset="-122"/>
              </a:rPr>
              <a:t>6.3 </a:t>
            </a:r>
            <a:r>
              <a:rPr lang="zh-CN" altLang="en-US" sz="1600" dirty="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a:t>
            </a:r>
            <a:r>
              <a:rPr lang="zh-CN" altLang="en-US" dirty="0" smtClean="0"/>
              <a:t>因此</a:t>
            </a:r>
            <a:r>
              <a:rPr lang="zh-CN" altLang="en-US" dirty="0" smtClean="0"/>
              <a:t>，研发部门的绩效</a:t>
            </a:r>
            <a:r>
              <a:rPr lang="zh-CN" altLang="en-US" dirty="0" smtClean="0"/>
              <a:t>管理体系对</a:t>
            </a:r>
            <a:r>
              <a:rPr lang="zh-CN" altLang="en-US" dirty="0" smtClean="0"/>
              <a:t>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a:t>
            </a:r>
            <a:r>
              <a:rPr lang="zh-CN" altLang="en-US" dirty="0" smtClean="0"/>
              <a:t>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a:t>
            </a:r>
            <a:r>
              <a:rPr lang="zh-CN" altLang="en-US" dirty="0"/>
              <a:t>管理作为企业人力资源部门的一项关键工作，涉及到各个部门和内容部运转。当今，绩效管理理论体系在西方国家</a:t>
            </a:r>
            <a:r>
              <a:rPr lang="zh-CN" altLang="en-US" dirty="0"/>
              <a:t>已经</a:t>
            </a:r>
            <a:r>
              <a:rPr lang="zh-CN" altLang="en-US" dirty="0"/>
              <a:t>发展的比较成熟，但是引用到我国还需结合我国企业的实际情况，灵活运用。回顾绩效管理的发展历程，大致可以分为如下几个阶段：</a:t>
            </a:r>
            <a:endParaRPr lang="zh-CN" altLang="en-US" dirty="0"/>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611560" y="1118468"/>
            <a:ext cx="360040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r>
              <a:rPr kumimoji="1" lang="zh-CN" altLang="en-US" sz="2000" b="1" dirty="0" smtClean="0">
                <a:solidFill>
                  <a:sysClr val="windowText" lastClr="000000"/>
                </a:solidFill>
              </a:rPr>
              <a:t>绩效考核</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在国外</a:t>
            </a:r>
            <a:r>
              <a:rPr kumimoji="1" lang="en-US" altLang="zh-CN" sz="1700" dirty="0" smtClean="0">
                <a:solidFill>
                  <a:sysClr val="windowText" lastClr="000000"/>
                </a:solidFill>
              </a:rPr>
              <a:t>,</a:t>
            </a:r>
            <a:r>
              <a:rPr kumimoji="1" lang="zh-CN" altLang="en-US" sz="1700" dirty="0" smtClean="0">
                <a:solidFill>
                  <a:sysClr val="windowText" lastClr="000000"/>
                </a:solidFill>
              </a:rPr>
              <a:t> 罗伯特</a:t>
            </a:r>
            <a:r>
              <a:rPr kumimoji="1" lang="zh-CN" altLang="en-US" sz="1700" dirty="0">
                <a:solidFill>
                  <a:sysClr val="windowText" lastClr="000000"/>
                </a:solidFill>
              </a:rPr>
              <a:t>于</a:t>
            </a:r>
            <a:r>
              <a:rPr kumimoji="1" lang="en-US" altLang="zh-CN" sz="1700" dirty="0">
                <a:solidFill>
                  <a:sysClr val="windowText" lastClr="000000"/>
                </a:solidFill>
              </a:rPr>
              <a:t>19</a:t>
            </a:r>
            <a:r>
              <a:rPr kumimoji="1" lang="zh-CN" altLang="en-US" sz="1700" dirty="0">
                <a:solidFill>
                  <a:sysClr val="windowText" lastClr="000000"/>
                </a:solidFill>
              </a:rPr>
              <a:t>世纪采用绩效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a:t>
            </a:r>
            <a:r>
              <a:rPr kumimoji="1" lang="zh-CN" altLang="zh-CN" sz="1700" dirty="0">
                <a:solidFill>
                  <a:sysClr val="windowText" lastClr="000000"/>
                </a:solidFill>
              </a:rPr>
              <a:t>。认为</a:t>
            </a:r>
            <a:r>
              <a:rPr kumimoji="1" lang="zh-CN" altLang="zh-CN" sz="1700" dirty="0">
                <a:solidFill>
                  <a:sysClr val="windowText" lastClr="000000"/>
                </a:solidFill>
              </a:rPr>
              <a:t>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在全过程绩效管理阶段，学者们发现企业选取关键绩效考核指标要以企业的战略为基础的。</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a:t>
            </a:r>
            <a:r>
              <a:rPr lang="zh-CN" altLang="zh-CN" sz="1600" dirty="0"/>
              <a:t>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a:t>
            </a:r>
            <a:r>
              <a:rPr lang="zh-CN" altLang="zh-CN" sz="1600" dirty="0"/>
              <a:t>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a:t> </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3667</TotalTime>
  <Words>2938</Words>
  <Application>Microsoft Macintosh PowerPoint</Application>
  <PresentationFormat>全屏显示(4:3)</PresentationFormat>
  <Paragraphs>273</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Calibri</vt:lpstr>
      <vt:lpstr>Century Gothic</vt:lpstr>
      <vt:lpstr>Times New Roman</vt:lpstr>
      <vt:lpstr>Wingdings</vt:lpstr>
      <vt:lpstr>Wingdings 2</vt:lpstr>
      <vt:lpstr>Wingdings 3</vt:lpstr>
      <vt:lpstr>楷体_GB2312</vt:lpstr>
      <vt:lpstr>宋体</vt:lpstr>
      <vt:lpstr>幼圆</vt:lpstr>
      <vt:lpstr>Arial</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334</cp:revision>
  <dcterms:created xsi:type="dcterms:W3CDTF">2010-03-25T08:10:39Z</dcterms:created>
  <dcterms:modified xsi:type="dcterms:W3CDTF">2016-12-25T10:00:59Z</dcterms:modified>
</cp:coreProperties>
</file>