
<file path=[Content_Types].xml><?xml version="1.0" encoding="utf-8"?>
<Types xmlns="http://schemas.openxmlformats.org/package/2006/content-types">
  <Default Extension="xml" ContentType="application/xml"/>
  <Default Extension="bin" ContentType="application/vnd.openxmlformats-officedocument.oleObject"/>
  <Default Extension="png" ContentType="image/png"/>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6" r:id="rId1"/>
  </p:sldMasterIdLst>
  <p:notesMasterIdLst>
    <p:notesMasterId r:id="rId38"/>
  </p:notesMasterIdLst>
  <p:handoutMasterIdLst>
    <p:handoutMasterId r:id="rId39"/>
  </p:handoutMasterIdLst>
  <p:sldIdLst>
    <p:sldId id="256" r:id="rId2"/>
    <p:sldId id="284" r:id="rId3"/>
    <p:sldId id="295" r:id="rId4"/>
    <p:sldId id="321" r:id="rId5"/>
    <p:sldId id="296" r:id="rId6"/>
    <p:sldId id="298" r:id="rId7"/>
    <p:sldId id="297" r:id="rId8"/>
    <p:sldId id="300" r:id="rId9"/>
    <p:sldId id="301" r:id="rId10"/>
    <p:sldId id="317" r:id="rId11"/>
    <p:sldId id="318" r:id="rId12"/>
    <p:sldId id="303" r:id="rId13"/>
    <p:sldId id="263" r:id="rId14"/>
    <p:sldId id="304" r:id="rId15"/>
    <p:sldId id="289" r:id="rId16"/>
    <p:sldId id="265" r:id="rId17"/>
    <p:sldId id="294" r:id="rId18"/>
    <p:sldId id="293" r:id="rId19"/>
    <p:sldId id="315" r:id="rId20"/>
    <p:sldId id="316" r:id="rId21"/>
    <p:sldId id="307" r:id="rId22"/>
    <p:sldId id="266" r:id="rId23"/>
    <p:sldId id="273" r:id="rId24"/>
    <p:sldId id="292" r:id="rId25"/>
    <p:sldId id="269" r:id="rId26"/>
    <p:sldId id="288" r:id="rId27"/>
    <p:sldId id="270" r:id="rId28"/>
    <p:sldId id="306" r:id="rId29"/>
    <p:sldId id="274" r:id="rId30"/>
    <p:sldId id="305" r:id="rId31"/>
    <p:sldId id="309" r:id="rId32"/>
    <p:sldId id="310" r:id="rId33"/>
    <p:sldId id="311" r:id="rId34"/>
    <p:sldId id="312" r:id="rId35"/>
    <p:sldId id="313" r:id="rId36"/>
    <p:sldId id="314"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F68B9"/>
    <a:srgbClr val="178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671"/>
  </p:normalViewPr>
  <p:slideViewPr>
    <p:cSldViewPr>
      <p:cViewPr>
        <p:scale>
          <a:sx n="107" d="100"/>
          <a:sy n="107" d="100"/>
        </p:scale>
        <p:origin x="144"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rgbClr val="FF0000"/>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rgbClr val="FF0000"/>
              </a:solidFill>
            </a:rPr>
            <a:t>选题背景</a:t>
          </a:r>
          <a:endParaRPr lang="zh-CN" altLang="en-US" dirty="0">
            <a:solidFill>
              <a:srgbClr val="FF0000"/>
            </a:solidFill>
          </a:endParaRPr>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dgm:t>
        <a:bodyPr/>
        <a:lstStyle/>
        <a:p>
          <a:endParaRPr lang="zh-CN" altLang="en-US"/>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455D2296-D21D-40EA-A3DC-A71A9508AACC}" type="presOf" srcId="{6D9D05F1-CFF6-4C3D-B25C-9D78CF0D6EA4}" destId="{4D1B7F81-D893-4477-A6B6-E73AF22AF382}"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500AD871-C4A0-4CE4-8324-E0A9F41F4881}" type="presOf" srcId="{95B78D3F-8952-4800-9349-6289D4C4053F}" destId="{A2C6F9BC-1540-4028-8233-FD37AFE899C0}" srcOrd="0" destOrd="0" presId="urn:microsoft.com/office/officeart/2005/8/layout/chevron2"/>
    <dgm:cxn modelId="{3FF12E30-BA95-417A-81BF-6962251134E3}" type="presOf" srcId="{A92AF156-8F18-426F-A4F7-3023E18E22E0}" destId="{FB5F04B6-4EB5-4A24-B0FE-3126F829F4D6}" srcOrd="0" destOrd="0" presId="urn:microsoft.com/office/officeart/2005/8/layout/chevron2"/>
    <dgm:cxn modelId="{825FDCC4-6C91-43C9-A2B7-D3DCDF93573A}"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49930184-66E1-4CF2-8D90-52E741E299FA}" type="presOf" srcId="{9A216D05-9FEA-44EF-A7D8-D2C9072EAA0C}" destId="{B2E526E1-AEA5-413E-B778-20A5FD0F84B5}" srcOrd="0" destOrd="0" presId="urn:microsoft.com/office/officeart/2005/8/layout/chevron2"/>
    <dgm:cxn modelId="{D50DE050-8B08-43FC-AD02-76D37478DBFE}"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4B56F8AE-384F-4027-9B0F-0764B1707E05}" type="presOf" srcId="{4AAF4DD5-8CA8-4925-8225-62F86F409ECE}" destId="{28538A20-80BE-452B-94D6-2A3C2E6EBE5C}" srcOrd="0" destOrd="0" presId="urn:microsoft.com/office/officeart/2005/8/layout/chevron2"/>
    <dgm:cxn modelId="{50B8BEA8-1CE7-490C-AE2C-5A0CF50475CB}" type="presOf" srcId="{656F983A-B580-4D9F-95AB-0F9E370E707E}" destId="{2BC1320C-44BC-46A3-AC45-42F7AA5EBC9B}"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E02354E6-0F45-4538-9BDA-16D7D4FD1475}" type="presOf" srcId="{85F25ACD-99B1-4A09-8D6B-BABBFBC5AAE1}" destId="{9CA80354-FAE7-4C6D-A9F4-33B65591E6AE}" srcOrd="0" destOrd="0" presId="urn:microsoft.com/office/officeart/2005/8/layout/chevron2"/>
    <dgm:cxn modelId="{BCF12564-82DF-4B3E-BF2D-D47266CD1E11}" srcId="{1D772BF6-06F7-4651-A029-B4B780961031}" destId="{BFEE376F-BA01-45D9-B6D6-37AE9A4DA58F}" srcOrd="4" destOrd="0" parTransId="{31A7CF4B-A671-45F6-8E91-FE6115D8ADEA}" sibTransId="{FDBA4B70-FB16-4AA0-93CD-4868CDC93305}"/>
    <dgm:cxn modelId="{9939977C-049F-48D0-A1C8-B4D1D1A2B914}" type="presOf" srcId="{FFCBA259-DB06-4F99-974C-F6E532CAA7DF}" destId="{D079A889-7926-42D4-942C-B9541A600B18}" srcOrd="0" destOrd="0" presId="urn:microsoft.com/office/officeart/2005/8/layout/chevron2"/>
    <dgm:cxn modelId="{227AFB32-67B8-4013-89AB-131E90569022}" type="presOf" srcId="{BFEE376F-BA01-45D9-B6D6-37AE9A4DA58F}" destId="{A595BDD3-0109-4B6B-A68F-D9E5B33A533A}" srcOrd="0" destOrd="0" presId="urn:microsoft.com/office/officeart/2005/8/layout/chevron2"/>
    <dgm:cxn modelId="{21809F8E-2A49-4BD6-B3AD-2D1BE2AC843B}"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294B42DC-0AE2-41E5-A8FC-0345EA8023EC}" type="presOf" srcId="{1D772BF6-06F7-4651-A029-B4B780961031}" destId="{EAAB0E9B-7440-4475-B661-C06431428C41}" srcOrd="0" destOrd="0" presId="urn:microsoft.com/office/officeart/2005/8/layout/chevron2"/>
    <dgm:cxn modelId="{4ADC99F0-11DA-4708-BEC3-423A8105D4BE}" type="presOf" srcId="{743DC7DA-6D0D-4C14-A415-769EA628D30A}" destId="{D866C4BE-46D6-41EE-AFCD-8975B5E51F8A}" srcOrd="0" destOrd="0" presId="urn:microsoft.com/office/officeart/2005/8/layout/chevron2"/>
    <dgm:cxn modelId="{90220468-48A5-4C38-BF98-6B1BA9DC7329}"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E0D77D7C-F4C4-4068-8684-C0ED39DE0380}" type="presParOf" srcId="{EAAB0E9B-7440-4475-B661-C06431428C41}" destId="{84318386-AC97-41C8-93A1-703E401ECF90}" srcOrd="0" destOrd="0" presId="urn:microsoft.com/office/officeart/2005/8/layout/chevron2"/>
    <dgm:cxn modelId="{B34FD087-8844-4781-8BD9-2FED2C011613}" type="presParOf" srcId="{84318386-AC97-41C8-93A1-703E401ECF90}" destId="{D079A889-7926-42D4-942C-B9541A600B18}" srcOrd="0" destOrd="0" presId="urn:microsoft.com/office/officeart/2005/8/layout/chevron2"/>
    <dgm:cxn modelId="{65D39202-6E1E-46EF-811E-3F43C541AAFA}" type="presParOf" srcId="{84318386-AC97-41C8-93A1-703E401ECF90}" destId="{6C3B9F8B-9366-4491-9EB5-EB82FA449375}" srcOrd="1" destOrd="0" presId="urn:microsoft.com/office/officeart/2005/8/layout/chevron2"/>
    <dgm:cxn modelId="{C484BEB6-0499-48F8-97C4-E2AEFC5AB161}" type="presParOf" srcId="{EAAB0E9B-7440-4475-B661-C06431428C41}" destId="{937E4FDE-D525-4661-8FE9-5E0A6D03081E}" srcOrd="1" destOrd="0" presId="urn:microsoft.com/office/officeart/2005/8/layout/chevron2"/>
    <dgm:cxn modelId="{EEC66CC6-93D3-4574-B56F-D9B04279D194}" type="presParOf" srcId="{EAAB0E9B-7440-4475-B661-C06431428C41}" destId="{485F9F22-6CEE-44E1-A7E7-6C07E3037C73}" srcOrd="2" destOrd="0" presId="urn:microsoft.com/office/officeart/2005/8/layout/chevron2"/>
    <dgm:cxn modelId="{F87096D2-F8C7-4E86-BD92-6F623FACCDBD}" type="presParOf" srcId="{485F9F22-6CEE-44E1-A7E7-6C07E3037C73}" destId="{FB5F04B6-4EB5-4A24-B0FE-3126F829F4D6}" srcOrd="0" destOrd="0" presId="urn:microsoft.com/office/officeart/2005/8/layout/chevron2"/>
    <dgm:cxn modelId="{4CF08C1D-40C3-43B2-A128-6C2A80246D87}" type="presParOf" srcId="{485F9F22-6CEE-44E1-A7E7-6C07E3037C73}" destId="{28538A20-80BE-452B-94D6-2A3C2E6EBE5C}" srcOrd="1" destOrd="0" presId="urn:microsoft.com/office/officeart/2005/8/layout/chevron2"/>
    <dgm:cxn modelId="{36046E7B-6D74-46B9-B683-089B93FDE1C9}" type="presParOf" srcId="{EAAB0E9B-7440-4475-B661-C06431428C41}" destId="{F8663CAE-21D0-44B7-BA01-5ED83B2861F4}" srcOrd="3" destOrd="0" presId="urn:microsoft.com/office/officeart/2005/8/layout/chevron2"/>
    <dgm:cxn modelId="{B6FE8953-649D-4F6A-BE5A-61C4341625B7}" type="presParOf" srcId="{EAAB0E9B-7440-4475-B661-C06431428C41}" destId="{C2AE3319-AF87-4BA2-9D8B-E9AECD9752C1}" srcOrd="4" destOrd="0" presId="urn:microsoft.com/office/officeart/2005/8/layout/chevron2"/>
    <dgm:cxn modelId="{137C291B-5C57-46F6-AF6B-575F89A9089D}" type="presParOf" srcId="{C2AE3319-AF87-4BA2-9D8B-E9AECD9752C1}" destId="{6F4B8583-741F-4390-93BA-1C87ED648F99}" srcOrd="0" destOrd="0" presId="urn:microsoft.com/office/officeart/2005/8/layout/chevron2"/>
    <dgm:cxn modelId="{06E311DD-2937-4409-99C0-501ED60F76AC}" type="presParOf" srcId="{C2AE3319-AF87-4BA2-9D8B-E9AECD9752C1}" destId="{DE93F313-3056-441E-BF44-08BCF2701DA0}" srcOrd="1" destOrd="0" presId="urn:microsoft.com/office/officeart/2005/8/layout/chevron2"/>
    <dgm:cxn modelId="{4CADAAE1-CD39-44C6-B19B-1DEC176ECF13}" type="presParOf" srcId="{EAAB0E9B-7440-4475-B661-C06431428C41}" destId="{B9D71E73-8073-4EBF-B9D0-74478F2EE089}" srcOrd="5" destOrd="0" presId="urn:microsoft.com/office/officeart/2005/8/layout/chevron2"/>
    <dgm:cxn modelId="{78460A1A-6A0C-489A-8316-67D24B41062B}" type="presParOf" srcId="{EAAB0E9B-7440-4475-B661-C06431428C41}" destId="{B2E6AFFA-82EE-4C5B-871B-7CE9E2573D61}" srcOrd="6" destOrd="0" presId="urn:microsoft.com/office/officeart/2005/8/layout/chevron2"/>
    <dgm:cxn modelId="{71EE5F85-DE63-4ABE-B5A3-B273430D6D0E}" type="presParOf" srcId="{B2E6AFFA-82EE-4C5B-871B-7CE9E2573D61}" destId="{4D1B7F81-D893-4477-A6B6-E73AF22AF382}" srcOrd="0" destOrd="0" presId="urn:microsoft.com/office/officeart/2005/8/layout/chevron2"/>
    <dgm:cxn modelId="{6436D6ED-D19C-44AD-887B-4736408C7C80}" type="presParOf" srcId="{B2E6AFFA-82EE-4C5B-871B-7CE9E2573D61}" destId="{A2C6F9BC-1540-4028-8233-FD37AFE899C0}" srcOrd="1" destOrd="0" presId="urn:microsoft.com/office/officeart/2005/8/layout/chevron2"/>
    <dgm:cxn modelId="{A494E5B3-28B1-4EA3-90FB-79BE2B333050}" type="presParOf" srcId="{EAAB0E9B-7440-4475-B661-C06431428C41}" destId="{952EE29C-08EF-4124-B521-1C342A646EDC}" srcOrd="7" destOrd="0" presId="urn:microsoft.com/office/officeart/2005/8/layout/chevron2"/>
    <dgm:cxn modelId="{145E4C25-4FC9-4E77-B978-DB9217E22DB5}" type="presParOf" srcId="{EAAB0E9B-7440-4475-B661-C06431428C41}" destId="{ED6F9BA3-174D-4A52-8F4F-EBD7B6BCC5C2}" srcOrd="8" destOrd="0" presId="urn:microsoft.com/office/officeart/2005/8/layout/chevron2"/>
    <dgm:cxn modelId="{6C97C315-A3F5-4EDD-8DCD-0869F995D5B5}" type="presParOf" srcId="{ED6F9BA3-174D-4A52-8F4F-EBD7B6BCC5C2}" destId="{A595BDD3-0109-4B6B-A68F-D9E5B33A533A}" srcOrd="0" destOrd="0" presId="urn:microsoft.com/office/officeart/2005/8/layout/chevron2"/>
    <dgm:cxn modelId="{63470AF9-1A32-4F74-AF9A-3E6AF0F1891C}" type="presParOf" srcId="{ED6F9BA3-174D-4A52-8F4F-EBD7B6BCC5C2}" destId="{B2E526E1-AEA5-413E-B778-20A5FD0F84B5}" srcOrd="1" destOrd="0" presId="urn:microsoft.com/office/officeart/2005/8/layout/chevron2"/>
    <dgm:cxn modelId="{43449B8C-6BE2-4BE1-A7AE-636DB31FF5E0}" type="presParOf" srcId="{EAAB0E9B-7440-4475-B661-C06431428C41}" destId="{CD5E0993-BE86-4D6A-A11F-687340345F55}" srcOrd="9" destOrd="0" presId="urn:microsoft.com/office/officeart/2005/8/layout/chevron2"/>
    <dgm:cxn modelId="{87293A31-303D-4CCB-B574-9E720DF91042}" type="presParOf" srcId="{EAAB0E9B-7440-4475-B661-C06431428C41}" destId="{7B8E062E-6715-4D37-A0C3-5599EE719C88}" srcOrd="10" destOrd="0" presId="urn:microsoft.com/office/officeart/2005/8/layout/chevron2"/>
    <dgm:cxn modelId="{31CF5E98-2BC8-490A-A535-8286ACA3D01A}" type="presParOf" srcId="{7B8E062E-6715-4D37-A0C3-5599EE719C88}" destId="{D866C4BE-46D6-41EE-AFCD-8975B5E51F8A}" srcOrd="0" destOrd="0" presId="urn:microsoft.com/office/officeart/2005/8/layout/chevron2"/>
    <dgm:cxn modelId="{E3B49BB0-BC63-4022-A381-A17C45CA4E99}" type="presParOf" srcId="{7B8E062E-6715-4D37-A0C3-5599EE719C88}" destId="{6696FA8A-D025-4550-9F70-A287CBD9FD62}" srcOrd="1" destOrd="0" presId="urn:microsoft.com/office/officeart/2005/8/layout/chevron2"/>
    <dgm:cxn modelId="{0C62E5E8-5BE7-4E33-B594-2CC5A5556649}" type="presParOf" srcId="{EAAB0E9B-7440-4475-B661-C06431428C41}" destId="{27743B18-B394-4EB3-8895-45B15209650C}" srcOrd="11" destOrd="0" presId="urn:microsoft.com/office/officeart/2005/8/layout/chevron2"/>
    <dgm:cxn modelId="{5FB360E2-2555-402B-8AC1-E74D3E928579}" type="presParOf" srcId="{EAAB0E9B-7440-4475-B661-C06431428C41}" destId="{CDC9B5C5-7F76-42B3-ABCE-FBC7AA84F5CE}" srcOrd="12" destOrd="0" presId="urn:microsoft.com/office/officeart/2005/8/layout/chevron2"/>
    <dgm:cxn modelId="{F21E9F30-91E3-4689-901F-011EE6264574}" type="presParOf" srcId="{CDC9B5C5-7F76-42B3-ABCE-FBC7AA84F5CE}" destId="{2BC1320C-44BC-46A3-AC45-42F7AA5EBC9B}" srcOrd="0" destOrd="0" presId="urn:microsoft.com/office/officeart/2005/8/layout/chevron2"/>
    <dgm:cxn modelId="{B98FC8BF-ECDB-4CED-B56E-E2566AA30CD5}"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a:solidFill>
          <a:srgbClr val="FF0000"/>
        </a:solidFill>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rgbClr val="FF0000"/>
              </a:solidFill>
            </a:rPr>
            <a:t>研究方法</a:t>
          </a:r>
          <a:endParaRPr lang="zh-CN" altLang="en-US" dirty="0">
            <a:solidFill>
              <a:srgbClr val="FF0000"/>
            </a:solidFill>
          </a:endParaRPr>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694F735B-CFAD-4004-B95F-1341FB4F45EC}" type="presOf" srcId="{2F680339-C139-470E-8931-7BBDCA214C24}" destId="{6C3B9F8B-9366-4491-9EB5-EB82FA449375}" srcOrd="0" destOrd="0" presId="urn:microsoft.com/office/officeart/2005/8/layout/chevron2"/>
    <dgm:cxn modelId="{484B875F-94FC-47BE-8A53-D59787028965}" type="presOf" srcId="{145DB69D-F46B-46B9-B03E-089F62E61BB7}" destId="{DE93F313-3056-441E-BF44-08BCF2701DA0}" srcOrd="0" destOrd="0" presId="urn:microsoft.com/office/officeart/2005/8/layout/chevron2"/>
    <dgm:cxn modelId="{B7EE0640-5BCC-47FE-AB1A-674C355FEAC6}" type="presOf" srcId="{A92AF156-8F18-426F-A4F7-3023E18E22E0}" destId="{FB5F04B6-4EB5-4A24-B0FE-3126F829F4D6}"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FCB79E3F-E448-4A77-9446-2195F4CD3BE8}" type="presOf" srcId="{4AAF4DD5-8CA8-4925-8225-62F86F409ECE}" destId="{28538A20-80BE-452B-94D6-2A3C2E6EBE5C}"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E483ACA8-FDE8-4286-9715-9ADE1EAC9991}" type="presOf" srcId="{6D9D05F1-CFF6-4C3D-B25C-9D78CF0D6EA4}" destId="{4D1B7F81-D893-4477-A6B6-E73AF22AF382}" srcOrd="0" destOrd="0" presId="urn:microsoft.com/office/officeart/2005/8/layout/chevron2"/>
    <dgm:cxn modelId="{447C1892-1814-4176-AF0E-BA521075FA57}" type="presOf" srcId="{743DC7DA-6D0D-4C14-A415-769EA628D30A}" destId="{D866C4BE-46D6-41EE-AFCD-8975B5E51F8A}"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CE274918-A95B-4F79-B8C9-681864EF4B40}" type="presOf" srcId="{95B78D3F-8952-4800-9349-6289D4C4053F}" destId="{A2C6F9BC-1540-4028-8233-FD37AFE899C0}" srcOrd="0" destOrd="0" presId="urn:microsoft.com/office/officeart/2005/8/layout/chevron2"/>
    <dgm:cxn modelId="{7B3417CC-230C-4F18-A214-29AE94913A11}" type="presOf" srcId="{9A216D05-9FEA-44EF-A7D8-D2C9072EAA0C}" destId="{B2E526E1-AEA5-413E-B778-20A5FD0F84B5}"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6EC810FE-7DAE-442B-9246-E37A05A3B387}" type="presOf" srcId="{1D772BF6-06F7-4651-A029-B4B780961031}" destId="{EAAB0E9B-7440-4475-B661-C06431428C41}" srcOrd="0" destOrd="0" presId="urn:microsoft.com/office/officeart/2005/8/layout/chevron2"/>
    <dgm:cxn modelId="{91B6BEAC-4F1C-44AB-9D55-045936AAB6D3}" type="presOf" srcId="{FFCBA259-DB06-4F99-974C-F6E532CAA7DF}" destId="{D079A889-7926-42D4-942C-B9541A600B18}"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E1B39A09-F231-462A-AC7E-0720B24D7777}" type="presOf" srcId="{656F983A-B580-4D9F-95AB-0F9E370E707E}" destId="{2BC1320C-44BC-46A3-AC45-42F7AA5EBC9B}" srcOrd="0" destOrd="0" presId="urn:microsoft.com/office/officeart/2005/8/layout/chevron2"/>
    <dgm:cxn modelId="{163DA7DE-60F6-44AA-AE24-ECD969ABD6E0}" type="presOf" srcId="{BCF6E94D-ED74-4C6E-BE30-AB8BA6056519}" destId="{6F4B8583-741F-4390-93BA-1C87ED648F99}" srcOrd="0" destOrd="0" presId="urn:microsoft.com/office/officeart/2005/8/layout/chevron2"/>
    <dgm:cxn modelId="{44EE1832-42C1-45AF-A454-6ECACD6323DD}" type="presOf" srcId="{BFEE376F-BA01-45D9-B6D6-37AE9A4DA58F}" destId="{A595BDD3-0109-4B6B-A68F-D9E5B33A533A}" srcOrd="0" destOrd="0" presId="urn:microsoft.com/office/officeart/2005/8/layout/chevron2"/>
    <dgm:cxn modelId="{2C3AD6CA-9DC3-4B15-8EF4-53D235CD799D}" type="presOf" srcId="{BCBA3779-0D45-4106-852B-71398F803D21}" destId="{6696FA8A-D025-4550-9F70-A287CBD9FD62}" srcOrd="0" destOrd="0" presId="urn:microsoft.com/office/officeart/2005/8/layout/chevron2"/>
    <dgm:cxn modelId="{E90DC079-1FB7-4B3E-B607-43AC355C8B7A}" type="presOf" srcId="{85F25ACD-99B1-4A09-8D6B-BABBFBC5AAE1}" destId="{9CA80354-FAE7-4C6D-A9F4-33B65591E6AE}"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5798B6D8-A0A0-4A93-BFD8-CAED16AE4CBE}" type="presParOf" srcId="{EAAB0E9B-7440-4475-B661-C06431428C41}" destId="{84318386-AC97-41C8-93A1-703E401ECF90}" srcOrd="0" destOrd="0" presId="urn:microsoft.com/office/officeart/2005/8/layout/chevron2"/>
    <dgm:cxn modelId="{5E5A5D4A-63E9-4091-8C3E-059284061EC4}" type="presParOf" srcId="{84318386-AC97-41C8-93A1-703E401ECF90}" destId="{D079A889-7926-42D4-942C-B9541A600B18}" srcOrd="0" destOrd="0" presId="urn:microsoft.com/office/officeart/2005/8/layout/chevron2"/>
    <dgm:cxn modelId="{D506D05C-B6FA-435A-909E-B0FF7B282B06}" type="presParOf" srcId="{84318386-AC97-41C8-93A1-703E401ECF90}" destId="{6C3B9F8B-9366-4491-9EB5-EB82FA449375}" srcOrd="1" destOrd="0" presId="urn:microsoft.com/office/officeart/2005/8/layout/chevron2"/>
    <dgm:cxn modelId="{BF654BC0-2674-4D3F-B0F0-40978B141D92}" type="presParOf" srcId="{EAAB0E9B-7440-4475-B661-C06431428C41}" destId="{937E4FDE-D525-4661-8FE9-5E0A6D03081E}" srcOrd="1" destOrd="0" presId="urn:microsoft.com/office/officeart/2005/8/layout/chevron2"/>
    <dgm:cxn modelId="{4F91D4E2-848E-4DD7-AA12-546862952FC0}" type="presParOf" srcId="{EAAB0E9B-7440-4475-B661-C06431428C41}" destId="{485F9F22-6CEE-44E1-A7E7-6C07E3037C73}" srcOrd="2" destOrd="0" presId="urn:microsoft.com/office/officeart/2005/8/layout/chevron2"/>
    <dgm:cxn modelId="{35403896-0F72-4DAA-A307-BC3C139CA034}" type="presParOf" srcId="{485F9F22-6CEE-44E1-A7E7-6C07E3037C73}" destId="{FB5F04B6-4EB5-4A24-B0FE-3126F829F4D6}" srcOrd="0" destOrd="0" presId="urn:microsoft.com/office/officeart/2005/8/layout/chevron2"/>
    <dgm:cxn modelId="{C1115FFF-82B4-4620-B660-C218683E09B8}" type="presParOf" srcId="{485F9F22-6CEE-44E1-A7E7-6C07E3037C73}" destId="{28538A20-80BE-452B-94D6-2A3C2E6EBE5C}" srcOrd="1" destOrd="0" presId="urn:microsoft.com/office/officeart/2005/8/layout/chevron2"/>
    <dgm:cxn modelId="{E3BA4E44-8DC1-4889-AA3B-B9FE84694331}" type="presParOf" srcId="{EAAB0E9B-7440-4475-B661-C06431428C41}" destId="{F8663CAE-21D0-44B7-BA01-5ED83B2861F4}" srcOrd="3" destOrd="0" presId="urn:microsoft.com/office/officeart/2005/8/layout/chevron2"/>
    <dgm:cxn modelId="{4CEC77BB-0974-4342-AAF9-06C10B1EF0E9}" type="presParOf" srcId="{EAAB0E9B-7440-4475-B661-C06431428C41}" destId="{C2AE3319-AF87-4BA2-9D8B-E9AECD9752C1}" srcOrd="4" destOrd="0" presId="urn:microsoft.com/office/officeart/2005/8/layout/chevron2"/>
    <dgm:cxn modelId="{2981C282-C99F-4F56-B04F-B2777364A330}" type="presParOf" srcId="{C2AE3319-AF87-4BA2-9D8B-E9AECD9752C1}" destId="{6F4B8583-741F-4390-93BA-1C87ED648F99}" srcOrd="0" destOrd="0" presId="urn:microsoft.com/office/officeart/2005/8/layout/chevron2"/>
    <dgm:cxn modelId="{7BD624F5-45E8-43B1-90FA-B6A259D594E2}" type="presParOf" srcId="{C2AE3319-AF87-4BA2-9D8B-E9AECD9752C1}" destId="{DE93F313-3056-441E-BF44-08BCF2701DA0}" srcOrd="1" destOrd="0" presId="urn:microsoft.com/office/officeart/2005/8/layout/chevron2"/>
    <dgm:cxn modelId="{79E99F95-5872-41FF-A2E5-6B4DA6DF8364}" type="presParOf" srcId="{EAAB0E9B-7440-4475-B661-C06431428C41}" destId="{B9D71E73-8073-4EBF-B9D0-74478F2EE089}" srcOrd="5" destOrd="0" presId="urn:microsoft.com/office/officeart/2005/8/layout/chevron2"/>
    <dgm:cxn modelId="{F712B755-6EE5-4851-A3DC-69B67FE9BE4A}" type="presParOf" srcId="{EAAB0E9B-7440-4475-B661-C06431428C41}" destId="{B2E6AFFA-82EE-4C5B-871B-7CE9E2573D61}" srcOrd="6" destOrd="0" presId="urn:microsoft.com/office/officeart/2005/8/layout/chevron2"/>
    <dgm:cxn modelId="{5B922696-19A1-484E-AA99-B54E0C35DA9A}" type="presParOf" srcId="{B2E6AFFA-82EE-4C5B-871B-7CE9E2573D61}" destId="{4D1B7F81-D893-4477-A6B6-E73AF22AF382}" srcOrd="0" destOrd="0" presId="urn:microsoft.com/office/officeart/2005/8/layout/chevron2"/>
    <dgm:cxn modelId="{952DC722-9B6E-4D50-B953-6A82340D6B01}" type="presParOf" srcId="{B2E6AFFA-82EE-4C5B-871B-7CE9E2573D61}" destId="{A2C6F9BC-1540-4028-8233-FD37AFE899C0}" srcOrd="1" destOrd="0" presId="urn:microsoft.com/office/officeart/2005/8/layout/chevron2"/>
    <dgm:cxn modelId="{83B4327C-EEBA-4D75-81CC-DCE6F2A3D58B}" type="presParOf" srcId="{EAAB0E9B-7440-4475-B661-C06431428C41}" destId="{952EE29C-08EF-4124-B521-1C342A646EDC}" srcOrd="7" destOrd="0" presId="urn:microsoft.com/office/officeart/2005/8/layout/chevron2"/>
    <dgm:cxn modelId="{4D1E647B-54C2-425B-86CD-19CA3AA5DC56}" type="presParOf" srcId="{EAAB0E9B-7440-4475-B661-C06431428C41}" destId="{ED6F9BA3-174D-4A52-8F4F-EBD7B6BCC5C2}" srcOrd="8" destOrd="0" presId="urn:microsoft.com/office/officeart/2005/8/layout/chevron2"/>
    <dgm:cxn modelId="{425DBB0D-4C47-4414-A0F0-8CC17978F699}" type="presParOf" srcId="{ED6F9BA3-174D-4A52-8F4F-EBD7B6BCC5C2}" destId="{A595BDD3-0109-4B6B-A68F-D9E5B33A533A}" srcOrd="0" destOrd="0" presId="urn:microsoft.com/office/officeart/2005/8/layout/chevron2"/>
    <dgm:cxn modelId="{4BADADD0-62B0-431B-82A8-CC780598AE97}" type="presParOf" srcId="{ED6F9BA3-174D-4A52-8F4F-EBD7B6BCC5C2}" destId="{B2E526E1-AEA5-413E-B778-20A5FD0F84B5}" srcOrd="1" destOrd="0" presId="urn:microsoft.com/office/officeart/2005/8/layout/chevron2"/>
    <dgm:cxn modelId="{1944B08E-AB2B-440C-9060-A6255433CEE9}" type="presParOf" srcId="{EAAB0E9B-7440-4475-B661-C06431428C41}" destId="{CD5E0993-BE86-4D6A-A11F-687340345F55}" srcOrd="9" destOrd="0" presId="urn:microsoft.com/office/officeart/2005/8/layout/chevron2"/>
    <dgm:cxn modelId="{3E9E9ACA-A4C0-415C-A25C-EC8012301CD8}" type="presParOf" srcId="{EAAB0E9B-7440-4475-B661-C06431428C41}" destId="{7B8E062E-6715-4D37-A0C3-5599EE719C88}" srcOrd="10" destOrd="0" presId="urn:microsoft.com/office/officeart/2005/8/layout/chevron2"/>
    <dgm:cxn modelId="{4C02BBCD-375B-4BB7-8469-B23EB0ABDC99}" type="presParOf" srcId="{7B8E062E-6715-4D37-A0C3-5599EE719C88}" destId="{D866C4BE-46D6-41EE-AFCD-8975B5E51F8A}" srcOrd="0" destOrd="0" presId="urn:microsoft.com/office/officeart/2005/8/layout/chevron2"/>
    <dgm:cxn modelId="{5DC2D8D0-FBA6-4600-93F0-066FD1AC29AF}" type="presParOf" srcId="{7B8E062E-6715-4D37-A0C3-5599EE719C88}" destId="{6696FA8A-D025-4550-9F70-A287CBD9FD62}" srcOrd="1" destOrd="0" presId="urn:microsoft.com/office/officeart/2005/8/layout/chevron2"/>
    <dgm:cxn modelId="{6604512D-8753-41D8-ACE2-B081A5C65649}" type="presParOf" srcId="{EAAB0E9B-7440-4475-B661-C06431428C41}" destId="{27743B18-B394-4EB3-8895-45B15209650C}" srcOrd="11" destOrd="0" presId="urn:microsoft.com/office/officeart/2005/8/layout/chevron2"/>
    <dgm:cxn modelId="{CC067E1B-FE34-4770-B42B-ADB03BA3F7DB}" type="presParOf" srcId="{EAAB0E9B-7440-4475-B661-C06431428C41}" destId="{CDC9B5C5-7F76-42B3-ABCE-FBC7AA84F5CE}" srcOrd="12" destOrd="0" presId="urn:microsoft.com/office/officeart/2005/8/layout/chevron2"/>
    <dgm:cxn modelId="{15BAC6C5-B85B-4F95-8E21-5C35678BA62F}" type="presParOf" srcId="{CDC9B5C5-7F76-42B3-ABCE-FBC7AA84F5CE}" destId="{2BC1320C-44BC-46A3-AC45-42F7AA5EBC9B}" srcOrd="0" destOrd="0" presId="urn:microsoft.com/office/officeart/2005/8/layout/chevron2"/>
    <dgm:cxn modelId="{143B5165-DC28-414A-AD5A-891CBCA13F7A}"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a:solidFill>
          <a:srgbClr val="FF0000"/>
        </a:solidFill>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rgbClr val="FF0000"/>
              </a:solidFill>
            </a:rPr>
            <a:t>文章框架</a:t>
          </a:r>
          <a:endParaRPr lang="zh-CN" altLang="en-US" dirty="0">
            <a:solidFill>
              <a:srgbClr val="FF0000"/>
            </a:solidFill>
          </a:endParaRPr>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65BB6188-187B-4FF2-9573-7DBA18202088}" type="presOf" srcId="{85F25ACD-99B1-4A09-8D6B-BABBFBC5AAE1}" destId="{9CA80354-FAE7-4C6D-A9F4-33B65591E6AE}" srcOrd="0" destOrd="0" presId="urn:microsoft.com/office/officeart/2005/8/layout/chevron2"/>
    <dgm:cxn modelId="{FC4F0803-9A69-4A08-90AE-B6A6BD92CC85}" type="presOf" srcId="{95B78D3F-8952-4800-9349-6289D4C4053F}" destId="{A2C6F9BC-1540-4028-8233-FD37AFE899C0}"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A9F19913-6827-40BD-A931-58419DAE265B}" type="presOf" srcId="{A92AF156-8F18-426F-A4F7-3023E18E22E0}" destId="{FB5F04B6-4EB5-4A24-B0FE-3126F829F4D6}" srcOrd="0" destOrd="0" presId="urn:microsoft.com/office/officeart/2005/8/layout/chevron2"/>
    <dgm:cxn modelId="{FE9003C5-FBA6-4670-B217-9D5B007EF306}" type="presOf" srcId="{656F983A-B580-4D9F-95AB-0F9E370E707E}" destId="{2BC1320C-44BC-46A3-AC45-42F7AA5EBC9B}" srcOrd="0" destOrd="0" presId="urn:microsoft.com/office/officeart/2005/8/layout/chevron2"/>
    <dgm:cxn modelId="{2E8DCC96-CBFA-49DC-B7F7-9A4F575A7EE7}"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D8EF7000-9A24-42E9-9222-6FCFDCE23558}" srcId="{6D9D05F1-CFF6-4C3D-B25C-9D78CF0D6EA4}" destId="{95B78D3F-8952-4800-9349-6289D4C4053F}" srcOrd="0" destOrd="0" parTransId="{E38000F5-EDDC-48B2-8B0F-B1A88A0108B8}" sibTransId="{9A739906-11B7-427C-AB2D-80BB761C0905}"/>
    <dgm:cxn modelId="{458D8AB0-AE49-4F55-B93A-89DF8984608D}" type="presOf" srcId="{2F680339-C139-470E-8931-7BBDCA214C24}" destId="{6C3B9F8B-9366-4491-9EB5-EB82FA449375}" srcOrd="0" destOrd="0" presId="urn:microsoft.com/office/officeart/2005/8/layout/chevron2"/>
    <dgm:cxn modelId="{366631EA-FC1B-439E-9DB1-F5656A6E2B09}" type="presOf" srcId="{BFEE376F-BA01-45D9-B6D6-37AE9A4DA58F}" destId="{A595BDD3-0109-4B6B-A68F-D9E5B33A533A}"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16FFF828-7828-4F0C-92AD-B12724325C25}" type="presOf" srcId="{9A216D05-9FEA-44EF-A7D8-D2C9072EAA0C}" destId="{B2E526E1-AEA5-413E-B778-20A5FD0F84B5}"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59BED1A2-6D10-44C7-96EF-0695EE18C11B}" type="presOf" srcId="{FFCBA259-DB06-4F99-974C-F6E532CAA7DF}" destId="{D079A889-7926-42D4-942C-B9541A600B18}" srcOrd="0" destOrd="0" presId="urn:microsoft.com/office/officeart/2005/8/layout/chevron2"/>
    <dgm:cxn modelId="{7D1275CE-9F0F-431C-B7AE-C94535125792}"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F681EDC5-00ED-4EA0-824A-264D5E1C12C0}" type="presOf" srcId="{6D9D05F1-CFF6-4C3D-B25C-9D78CF0D6EA4}" destId="{4D1B7F81-D893-4477-A6B6-E73AF22AF382}" srcOrd="0" destOrd="0" presId="urn:microsoft.com/office/officeart/2005/8/layout/chevron2"/>
    <dgm:cxn modelId="{22B98E52-BF52-4D4B-AC0D-4E3F4B9C4A70}" type="presOf" srcId="{743DC7DA-6D0D-4C14-A415-769EA628D30A}" destId="{D866C4BE-46D6-41EE-AFCD-8975B5E51F8A}" srcOrd="0" destOrd="0" presId="urn:microsoft.com/office/officeart/2005/8/layout/chevron2"/>
    <dgm:cxn modelId="{ABCA1D91-71AE-472C-8DD1-EF355F4B204E}" type="presOf" srcId="{145DB69D-F46B-46B9-B03E-089F62E61BB7}" destId="{DE93F313-3056-441E-BF44-08BCF2701DA0}" srcOrd="0" destOrd="0" presId="urn:microsoft.com/office/officeart/2005/8/layout/chevron2"/>
    <dgm:cxn modelId="{B765E949-62C9-4097-AFC3-EFB67210875D}" type="presOf" srcId="{1D772BF6-06F7-4651-A029-B4B780961031}" destId="{EAAB0E9B-7440-4475-B661-C06431428C41}"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DE00CF5A-562C-44A7-B156-E9B314ABF768}" type="presOf" srcId="{4AAF4DD5-8CA8-4925-8225-62F86F409ECE}" destId="{28538A20-80BE-452B-94D6-2A3C2E6EBE5C}" srcOrd="0" destOrd="0" presId="urn:microsoft.com/office/officeart/2005/8/layout/chevron2"/>
    <dgm:cxn modelId="{6E828D9F-52FE-47CB-8EE5-BBE3E22CDA15}" srcId="{BCF6E94D-ED74-4C6E-BE30-AB8BA6056519}" destId="{145DB69D-F46B-46B9-B03E-089F62E61BB7}" srcOrd="0" destOrd="0" parTransId="{ECDBEB9A-E3EA-49E1-ADDE-38D7EE382A63}" sibTransId="{A72F8A1E-646B-4C04-91DF-1D4769031332}"/>
    <dgm:cxn modelId="{1790773A-AD28-4008-B3A3-E8D0B48A9640}" type="presParOf" srcId="{EAAB0E9B-7440-4475-B661-C06431428C41}" destId="{84318386-AC97-41C8-93A1-703E401ECF90}" srcOrd="0" destOrd="0" presId="urn:microsoft.com/office/officeart/2005/8/layout/chevron2"/>
    <dgm:cxn modelId="{5D9B4BDF-FC7D-46A4-B10A-4C1E1C6B32F4}" type="presParOf" srcId="{84318386-AC97-41C8-93A1-703E401ECF90}" destId="{D079A889-7926-42D4-942C-B9541A600B18}" srcOrd="0" destOrd="0" presId="urn:microsoft.com/office/officeart/2005/8/layout/chevron2"/>
    <dgm:cxn modelId="{8328F94B-82F5-4447-AB6F-3F3D5912E64C}" type="presParOf" srcId="{84318386-AC97-41C8-93A1-703E401ECF90}" destId="{6C3B9F8B-9366-4491-9EB5-EB82FA449375}" srcOrd="1" destOrd="0" presId="urn:microsoft.com/office/officeart/2005/8/layout/chevron2"/>
    <dgm:cxn modelId="{E77B9030-0C7A-4813-8A78-036A8EC3A004}" type="presParOf" srcId="{EAAB0E9B-7440-4475-B661-C06431428C41}" destId="{937E4FDE-D525-4661-8FE9-5E0A6D03081E}" srcOrd="1" destOrd="0" presId="urn:microsoft.com/office/officeart/2005/8/layout/chevron2"/>
    <dgm:cxn modelId="{438F55D3-5F60-4570-BB8B-7ECFAB0E55A2}" type="presParOf" srcId="{EAAB0E9B-7440-4475-B661-C06431428C41}" destId="{485F9F22-6CEE-44E1-A7E7-6C07E3037C73}" srcOrd="2" destOrd="0" presId="urn:microsoft.com/office/officeart/2005/8/layout/chevron2"/>
    <dgm:cxn modelId="{58A92099-9977-417C-9CEA-581A60A11374}" type="presParOf" srcId="{485F9F22-6CEE-44E1-A7E7-6C07E3037C73}" destId="{FB5F04B6-4EB5-4A24-B0FE-3126F829F4D6}" srcOrd="0" destOrd="0" presId="urn:microsoft.com/office/officeart/2005/8/layout/chevron2"/>
    <dgm:cxn modelId="{2AA7B6E8-81EE-4EEB-95B3-B3F1968E17F3}" type="presParOf" srcId="{485F9F22-6CEE-44E1-A7E7-6C07E3037C73}" destId="{28538A20-80BE-452B-94D6-2A3C2E6EBE5C}" srcOrd="1" destOrd="0" presId="urn:microsoft.com/office/officeart/2005/8/layout/chevron2"/>
    <dgm:cxn modelId="{D8664F2D-348D-4364-B20C-7AE31DCA964E}" type="presParOf" srcId="{EAAB0E9B-7440-4475-B661-C06431428C41}" destId="{F8663CAE-21D0-44B7-BA01-5ED83B2861F4}" srcOrd="3" destOrd="0" presId="urn:microsoft.com/office/officeart/2005/8/layout/chevron2"/>
    <dgm:cxn modelId="{43BEB21B-91A5-4BD6-AF25-210ED63F2E82}" type="presParOf" srcId="{EAAB0E9B-7440-4475-B661-C06431428C41}" destId="{C2AE3319-AF87-4BA2-9D8B-E9AECD9752C1}" srcOrd="4" destOrd="0" presId="urn:microsoft.com/office/officeart/2005/8/layout/chevron2"/>
    <dgm:cxn modelId="{6CCB36DB-124E-461C-A01A-314C6AA77EC9}" type="presParOf" srcId="{C2AE3319-AF87-4BA2-9D8B-E9AECD9752C1}" destId="{6F4B8583-741F-4390-93BA-1C87ED648F99}" srcOrd="0" destOrd="0" presId="urn:microsoft.com/office/officeart/2005/8/layout/chevron2"/>
    <dgm:cxn modelId="{51D36BC4-C263-424A-A618-BF370C0409B7}" type="presParOf" srcId="{C2AE3319-AF87-4BA2-9D8B-E9AECD9752C1}" destId="{DE93F313-3056-441E-BF44-08BCF2701DA0}" srcOrd="1" destOrd="0" presId="urn:microsoft.com/office/officeart/2005/8/layout/chevron2"/>
    <dgm:cxn modelId="{7E30513D-17C8-40C1-A5E7-16770716F041}" type="presParOf" srcId="{EAAB0E9B-7440-4475-B661-C06431428C41}" destId="{B9D71E73-8073-4EBF-B9D0-74478F2EE089}" srcOrd="5" destOrd="0" presId="urn:microsoft.com/office/officeart/2005/8/layout/chevron2"/>
    <dgm:cxn modelId="{43AA6838-CCC0-4BFD-B44C-DF7286C97543}" type="presParOf" srcId="{EAAB0E9B-7440-4475-B661-C06431428C41}" destId="{B2E6AFFA-82EE-4C5B-871B-7CE9E2573D61}" srcOrd="6" destOrd="0" presId="urn:microsoft.com/office/officeart/2005/8/layout/chevron2"/>
    <dgm:cxn modelId="{3A95392D-0A96-41B9-9C77-4499FD8273E0}" type="presParOf" srcId="{B2E6AFFA-82EE-4C5B-871B-7CE9E2573D61}" destId="{4D1B7F81-D893-4477-A6B6-E73AF22AF382}" srcOrd="0" destOrd="0" presId="urn:microsoft.com/office/officeart/2005/8/layout/chevron2"/>
    <dgm:cxn modelId="{5196F038-BC53-499B-ACCA-6FF345948411}" type="presParOf" srcId="{B2E6AFFA-82EE-4C5B-871B-7CE9E2573D61}" destId="{A2C6F9BC-1540-4028-8233-FD37AFE899C0}" srcOrd="1" destOrd="0" presId="urn:microsoft.com/office/officeart/2005/8/layout/chevron2"/>
    <dgm:cxn modelId="{1F9C41BF-7F89-4A28-8FAE-801661907EE9}" type="presParOf" srcId="{EAAB0E9B-7440-4475-B661-C06431428C41}" destId="{952EE29C-08EF-4124-B521-1C342A646EDC}" srcOrd="7" destOrd="0" presId="urn:microsoft.com/office/officeart/2005/8/layout/chevron2"/>
    <dgm:cxn modelId="{80875054-47B8-4399-8055-449678A2B9B4}" type="presParOf" srcId="{EAAB0E9B-7440-4475-B661-C06431428C41}" destId="{ED6F9BA3-174D-4A52-8F4F-EBD7B6BCC5C2}" srcOrd="8" destOrd="0" presId="urn:microsoft.com/office/officeart/2005/8/layout/chevron2"/>
    <dgm:cxn modelId="{95D51BBB-AA47-4BC5-9F7E-9C9E2C42091B}" type="presParOf" srcId="{ED6F9BA3-174D-4A52-8F4F-EBD7B6BCC5C2}" destId="{A595BDD3-0109-4B6B-A68F-D9E5B33A533A}" srcOrd="0" destOrd="0" presId="urn:microsoft.com/office/officeart/2005/8/layout/chevron2"/>
    <dgm:cxn modelId="{D7D34EBA-7110-4AA1-A473-44280CC95F5E}" type="presParOf" srcId="{ED6F9BA3-174D-4A52-8F4F-EBD7B6BCC5C2}" destId="{B2E526E1-AEA5-413E-B778-20A5FD0F84B5}" srcOrd="1" destOrd="0" presId="urn:microsoft.com/office/officeart/2005/8/layout/chevron2"/>
    <dgm:cxn modelId="{4F6EA167-C011-43E3-ADA7-6438D1CE99DE}" type="presParOf" srcId="{EAAB0E9B-7440-4475-B661-C06431428C41}" destId="{CD5E0993-BE86-4D6A-A11F-687340345F55}" srcOrd="9" destOrd="0" presId="urn:microsoft.com/office/officeart/2005/8/layout/chevron2"/>
    <dgm:cxn modelId="{EEFADF48-38E5-4D72-9056-3A92DD612C33}" type="presParOf" srcId="{EAAB0E9B-7440-4475-B661-C06431428C41}" destId="{7B8E062E-6715-4D37-A0C3-5599EE719C88}" srcOrd="10" destOrd="0" presId="urn:microsoft.com/office/officeart/2005/8/layout/chevron2"/>
    <dgm:cxn modelId="{D7A8D888-DB15-40C2-B28D-DB00D8C76349}" type="presParOf" srcId="{7B8E062E-6715-4D37-A0C3-5599EE719C88}" destId="{D866C4BE-46D6-41EE-AFCD-8975B5E51F8A}" srcOrd="0" destOrd="0" presId="urn:microsoft.com/office/officeart/2005/8/layout/chevron2"/>
    <dgm:cxn modelId="{38BEBB63-006D-4097-9393-3FE016133669}" type="presParOf" srcId="{7B8E062E-6715-4D37-A0C3-5599EE719C88}" destId="{6696FA8A-D025-4550-9F70-A287CBD9FD62}" srcOrd="1" destOrd="0" presId="urn:microsoft.com/office/officeart/2005/8/layout/chevron2"/>
    <dgm:cxn modelId="{F719DF11-4849-4A61-A466-7D11027E654F}" type="presParOf" srcId="{EAAB0E9B-7440-4475-B661-C06431428C41}" destId="{27743B18-B394-4EB3-8895-45B15209650C}" srcOrd="11" destOrd="0" presId="urn:microsoft.com/office/officeart/2005/8/layout/chevron2"/>
    <dgm:cxn modelId="{6C3D814E-3CAB-4631-8297-19E9B1DB5D5E}" type="presParOf" srcId="{EAAB0E9B-7440-4475-B661-C06431428C41}" destId="{CDC9B5C5-7F76-42B3-ABCE-FBC7AA84F5CE}" srcOrd="12" destOrd="0" presId="urn:microsoft.com/office/officeart/2005/8/layout/chevron2"/>
    <dgm:cxn modelId="{4F26755A-5461-4EEB-9D1B-59EB7528B13E}" type="presParOf" srcId="{CDC9B5C5-7F76-42B3-ABCE-FBC7AA84F5CE}" destId="{2BC1320C-44BC-46A3-AC45-42F7AA5EBC9B}" srcOrd="0" destOrd="0" presId="urn:microsoft.com/office/officeart/2005/8/layout/chevron2"/>
    <dgm:cxn modelId="{4493299A-4AA9-4727-BA90-71AAFF3C70E8}"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a:solidFill>
          <a:srgbClr val="FF0000"/>
        </a:solidFill>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rgbClr val="FF0000"/>
              </a:solidFill>
            </a:rPr>
            <a:t>参考文献</a:t>
          </a:r>
          <a:endParaRPr lang="zh-CN" altLang="en-US" dirty="0">
            <a:solidFill>
              <a:srgbClr val="FF0000"/>
            </a:solidFill>
          </a:endParaRPr>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7A67700D-52EE-4C14-9443-AC55A9E9C7B4}" type="presOf" srcId="{95B78D3F-8952-4800-9349-6289D4C4053F}" destId="{A2C6F9BC-1540-4028-8233-FD37AFE899C0}" srcOrd="0" destOrd="0" presId="urn:microsoft.com/office/officeart/2005/8/layout/chevron2"/>
    <dgm:cxn modelId="{2DDBBA64-2BC4-4B54-8E02-CDC697F1433B}" type="presOf" srcId="{FFCBA259-DB06-4F99-974C-F6E532CAA7DF}" destId="{D079A889-7926-42D4-942C-B9541A600B18}"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2214F7CF-2317-452D-AAC9-56CCA40355BE}" type="presOf" srcId="{BCBA3779-0D45-4106-852B-71398F803D21}" destId="{6696FA8A-D025-4550-9F70-A287CBD9FD62}" srcOrd="0" destOrd="0" presId="urn:microsoft.com/office/officeart/2005/8/layout/chevron2"/>
    <dgm:cxn modelId="{6814CD9B-D3F9-4209-9EDA-ACFC466B33A5}" type="presOf" srcId="{BFEE376F-BA01-45D9-B6D6-37AE9A4DA58F}" destId="{A595BDD3-0109-4B6B-A68F-D9E5B33A533A}"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B673EA45-F836-4E35-8BD8-5E41B895738D}" type="presOf" srcId="{4AAF4DD5-8CA8-4925-8225-62F86F409ECE}" destId="{28538A20-80BE-452B-94D6-2A3C2E6EBE5C}"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E427F091-CC0E-4250-B782-086DEBAA0703}" type="presOf" srcId="{85F25ACD-99B1-4A09-8D6B-BABBFBC5AAE1}" destId="{9CA80354-FAE7-4C6D-A9F4-33B65591E6AE}" srcOrd="0" destOrd="0" presId="urn:microsoft.com/office/officeart/2005/8/layout/chevron2"/>
    <dgm:cxn modelId="{780852EC-D416-44A3-9653-C5231F84A1F9}"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0D390FEF-1F98-4F9A-8F9B-40BC14832A8B}" type="presOf" srcId="{A92AF156-8F18-426F-A4F7-3023E18E22E0}" destId="{FB5F04B6-4EB5-4A24-B0FE-3126F829F4D6}"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1FFC10CE-6C15-40D5-A9CE-74A9F40E487B}" type="presOf" srcId="{743DC7DA-6D0D-4C14-A415-769EA628D30A}" destId="{D866C4BE-46D6-41EE-AFCD-8975B5E51F8A}" srcOrd="0" destOrd="0" presId="urn:microsoft.com/office/officeart/2005/8/layout/chevron2"/>
    <dgm:cxn modelId="{BCF12564-82DF-4B3E-BF2D-D47266CD1E11}" srcId="{1D772BF6-06F7-4651-A029-B4B780961031}" destId="{BFEE376F-BA01-45D9-B6D6-37AE9A4DA58F}" srcOrd="4" destOrd="0" parTransId="{31A7CF4B-A671-45F6-8E91-FE6115D8ADEA}" sibTransId="{FDBA4B70-FB16-4AA0-93CD-4868CDC93305}"/>
    <dgm:cxn modelId="{D89AC86A-FEF6-462F-B443-5B077498477B}" type="presOf" srcId="{6D9D05F1-CFF6-4C3D-B25C-9D78CF0D6EA4}" destId="{4D1B7F81-D893-4477-A6B6-E73AF22AF382}" srcOrd="0" destOrd="0" presId="urn:microsoft.com/office/officeart/2005/8/layout/chevron2"/>
    <dgm:cxn modelId="{CAA5B7C7-7676-41CB-A598-150641B2649A}" type="presOf" srcId="{145DB69D-F46B-46B9-B03E-089F62E61BB7}" destId="{DE93F313-3056-441E-BF44-08BCF2701DA0}" srcOrd="0" destOrd="0" presId="urn:microsoft.com/office/officeart/2005/8/layout/chevron2"/>
    <dgm:cxn modelId="{20CF6B46-79AF-41F0-930C-6BBBF89BAA8A}" type="presOf" srcId="{9A216D05-9FEA-44EF-A7D8-D2C9072EAA0C}" destId="{B2E526E1-AEA5-413E-B778-20A5FD0F84B5}"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76FEADC7-DC34-4745-9257-56CCB4B4C6F3}" type="presOf" srcId="{BCF6E94D-ED74-4C6E-BE30-AB8BA6056519}" destId="{6F4B8583-741F-4390-93BA-1C87ED648F99}" srcOrd="0" destOrd="0" presId="urn:microsoft.com/office/officeart/2005/8/layout/chevron2"/>
    <dgm:cxn modelId="{AE1DE0BF-7200-4531-8286-55AAE4EF7DF3}" type="presOf" srcId="{656F983A-B580-4D9F-95AB-0F9E370E707E}" destId="{2BC1320C-44BC-46A3-AC45-42F7AA5EBC9B}" srcOrd="0" destOrd="0" presId="urn:microsoft.com/office/officeart/2005/8/layout/chevron2"/>
    <dgm:cxn modelId="{56C91636-01B7-46F1-9ECF-2FD1FD1BCDF6}" type="presOf" srcId="{1D772BF6-06F7-4651-A029-B4B780961031}" destId="{EAAB0E9B-7440-4475-B661-C06431428C41}"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CEA454B3-D64A-4483-87D0-5A04D2BF7AEF}" type="presParOf" srcId="{EAAB0E9B-7440-4475-B661-C06431428C41}" destId="{84318386-AC97-41C8-93A1-703E401ECF90}" srcOrd="0" destOrd="0" presId="urn:microsoft.com/office/officeart/2005/8/layout/chevron2"/>
    <dgm:cxn modelId="{903EDDBB-EE88-402F-9210-A24ED2524847}" type="presParOf" srcId="{84318386-AC97-41C8-93A1-703E401ECF90}" destId="{D079A889-7926-42D4-942C-B9541A600B18}" srcOrd="0" destOrd="0" presId="urn:microsoft.com/office/officeart/2005/8/layout/chevron2"/>
    <dgm:cxn modelId="{34C73D87-EF29-4724-90BE-E40AEB8122C5}" type="presParOf" srcId="{84318386-AC97-41C8-93A1-703E401ECF90}" destId="{6C3B9F8B-9366-4491-9EB5-EB82FA449375}" srcOrd="1" destOrd="0" presId="urn:microsoft.com/office/officeart/2005/8/layout/chevron2"/>
    <dgm:cxn modelId="{3576D00F-D824-428C-8454-D6ECF4090160}" type="presParOf" srcId="{EAAB0E9B-7440-4475-B661-C06431428C41}" destId="{937E4FDE-D525-4661-8FE9-5E0A6D03081E}" srcOrd="1" destOrd="0" presId="urn:microsoft.com/office/officeart/2005/8/layout/chevron2"/>
    <dgm:cxn modelId="{F32A5B55-8458-4022-BAC3-5A200A9541B0}" type="presParOf" srcId="{EAAB0E9B-7440-4475-B661-C06431428C41}" destId="{485F9F22-6CEE-44E1-A7E7-6C07E3037C73}" srcOrd="2" destOrd="0" presId="urn:microsoft.com/office/officeart/2005/8/layout/chevron2"/>
    <dgm:cxn modelId="{C3031481-0BCB-45E5-8943-6E188BE0A026}" type="presParOf" srcId="{485F9F22-6CEE-44E1-A7E7-6C07E3037C73}" destId="{FB5F04B6-4EB5-4A24-B0FE-3126F829F4D6}" srcOrd="0" destOrd="0" presId="urn:microsoft.com/office/officeart/2005/8/layout/chevron2"/>
    <dgm:cxn modelId="{A948F5C4-22EC-4B9C-A4FD-E73495D45E98}" type="presParOf" srcId="{485F9F22-6CEE-44E1-A7E7-6C07E3037C73}" destId="{28538A20-80BE-452B-94D6-2A3C2E6EBE5C}" srcOrd="1" destOrd="0" presId="urn:microsoft.com/office/officeart/2005/8/layout/chevron2"/>
    <dgm:cxn modelId="{E3A61B0C-8ACF-4E7B-9135-E4CB3BD47871}" type="presParOf" srcId="{EAAB0E9B-7440-4475-B661-C06431428C41}" destId="{F8663CAE-21D0-44B7-BA01-5ED83B2861F4}" srcOrd="3" destOrd="0" presId="urn:microsoft.com/office/officeart/2005/8/layout/chevron2"/>
    <dgm:cxn modelId="{4A55BF8E-49E1-4790-9DA6-D0D64B8A8082}" type="presParOf" srcId="{EAAB0E9B-7440-4475-B661-C06431428C41}" destId="{C2AE3319-AF87-4BA2-9D8B-E9AECD9752C1}" srcOrd="4" destOrd="0" presId="urn:microsoft.com/office/officeart/2005/8/layout/chevron2"/>
    <dgm:cxn modelId="{71715963-A26D-41E0-BAD1-96FBD8F8255A}" type="presParOf" srcId="{C2AE3319-AF87-4BA2-9D8B-E9AECD9752C1}" destId="{6F4B8583-741F-4390-93BA-1C87ED648F99}" srcOrd="0" destOrd="0" presId="urn:microsoft.com/office/officeart/2005/8/layout/chevron2"/>
    <dgm:cxn modelId="{CE05C1D0-0344-47D0-988B-9265FF2CDF0C}" type="presParOf" srcId="{C2AE3319-AF87-4BA2-9D8B-E9AECD9752C1}" destId="{DE93F313-3056-441E-BF44-08BCF2701DA0}" srcOrd="1" destOrd="0" presId="urn:microsoft.com/office/officeart/2005/8/layout/chevron2"/>
    <dgm:cxn modelId="{31CA83E9-6DD7-461E-AA81-DF8E235B21F6}" type="presParOf" srcId="{EAAB0E9B-7440-4475-B661-C06431428C41}" destId="{B9D71E73-8073-4EBF-B9D0-74478F2EE089}" srcOrd="5" destOrd="0" presId="urn:microsoft.com/office/officeart/2005/8/layout/chevron2"/>
    <dgm:cxn modelId="{F4C6E746-9F77-445C-B5B4-3CDDE730E21B}" type="presParOf" srcId="{EAAB0E9B-7440-4475-B661-C06431428C41}" destId="{B2E6AFFA-82EE-4C5B-871B-7CE9E2573D61}" srcOrd="6" destOrd="0" presId="urn:microsoft.com/office/officeart/2005/8/layout/chevron2"/>
    <dgm:cxn modelId="{80A5B815-DC85-4487-8236-298219620A64}" type="presParOf" srcId="{B2E6AFFA-82EE-4C5B-871B-7CE9E2573D61}" destId="{4D1B7F81-D893-4477-A6B6-E73AF22AF382}" srcOrd="0" destOrd="0" presId="urn:microsoft.com/office/officeart/2005/8/layout/chevron2"/>
    <dgm:cxn modelId="{4418633C-A6FF-4196-8938-7CB069FCF3DC}" type="presParOf" srcId="{B2E6AFFA-82EE-4C5B-871B-7CE9E2573D61}" destId="{A2C6F9BC-1540-4028-8233-FD37AFE899C0}" srcOrd="1" destOrd="0" presId="urn:microsoft.com/office/officeart/2005/8/layout/chevron2"/>
    <dgm:cxn modelId="{D6529807-963F-4BD7-AA9F-141297720652}" type="presParOf" srcId="{EAAB0E9B-7440-4475-B661-C06431428C41}" destId="{952EE29C-08EF-4124-B521-1C342A646EDC}" srcOrd="7" destOrd="0" presId="urn:microsoft.com/office/officeart/2005/8/layout/chevron2"/>
    <dgm:cxn modelId="{FE3538CB-E5AE-46DA-8686-31487EF80380}" type="presParOf" srcId="{EAAB0E9B-7440-4475-B661-C06431428C41}" destId="{ED6F9BA3-174D-4A52-8F4F-EBD7B6BCC5C2}" srcOrd="8" destOrd="0" presId="urn:microsoft.com/office/officeart/2005/8/layout/chevron2"/>
    <dgm:cxn modelId="{BF004CB4-ABB2-4E19-9DB4-9674C6F7D245}" type="presParOf" srcId="{ED6F9BA3-174D-4A52-8F4F-EBD7B6BCC5C2}" destId="{A595BDD3-0109-4B6B-A68F-D9E5B33A533A}" srcOrd="0" destOrd="0" presId="urn:microsoft.com/office/officeart/2005/8/layout/chevron2"/>
    <dgm:cxn modelId="{70659E87-B1B1-49C2-ADC3-687DBC37905B}" type="presParOf" srcId="{ED6F9BA3-174D-4A52-8F4F-EBD7B6BCC5C2}" destId="{B2E526E1-AEA5-413E-B778-20A5FD0F84B5}" srcOrd="1" destOrd="0" presId="urn:microsoft.com/office/officeart/2005/8/layout/chevron2"/>
    <dgm:cxn modelId="{02628575-8E77-4AEB-89B3-CD6978690C3E}" type="presParOf" srcId="{EAAB0E9B-7440-4475-B661-C06431428C41}" destId="{CD5E0993-BE86-4D6A-A11F-687340345F55}" srcOrd="9" destOrd="0" presId="urn:microsoft.com/office/officeart/2005/8/layout/chevron2"/>
    <dgm:cxn modelId="{68108C23-3868-48D2-8BEE-884752D6E679}" type="presParOf" srcId="{EAAB0E9B-7440-4475-B661-C06431428C41}" destId="{7B8E062E-6715-4D37-A0C3-5599EE719C88}" srcOrd="10" destOrd="0" presId="urn:microsoft.com/office/officeart/2005/8/layout/chevron2"/>
    <dgm:cxn modelId="{C2B6A9B4-D18A-4BDB-9BCB-7D8F7EB3007C}" type="presParOf" srcId="{7B8E062E-6715-4D37-A0C3-5599EE719C88}" destId="{D866C4BE-46D6-41EE-AFCD-8975B5E51F8A}" srcOrd="0" destOrd="0" presId="urn:microsoft.com/office/officeart/2005/8/layout/chevron2"/>
    <dgm:cxn modelId="{C8606794-EAF0-48B3-8D31-1DBAE1394B46}" type="presParOf" srcId="{7B8E062E-6715-4D37-A0C3-5599EE719C88}" destId="{6696FA8A-D025-4550-9F70-A287CBD9FD62}" srcOrd="1" destOrd="0" presId="urn:microsoft.com/office/officeart/2005/8/layout/chevron2"/>
    <dgm:cxn modelId="{69ED2F98-7A28-4DC3-819D-44958A561189}" type="presParOf" srcId="{EAAB0E9B-7440-4475-B661-C06431428C41}" destId="{27743B18-B394-4EB3-8895-45B15209650C}" srcOrd="11" destOrd="0" presId="urn:microsoft.com/office/officeart/2005/8/layout/chevron2"/>
    <dgm:cxn modelId="{2F3EBCB7-4686-47D4-A869-C1AC98B779E5}" type="presParOf" srcId="{EAAB0E9B-7440-4475-B661-C06431428C41}" destId="{CDC9B5C5-7F76-42B3-ABCE-FBC7AA84F5CE}" srcOrd="12" destOrd="0" presId="urn:microsoft.com/office/officeart/2005/8/layout/chevron2"/>
    <dgm:cxn modelId="{C9F7E107-CA89-47ED-8A4B-8551F0B9FB12}" type="presParOf" srcId="{CDC9B5C5-7F76-42B3-ABCE-FBC7AA84F5CE}" destId="{2BC1320C-44BC-46A3-AC45-42F7AA5EBC9B}" srcOrd="0" destOrd="0" presId="urn:microsoft.com/office/officeart/2005/8/layout/chevron2"/>
    <dgm:cxn modelId="{090EB0A5-0317-4D3D-845E-5FA4DAC1049D}"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FF0000"/>
        </a:solidFill>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rgbClr val="FF0000"/>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EFB21FAF-FF12-4BD6-97B5-2AB79DDFD4B5}" type="presOf" srcId="{743DC7DA-6D0D-4C14-A415-769EA628D30A}" destId="{D866C4BE-46D6-41EE-AFCD-8975B5E51F8A}" srcOrd="0" destOrd="0" presId="urn:microsoft.com/office/officeart/2005/8/layout/chevron2"/>
    <dgm:cxn modelId="{EF3B3AE5-4549-48CB-9ED0-2DA1E79CDDD4}" type="presOf" srcId="{BCF6E94D-ED74-4C6E-BE30-AB8BA6056519}" destId="{6F4B8583-741F-4390-93BA-1C87ED648F99}"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1D281475-E33E-4428-B6CD-2F2A9D8B6FB7}" type="presOf" srcId="{6D9D05F1-CFF6-4C3D-B25C-9D78CF0D6EA4}" destId="{4D1B7F81-D893-4477-A6B6-E73AF22AF382}"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D2CBB403-6BA2-42CC-8E48-66F05881F8AE}" type="presOf" srcId="{9A216D05-9FEA-44EF-A7D8-D2C9072EAA0C}" destId="{B2E526E1-AEA5-413E-B778-20A5FD0F84B5}" srcOrd="0" destOrd="0" presId="urn:microsoft.com/office/officeart/2005/8/layout/chevron2"/>
    <dgm:cxn modelId="{37F82ED1-C57C-431C-BA05-63D2701731DD}" type="presOf" srcId="{656F983A-B580-4D9F-95AB-0F9E370E707E}" destId="{2BC1320C-44BC-46A3-AC45-42F7AA5EBC9B}"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2E83AC92-A8FF-4D99-931E-373DF90E96B3}" type="presOf" srcId="{4AAF4DD5-8CA8-4925-8225-62F86F409ECE}" destId="{28538A20-80BE-452B-94D6-2A3C2E6EBE5C}" srcOrd="0" destOrd="0" presId="urn:microsoft.com/office/officeart/2005/8/layout/chevron2"/>
    <dgm:cxn modelId="{473A6EEB-BFBD-4489-B2EE-704A8BE96697}" type="presOf" srcId="{85F25ACD-99B1-4A09-8D6B-BABBFBC5AAE1}" destId="{9CA80354-FAE7-4C6D-A9F4-33B65591E6AE}"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EF75F964-2B86-4DA5-B380-5A629D4139A5}" type="presOf" srcId="{BFEE376F-BA01-45D9-B6D6-37AE9A4DA58F}" destId="{A595BDD3-0109-4B6B-A68F-D9E5B33A533A}"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2707D3F8-2A78-4D1B-988F-1882481FB654}" type="presOf" srcId="{A92AF156-8F18-426F-A4F7-3023E18E22E0}" destId="{FB5F04B6-4EB5-4A24-B0FE-3126F829F4D6}"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115D95B3-3D3A-48A7-A87D-F1C2453772AC}" type="presOf" srcId="{145DB69D-F46B-46B9-B03E-089F62E61BB7}" destId="{DE93F313-3056-441E-BF44-08BCF2701DA0}" srcOrd="0" destOrd="0" presId="urn:microsoft.com/office/officeart/2005/8/layout/chevron2"/>
    <dgm:cxn modelId="{FEA1F779-E19B-4D38-8B34-2CAC334899CC}"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7AD050CE-7814-480F-9CCB-209FE2A7FBAE}" type="presOf" srcId="{95B78D3F-8952-4800-9349-6289D4C4053F}" destId="{A2C6F9BC-1540-4028-8233-FD37AFE899C0}" srcOrd="0" destOrd="0" presId="urn:microsoft.com/office/officeart/2005/8/layout/chevron2"/>
    <dgm:cxn modelId="{CC46ABBD-2465-4C9B-A717-4D8787FE89DC}" type="presOf" srcId="{1D772BF6-06F7-4651-A029-B4B780961031}" destId="{EAAB0E9B-7440-4475-B661-C06431428C41}" srcOrd="0" destOrd="0" presId="urn:microsoft.com/office/officeart/2005/8/layout/chevron2"/>
    <dgm:cxn modelId="{67191D08-237C-46A2-9297-30E158117552}" type="presOf" srcId="{2F680339-C139-470E-8931-7BBDCA214C24}" destId="{6C3B9F8B-9366-4491-9EB5-EB82FA449375}" srcOrd="0" destOrd="0" presId="urn:microsoft.com/office/officeart/2005/8/layout/chevron2"/>
    <dgm:cxn modelId="{C9CA32D1-2E19-4E3D-81FC-EC4219195365}" type="presOf" srcId="{FFCBA259-DB06-4F99-974C-F6E532CAA7DF}" destId="{D079A889-7926-42D4-942C-B9541A600B18}"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36CD2D39-7144-4B40-90DC-1704191CDEFB}" type="presParOf" srcId="{EAAB0E9B-7440-4475-B661-C06431428C41}" destId="{84318386-AC97-41C8-93A1-703E401ECF90}" srcOrd="0" destOrd="0" presId="urn:microsoft.com/office/officeart/2005/8/layout/chevron2"/>
    <dgm:cxn modelId="{C586E8A5-F0EE-47D3-887E-548FADBCB90A}" type="presParOf" srcId="{84318386-AC97-41C8-93A1-703E401ECF90}" destId="{D079A889-7926-42D4-942C-B9541A600B18}" srcOrd="0" destOrd="0" presId="urn:microsoft.com/office/officeart/2005/8/layout/chevron2"/>
    <dgm:cxn modelId="{11252D53-D60A-485B-AEB7-B6DB7F835ECE}" type="presParOf" srcId="{84318386-AC97-41C8-93A1-703E401ECF90}" destId="{6C3B9F8B-9366-4491-9EB5-EB82FA449375}" srcOrd="1" destOrd="0" presId="urn:microsoft.com/office/officeart/2005/8/layout/chevron2"/>
    <dgm:cxn modelId="{A75DD854-F697-4B4C-B0EB-C9A27A82F200}" type="presParOf" srcId="{EAAB0E9B-7440-4475-B661-C06431428C41}" destId="{937E4FDE-D525-4661-8FE9-5E0A6D03081E}" srcOrd="1" destOrd="0" presId="urn:microsoft.com/office/officeart/2005/8/layout/chevron2"/>
    <dgm:cxn modelId="{872E96C4-4E5E-462B-AB81-EB1AF30C4C47}" type="presParOf" srcId="{EAAB0E9B-7440-4475-B661-C06431428C41}" destId="{485F9F22-6CEE-44E1-A7E7-6C07E3037C73}" srcOrd="2" destOrd="0" presId="urn:microsoft.com/office/officeart/2005/8/layout/chevron2"/>
    <dgm:cxn modelId="{6CE555A5-54B9-4851-BDC2-A646D0BAF3B1}" type="presParOf" srcId="{485F9F22-6CEE-44E1-A7E7-6C07E3037C73}" destId="{FB5F04B6-4EB5-4A24-B0FE-3126F829F4D6}" srcOrd="0" destOrd="0" presId="urn:microsoft.com/office/officeart/2005/8/layout/chevron2"/>
    <dgm:cxn modelId="{4B2091B7-E884-4019-B775-5FA071AFDBA0}" type="presParOf" srcId="{485F9F22-6CEE-44E1-A7E7-6C07E3037C73}" destId="{28538A20-80BE-452B-94D6-2A3C2E6EBE5C}" srcOrd="1" destOrd="0" presId="urn:microsoft.com/office/officeart/2005/8/layout/chevron2"/>
    <dgm:cxn modelId="{2A3C132F-0747-488C-95DC-082B1C484FE8}" type="presParOf" srcId="{EAAB0E9B-7440-4475-B661-C06431428C41}" destId="{F8663CAE-21D0-44B7-BA01-5ED83B2861F4}" srcOrd="3" destOrd="0" presId="urn:microsoft.com/office/officeart/2005/8/layout/chevron2"/>
    <dgm:cxn modelId="{F78F0C30-9F1F-4321-B372-F6B6C5C25BCC}" type="presParOf" srcId="{EAAB0E9B-7440-4475-B661-C06431428C41}" destId="{C2AE3319-AF87-4BA2-9D8B-E9AECD9752C1}" srcOrd="4" destOrd="0" presId="urn:microsoft.com/office/officeart/2005/8/layout/chevron2"/>
    <dgm:cxn modelId="{054CFD04-BC11-471E-862B-C4D4B75935A8}" type="presParOf" srcId="{C2AE3319-AF87-4BA2-9D8B-E9AECD9752C1}" destId="{6F4B8583-741F-4390-93BA-1C87ED648F99}" srcOrd="0" destOrd="0" presId="urn:microsoft.com/office/officeart/2005/8/layout/chevron2"/>
    <dgm:cxn modelId="{4E35DE1F-4F8E-4D77-9A16-B3F2F5AAFF25}" type="presParOf" srcId="{C2AE3319-AF87-4BA2-9D8B-E9AECD9752C1}" destId="{DE93F313-3056-441E-BF44-08BCF2701DA0}" srcOrd="1" destOrd="0" presId="urn:microsoft.com/office/officeart/2005/8/layout/chevron2"/>
    <dgm:cxn modelId="{3D05A651-05ED-4408-815E-1FA4214629DA}" type="presParOf" srcId="{EAAB0E9B-7440-4475-B661-C06431428C41}" destId="{B9D71E73-8073-4EBF-B9D0-74478F2EE089}" srcOrd="5" destOrd="0" presId="urn:microsoft.com/office/officeart/2005/8/layout/chevron2"/>
    <dgm:cxn modelId="{7D238103-6D13-4272-92CC-E986DF6DCE18}" type="presParOf" srcId="{EAAB0E9B-7440-4475-B661-C06431428C41}" destId="{B2E6AFFA-82EE-4C5B-871B-7CE9E2573D61}" srcOrd="6" destOrd="0" presId="urn:microsoft.com/office/officeart/2005/8/layout/chevron2"/>
    <dgm:cxn modelId="{2E9C7B51-581D-44E9-B955-E864CD0F6899}" type="presParOf" srcId="{B2E6AFFA-82EE-4C5B-871B-7CE9E2573D61}" destId="{4D1B7F81-D893-4477-A6B6-E73AF22AF382}" srcOrd="0" destOrd="0" presId="urn:microsoft.com/office/officeart/2005/8/layout/chevron2"/>
    <dgm:cxn modelId="{42DA7D37-9706-47EF-AEA3-7A2F464A7471}" type="presParOf" srcId="{B2E6AFFA-82EE-4C5B-871B-7CE9E2573D61}" destId="{A2C6F9BC-1540-4028-8233-FD37AFE899C0}" srcOrd="1" destOrd="0" presId="urn:microsoft.com/office/officeart/2005/8/layout/chevron2"/>
    <dgm:cxn modelId="{C0AA52A2-1D7C-4A8D-9025-CB1E399177C6}" type="presParOf" srcId="{EAAB0E9B-7440-4475-B661-C06431428C41}" destId="{952EE29C-08EF-4124-B521-1C342A646EDC}" srcOrd="7" destOrd="0" presId="urn:microsoft.com/office/officeart/2005/8/layout/chevron2"/>
    <dgm:cxn modelId="{4225CE7C-AE3B-4F39-8C2C-F8C3C8A0CD75}" type="presParOf" srcId="{EAAB0E9B-7440-4475-B661-C06431428C41}" destId="{ED6F9BA3-174D-4A52-8F4F-EBD7B6BCC5C2}" srcOrd="8" destOrd="0" presId="urn:microsoft.com/office/officeart/2005/8/layout/chevron2"/>
    <dgm:cxn modelId="{BD4E6972-9DF4-447F-8B02-E0764644EC7E}" type="presParOf" srcId="{ED6F9BA3-174D-4A52-8F4F-EBD7B6BCC5C2}" destId="{A595BDD3-0109-4B6B-A68F-D9E5B33A533A}" srcOrd="0" destOrd="0" presId="urn:microsoft.com/office/officeart/2005/8/layout/chevron2"/>
    <dgm:cxn modelId="{86C6F8F5-90E5-4F1F-859A-C557BDD5C583}" type="presParOf" srcId="{ED6F9BA3-174D-4A52-8F4F-EBD7B6BCC5C2}" destId="{B2E526E1-AEA5-413E-B778-20A5FD0F84B5}" srcOrd="1" destOrd="0" presId="urn:microsoft.com/office/officeart/2005/8/layout/chevron2"/>
    <dgm:cxn modelId="{EEF7974B-75C3-4AE3-862A-A2A8D3940B10}" type="presParOf" srcId="{EAAB0E9B-7440-4475-B661-C06431428C41}" destId="{CD5E0993-BE86-4D6A-A11F-687340345F55}" srcOrd="9" destOrd="0" presId="urn:microsoft.com/office/officeart/2005/8/layout/chevron2"/>
    <dgm:cxn modelId="{8BA50245-C213-4F65-B4F1-9A621AE9154D}" type="presParOf" srcId="{EAAB0E9B-7440-4475-B661-C06431428C41}" destId="{7B8E062E-6715-4D37-A0C3-5599EE719C88}" srcOrd="10" destOrd="0" presId="urn:microsoft.com/office/officeart/2005/8/layout/chevron2"/>
    <dgm:cxn modelId="{C52CBFC7-DA62-4600-A3E1-BC0DC9BCE818}" type="presParOf" srcId="{7B8E062E-6715-4D37-A0C3-5599EE719C88}" destId="{D866C4BE-46D6-41EE-AFCD-8975B5E51F8A}" srcOrd="0" destOrd="0" presId="urn:microsoft.com/office/officeart/2005/8/layout/chevron2"/>
    <dgm:cxn modelId="{FF1F6BC4-21E8-4C31-AFD1-465303F58C70}" type="presParOf" srcId="{7B8E062E-6715-4D37-A0C3-5599EE719C88}" destId="{6696FA8A-D025-4550-9F70-A287CBD9FD62}" srcOrd="1" destOrd="0" presId="urn:microsoft.com/office/officeart/2005/8/layout/chevron2"/>
    <dgm:cxn modelId="{FAED146D-03B5-4B6A-83BC-D1E2D7E20B17}" type="presParOf" srcId="{EAAB0E9B-7440-4475-B661-C06431428C41}" destId="{27743B18-B394-4EB3-8895-45B15209650C}" srcOrd="11" destOrd="0" presId="urn:microsoft.com/office/officeart/2005/8/layout/chevron2"/>
    <dgm:cxn modelId="{FB8C5FED-416A-45C0-81FF-0894BEBF561B}" type="presParOf" srcId="{EAAB0E9B-7440-4475-B661-C06431428C41}" destId="{CDC9B5C5-7F76-42B3-ABCE-FBC7AA84F5CE}" srcOrd="12" destOrd="0" presId="urn:microsoft.com/office/officeart/2005/8/layout/chevron2"/>
    <dgm:cxn modelId="{4FBA8ABA-6EEA-41A0-B933-34DB2191C251}" type="presParOf" srcId="{CDC9B5C5-7F76-42B3-ABCE-FBC7AA84F5CE}" destId="{2BC1320C-44BC-46A3-AC45-42F7AA5EBC9B}" srcOrd="0" destOrd="0" presId="urn:microsoft.com/office/officeart/2005/8/layout/chevron2"/>
    <dgm:cxn modelId="{3886076F-26E1-47F3-82ED-1206FEBE7840}"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107576-F3BE-4BC2-8285-7608CFFF48A4}" type="doc">
      <dgm:prSet loTypeId="urn:microsoft.com/office/officeart/2005/8/layout/hierarchy1" loCatId="hierarchy" qsTypeId="urn:microsoft.com/office/officeart/2005/8/quickstyle/simple1" qsCatId="simple" csTypeId="urn:microsoft.com/office/officeart/2005/8/colors/accent1_5" csCatId="accent1" phldr="1"/>
      <dgm:spPr/>
      <dgm:t>
        <a:bodyPr/>
        <a:lstStyle/>
        <a:p>
          <a:endParaRPr lang="zh-CN" altLang="en-US"/>
        </a:p>
      </dgm:t>
    </dgm:pt>
    <dgm:pt modelId="{A149084E-0FD7-4DB4-AFBD-93103CAE1CE1}">
      <dgm:prSet phldrT="[文本]" custT="1"/>
      <dgm:spPr/>
      <dgm:t>
        <a:bodyPr/>
        <a:lstStyle/>
        <a:p>
          <a:r>
            <a:rPr lang="zh-CN" altLang="en-US" sz="2000" dirty="0" smtClean="0"/>
            <a:t>非理性的</a:t>
          </a:r>
          <a:endParaRPr lang="en-US" altLang="zh-CN" sz="2000" dirty="0" smtClean="0"/>
        </a:p>
        <a:p>
          <a:r>
            <a:rPr lang="zh-CN" altLang="en-US" sz="2000" dirty="0" smtClean="0"/>
            <a:t>报童问题</a:t>
          </a:r>
          <a:endParaRPr lang="zh-CN" altLang="en-US" sz="2000" dirty="0"/>
        </a:p>
      </dgm:t>
    </dgm:pt>
    <dgm:pt modelId="{1087B423-292A-4284-B648-1A19DEA78817}" type="parTrans" cxnId="{90BDBE92-04F5-44CA-8468-A3AF863CE7B8}">
      <dgm:prSet/>
      <dgm:spPr/>
      <dgm:t>
        <a:bodyPr/>
        <a:lstStyle/>
        <a:p>
          <a:endParaRPr lang="zh-CN" altLang="en-US"/>
        </a:p>
      </dgm:t>
    </dgm:pt>
    <dgm:pt modelId="{A06C7FC6-6F80-447E-AAC1-574D7A682631}" type="sibTrans" cxnId="{90BDBE92-04F5-44CA-8468-A3AF863CE7B8}">
      <dgm:prSet/>
      <dgm:spPr/>
      <dgm:t>
        <a:bodyPr/>
        <a:lstStyle/>
        <a:p>
          <a:endParaRPr lang="zh-CN" altLang="en-US"/>
        </a:p>
      </dgm:t>
    </dgm:pt>
    <dgm:pt modelId="{41F6BA73-EE30-4EC9-85EE-564F7E9870B7}">
      <dgm:prSet phldrT="[文本]" custT="1"/>
      <dgm:spPr/>
      <dgm:t>
        <a:bodyPr/>
        <a:lstStyle/>
        <a:p>
          <a:r>
            <a:rPr lang="zh-CN" altLang="en-US" sz="2000" dirty="0" smtClean="0"/>
            <a:t>实证研究</a:t>
          </a:r>
          <a:endParaRPr lang="zh-CN" altLang="en-US" sz="2000" dirty="0"/>
        </a:p>
      </dgm:t>
    </dgm:pt>
    <dgm:pt modelId="{8C58EB90-1E99-4DDF-BB65-900F5FD3E111}" type="parTrans" cxnId="{335902A4-9F6C-446E-B467-6591110B0401}">
      <dgm:prSet/>
      <dgm:spPr/>
      <dgm:t>
        <a:bodyPr/>
        <a:lstStyle/>
        <a:p>
          <a:endParaRPr lang="zh-CN" altLang="en-US"/>
        </a:p>
      </dgm:t>
    </dgm:pt>
    <dgm:pt modelId="{67CD56BC-18CC-4AE6-A9BC-B4A8FA6ECEAF}" type="sibTrans" cxnId="{335902A4-9F6C-446E-B467-6591110B0401}">
      <dgm:prSet/>
      <dgm:spPr/>
      <dgm:t>
        <a:bodyPr/>
        <a:lstStyle/>
        <a:p>
          <a:endParaRPr lang="zh-CN" altLang="en-US"/>
        </a:p>
      </dgm:t>
    </dgm:pt>
    <dgm:pt modelId="{9DCC305D-0090-456F-B5A5-1C37641E8DBA}">
      <dgm:prSet phldrT="[文本]" custT="1"/>
      <dgm:spPr/>
      <dgm:t>
        <a:bodyPr/>
        <a:lstStyle/>
        <a:p>
          <a:pPr algn="ctr"/>
          <a:r>
            <a:rPr lang="en-US" sz="1600" dirty="0" smtClean="0">
              <a:latin typeface="+mn-ea"/>
              <a:ea typeface="+mn-ea"/>
            </a:rPr>
            <a:t>Schweitzer</a:t>
          </a:r>
          <a:r>
            <a:rPr lang="zh-CN" sz="1600" dirty="0" smtClean="0">
              <a:latin typeface="+mn-ea"/>
              <a:ea typeface="+mn-ea"/>
            </a:rPr>
            <a:t>和</a:t>
          </a:r>
          <a:r>
            <a:rPr lang="en-US" sz="1600" dirty="0" err="1" smtClean="0">
              <a:latin typeface="+mn-ea"/>
              <a:ea typeface="+mn-ea"/>
            </a:rPr>
            <a:t>Cachon</a:t>
          </a:r>
          <a:r>
            <a:rPr lang="en-US" sz="1600" dirty="0" smtClean="0">
              <a:latin typeface="+mn-ea"/>
              <a:ea typeface="+mn-ea"/>
            </a:rPr>
            <a:t>(</a:t>
          </a:r>
          <a:r>
            <a:rPr lang="en-US" altLang="zh-CN" sz="1600" dirty="0" smtClean="0">
              <a:latin typeface="+mn-ea"/>
              <a:ea typeface="+mn-ea"/>
            </a:rPr>
            <a:t>2000)</a:t>
          </a:r>
        </a:p>
        <a:p>
          <a:pPr algn="l"/>
          <a:r>
            <a:rPr lang="zh-CN" altLang="en-US" sz="1600" dirty="0" smtClean="0"/>
            <a:t>       实验</a:t>
          </a:r>
          <a:r>
            <a:rPr lang="zh-CN" sz="1600" dirty="0" smtClean="0"/>
            <a:t>检验了风险厌恶、风险寻求、锚定不完全调整启发式、最小事后库存误差、浪费厌恶、缺货厌恶、低估机会成本、前景理论、后悔理论这八种行为因素对报童问题决策偏差的影响</a:t>
          </a:r>
          <a:r>
            <a:rPr lang="zh-CN" altLang="en-US" sz="1600" dirty="0" smtClean="0"/>
            <a:t>。</a:t>
          </a:r>
          <a:endParaRPr lang="en-US" altLang="zh-CN" sz="1600" dirty="0" smtClean="0"/>
        </a:p>
        <a:p>
          <a:pPr algn="l"/>
          <a:r>
            <a:rPr lang="zh-CN" altLang="en-US" sz="1600" dirty="0" smtClean="0"/>
            <a:t>        实验结果：</a:t>
          </a:r>
          <a:r>
            <a:rPr lang="zh-CN" sz="1600" dirty="0" smtClean="0"/>
            <a:t>受试者的订购量系统性地偏离最大期望利润，在高利润条件下订购量偏低，低利润条件下订购量偏高</a:t>
          </a:r>
          <a:r>
            <a:rPr lang="zh-CN" altLang="en-US" sz="1600" dirty="0" smtClean="0"/>
            <a:t>。</a:t>
          </a:r>
          <a:endParaRPr lang="en-US" altLang="zh-CN" sz="1600" dirty="0" smtClean="0"/>
        </a:p>
        <a:p>
          <a:pPr algn="l"/>
          <a:r>
            <a:rPr lang="en-US" altLang="zh-CN" sz="1600" dirty="0" smtClean="0"/>
            <a:t>       </a:t>
          </a:r>
          <a:r>
            <a:rPr lang="zh-CN" altLang="en-US" sz="1600" dirty="0" smtClean="0"/>
            <a:t>结论：</a:t>
          </a:r>
          <a:r>
            <a:rPr lang="zh-CN" sz="1600" dirty="0" smtClean="0"/>
            <a:t>事后库存误差与锚定与不完全调整可对这些现象进行解释</a:t>
          </a:r>
          <a:r>
            <a:rPr lang="zh-CN" altLang="en-US" sz="1600" dirty="0" smtClean="0"/>
            <a:t>。</a:t>
          </a:r>
          <a:endParaRPr lang="zh-CN" altLang="en-US" sz="1600" dirty="0">
            <a:latin typeface="+mn-ea"/>
            <a:ea typeface="+mn-ea"/>
          </a:endParaRPr>
        </a:p>
      </dgm:t>
    </dgm:pt>
    <dgm:pt modelId="{E3DF3A95-C584-4816-ADC7-3B7EE89E1529}" type="parTrans" cxnId="{F746CC07-985F-448C-8EC9-33985D9138C2}">
      <dgm:prSet/>
      <dgm:spPr/>
      <dgm:t>
        <a:bodyPr/>
        <a:lstStyle/>
        <a:p>
          <a:endParaRPr lang="zh-CN" altLang="en-US"/>
        </a:p>
      </dgm:t>
    </dgm:pt>
    <dgm:pt modelId="{4A30171F-506D-4906-97FC-6F21F193476B}" type="sibTrans" cxnId="{F746CC07-985F-448C-8EC9-33985D9138C2}">
      <dgm:prSet/>
      <dgm:spPr/>
      <dgm:t>
        <a:bodyPr/>
        <a:lstStyle/>
        <a:p>
          <a:endParaRPr lang="zh-CN" altLang="en-US"/>
        </a:p>
      </dgm:t>
    </dgm:pt>
    <dgm:pt modelId="{8F49A82B-D6DA-4C11-830D-B66DC3A1250B}">
      <dgm:prSet phldrT="[文本]" custT="1"/>
      <dgm:spPr/>
      <dgm:t>
        <a:bodyPr/>
        <a:lstStyle/>
        <a:p>
          <a:r>
            <a:rPr lang="zh-CN" altLang="en-US" sz="2000" dirty="0" smtClean="0"/>
            <a:t>数学建模</a:t>
          </a:r>
          <a:endParaRPr lang="zh-CN" altLang="en-US" sz="2000" dirty="0"/>
        </a:p>
      </dgm:t>
    </dgm:pt>
    <dgm:pt modelId="{0BE6BB40-6AFE-4C9B-9262-E91369A9E9A7}" type="parTrans" cxnId="{9F187D6C-65AB-40A1-81AA-54F0AA7FE3D6}">
      <dgm:prSet/>
      <dgm:spPr/>
      <dgm:t>
        <a:bodyPr/>
        <a:lstStyle/>
        <a:p>
          <a:endParaRPr lang="zh-CN" altLang="en-US"/>
        </a:p>
      </dgm:t>
    </dgm:pt>
    <dgm:pt modelId="{CD35BF0F-95BF-4A82-9C97-FA966B297498}" type="sibTrans" cxnId="{9F187D6C-65AB-40A1-81AA-54F0AA7FE3D6}">
      <dgm:prSet/>
      <dgm:spPr/>
      <dgm:t>
        <a:bodyPr/>
        <a:lstStyle/>
        <a:p>
          <a:endParaRPr lang="zh-CN" altLang="en-US"/>
        </a:p>
      </dgm:t>
    </dgm:pt>
    <dgm:pt modelId="{F1E88956-2833-4C03-9F02-30AA4FAC7C14}">
      <dgm:prSet phldrT="[文本]" custT="1"/>
      <dgm:spPr/>
      <dgm:t>
        <a:bodyPr/>
        <a:lstStyle/>
        <a:p>
          <a:pPr algn="l"/>
          <a:r>
            <a:rPr lang="zh-CN" altLang="en-US" sz="1600" dirty="0" smtClean="0">
              <a:latin typeface="+mn-ea"/>
              <a:ea typeface="+mn-ea"/>
            </a:rPr>
            <a:t>    风险态度、损失厌恶和启发式引入到经典的基于期望效用理论的报童问题模型中。</a:t>
          </a:r>
          <a:endParaRPr lang="en-US" altLang="zh-CN" sz="1600" dirty="0" smtClean="0">
            <a:latin typeface="+mn-ea"/>
            <a:ea typeface="+mn-ea"/>
          </a:endParaRPr>
        </a:p>
        <a:p>
          <a:pPr algn="l"/>
          <a:r>
            <a:rPr lang="en-US" sz="1600" dirty="0" err="1" smtClean="0">
              <a:latin typeface="Times New Roman" pitchFamily="18" charset="0"/>
              <a:cs typeface="Times New Roman" pitchFamily="18" charset="0"/>
            </a:rPr>
            <a:t>Agrawal</a:t>
          </a:r>
          <a:r>
            <a:rPr lang="en-US" sz="1600" dirty="0" smtClean="0">
              <a:latin typeface="Times New Roman" pitchFamily="18" charset="0"/>
              <a:cs typeface="Times New Roman" pitchFamily="18" charset="0"/>
            </a:rPr>
            <a:t> </a:t>
          </a:r>
          <a:r>
            <a:rPr lang="zh-CN" sz="1600" dirty="0" smtClean="0">
              <a:latin typeface="Times New Roman" pitchFamily="18" charset="0"/>
              <a:cs typeface="Times New Roman" pitchFamily="18" charset="0"/>
            </a:rPr>
            <a:t>和</a:t>
          </a:r>
          <a:r>
            <a:rPr lang="en-US" sz="1600" dirty="0" err="1" smtClean="0">
              <a:latin typeface="Times New Roman" pitchFamily="18" charset="0"/>
              <a:cs typeface="Times New Roman" pitchFamily="18" charset="0"/>
            </a:rPr>
            <a:t>Seshadri</a:t>
          </a:r>
          <a:r>
            <a:rPr lang="en-US" sz="1600" dirty="0" smtClean="0">
              <a:latin typeface="Times New Roman" pitchFamily="18" charset="0"/>
              <a:cs typeface="Times New Roman" pitchFamily="18" charset="0"/>
            </a:rPr>
            <a:t>(2000)</a:t>
          </a:r>
          <a:r>
            <a:rPr lang="zh-CN"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Keren</a:t>
          </a:r>
          <a:r>
            <a:rPr lang="zh-CN" sz="1600" dirty="0" smtClean="0">
              <a:latin typeface="Times New Roman" pitchFamily="18" charset="0"/>
              <a:cs typeface="Times New Roman" pitchFamily="18" charset="0"/>
            </a:rPr>
            <a:t>和</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Pliskin</a:t>
          </a:r>
          <a:r>
            <a:rPr lang="en-US" sz="1600" dirty="0" smtClean="0">
              <a:latin typeface="Times New Roman" pitchFamily="18" charset="0"/>
              <a:cs typeface="Times New Roman" pitchFamily="18" charset="0"/>
            </a:rPr>
            <a:t>(2006)</a:t>
          </a:r>
          <a:r>
            <a:rPr lang="zh-CN" altLang="en-US" sz="1600"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Wang(2009)</a:t>
          </a:r>
          <a:endParaRPr lang="zh-CN" altLang="en-US" sz="1600" dirty="0">
            <a:latin typeface="Times New Roman" pitchFamily="18" charset="0"/>
            <a:ea typeface="+mn-ea"/>
            <a:cs typeface="Times New Roman" pitchFamily="18" charset="0"/>
          </a:endParaRPr>
        </a:p>
      </dgm:t>
    </dgm:pt>
    <dgm:pt modelId="{250C8EB7-C20C-4F16-9106-C1D31E66C71C}" type="parTrans" cxnId="{008C6F22-5A50-46F7-8411-85E15644FFD2}">
      <dgm:prSet/>
      <dgm:spPr/>
      <dgm:t>
        <a:bodyPr/>
        <a:lstStyle/>
        <a:p>
          <a:endParaRPr lang="zh-CN" altLang="en-US"/>
        </a:p>
      </dgm:t>
    </dgm:pt>
    <dgm:pt modelId="{DE2558CC-13A9-4FD6-9CC1-25577A744DD5}" type="sibTrans" cxnId="{008C6F22-5A50-46F7-8411-85E15644FFD2}">
      <dgm:prSet/>
      <dgm:spPr/>
      <dgm:t>
        <a:bodyPr/>
        <a:lstStyle/>
        <a:p>
          <a:endParaRPr lang="zh-CN" altLang="en-US"/>
        </a:p>
      </dgm:t>
    </dgm:pt>
    <dgm:pt modelId="{F6976C33-5642-43E9-B541-5B96D87BF4C4}" type="pres">
      <dgm:prSet presAssocID="{64107576-F3BE-4BC2-8285-7608CFFF48A4}" presName="hierChild1" presStyleCnt="0">
        <dgm:presLayoutVars>
          <dgm:chPref val="1"/>
          <dgm:dir/>
          <dgm:animOne val="branch"/>
          <dgm:animLvl val="lvl"/>
          <dgm:resizeHandles/>
        </dgm:presLayoutVars>
      </dgm:prSet>
      <dgm:spPr/>
      <dgm:t>
        <a:bodyPr/>
        <a:lstStyle/>
        <a:p>
          <a:endParaRPr lang="zh-CN" altLang="en-US"/>
        </a:p>
      </dgm:t>
    </dgm:pt>
    <dgm:pt modelId="{85AED4D0-A7E7-4C73-B025-F6FA3C6D67EB}" type="pres">
      <dgm:prSet presAssocID="{A149084E-0FD7-4DB4-AFBD-93103CAE1CE1}" presName="hierRoot1" presStyleCnt="0"/>
      <dgm:spPr/>
    </dgm:pt>
    <dgm:pt modelId="{5C85AD5F-F7D6-4B12-BE61-0191DD0701BF}" type="pres">
      <dgm:prSet presAssocID="{A149084E-0FD7-4DB4-AFBD-93103CAE1CE1}" presName="composite" presStyleCnt="0"/>
      <dgm:spPr/>
    </dgm:pt>
    <dgm:pt modelId="{88E18667-DB5F-44FF-A17B-B5448D7D2606}" type="pres">
      <dgm:prSet presAssocID="{A149084E-0FD7-4DB4-AFBD-93103CAE1CE1}" presName="background" presStyleLbl="node0" presStyleIdx="0" presStyleCnt="1"/>
      <dgm:spPr/>
    </dgm:pt>
    <dgm:pt modelId="{F5903476-EDC8-4B12-BF89-0F643CE8CEB9}" type="pres">
      <dgm:prSet presAssocID="{A149084E-0FD7-4DB4-AFBD-93103CAE1CE1}" presName="text" presStyleLbl="fgAcc0" presStyleIdx="0" presStyleCnt="1" custScaleX="72922" custScaleY="70194">
        <dgm:presLayoutVars>
          <dgm:chPref val="3"/>
        </dgm:presLayoutVars>
      </dgm:prSet>
      <dgm:spPr/>
      <dgm:t>
        <a:bodyPr/>
        <a:lstStyle/>
        <a:p>
          <a:endParaRPr lang="zh-CN" altLang="en-US"/>
        </a:p>
      </dgm:t>
    </dgm:pt>
    <dgm:pt modelId="{CE1F3F45-E797-4DF4-9CFF-0CC5B3BCC43C}" type="pres">
      <dgm:prSet presAssocID="{A149084E-0FD7-4DB4-AFBD-93103CAE1CE1}" presName="hierChild2" presStyleCnt="0"/>
      <dgm:spPr/>
    </dgm:pt>
    <dgm:pt modelId="{FDC23488-568C-45BD-993B-BE0C42624D1B}" type="pres">
      <dgm:prSet presAssocID="{8C58EB90-1E99-4DDF-BB65-900F5FD3E111}" presName="Name10" presStyleLbl="parChTrans1D2" presStyleIdx="0" presStyleCnt="2"/>
      <dgm:spPr/>
      <dgm:t>
        <a:bodyPr/>
        <a:lstStyle/>
        <a:p>
          <a:endParaRPr lang="zh-CN" altLang="en-US"/>
        </a:p>
      </dgm:t>
    </dgm:pt>
    <dgm:pt modelId="{0CC25237-0B77-45D2-BB63-1B950B7F75B2}" type="pres">
      <dgm:prSet presAssocID="{41F6BA73-EE30-4EC9-85EE-564F7E9870B7}" presName="hierRoot2" presStyleCnt="0"/>
      <dgm:spPr/>
    </dgm:pt>
    <dgm:pt modelId="{C814C0F5-93BE-4A36-B8AB-CC7024AA5A2C}" type="pres">
      <dgm:prSet presAssocID="{41F6BA73-EE30-4EC9-85EE-564F7E9870B7}" presName="composite2" presStyleCnt="0"/>
      <dgm:spPr/>
    </dgm:pt>
    <dgm:pt modelId="{382373BF-ECEE-4571-99F7-250690EBF67A}" type="pres">
      <dgm:prSet presAssocID="{41F6BA73-EE30-4EC9-85EE-564F7E9870B7}" presName="background2" presStyleLbl="node2" presStyleIdx="0" presStyleCnt="2"/>
      <dgm:spPr/>
    </dgm:pt>
    <dgm:pt modelId="{4DCD9672-09A2-4EDE-AD7B-65E66D09E4EC}" type="pres">
      <dgm:prSet presAssocID="{41F6BA73-EE30-4EC9-85EE-564F7E9870B7}" presName="text2" presStyleLbl="fgAcc2" presStyleIdx="0" presStyleCnt="2" custScaleX="75222" custScaleY="46451">
        <dgm:presLayoutVars>
          <dgm:chPref val="3"/>
        </dgm:presLayoutVars>
      </dgm:prSet>
      <dgm:spPr/>
      <dgm:t>
        <a:bodyPr/>
        <a:lstStyle/>
        <a:p>
          <a:endParaRPr lang="zh-CN" altLang="en-US"/>
        </a:p>
      </dgm:t>
    </dgm:pt>
    <dgm:pt modelId="{8F19D661-30D2-460C-8953-4300988EF2CC}" type="pres">
      <dgm:prSet presAssocID="{41F6BA73-EE30-4EC9-85EE-564F7E9870B7}" presName="hierChild3" presStyleCnt="0"/>
      <dgm:spPr/>
    </dgm:pt>
    <dgm:pt modelId="{03A8EB41-8ED7-48F9-A6B4-839961F311A8}" type="pres">
      <dgm:prSet presAssocID="{E3DF3A95-C584-4816-ADC7-3B7EE89E1529}" presName="Name17" presStyleLbl="parChTrans1D3" presStyleIdx="0" presStyleCnt="2"/>
      <dgm:spPr/>
      <dgm:t>
        <a:bodyPr/>
        <a:lstStyle/>
        <a:p>
          <a:endParaRPr lang="zh-CN" altLang="en-US"/>
        </a:p>
      </dgm:t>
    </dgm:pt>
    <dgm:pt modelId="{720AA5B3-5DB7-4B29-8275-40F8AC091890}" type="pres">
      <dgm:prSet presAssocID="{9DCC305D-0090-456F-B5A5-1C37641E8DBA}" presName="hierRoot3" presStyleCnt="0"/>
      <dgm:spPr/>
    </dgm:pt>
    <dgm:pt modelId="{914437B5-710B-4D37-8046-C7910EE4E05B}" type="pres">
      <dgm:prSet presAssocID="{9DCC305D-0090-456F-B5A5-1C37641E8DBA}" presName="composite3" presStyleCnt="0"/>
      <dgm:spPr/>
    </dgm:pt>
    <dgm:pt modelId="{DC0AB95B-08B6-4C23-82FB-185D8E226DA3}" type="pres">
      <dgm:prSet presAssocID="{9DCC305D-0090-456F-B5A5-1C37641E8DBA}" presName="background3" presStyleLbl="node3" presStyleIdx="0" presStyleCnt="2"/>
      <dgm:spPr/>
    </dgm:pt>
    <dgm:pt modelId="{C22EA5EE-0493-4858-AE13-D2C02CF8C193}" type="pres">
      <dgm:prSet presAssocID="{9DCC305D-0090-456F-B5A5-1C37641E8DBA}" presName="text3" presStyleLbl="fgAcc3" presStyleIdx="0" presStyleCnt="2" custScaleX="227316" custScaleY="255053">
        <dgm:presLayoutVars>
          <dgm:chPref val="3"/>
        </dgm:presLayoutVars>
      </dgm:prSet>
      <dgm:spPr/>
      <dgm:t>
        <a:bodyPr/>
        <a:lstStyle/>
        <a:p>
          <a:endParaRPr lang="zh-CN" altLang="en-US"/>
        </a:p>
      </dgm:t>
    </dgm:pt>
    <dgm:pt modelId="{A0F2EB3A-3973-4DB7-8D00-A548AEB36BF1}" type="pres">
      <dgm:prSet presAssocID="{9DCC305D-0090-456F-B5A5-1C37641E8DBA}" presName="hierChild4" presStyleCnt="0"/>
      <dgm:spPr/>
    </dgm:pt>
    <dgm:pt modelId="{44D09A43-DB09-4430-945A-86F7A3914F22}" type="pres">
      <dgm:prSet presAssocID="{0BE6BB40-6AFE-4C9B-9262-E91369A9E9A7}" presName="Name10" presStyleLbl="parChTrans1D2" presStyleIdx="1" presStyleCnt="2"/>
      <dgm:spPr/>
      <dgm:t>
        <a:bodyPr/>
        <a:lstStyle/>
        <a:p>
          <a:endParaRPr lang="zh-CN" altLang="en-US"/>
        </a:p>
      </dgm:t>
    </dgm:pt>
    <dgm:pt modelId="{1F08C78F-B815-4197-AEB9-0C1AEF737A85}" type="pres">
      <dgm:prSet presAssocID="{8F49A82B-D6DA-4C11-830D-B66DC3A1250B}" presName="hierRoot2" presStyleCnt="0"/>
      <dgm:spPr/>
    </dgm:pt>
    <dgm:pt modelId="{CD650D7C-3E29-4BA7-9688-3BE1CD4232B3}" type="pres">
      <dgm:prSet presAssocID="{8F49A82B-D6DA-4C11-830D-B66DC3A1250B}" presName="composite2" presStyleCnt="0"/>
      <dgm:spPr/>
    </dgm:pt>
    <dgm:pt modelId="{BC674C10-C752-4910-8179-C949445E33D5}" type="pres">
      <dgm:prSet presAssocID="{8F49A82B-D6DA-4C11-830D-B66DC3A1250B}" presName="background2" presStyleLbl="node2" presStyleIdx="1" presStyleCnt="2"/>
      <dgm:spPr/>
    </dgm:pt>
    <dgm:pt modelId="{437F97F8-D876-4492-B24E-8BC6A6DCB64C}" type="pres">
      <dgm:prSet presAssocID="{8F49A82B-D6DA-4C11-830D-B66DC3A1250B}" presName="text2" presStyleLbl="fgAcc2" presStyleIdx="1" presStyleCnt="2" custScaleX="82869" custScaleY="48529">
        <dgm:presLayoutVars>
          <dgm:chPref val="3"/>
        </dgm:presLayoutVars>
      </dgm:prSet>
      <dgm:spPr/>
      <dgm:t>
        <a:bodyPr/>
        <a:lstStyle/>
        <a:p>
          <a:endParaRPr lang="zh-CN" altLang="en-US"/>
        </a:p>
      </dgm:t>
    </dgm:pt>
    <dgm:pt modelId="{BE88E9F6-066E-4BA6-8FCE-67660EE9E1BE}" type="pres">
      <dgm:prSet presAssocID="{8F49A82B-D6DA-4C11-830D-B66DC3A1250B}" presName="hierChild3" presStyleCnt="0"/>
      <dgm:spPr/>
    </dgm:pt>
    <dgm:pt modelId="{4C894823-42A0-4B04-B16A-3BE99CCB24F5}" type="pres">
      <dgm:prSet presAssocID="{250C8EB7-C20C-4F16-9106-C1D31E66C71C}" presName="Name17" presStyleLbl="parChTrans1D3" presStyleIdx="1" presStyleCnt="2"/>
      <dgm:spPr/>
      <dgm:t>
        <a:bodyPr/>
        <a:lstStyle/>
        <a:p>
          <a:endParaRPr lang="zh-CN" altLang="en-US"/>
        </a:p>
      </dgm:t>
    </dgm:pt>
    <dgm:pt modelId="{51EA2177-8E5A-41E7-AA11-9C7F844A331C}" type="pres">
      <dgm:prSet presAssocID="{F1E88956-2833-4C03-9F02-30AA4FAC7C14}" presName="hierRoot3" presStyleCnt="0"/>
      <dgm:spPr/>
    </dgm:pt>
    <dgm:pt modelId="{01E68F68-D9C2-402D-87BC-093A2FB4CE52}" type="pres">
      <dgm:prSet presAssocID="{F1E88956-2833-4C03-9F02-30AA4FAC7C14}" presName="composite3" presStyleCnt="0"/>
      <dgm:spPr/>
    </dgm:pt>
    <dgm:pt modelId="{4C93E001-EE94-4628-B26D-C23C996C830E}" type="pres">
      <dgm:prSet presAssocID="{F1E88956-2833-4C03-9F02-30AA4FAC7C14}" presName="background3" presStyleLbl="node3" presStyleIdx="1" presStyleCnt="2"/>
      <dgm:spPr/>
    </dgm:pt>
    <dgm:pt modelId="{01C3D556-65DF-4CED-B1A9-3683EC9373B7}" type="pres">
      <dgm:prSet presAssocID="{F1E88956-2833-4C03-9F02-30AA4FAC7C14}" presName="text3" presStyleLbl="fgAcc3" presStyleIdx="1" presStyleCnt="2" custScaleX="200762" custScaleY="115947">
        <dgm:presLayoutVars>
          <dgm:chPref val="3"/>
        </dgm:presLayoutVars>
      </dgm:prSet>
      <dgm:spPr/>
      <dgm:t>
        <a:bodyPr/>
        <a:lstStyle/>
        <a:p>
          <a:endParaRPr lang="zh-CN" altLang="en-US"/>
        </a:p>
      </dgm:t>
    </dgm:pt>
    <dgm:pt modelId="{33AA71E6-0B9C-4D74-AB8F-B8CBEFF5B0C3}" type="pres">
      <dgm:prSet presAssocID="{F1E88956-2833-4C03-9F02-30AA4FAC7C14}" presName="hierChild4" presStyleCnt="0"/>
      <dgm:spPr/>
    </dgm:pt>
  </dgm:ptLst>
  <dgm:cxnLst>
    <dgm:cxn modelId="{9F187D6C-65AB-40A1-81AA-54F0AA7FE3D6}" srcId="{A149084E-0FD7-4DB4-AFBD-93103CAE1CE1}" destId="{8F49A82B-D6DA-4C11-830D-B66DC3A1250B}" srcOrd="1" destOrd="0" parTransId="{0BE6BB40-6AFE-4C9B-9262-E91369A9E9A7}" sibTransId="{CD35BF0F-95BF-4A82-9C97-FA966B297498}"/>
    <dgm:cxn modelId="{966AFD8A-266F-440E-BD99-72F2F7D55E10}" type="presOf" srcId="{9DCC305D-0090-456F-B5A5-1C37641E8DBA}" destId="{C22EA5EE-0493-4858-AE13-D2C02CF8C193}" srcOrd="0" destOrd="0" presId="urn:microsoft.com/office/officeart/2005/8/layout/hierarchy1"/>
    <dgm:cxn modelId="{152DA4C9-93E9-4C70-825D-7432E55700D8}" type="presOf" srcId="{8C58EB90-1E99-4DDF-BB65-900F5FD3E111}" destId="{FDC23488-568C-45BD-993B-BE0C42624D1B}" srcOrd="0" destOrd="0" presId="urn:microsoft.com/office/officeart/2005/8/layout/hierarchy1"/>
    <dgm:cxn modelId="{88610B64-60EC-49A6-9FAB-B5038C833A4C}" type="presOf" srcId="{F1E88956-2833-4C03-9F02-30AA4FAC7C14}" destId="{01C3D556-65DF-4CED-B1A9-3683EC9373B7}" srcOrd="0" destOrd="0" presId="urn:microsoft.com/office/officeart/2005/8/layout/hierarchy1"/>
    <dgm:cxn modelId="{6B445CEC-431A-4526-94AD-B3D38A1E61AB}" type="presOf" srcId="{E3DF3A95-C584-4816-ADC7-3B7EE89E1529}" destId="{03A8EB41-8ED7-48F9-A6B4-839961F311A8}" srcOrd="0" destOrd="0" presId="urn:microsoft.com/office/officeart/2005/8/layout/hierarchy1"/>
    <dgm:cxn modelId="{F746CC07-985F-448C-8EC9-33985D9138C2}" srcId="{41F6BA73-EE30-4EC9-85EE-564F7E9870B7}" destId="{9DCC305D-0090-456F-B5A5-1C37641E8DBA}" srcOrd="0" destOrd="0" parTransId="{E3DF3A95-C584-4816-ADC7-3B7EE89E1529}" sibTransId="{4A30171F-506D-4906-97FC-6F21F193476B}"/>
    <dgm:cxn modelId="{9C900C2D-1B77-4DD0-8046-DF31B1624AB1}" type="presOf" srcId="{A149084E-0FD7-4DB4-AFBD-93103CAE1CE1}" destId="{F5903476-EDC8-4B12-BF89-0F643CE8CEB9}" srcOrd="0" destOrd="0" presId="urn:microsoft.com/office/officeart/2005/8/layout/hierarchy1"/>
    <dgm:cxn modelId="{607D8298-D3C0-4B81-A9C7-4AE1EAAF5D65}" type="presOf" srcId="{41F6BA73-EE30-4EC9-85EE-564F7E9870B7}" destId="{4DCD9672-09A2-4EDE-AD7B-65E66D09E4EC}" srcOrd="0" destOrd="0" presId="urn:microsoft.com/office/officeart/2005/8/layout/hierarchy1"/>
    <dgm:cxn modelId="{008C6F22-5A50-46F7-8411-85E15644FFD2}" srcId="{8F49A82B-D6DA-4C11-830D-B66DC3A1250B}" destId="{F1E88956-2833-4C03-9F02-30AA4FAC7C14}" srcOrd="0" destOrd="0" parTransId="{250C8EB7-C20C-4F16-9106-C1D31E66C71C}" sibTransId="{DE2558CC-13A9-4FD6-9CC1-25577A744DD5}"/>
    <dgm:cxn modelId="{35552068-7763-4574-AEDC-75B976089221}" type="presOf" srcId="{64107576-F3BE-4BC2-8285-7608CFFF48A4}" destId="{F6976C33-5642-43E9-B541-5B96D87BF4C4}" srcOrd="0" destOrd="0" presId="urn:microsoft.com/office/officeart/2005/8/layout/hierarchy1"/>
    <dgm:cxn modelId="{90BDBE92-04F5-44CA-8468-A3AF863CE7B8}" srcId="{64107576-F3BE-4BC2-8285-7608CFFF48A4}" destId="{A149084E-0FD7-4DB4-AFBD-93103CAE1CE1}" srcOrd="0" destOrd="0" parTransId="{1087B423-292A-4284-B648-1A19DEA78817}" sibTransId="{A06C7FC6-6F80-447E-AAC1-574D7A682631}"/>
    <dgm:cxn modelId="{1D8602E4-6901-4AFE-AA25-6C6F0B7F1A95}" type="presOf" srcId="{8F49A82B-D6DA-4C11-830D-B66DC3A1250B}" destId="{437F97F8-D876-4492-B24E-8BC6A6DCB64C}" srcOrd="0" destOrd="0" presId="urn:microsoft.com/office/officeart/2005/8/layout/hierarchy1"/>
    <dgm:cxn modelId="{C6B6421B-CB48-4AFE-BF60-39076287B56A}" type="presOf" srcId="{0BE6BB40-6AFE-4C9B-9262-E91369A9E9A7}" destId="{44D09A43-DB09-4430-945A-86F7A3914F22}" srcOrd="0" destOrd="0" presId="urn:microsoft.com/office/officeart/2005/8/layout/hierarchy1"/>
    <dgm:cxn modelId="{335902A4-9F6C-446E-B467-6591110B0401}" srcId="{A149084E-0FD7-4DB4-AFBD-93103CAE1CE1}" destId="{41F6BA73-EE30-4EC9-85EE-564F7E9870B7}" srcOrd="0" destOrd="0" parTransId="{8C58EB90-1E99-4DDF-BB65-900F5FD3E111}" sibTransId="{67CD56BC-18CC-4AE6-A9BC-B4A8FA6ECEAF}"/>
    <dgm:cxn modelId="{6B4B775E-14AA-4058-AFAE-2C4FD801213B}" type="presOf" srcId="{250C8EB7-C20C-4F16-9106-C1D31E66C71C}" destId="{4C894823-42A0-4B04-B16A-3BE99CCB24F5}" srcOrd="0" destOrd="0" presId="urn:microsoft.com/office/officeart/2005/8/layout/hierarchy1"/>
    <dgm:cxn modelId="{847AC336-B844-4B16-BAE4-1B822E1EBB1B}" type="presParOf" srcId="{F6976C33-5642-43E9-B541-5B96D87BF4C4}" destId="{85AED4D0-A7E7-4C73-B025-F6FA3C6D67EB}" srcOrd="0" destOrd="0" presId="urn:microsoft.com/office/officeart/2005/8/layout/hierarchy1"/>
    <dgm:cxn modelId="{1C5B2523-64DC-4CE3-803A-A190B75F3180}" type="presParOf" srcId="{85AED4D0-A7E7-4C73-B025-F6FA3C6D67EB}" destId="{5C85AD5F-F7D6-4B12-BE61-0191DD0701BF}" srcOrd="0" destOrd="0" presId="urn:microsoft.com/office/officeart/2005/8/layout/hierarchy1"/>
    <dgm:cxn modelId="{0F9EC7EB-7538-42D0-B412-7240CCA161DE}" type="presParOf" srcId="{5C85AD5F-F7D6-4B12-BE61-0191DD0701BF}" destId="{88E18667-DB5F-44FF-A17B-B5448D7D2606}" srcOrd="0" destOrd="0" presId="urn:microsoft.com/office/officeart/2005/8/layout/hierarchy1"/>
    <dgm:cxn modelId="{0256644B-43FD-4FC9-A48B-7DC0B07A654F}" type="presParOf" srcId="{5C85AD5F-F7D6-4B12-BE61-0191DD0701BF}" destId="{F5903476-EDC8-4B12-BF89-0F643CE8CEB9}" srcOrd="1" destOrd="0" presId="urn:microsoft.com/office/officeart/2005/8/layout/hierarchy1"/>
    <dgm:cxn modelId="{F6798167-3F79-4E0E-BC92-C6C2B4F9A0C4}" type="presParOf" srcId="{85AED4D0-A7E7-4C73-B025-F6FA3C6D67EB}" destId="{CE1F3F45-E797-4DF4-9CFF-0CC5B3BCC43C}" srcOrd="1" destOrd="0" presId="urn:microsoft.com/office/officeart/2005/8/layout/hierarchy1"/>
    <dgm:cxn modelId="{B6D34DE4-23CA-4492-B54F-0684030AA5A1}" type="presParOf" srcId="{CE1F3F45-E797-4DF4-9CFF-0CC5B3BCC43C}" destId="{FDC23488-568C-45BD-993B-BE0C42624D1B}" srcOrd="0" destOrd="0" presId="urn:microsoft.com/office/officeart/2005/8/layout/hierarchy1"/>
    <dgm:cxn modelId="{196B18E0-D830-4305-9B22-D309AAD1575F}" type="presParOf" srcId="{CE1F3F45-E797-4DF4-9CFF-0CC5B3BCC43C}" destId="{0CC25237-0B77-45D2-BB63-1B950B7F75B2}" srcOrd="1" destOrd="0" presId="urn:microsoft.com/office/officeart/2005/8/layout/hierarchy1"/>
    <dgm:cxn modelId="{A1C0B23F-18D9-4BAF-B9D1-601CADD1599A}" type="presParOf" srcId="{0CC25237-0B77-45D2-BB63-1B950B7F75B2}" destId="{C814C0F5-93BE-4A36-B8AB-CC7024AA5A2C}" srcOrd="0" destOrd="0" presId="urn:microsoft.com/office/officeart/2005/8/layout/hierarchy1"/>
    <dgm:cxn modelId="{8E8786CA-7477-4783-8DB9-D4DFBE2E88EC}" type="presParOf" srcId="{C814C0F5-93BE-4A36-B8AB-CC7024AA5A2C}" destId="{382373BF-ECEE-4571-99F7-250690EBF67A}" srcOrd="0" destOrd="0" presId="urn:microsoft.com/office/officeart/2005/8/layout/hierarchy1"/>
    <dgm:cxn modelId="{F2AAC21D-FACB-4EED-940D-E7ACB68B834C}" type="presParOf" srcId="{C814C0F5-93BE-4A36-B8AB-CC7024AA5A2C}" destId="{4DCD9672-09A2-4EDE-AD7B-65E66D09E4EC}" srcOrd="1" destOrd="0" presId="urn:microsoft.com/office/officeart/2005/8/layout/hierarchy1"/>
    <dgm:cxn modelId="{CD2CA9D1-2C24-4FA5-889C-A58C0F5AD2A1}" type="presParOf" srcId="{0CC25237-0B77-45D2-BB63-1B950B7F75B2}" destId="{8F19D661-30D2-460C-8953-4300988EF2CC}" srcOrd="1" destOrd="0" presId="urn:microsoft.com/office/officeart/2005/8/layout/hierarchy1"/>
    <dgm:cxn modelId="{C8C21783-A836-44C9-A4CD-1D8E27021C96}" type="presParOf" srcId="{8F19D661-30D2-460C-8953-4300988EF2CC}" destId="{03A8EB41-8ED7-48F9-A6B4-839961F311A8}" srcOrd="0" destOrd="0" presId="urn:microsoft.com/office/officeart/2005/8/layout/hierarchy1"/>
    <dgm:cxn modelId="{0F5E043B-EDEC-4F1F-80E9-148C99075F0D}" type="presParOf" srcId="{8F19D661-30D2-460C-8953-4300988EF2CC}" destId="{720AA5B3-5DB7-4B29-8275-40F8AC091890}" srcOrd="1" destOrd="0" presId="urn:microsoft.com/office/officeart/2005/8/layout/hierarchy1"/>
    <dgm:cxn modelId="{425FFD40-7BA3-4A2A-AB74-F94DF5E42863}" type="presParOf" srcId="{720AA5B3-5DB7-4B29-8275-40F8AC091890}" destId="{914437B5-710B-4D37-8046-C7910EE4E05B}" srcOrd="0" destOrd="0" presId="urn:microsoft.com/office/officeart/2005/8/layout/hierarchy1"/>
    <dgm:cxn modelId="{495FAC99-DF54-4DD7-AD9A-0BB71BDA354D}" type="presParOf" srcId="{914437B5-710B-4D37-8046-C7910EE4E05B}" destId="{DC0AB95B-08B6-4C23-82FB-185D8E226DA3}" srcOrd="0" destOrd="0" presId="urn:microsoft.com/office/officeart/2005/8/layout/hierarchy1"/>
    <dgm:cxn modelId="{241FCC5F-F762-4A54-AB3F-041CD7F9D9BF}" type="presParOf" srcId="{914437B5-710B-4D37-8046-C7910EE4E05B}" destId="{C22EA5EE-0493-4858-AE13-D2C02CF8C193}" srcOrd="1" destOrd="0" presId="urn:microsoft.com/office/officeart/2005/8/layout/hierarchy1"/>
    <dgm:cxn modelId="{333B7AEE-6324-4CA8-8C85-74EAE9377D94}" type="presParOf" srcId="{720AA5B3-5DB7-4B29-8275-40F8AC091890}" destId="{A0F2EB3A-3973-4DB7-8D00-A548AEB36BF1}" srcOrd="1" destOrd="0" presId="urn:microsoft.com/office/officeart/2005/8/layout/hierarchy1"/>
    <dgm:cxn modelId="{0C28D5B1-D6E3-44B4-A692-CB420D8BFF05}" type="presParOf" srcId="{CE1F3F45-E797-4DF4-9CFF-0CC5B3BCC43C}" destId="{44D09A43-DB09-4430-945A-86F7A3914F22}" srcOrd="2" destOrd="0" presId="urn:microsoft.com/office/officeart/2005/8/layout/hierarchy1"/>
    <dgm:cxn modelId="{03D11DDF-65C7-483C-A423-3334317FD0D3}" type="presParOf" srcId="{CE1F3F45-E797-4DF4-9CFF-0CC5B3BCC43C}" destId="{1F08C78F-B815-4197-AEB9-0C1AEF737A85}" srcOrd="3" destOrd="0" presId="urn:microsoft.com/office/officeart/2005/8/layout/hierarchy1"/>
    <dgm:cxn modelId="{158A39F2-1ED2-461D-B23F-FC8191A9F3F8}" type="presParOf" srcId="{1F08C78F-B815-4197-AEB9-0C1AEF737A85}" destId="{CD650D7C-3E29-4BA7-9688-3BE1CD4232B3}" srcOrd="0" destOrd="0" presId="urn:microsoft.com/office/officeart/2005/8/layout/hierarchy1"/>
    <dgm:cxn modelId="{A5DD6769-CBEF-4ABE-8EF5-F8EE951DDB1F}" type="presParOf" srcId="{CD650D7C-3E29-4BA7-9688-3BE1CD4232B3}" destId="{BC674C10-C752-4910-8179-C949445E33D5}" srcOrd="0" destOrd="0" presId="urn:microsoft.com/office/officeart/2005/8/layout/hierarchy1"/>
    <dgm:cxn modelId="{BA5949D7-FC21-422A-9861-9BDA65D2B63D}" type="presParOf" srcId="{CD650D7C-3E29-4BA7-9688-3BE1CD4232B3}" destId="{437F97F8-D876-4492-B24E-8BC6A6DCB64C}" srcOrd="1" destOrd="0" presId="urn:microsoft.com/office/officeart/2005/8/layout/hierarchy1"/>
    <dgm:cxn modelId="{3F00E115-F41F-4596-A362-E298D47C900A}" type="presParOf" srcId="{1F08C78F-B815-4197-AEB9-0C1AEF737A85}" destId="{BE88E9F6-066E-4BA6-8FCE-67660EE9E1BE}" srcOrd="1" destOrd="0" presId="urn:microsoft.com/office/officeart/2005/8/layout/hierarchy1"/>
    <dgm:cxn modelId="{D99BA09B-818A-4F4B-8853-55C86EFEB844}" type="presParOf" srcId="{BE88E9F6-066E-4BA6-8FCE-67660EE9E1BE}" destId="{4C894823-42A0-4B04-B16A-3BE99CCB24F5}" srcOrd="0" destOrd="0" presId="urn:microsoft.com/office/officeart/2005/8/layout/hierarchy1"/>
    <dgm:cxn modelId="{EB20A69B-F441-4E53-AA57-776C71460463}" type="presParOf" srcId="{BE88E9F6-066E-4BA6-8FCE-67660EE9E1BE}" destId="{51EA2177-8E5A-41E7-AA11-9C7F844A331C}" srcOrd="1" destOrd="0" presId="urn:microsoft.com/office/officeart/2005/8/layout/hierarchy1"/>
    <dgm:cxn modelId="{52DB59E6-0C54-4172-A301-6A0955BBA8F9}" type="presParOf" srcId="{51EA2177-8E5A-41E7-AA11-9C7F844A331C}" destId="{01E68F68-D9C2-402D-87BC-093A2FB4CE52}" srcOrd="0" destOrd="0" presId="urn:microsoft.com/office/officeart/2005/8/layout/hierarchy1"/>
    <dgm:cxn modelId="{5A9939EC-11C8-4C47-8CBC-AB8F872DC816}" type="presParOf" srcId="{01E68F68-D9C2-402D-87BC-093A2FB4CE52}" destId="{4C93E001-EE94-4628-B26D-C23C996C830E}" srcOrd="0" destOrd="0" presId="urn:microsoft.com/office/officeart/2005/8/layout/hierarchy1"/>
    <dgm:cxn modelId="{60088197-E6F5-4DAD-B797-7DB8FF618B5A}" type="presParOf" srcId="{01E68F68-D9C2-402D-87BC-093A2FB4CE52}" destId="{01C3D556-65DF-4CED-B1A9-3683EC9373B7}" srcOrd="1" destOrd="0" presId="urn:microsoft.com/office/officeart/2005/8/layout/hierarchy1"/>
    <dgm:cxn modelId="{6B8E66F4-143D-41B6-974B-0D0E0372687E}" type="presParOf" srcId="{51EA2177-8E5A-41E7-AA11-9C7F844A331C}" destId="{33AA71E6-0B9C-4D74-AB8F-B8CBEFF5B0C3}" srcOrd="1" destOrd="0" presId="urn:microsoft.com/office/officeart/2005/8/layout/hierarchy1"/>
  </dgm:cxnLst>
  <dgm:bg/>
  <dgm:whole>
    <a:ln>
      <a:solidFill>
        <a:schemeClr val="accent3"/>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107576-F3BE-4BC2-8285-7608CFFF48A4}" type="doc">
      <dgm:prSet loTypeId="urn:microsoft.com/office/officeart/2005/8/layout/hierarchy1" loCatId="hierarchy" qsTypeId="urn:microsoft.com/office/officeart/2005/8/quickstyle/simple1" qsCatId="simple" csTypeId="urn:microsoft.com/office/officeart/2005/8/colors/accent1_5" csCatId="accent1" phldr="1"/>
      <dgm:spPr/>
      <dgm:t>
        <a:bodyPr/>
        <a:lstStyle/>
        <a:p>
          <a:endParaRPr lang="zh-CN" altLang="en-US"/>
        </a:p>
      </dgm:t>
    </dgm:pt>
    <dgm:pt modelId="{A149084E-0FD7-4DB4-AFBD-93103CAE1CE1}">
      <dgm:prSet phldrT="[文本]" custT="1"/>
      <dgm:spPr/>
      <dgm:t>
        <a:bodyPr/>
        <a:lstStyle/>
        <a:p>
          <a:r>
            <a:rPr lang="en-US" sz="2000" dirty="0" smtClean="0">
              <a:latin typeface="+mn-ea"/>
              <a:ea typeface="+mn-ea"/>
            </a:rPr>
            <a:t>Schweitzer</a:t>
          </a:r>
          <a:r>
            <a:rPr lang="zh-CN" sz="2000" dirty="0" smtClean="0">
              <a:latin typeface="+mn-ea"/>
              <a:ea typeface="+mn-ea"/>
            </a:rPr>
            <a:t>和</a:t>
          </a:r>
          <a:r>
            <a:rPr lang="en-US" sz="2000" dirty="0" err="1" smtClean="0">
              <a:latin typeface="+mn-ea"/>
              <a:ea typeface="+mn-ea"/>
            </a:rPr>
            <a:t>Cachon</a:t>
          </a:r>
          <a:r>
            <a:rPr lang="en-US" sz="2000" dirty="0" smtClean="0">
              <a:latin typeface="+mn-ea"/>
              <a:ea typeface="+mn-ea"/>
            </a:rPr>
            <a:t>(</a:t>
          </a:r>
          <a:r>
            <a:rPr lang="en-US" altLang="zh-CN" sz="2000" dirty="0" smtClean="0">
              <a:latin typeface="+mn-ea"/>
              <a:ea typeface="+mn-ea"/>
            </a:rPr>
            <a:t>2000)</a:t>
          </a:r>
          <a:endParaRPr lang="zh-CN" altLang="en-US" sz="2000" dirty="0">
            <a:latin typeface="+mn-ea"/>
            <a:ea typeface="+mn-ea"/>
          </a:endParaRPr>
        </a:p>
      </dgm:t>
    </dgm:pt>
    <dgm:pt modelId="{1087B423-292A-4284-B648-1A19DEA78817}" type="parTrans" cxnId="{90BDBE92-04F5-44CA-8468-A3AF863CE7B8}">
      <dgm:prSet/>
      <dgm:spPr/>
      <dgm:t>
        <a:bodyPr/>
        <a:lstStyle/>
        <a:p>
          <a:endParaRPr lang="zh-CN" altLang="en-US"/>
        </a:p>
      </dgm:t>
    </dgm:pt>
    <dgm:pt modelId="{A06C7FC6-6F80-447E-AAC1-574D7A682631}" type="sibTrans" cxnId="{90BDBE92-04F5-44CA-8468-A3AF863CE7B8}">
      <dgm:prSet/>
      <dgm:spPr/>
      <dgm:t>
        <a:bodyPr/>
        <a:lstStyle/>
        <a:p>
          <a:endParaRPr lang="zh-CN" altLang="en-US"/>
        </a:p>
      </dgm:t>
    </dgm:pt>
    <dgm:pt modelId="{41F6BA73-EE30-4EC9-85EE-564F7E9870B7}">
      <dgm:prSet phldrT="[文本]" custT="1"/>
      <dgm:spPr/>
      <dgm:t>
        <a:bodyPr/>
        <a:lstStyle/>
        <a:p>
          <a:r>
            <a:rPr lang="zh-CN" altLang="en-US" sz="2000" dirty="0" smtClean="0"/>
            <a:t>行为因素研究</a:t>
          </a:r>
          <a:endParaRPr lang="zh-CN" altLang="en-US" sz="2000" dirty="0"/>
        </a:p>
      </dgm:t>
    </dgm:pt>
    <dgm:pt modelId="{8C58EB90-1E99-4DDF-BB65-900F5FD3E111}" type="parTrans" cxnId="{335902A4-9F6C-446E-B467-6591110B0401}">
      <dgm:prSet/>
      <dgm:spPr/>
      <dgm:t>
        <a:bodyPr/>
        <a:lstStyle/>
        <a:p>
          <a:endParaRPr lang="zh-CN" altLang="en-US"/>
        </a:p>
      </dgm:t>
    </dgm:pt>
    <dgm:pt modelId="{67CD56BC-18CC-4AE6-A9BC-B4A8FA6ECEAF}" type="sibTrans" cxnId="{335902A4-9F6C-446E-B467-6591110B0401}">
      <dgm:prSet/>
      <dgm:spPr/>
      <dgm:t>
        <a:bodyPr/>
        <a:lstStyle/>
        <a:p>
          <a:endParaRPr lang="zh-CN" altLang="en-US"/>
        </a:p>
      </dgm:t>
    </dgm:pt>
    <dgm:pt modelId="{9DCC305D-0090-456F-B5A5-1C37641E8DBA}">
      <dgm:prSet phldrT="[文本]" custT="1"/>
      <dgm:spPr/>
      <dgm:t>
        <a:bodyPr/>
        <a:lstStyle/>
        <a:p>
          <a:pPr algn="l"/>
          <a:endParaRPr lang="en-US" altLang="zh-CN" sz="1600" dirty="0" smtClean="0"/>
        </a:p>
        <a:p>
          <a:pPr algn="l"/>
          <a:r>
            <a:rPr lang="zh-CN" sz="1600" dirty="0" smtClean="0"/>
            <a:t>事后库存误差</a:t>
          </a:r>
          <a:r>
            <a:rPr lang="zh-CN" altLang="en-US" sz="1600" dirty="0" smtClean="0"/>
            <a:t>、</a:t>
          </a:r>
          <a:r>
            <a:rPr lang="zh-CN" sz="1600" dirty="0" smtClean="0"/>
            <a:t>锚定与不完全调整</a:t>
          </a:r>
          <a:endParaRPr lang="en-US" altLang="zh-CN" sz="1600" dirty="0" smtClean="0"/>
        </a:p>
        <a:p>
          <a:pPr algn="l"/>
          <a:r>
            <a:rPr lang="en-US" sz="1600" dirty="0" smtClean="0">
              <a:latin typeface="Times New Roman" pitchFamily="18" charset="0"/>
              <a:cs typeface="Times New Roman" pitchFamily="18" charset="0"/>
            </a:rPr>
            <a:t>2009</a:t>
          </a:r>
          <a:r>
            <a:rPr lang="zh-CN" sz="1600" dirty="0" smtClean="0"/>
            <a:t>年</a:t>
          </a:r>
          <a:r>
            <a:rPr lang="en-US" sz="1600" dirty="0" err="1" smtClean="0"/>
            <a:t>Gavirneni</a:t>
          </a:r>
          <a:r>
            <a:rPr lang="zh-CN" sz="1600" dirty="0" smtClean="0"/>
            <a:t>和</a:t>
          </a:r>
          <a:r>
            <a:rPr lang="en-US" sz="1600" dirty="0" smtClean="0"/>
            <a:t>Xia</a:t>
          </a:r>
          <a:r>
            <a:rPr lang="zh-CN" altLang="en-US" sz="1600" dirty="0" smtClean="0"/>
            <a:t>提供多个参考点信息，研究报童问题的锚定对象，发现受试者</a:t>
          </a:r>
          <a:r>
            <a:rPr lang="zh-CN" sz="1600" dirty="0" smtClean="0"/>
            <a:t>靠近最优值来选择锚定</a:t>
          </a:r>
          <a:endParaRPr lang="en-US" altLang="zh-CN" sz="1600" dirty="0" smtClean="0"/>
        </a:p>
        <a:p>
          <a:pPr algn="l"/>
          <a:r>
            <a:rPr lang="en-US" sz="1600" dirty="0" smtClean="0">
              <a:latin typeface="Times New Roman" pitchFamily="18" charset="0"/>
              <a:cs typeface="Times New Roman" pitchFamily="18" charset="0"/>
            </a:rPr>
            <a:t>Ho</a:t>
          </a:r>
          <a:r>
            <a:rPr lang="zh-CN" sz="1600" dirty="0" smtClean="0">
              <a:latin typeface="Times New Roman" pitchFamily="18" charset="0"/>
              <a:cs typeface="Times New Roman" pitchFamily="18" charset="0"/>
            </a:rPr>
            <a:t>等</a:t>
          </a:r>
          <a:r>
            <a:rPr lang="en-US" sz="1600" dirty="0" smtClean="0">
              <a:latin typeface="Times New Roman" pitchFamily="18" charset="0"/>
              <a:cs typeface="Times New Roman" pitchFamily="18" charset="0"/>
            </a:rPr>
            <a:t>(2010)</a:t>
          </a:r>
          <a:r>
            <a:rPr lang="zh-CN" sz="1600" dirty="0" smtClean="0"/>
            <a:t>认为人们的偏好是参考点依赖的</a:t>
          </a:r>
          <a:r>
            <a:rPr lang="zh-CN" altLang="en-US" sz="1600" dirty="0" smtClean="0"/>
            <a:t>，</a:t>
          </a:r>
          <a:r>
            <a:rPr lang="zh-CN" sz="1600" dirty="0" smtClean="0"/>
            <a:t>高利润条件下</a:t>
          </a:r>
          <a:r>
            <a:rPr lang="zh-CN" altLang="en-US" sz="1600" dirty="0" smtClean="0"/>
            <a:t>的拉向中心效应大于低利润条件下</a:t>
          </a:r>
          <a:endParaRPr lang="en-US" altLang="zh-CN" sz="1600" dirty="0" smtClean="0"/>
        </a:p>
        <a:p>
          <a:pPr algn="l"/>
          <a:r>
            <a:rPr lang="en-US" sz="1600" dirty="0" smtClean="0">
              <a:latin typeface="Times New Roman" pitchFamily="18" charset="0"/>
              <a:cs typeface="Times New Roman" pitchFamily="18" charset="0"/>
            </a:rPr>
            <a:t>Su(2008)</a:t>
          </a:r>
          <a:r>
            <a:rPr lang="zh-CN" sz="1600" dirty="0" smtClean="0"/>
            <a:t>认为报童决策偏差是由随机误差导致</a:t>
          </a:r>
          <a:endParaRPr lang="en-US" altLang="zh-CN" sz="1600" dirty="0" smtClean="0"/>
        </a:p>
        <a:p>
          <a:pPr algn="l"/>
          <a:endParaRPr lang="zh-CN" altLang="en-US" sz="1600" dirty="0">
            <a:latin typeface="+mn-ea"/>
            <a:ea typeface="+mn-ea"/>
          </a:endParaRPr>
        </a:p>
      </dgm:t>
    </dgm:pt>
    <dgm:pt modelId="{E3DF3A95-C584-4816-ADC7-3B7EE89E1529}" type="parTrans" cxnId="{F746CC07-985F-448C-8EC9-33985D9138C2}">
      <dgm:prSet/>
      <dgm:spPr/>
      <dgm:t>
        <a:bodyPr/>
        <a:lstStyle/>
        <a:p>
          <a:endParaRPr lang="zh-CN" altLang="en-US"/>
        </a:p>
      </dgm:t>
    </dgm:pt>
    <dgm:pt modelId="{4A30171F-506D-4906-97FC-6F21F193476B}" type="sibTrans" cxnId="{F746CC07-985F-448C-8EC9-33985D9138C2}">
      <dgm:prSet/>
      <dgm:spPr/>
      <dgm:t>
        <a:bodyPr/>
        <a:lstStyle/>
        <a:p>
          <a:endParaRPr lang="zh-CN" altLang="en-US"/>
        </a:p>
      </dgm:t>
    </dgm:pt>
    <dgm:pt modelId="{8F49A82B-D6DA-4C11-830D-B66DC3A1250B}">
      <dgm:prSet phldrT="[文本]" custT="1"/>
      <dgm:spPr/>
      <dgm:t>
        <a:bodyPr/>
        <a:lstStyle/>
        <a:p>
          <a:r>
            <a:rPr lang="zh-CN" altLang="en-US" sz="2000" dirty="0" smtClean="0"/>
            <a:t>扩展研究</a:t>
          </a:r>
          <a:endParaRPr lang="zh-CN" altLang="en-US" sz="2000" dirty="0"/>
        </a:p>
      </dgm:t>
    </dgm:pt>
    <dgm:pt modelId="{0BE6BB40-6AFE-4C9B-9262-E91369A9E9A7}" type="parTrans" cxnId="{9F187D6C-65AB-40A1-81AA-54F0AA7FE3D6}">
      <dgm:prSet/>
      <dgm:spPr/>
      <dgm:t>
        <a:bodyPr/>
        <a:lstStyle/>
        <a:p>
          <a:endParaRPr lang="zh-CN" altLang="en-US"/>
        </a:p>
      </dgm:t>
    </dgm:pt>
    <dgm:pt modelId="{CD35BF0F-95BF-4A82-9C97-FA966B297498}" type="sibTrans" cxnId="{9F187D6C-65AB-40A1-81AA-54F0AA7FE3D6}">
      <dgm:prSet/>
      <dgm:spPr/>
      <dgm:t>
        <a:bodyPr/>
        <a:lstStyle/>
        <a:p>
          <a:endParaRPr lang="zh-CN" altLang="en-US"/>
        </a:p>
      </dgm:t>
    </dgm:pt>
    <dgm:pt modelId="{F1E88956-2833-4C03-9F02-30AA4FAC7C14}">
      <dgm:prSet phldrT="[文本]" custT="1"/>
      <dgm:spPr/>
      <dgm:t>
        <a:bodyPr/>
        <a:lstStyle/>
        <a:p>
          <a:pPr algn="l"/>
          <a:r>
            <a:rPr lang="zh-CN" sz="1600" dirty="0" smtClean="0"/>
            <a:t>决策偏差改进</a:t>
          </a:r>
          <a:endParaRPr lang="en-US" altLang="zh-CN" sz="1600" dirty="0" smtClean="0"/>
        </a:p>
        <a:p>
          <a:pPr algn="l"/>
          <a:r>
            <a:rPr lang="en-US" sz="1600" dirty="0" smtClean="0">
              <a:latin typeface="Times New Roman" pitchFamily="18" charset="0"/>
              <a:cs typeface="Times New Roman" pitchFamily="18" charset="0"/>
            </a:rPr>
            <a:t>Bolton</a:t>
          </a:r>
          <a:r>
            <a:rPr lang="zh-CN" sz="1600" dirty="0" smtClean="0">
              <a:latin typeface="Times New Roman" pitchFamily="18" charset="0"/>
              <a:cs typeface="Times New Roman" pitchFamily="18" charset="0"/>
            </a:rPr>
            <a:t>和</a:t>
          </a:r>
          <a:r>
            <a:rPr lang="en-US" sz="1600" dirty="0" err="1" smtClean="0">
              <a:latin typeface="Times New Roman" pitchFamily="18" charset="0"/>
              <a:cs typeface="Times New Roman" pitchFamily="18" charset="0"/>
            </a:rPr>
            <a:t>Katok</a:t>
          </a:r>
          <a:r>
            <a:rPr lang="en-US" sz="1600" dirty="0" smtClean="0">
              <a:latin typeface="Times New Roman" pitchFamily="18" charset="0"/>
              <a:cs typeface="Times New Roman" pitchFamily="18" charset="0"/>
            </a:rPr>
            <a:t>(2008)</a:t>
          </a:r>
          <a:r>
            <a:rPr lang="zh-CN"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Benzion</a:t>
          </a:r>
          <a:r>
            <a:rPr lang="zh-CN" sz="1600" dirty="0" smtClean="0">
              <a:latin typeface="Times New Roman" pitchFamily="18" charset="0"/>
              <a:cs typeface="Times New Roman" pitchFamily="18" charset="0"/>
            </a:rPr>
            <a:t>等</a:t>
          </a:r>
          <a:r>
            <a:rPr lang="en-US" sz="1600" dirty="0" smtClean="0">
              <a:latin typeface="Times New Roman" pitchFamily="18" charset="0"/>
              <a:cs typeface="Times New Roman" pitchFamily="18" charset="0"/>
            </a:rPr>
            <a:t>(2008)</a:t>
          </a:r>
          <a:r>
            <a:rPr lang="zh-CN" sz="1600"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Lurie</a:t>
          </a:r>
          <a:r>
            <a:rPr lang="zh-CN" sz="1600" dirty="0" smtClean="0">
              <a:latin typeface="Times New Roman" pitchFamily="18" charset="0"/>
              <a:cs typeface="Times New Roman" pitchFamily="18" charset="0"/>
            </a:rPr>
            <a:t>和</a:t>
          </a:r>
          <a:r>
            <a:rPr lang="en-US" sz="1600" dirty="0" err="1" smtClean="0">
              <a:latin typeface="Times New Roman" pitchFamily="18" charset="0"/>
              <a:cs typeface="Times New Roman" pitchFamily="18" charset="0"/>
            </a:rPr>
            <a:t>Swaminathan</a:t>
          </a:r>
          <a:r>
            <a:rPr lang="en-US" sz="1600" dirty="0" smtClean="0">
              <a:latin typeface="Times New Roman" pitchFamily="18" charset="0"/>
              <a:cs typeface="Times New Roman" pitchFamily="18" charset="0"/>
            </a:rPr>
            <a:t>(2008)</a:t>
          </a:r>
        </a:p>
        <a:p>
          <a:pPr algn="l"/>
          <a:r>
            <a:rPr lang="en-US" sz="1600" dirty="0" err="1" smtClean="0">
              <a:latin typeface="Times New Roman" pitchFamily="18" charset="0"/>
              <a:cs typeface="Times New Roman" pitchFamily="18" charset="0"/>
            </a:rPr>
            <a:t>Bostian</a:t>
          </a:r>
          <a:r>
            <a:rPr lang="en-US" sz="1600" dirty="0" smtClean="0">
              <a:latin typeface="Times New Roman" pitchFamily="18" charset="0"/>
              <a:cs typeface="Times New Roman" pitchFamily="18" charset="0"/>
            </a:rPr>
            <a:t>(2008)</a:t>
          </a:r>
          <a:r>
            <a:rPr lang="zh-CN" sz="1600" dirty="0" smtClean="0"/>
            <a:t>考虑了利润翻倍、决策频率、决策频率与反馈频率的共同作用是否能改进决策者的订货偏差</a:t>
          </a:r>
          <a:r>
            <a:rPr lang="zh-CN" altLang="en-US" sz="1600" dirty="0" smtClean="0"/>
            <a:t>的影响</a:t>
          </a:r>
          <a:endParaRPr lang="zh-CN" altLang="en-US" sz="1600" dirty="0">
            <a:latin typeface="Times New Roman" pitchFamily="18" charset="0"/>
            <a:ea typeface="+mn-ea"/>
            <a:cs typeface="Times New Roman" pitchFamily="18" charset="0"/>
          </a:endParaRPr>
        </a:p>
      </dgm:t>
    </dgm:pt>
    <dgm:pt modelId="{250C8EB7-C20C-4F16-9106-C1D31E66C71C}" type="parTrans" cxnId="{008C6F22-5A50-46F7-8411-85E15644FFD2}">
      <dgm:prSet/>
      <dgm:spPr/>
      <dgm:t>
        <a:bodyPr/>
        <a:lstStyle/>
        <a:p>
          <a:endParaRPr lang="zh-CN" altLang="en-US"/>
        </a:p>
      </dgm:t>
    </dgm:pt>
    <dgm:pt modelId="{DE2558CC-13A9-4FD6-9CC1-25577A744DD5}" type="sibTrans" cxnId="{008C6F22-5A50-46F7-8411-85E15644FFD2}">
      <dgm:prSet/>
      <dgm:spPr/>
      <dgm:t>
        <a:bodyPr/>
        <a:lstStyle/>
        <a:p>
          <a:endParaRPr lang="zh-CN" altLang="en-US"/>
        </a:p>
      </dgm:t>
    </dgm:pt>
    <dgm:pt modelId="{F6976C33-5642-43E9-B541-5B96D87BF4C4}" type="pres">
      <dgm:prSet presAssocID="{64107576-F3BE-4BC2-8285-7608CFFF48A4}" presName="hierChild1" presStyleCnt="0">
        <dgm:presLayoutVars>
          <dgm:chPref val="1"/>
          <dgm:dir/>
          <dgm:animOne val="branch"/>
          <dgm:animLvl val="lvl"/>
          <dgm:resizeHandles/>
        </dgm:presLayoutVars>
      </dgm:prSet>
      <dgm:spPr/>
      <dgm:t>
        <a:bodyPr/>
        <a:lstStyle/>
        <a:p>
          <a:endParaRPr lang="zh-CN" altLang="en-US"/>
        </a:p>
      </dgm:t>
    </dgm:pt>
    <dgm:pt modelId="{85AED4D0-A7E7-4C73-B025-F6FA3C6D67EB}" type="pres">
      <dgm:prSet presAssocID="{A149084E-0FD7-4DB4-AFBD-93103CAE1CE1}" presName="hierRoot1" presStyleCnt="0"/>
      <dgm:spPr/>
    </dgm:pt>
    <dgm:pt modelId="{5C85AD5F-F7D6-4B12-BE61-0191DD0701BF}" type="pres">
      <dgm:prSet presAssocID="{A149084E-0FD7-4DB4-AFBD-93103CAE1CE1}" presName="composite" presStyleCnt="0"/>
      <dgm:spPr/>
    </dgm:pt>
    <dgm:pt modelId="{88E18667-DB5F-44FF-A17B-B5448D7D2606}" type="pres">
      <dgm:prSet presAssocID="{A149084E-0FD7-4DB4-AFBD-93103CAE1CE1}" presName="background" presStyleLbl="node0" presStyleIdx="0" presStyleCnt="1"/>
      <dgm:spPr/>
    </dgm:pt>
    <dgm:pt modelId="{F5903476-EDC8-4B12-BF89-0F643CE8CEB9}" type="pres">
      <dgm:prSet presAssocID="{A149084E-0FD7-4DB4-AFBD-93103CAE1CE1}" presName="text" presStyleLbl="fgAcc0" presStyleIdx="0" presStyleCnt="1" custScaleX="172538" custScaleY="43010">
        <dgm:presLayoutVars>
          <dgm:chPref val="3"/>
        </dgm:presLayoutVars>
      </dgm:prSet>
      <dgm:spPr/>
      <dgm:t>
        <a:bodyPr/>
        <a:lstStyle/>
        <a:p>
          <a:endParaRPr lang="zh-CN" altLang="en-US"/>
        </a:p>
      </dgm:t>
    </dgm:pt>
    <dgm:pt modelId="{CE1F3F45-E797-4DF4-9CFF-0CC5B3BCC43C}" type="pres">
      <dgm:prSet presAssocID="{A149084E-0FD7-4DB4-AFBD-93103CAE1CE1}" presName="hierChild2" presStyleCnt="0"/>
      <dgm:spPr/>
    </dgm:pt>
    <dgm:pt modelId="{FDC23488-568C-45BD-993B-BE0C42624D1B}" type="pres">
      <dgm:prSet presAssocID="{8C58EB90-1E99-4DDF-BB65-900F5FD3E111}" presName="Name10" presStyleLbl="parChTrans1D2" presStyleIdx="0" presStyleCnt="2"/>
      <dgm:spPr/>
      <dgm:t>
        <a:bodyPr/>
        <a:lstStyle/>
        <a:p>
          <a:endParaRPr lang="zh-CN" altLang="en-US"/>
        </a:p>
      </dgm:t>
    </dgm:pt>
    <dgm:pt modelId="{0CC25237-0B77-45D2-BB63-1B950B7F75B2}" type="pres">
      <dgm:prSet presAssocID="{41F6BA73-EE30-4EC9-85EE-564F7E9870B7}" presName="hierRoot2" presStyleCnt="0"/>
      <dgm:spPr/>
    </dgm:pt>
    <dgm:pt modelId="{C814C0F5-93BE-4A36-B8AB-CC7024AA5A2C}" type="pres">
      <dgm:prSet presAssocID="{41F6BA73-EE30-4EC9-85EE-564F7E9870B7}" presName="composite2" presStyleCnt="0"/>
      <dgm:spPr/>
    </dgm:pt>
    <dgm:pt modelId="{382373BF-ECEE-4571-99F7-250690EBF67A}" type="pres">
      <dgm:prSet presAssocID="{41F6BA73-EE30-4EC9-85EE-564F7E9870B7}" presName="background2" presStyleLbl="node2" presStyleIdx="0" presStyleCnt="2"/>
      <dgm:spPr/>
    </dgm:pt>
    <dgm:pt modelId="{4DCD9672-09A2-4EDE-AD7B-65E66D09E4EC}" type="pres">
      <dgm:prSet presAssocID="{41F6BA73-EE30-4EC9-85EE-564F7E9870B7}" presName="text2" presStyleLbl="fgAcc2" presStyleIdx="0" presStyleCnt="2" custScaleX="95416" custScaleY="30635" custLinFactNeighborY="0">
        <dgm:presLayoutVars>
          <dgm:chPref val="3"/>
        </dgm:presLayoutVars>
      </dgm:prSet>
      <dgm:spPr/>
      <dgm:t>
        <a:bodyPr/>
        <a:lstStyle/>
        <a:p>
          <a:endParaRPr lang="zh-CN" altLang="en-US"/>
        </a:p>
      </dgm:t>
    </dgm:pt>
    <dgm:pt modelId="{8F19D661-30D2-460C-8953-4300988EF2CC}" type="pres">
      <dgm:prSet presAssocID="{41F6BA73-EE30-4EC9-85EE-564F7E9870B7}" presName="hierChild3" presStyleCnt="0"/>
      <dgm:spPr/>
    </dgm:pt>
    <dgm:pt modelId="{03A8EB41-8ED7-48F9-A6B4-839961F311A8}" type="pres">
      <dgm:prSet presAssocID="{E3DF3A95-C584-4816-ADC7-3B7EE89E1529}" presName="Name17" presStyleLbl="parChTrans1D3" presStyleIdx="0" presStyleCnt="2"/>
      <dgm:spPr/>
      <dgm:t>
        <a:bodyPr/>
        <a:lstStyle/>
        <a:p>
          <a:endParaRPr lang="zh-CN" altLang="en-US"/>
        </a:p>
      </dgm:t>
    </dgm:pt>
    <dgm:pt modelId="{720AA5B3-5DB7-4B29-8275-40F8AC091890}" type="pres">
      <dgm:prSet presAssocID="{9DCC305D-0090-456F-B5A5-1C37641E8DBA}" presName="hierRoot3" presStyleCnt="0"/>
      <dgm:spPr/>
    </dgm:pt>
    <dgm:pt modelId="{914437B5-710B-4D37-8046-C7910EE4E05B}" type="pres">
      <dgm:prSet presAssocID="{9DCC305D-0090-456F-B5A5-1C37641E8DBA}" presName="composite3" presStyleCnt="0"/>
      <dgm:spPr/>
    </dgm:pt>
    <dgm:pt modelId="{DC0AB95B-08B6-4C23-82FB-185D8E226DA3}" type="pres">
      <dgm:prSet presAssocID="{9DCC305D-0090-456F-B5A5-1C37641E8DBA}" presName="background3" presStyleLbl="node3" presStyleIdx="0" presStyleCnt="2"/>
      <dgm:spPr/>
    </dgm:pt>
    <dgm:pt modelId="{C22EA5EE-0493-4858-AE13-D2C02CF8C193}" type="pres">
      <dgm:prSet presAssocID="{9DCC305D-0090-456F-B5A5-1C37641E8DBA}" presName="text3" presStyleLbl="fgAcc3" presStyleIdx="0" presStyleCnt="2" custScaleX="190958" custScaleY="185761">
        <dgm:presLayoutVars>
          <dgm:chPref val="3"/>
        </dgm:presLayoutVars>
      </dgm:prSet>
      <dgm:spPr/>
      <dgm:t>
        <a:bodyPr/>
        <a:lstStyle/>
        <a:p>
          <a:endParaRPr lang="zh-CN" altLang="en-US"/>
        </a:p>
      </dgm:t>
    </dgm:pt>
    <dgm:pt modelId="{A0F2EB3A-3973-4DB7-8D00-A548AEB36BF1}" type="pres">
      <dgm:prSet presAssocID="{9DCC305D-0090-456F-B5A5-1C37641E8DBA}" presName="hierChild4" presStyleCnt="0"/>
      <dgm:spPr/>
    </dgm:pt>
    <dgm:pt modelId="{44D09A43-DB09-4430-945A-86F7A3914F22}" type="pres">
      <dgm:prSet presAssocID="{0BE6BB40-6AFE-4C9B-9262-E91369A9E9A7}" presName="Name10" presStyleLbl="parChTrans1D2" presStyleIdx="1" presStyleCnt="2"/>
      <dgm:spPr/>
      <dgm:t>
        <a:bodyPr/>
        <a:lstStyle/>
        <a:p>
          <a:endParaRPr lang="zh-CN" altLang="en-US"/>
        </a:p>
      </dgm:t>
    </dgm:pt>
    <dgm:pt modelId="{1F08C78F-B815-4197-AEB9-0C1AEF737A85}" type="pres">
      <dgm:prSet presAssocID="{8F49A82B-D6DA-4C11-830D-B66DC3A1250B}" presName="hierRoot2" presStyleCnt="0"/>
      <dgm:spPr/>
    </dgm:pt>
    <dgm:pt modelId="{CD650D7C-3E29-4BA7-9688-3BE1CD4232B3}" type="pres">
      <dgm:prSet presAssocID="{8F49A82B-D6DA-4C11-830D-B66DC3A1250B}" presName="composite2" presStyleCnt="0"/>
      <dgm:spPr/>
    </dgm:pt>
    <dgm:pt modelId="{BC674C10-C752-4910-8179-C949445E33D5}" type="pres">
      <dgm:prSet presAssocID="{8F49A82B-D6DA-4C11-830D-B66DC3A1250B}" presName="background2" presStyleLbl="node2" presStyleIdx="1" presStyleCnt="2"/>
      <dgm:spPr/>
    </dgm:pt>
    <dgm:pt modelId="{437F97F8-D876-4492-B24E-8BC6A6DCB64C}" type="pres">
      <dgm:prSet presAssocID="{8F49A82B-D6DA-4C11-830D-B66DC3A1250B}" presName="text2" presStyleLbl="fgAcc2" presStyleIdx="1" presStyleCnt="2" custScaleX="82869" custScaleY="32845">
        <dgm:presLayoutVars>
          <dgm:chPref val="3"/>
        </dgm:presLayoutVars>
      </dgm:prSet>
      <dgm:spPr/>
      <dgm:t>
        <a:bodyPr/>
        <a:lstStyle/>
        <a:p>
          <a:endParaRPr lang="zh-CN" altLang="en-US"/>
        </a:p>
      </dgm:t>
    </dgm:pt>
    <dgm:pt modelId="{BE88E9F6-066E-4BA6-8FCE-67660EE9E1BE}" type="pres">
      <dgm:prSet presAssocID="{8F49A82B-D6DA-4C11-830D-B66DC3A1250B}" presName="hierChild3" presStyleCnt="0"/>
      <dgm:spPr/>
    </dgm:pt>
    <dgm:pt modelId="{4C894823-42A0-4B04-B16A-3BE99CCB24F5}" type="pres">
      <dgm:prSet presAssocID="{250C8EB7-C20C-4F16-9106-C1D31E66C71C}" presName="Name17" presStyleLbl="parChTrans1D3" presStyleIdx="1" presStyleCnt="2"/>
      <dgm:spPr/>
      <dgm:t>
        <a:bodyPr/>
        <a:lstStyle/>
        <a:p>
          <a:endParaRPr lang="zh-CN" altLang="en-US"/>
        </a:p>
      </dgm:t>
    </dgm:pt>
    <dgm:pt modelId="{51EA2177-8E5A-41E7-AA11-9C7F844A331C}" type="pres">
      <dgm:prSet presAssocID="{F1E88956-2833-4C03-9F02-30AA4FAC7C14}" presName="hierRoot3" presStyleCnt="0"/>
      <dgm:spPr/>
    </dgm:pt>
    <dgm:pt modelId="{01E68F68-D9C2-402D-87BC-093A2FB4CE52}" type="pres">
      <dgm:prSet presAssocID="{F1E88956-2833-4C03-9F02-30AA4FAC7C14}" presName="composite3" presStyleCnt="0"/>
      <dgm:spPr/>
    </dgm:pt>
    <dgm:pt modelId="{4C93E001-EE94-4628-B26D-C23C996C830E}" type="pres">
      <dgm:prSet presAssocID="{F1E88956-2833-4C03-9F02-30AA4FAC7C14}" presName="background3" presStyleLbl="node3" presStyleIdx="1" presStyleCnt="2"/>
      <dgm:spPr/>
    </dgm:pt>
    <dgm:pt modelId="{01C3D556-65DF-4CED-B1A9-3683EC9373B7}" type="pres">
      <dgm:prSet presAssocID="{F1E88956-2833-4C03-9F02-30AA4FAC7C14}" presName="text3" presStyleLbl="fgAcc3" presStyleIdx="1" presStyleCnt="2" custScaleX="171124" custScaleY="151691">
        <dgm:presLayoutVars>
          <dgm:chPref val="3"/>
        </dgm:presLayoutVars>
      </dgm:prSet>
      <dgm:spPr/>
      <dgm:t>
        <a:bodyPr/>
        <a:lstStyle/>
        <a:p>
          <a:endParaRPr lang="zh-CN" altLang="en-US"/>
        </a:p>
      </dgm:t>
    </dgm:pt>
    <dgm:pt modelId="{33AA71E6-0B9C-4D74-AB8F-B8CBEFF5B0C3}" type="pres">
      <dgm:prSet presAssocID="{F1E88956-2833-4C03-9F02-30AA4FAC7C14}" presName="hierChild4" presStyleCnt="0"/>
      <dgm:spPr/>
    </dgm:pt>
  </dgm:ptLst>
  <dgm:cxnLst>
    <dgm:cxn modelId="{F746CC07-985F-448C-8EC9-33985D9138C2}" srcId="{41F6BA73-EE30-4EC9-85EE-564F7E9870B7}" destId="{9DCC305D-0090-456F-B5A5-1C37641E8DBA}" srcOrd="0" destOrd="0" parTransId="{E3DF3A95-C584-4816-ADC7-3B7EE89E1529}" sibTransId="{4A30171F-506D-4906-97FC-6F21F193476B}"/>
    <dgm:cxn modelId="{A75E03DB-5C5B-446F-9272-C20F738E0D99}" type="presOf" srcId="{0BE6BB40-6AFE-4C9B-9262-E91369A9E9A7}" destId="{44D09A43-DB09-4430-945A-86F7A3914F22}" srcOrd="0" destOrd="0" presId="urn:microsoft.com/office/officeart/2005/8/layout/hierarchy1"/>
    <dgm:cxn modelId="{335902A4-9F6C-446E-B467-6591110B0401}" srcId="{A149084E-0FD7-4DB4-AFBD-93103CAE1CE1}" destId="{41F6BA73-EE30-4EC9-85EE-564F7E9870B7}" srcOrd="0" destOrd="0" parTransId="{8C58EB90-1E99-4DDF-BB65-900F5FD3E111}" sibTransId="{67CD56BC-18CC-4AE6-A9BC-B4A8FA6ECEAF}"/>
    <dgm:cxn modelId="{1EADC35F-0ED9-4908-AC0A-5B56CEB5171E}" type="presOf" srcId="{F1E88956-2833-4C03-9F02-30AA4FAC7C14}" destId="{01C3D556-65DF-4CED-B1A9-3683EC9373B7}" srcOrd="0" destOrd="0" presId="urn:microsoft.com/office/officeart/2005/8/layout/hierarchy1"/>
    <dgm:cxn modelId="{9F187D6C-65AB-40A1-81AA-54F0AA7FE3D6}" srcId="{A149084E-0FD7-4DB4-AFBD-93103CAE1CE1}" destId="{8F49A82B-D6DA-4C11-830D-B66DC3A1250B}" srcOrd="1" destOrd="0" parTransId="{0BE6BB40-6AFE-4C9B-9262-E91369A9E9A7}" sibTransId="{CD35BF0F-95BF-4A82-9C97-FA966B297498}"/>
    <dgm:cxn modelId="{B4BD5E52-CD6E-4AA1-9392-7B7034DD7ECF}" type="presOf" srcId="{9DCC305D-0090-456F-B5A5-1C37641E8DBA}" destId="{C22EA5EE-0493-4858-AE13-D2C02CF8C193}" srcOrd="0" destOrd="0" presId="urn:microsoft.com/office/officeart/2005/8/layout/hierarchy1"/>
    <dgm:cxn modelId="{AE460A59-59CB-418C-907A-8B9DE56BCAF0}" type="presOf" srcId="{8C58EB90-1E99-4DDF-BB65-900F5FD3E111}" destId="{FDC23488-568C-45BD-993B-BE0C42624D1B}" srcOrd="0" destOrd="0" presId="urn:microsoft.com/office/officeart/2005/8/layout/hierarchy1"/>
    <dgm:cxn modelId="{D7285AA2-C157-4419-A796-194998EC5518}" type="presOf" srcId="{E3DF3A95-C584-4816-ADC7-3B7EE89E1529}" destId="{03A8EB41-8ED7-48F9-A6B4-839961F311A8}" srcOrd="0" destOrd="0" presId="urn:microsoft.com/office/officeart/2005/8/layout/hierarchy1"/>
    <dgm:cxn modelId="{90BDBE92-04F5-44CA-8468-A3AF863CE7B8}" srcId="{64107576-F3BE-4BC2-8285-7608CFFF48A4}" destId="{A149084E-0FD7-4DB4-AFBD-93103CAE1CE1}" srcOrd="0" destOrd="0" parTransId="{1087B423-292A-4284-B648-1A19DEA78817}" sibTransId="{A06C7FC6-6F80-447E-AAC1-574D7A682631}"/>
    <dgm:cxn modelId="{4F6A2F7B-D47F-4789-9DD5-D16708F42170}" type="presOf" srcId="{41F6BA73-EE30-4EC9-85EE-564F7E9870B7}" destId="{4DCD9672-09A2-4EDE-AD7B-65E66D09E4EC}" srcOrd="0" destOrd="0" presId="urn:microsoft.com/office/officeart/2005/8/layout/hierarchy1"/>
    <dgm:cxn modelId="{7680A362-278B-44C4-B300-DBB04E2DD5CB}" type="presOf" srcId="{A149084E-0FD7-4DB4-AFBD-93103CAE1CE1}" destId="{F5903476-EDC8-4B12-BF89-0F643CE8CEB9}" srcOrd="0" destOrd="0" presId="urn:microsoft.com/office/officeart/2005/8/layout/hierarchy1"/>
    <dgm:cxn modelId="{008C6F22-5A50-46F7-8411-85E15644FFD2}" srcId="{8F49A82B-D6DA-4C11-830D-B66DC3A1250B}" destId="{F1E88956-2833-4C03-9F02-30AA4FAC7C14}" srcOrd="0" destOrd="0" parTransId="{250C8EB7-C20C-4F16-9106-C1D31E66C71C}" sibTransId="{DE2558CC-13A9-4FD6-9CC1-25577A744DD5}"/>
    <dgm:cxn modelId="{0CC5E37C-44BA-4D4C-ADCB-2A9C16F22D45}" type="presOf" srcId="{250C8EB7-C20C-4F16-9106-C1D31E66C71C}" destId="{4C894823-42A0-4B04-B16A-3BE99CCB24F5}" srcOrd="0" destOrd="0" presId="urn:microsoft.com/office/officeart/2005/8/layout/hierarchy1"/>
    <dgm:cxn modelId="{64E63E47-4872-4373-A1BF-57E04C4C90C1}" type="presOf" srcId="{64107576-F3BE-4BC2-8285-7608CFFF48A4}" destId="{F6976C33-5642-43E9-B541-5B96D87BF4C4}" srcOrd="0" destOrd="0" presId="urn:microsoft.com/office/officeart/2005/8/layout/hierarchy1"/>
    <dgm:cxn modelId="{FC687A61-DBFD-4AD4-A2B9-5602BCF4931D}" type="presOf" srcId="{8F49A82B-D6DA-4C11-830D-B66DC3A1250B}" destId="{437F97F8-D876-4492-B24E-8BC6A6DCB64C}" srcOrd="0" destOrd="0" presId="urn:microsoft.com/office/officeart/2005/8/layout/hierarchy1"/>
    <dgm:cxn modelId="{971BE6DB-50E2-4973-95BC-57FCD1C55D95}" type="presParOf" srcId="{F6976C33-5642-43E9-B541-5B96D87BF4C4}" destId="{85AED4D0-A7E7-4C73-B025-F6FA3C6D67EB}" srcOrd="0" destOrd="0" presId="urn:microsoft.com/office/officeart/2005/8/layout/hierarchy1"/>
    <dgm:cxn modelId="{089745A4-7D1B-4C19-8FA5-CDAA0C03A81E}" type="presParOf" srcId="{85AED4D0-A7E7-4C73-B025-F6FA3C6D67EB}" destId="{5C85AD5F-F7D6-4B12-BE61-0191DD0701BF}" srcOrd="0" destOrd="0" presId="urn:microsoft.com/office/officeart/2005/8/layout/hierarchy1"/>
    <dgm:cxn modelId="{EF148FC8-0F42-4445-9A99-0000BCFFFA9E}" type="presParOf" srcId="{5C85AD5F-F7D6-4B12-BE61-0191DD0701BF}" destId="{88E18667-DB5F-44FF-A17B-B5448D7D2606}" srcOrd="0" destOrd="0" presId="urn:microsoft.com/office/officeart/2005/8/layout/hierarchy1"/>
    <dgm:cxn modelId="{143F988A-5BB0-48ED-9A39-BD3AC33C8ED3}" type="presParOf" srcId="{5C85AD5F-F7D6-4B12-BE61-0191DD0701BF}" destId="{F5903476-EDC8-4B12-BF89-0F643CE8CEB9}" srcOrd="1" destOrd="0" presId="urn:microsoft.com/office/officeart/2005/8/layout/hierarchy1"/>
    <dgm:cxn modelId="{99C32DAC-2F19-4D21-97A9-2AC5904144BE}" type="presParOf" srcId="{85AED4D0-A7E7-4C73-B025-F6FA3C6D67EB}" destId="{CE1F3F45-E797-4DF4-9CFF-0CC5B3BCC43C}" srcOrd="1" destOrd="0" presId="urn:microsoft.com/office/officeart/2005/8/layout/hierarchy1"/>
    <dgm:cxn modelId="{DB840F8B-46DB-4160-BE57-92D24272BD3F}" type="presParOf" srcId="{CE1F3F45-E797-4DF4-9CFF-0CC5B3BCC43C}" destId="{FDC23488-568C-45BD-993B-BE0C42624D1B}" srcOrd="0" destOrd="0" presId="urn:microsoft.com/office/officeart/2005/8/layout/hierarchy1"/>
    <dgm:cxn modelId="{F7F1D6FE-58B2-4C50-AD92-36C408FDE3B7}" type="presParOf" srcId="{CE1F3F45-E797-4DF4-9CFF-0CC5B3BCC43C}" destId="{0CC25237-0B77-45D2-BB63-1B950B7F75B2}" srcOrd="1" destOrd="0" presId="urn:microsoft.com/office/officeart/2005/8/layout/hierarchy1"/>
    <dgm:cxn modelId="{71337E02-0003-484C-A54E-16A902494C77}" type="presParOf" srcId="{0CC25237-0B77-45D2-BB63-1B950B7F75B2}" destId="{C814C0F5-93BE-4A36-B8AB-CC7024AA5A2C}" srcOrd="0" destOrd="0" presId="urn:microsoft.com/office/officeart/2005/8/layout/hierarchy1"/>
    <dgm:cxn modelId="{CF362C22-B233-4F85-8DA0-DC7BD83EF46D}" type="presParOf" srcId="{C814C0F5-93BE-4A36-B8AB-CC7024AA5A2C}" destId="{382373BF-ECEE-4571-99F7-250690EBF67A}" srcOrd="0" destOrd="0" presId="urn:microsoft.com/office/officeart/2005/8/layout/hierarchy1"/>
    <dgm:cxn modelId="{8125BBE8-C09E-427B-9479-653718A92221}" type="presParOf" srcId="{C814C0F5-93BE-4A36-B8AB-CC7024AA5A2C}" destId="{4DCD9672-09A2-4EDE-AD7B-65E66D09E4EC}" srcOrd="1" destOrd="0" presId="urn:microsoft.com/office/officeart/2005/8/layout/hierarchy1"/>
    <dgm:cxn modelId="{2D558C9D-2E39-4115-8A60-F99CE66CF83D}" type="presParOf" srcId="{0CC25237-0B77-45D2-BB63-1B950B7F75B2}" destId="{8F19D661-30D2-460C-8953-4300988EF2CC}" srcOrd="1" destOrd="0" presId="urn:microsoft.com/office/officeart/2005/8/layout/hierarchy1"/>
    <dgm:cxn modelId="{5452BCFE-85D4-4B25-BAB2-2C79CDB78839}" type="presParOf" srcId="{8F19D661-30D2-460C-8953-4300988EF2CC}" destId="{03A8EB41-8ED7-48F9-A6B4-839961F311A8}" srcOrd="0" destOrd="0" presId="urn:microsoft.com/office/officeart/2005/8/layout/hierarchy1"/>
    <dgm:cxn modelId="{8EAD71C9-0F3D-4ED4-952F-0A9CDF813FB4}" type="presParOf" srcId="{8F19D661-30D2-460C-8953-4300988EF2CC}" destId="{720AA5B3-5DB7-4B29-8275-40F8AC091890}" srcOrd="1" destOrd="0" presId="urn:microsoft.com/office/officeart/2005/8/layout/hierarchy1"/>
    <dgm:cxn modelId="{CEDFE259-B2C6-4042-A6D1-9C6627B9F118}" type="presParOf" srcId="{720AA5B3-5DB7-4B29-8275-40F8AC091890}" destId="{914437B5-710B-4D37-8046-C7910EE4E05B}" srcOrd="0" destOrd="0" presId="urn:microsoft.com/office/officeart/2005/8/layout/hierarchy1"/>
    <dgm:cxn modelId="{8531AC8D-3EB8-4242-8B7C-FBFCF2BF234F}" type="presParOf" srcId="{914437B5-710B-4D37-8046-C7910EE4E05B}" destId="{DC0AB95B-08B6-4C23-82FB-185D8E226DA3}" srcOrd="0" destOrd="0" presId="urn:microsoft.com/office/officeart/2005/8/layout/hierarchy1"/>
    <dgm:cxn modelId="{A25ED022-BC65-4D2C-A206-E7C19B5E9EAA}" type="presParOf" srcId="{914437B5-710B-4D37-8046-C7910EE4E05B}" destId="{C22EA5EE-0493-4858-AE13-D2C02CF8C193}" srcOrd="1" destOrd="0" presId="urn:microsoft.com/office/officeart/2005/8/layout/hierarchy1"/>
    <dgm:cxn modelId="{23F86509-00A7-448E-A20C-F26AA9481BA0}" type="presParOf" srcId="{720AA5B3-5DB7-4B29-8275-40F8AC091890}" destId="{A0F2EB3A-3973-4DB7-8D00-A548AEB36BF1}" srcOrd="1" destOrd="0" presId="urn:microsoft.com/office/officeart/2005/8/layout/hierarchy1"/>
    <dgm:cxn modelId="{8E64CBC4-0757-465E-877D-74A022E8E25B}" type="presParOf" srcId="{CE1F3F45-E797-4DF4-9CFF-0CC5B3BCC43C}" destId="{44D09A43-DB09-4430-945A-86F7A3914F22}" srcOrd="2" destOrd="0" presId="urn:microsoft.com/office/officeart/2005/8/layout/hierarchy1"/>
    <dgm:cxn modelId="{F78B59FC-1B6C-4AEF-9E82-412B8748D744}" type="presParOf" srcId="{CE1F3F45-E797-4DF4-9CFF-0CC5B3BCC43C}" destId="{1F08C78F-B815-4197-AEB9-0C1AEF737A85}" srcOrd="3" destOrd="0" presId="urn:microsoft.com/office/officeart/2005/8/layout/hierarchy1"/>
    <dgm:cxn modelId="{516341A6-B4BB-42D3-A9CF-56072AA5675A}" type="presParOf" srcId="{1F08C78F-B815-4197-AEB9-0C1AEF737A85}" destId="{CD650D7C-3E29-4BA7-9688-3BE1CD4232B3}" srcOrd="0" destOrd="0" presId="urn:microsoft.com/office/officeart/2005/8/layout/hierarchy1"/>
    <dgm:cxn modelId="{8CC99D8F-C556-4589-AF14-532AA2BE5C08}" type="presParOf" srcId="{CD650D7C-3E29-4BA7-9688-3BE1CD4232B3}" destId="{BC674C10-C752-4910-8179-C949445E33D5}" srcOrd="0" destOrd="0" presId="urn:microsoft.com/office/officeart/2005/8/layout/hierarchy1"/>
    <dgm:cxn modelId="{C7A4C5F0-A4E2-43A6-93B1-4A064C72CC0A}" type="presParOf" srcId="{CD650D7C-3E29-4BA7-9688-3BE1CD4232B3}" destId="{437F97F8-D876-4492-B24E-8BC6A6DCB64C}" srcOrd="1" destOrd="0" presId="urn:microsoft.com/office/officeart/2005/8/layout/hierarchy1"/>
    <dgm:cxn modelId="{BD56212F-0064-4B87-B8BF-9985C36DCE9F}" type="presParOf" srcId="{1F08C78F-B815-4197-AEB9-0C1AEF737A85}" destId="{BE88E9F6-066E-4BA6-8FCE-67660EE9E1BE}" srcOrd="1" destOrd="0" presId="urn:microsoft.com/office/officeart/2005/8/layout/hierarchy1"/>
    <dgm:cxn modelId="{55DF17D7-AF4C-4648-9FAC-D43155746088}" type="presParOf" srcId="{BE88E9F6-066E-4BA6-8FCE-67660EE9E1BE}" destId="{4C894823-42A0-4B04-B16A-3BE99CCB24F5}" srcOrd="0" destOrd="0" presId="urn:microsoft.com/office/officeart/2005/8/layout/hierarchy1"/>
    <dgm:cxn modelId="{A4812667-C318-4B8D-B2FC-F8EDD3AE30FF}" type="presParOf" srcId="{BE88E9F6-066E-4BA6-8FCE-67660EE9E1BE}" destId="{51EA2177-8E5A-41E7-AA11-9C7F844A331C}" srcOrd="1" destOrd="0" presId="urn:microsoft.com/office/officeart/2005/8/layout/hierarchy1"/>
    <dgm:cxn modelId="{E7B1A9F6-4BAE-497D-BC41-B1645EE9126C}" type="presParOf" srcId="{51EA2177-8E5A-41E7-AA11-9C7F844A331C}" destId="{01E68F68-D9C2-402D-87BC-093A2FB4CE52}" srcOrd="0" destOrd="0" presId="urn:microsoft.com/office/officeart/2005/8/layout/hierarchy1"/>
    <dgm:cxn modelId="{BE1520D2-F041-4B2C-A02F-4C3F2C1A244E}" type="presParOf" srcId="{01E68F68-D9C2-402D-87BC-093A2FB4CE52}" destId="{4C93E001-EE94-4628-B26D-C23C996C830E}" srcOrd="0" destOrd="0" presId="urn:microsoft.com/office/officeart/2005/8/layout/hierarchy1"/>
    <dgm:cxn modelId="{F52F55C2-B019-40C2-85A8-E48FCE22C5C8}" type="presParOf" srcId="{01E68F68-D9C2-402D-87BC-093A2FB4CE52}" destId="{01C3D556-65DF-4CED-B1A9-3683EC9373B7}" srcOrd="1" destOrd="0" presId="urn:microsoft.com/office/officeart/2005/8/layout/hierarchy1"/>
    <dgm:cxn modelId="{FE5ACF25-E464-4D15-8F5C-9C0124F38E8A}" type="presParOf" srcId="{51EA2177-8E5A-41E7-AA11-9C7F844A331C}" destId="{33AA71E6-0B9C-4D74-AB8F-B8CBEFF5B0C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441EC4-16A2-4E2B-8E29-83E572A0F731}" type="doc">
      <dgm:prSet loTypeId="urn:microsoft.com/office/officeart/2005/8/layout/arrow5" loCatId="relationship" qsTypeId="urn:microsoft.com/office/officeart/2005/8/quickstyle/simple1" qsCatId="simple" csTypeId="urn:microsoft.com/office/officeart/2005/8/colors/accent1_5" csCatId="accent1" phldr="1"/>
      <dgm:spPr/>
      <dgm:t>
        <a:bodyPr/>
        <a:lstStyle/>
        <a:p>
          <a:endParaRPr lang="zh-CN" altLang="en-US"/>
        </a:p>
      </dgm:t>
    </dgm:pt>
    <dgm:pt modelId="{681C321F-14B2-4490-91B0-6EC31FB4DE4B}">
      <dgm:prSet phldrT="[文本]" custT="1"/>
      <dgm:spPr/>
      <dgm:t>
        <a:bodyPr/>
        <a:lstStyle/>
        <a:p>
          <a:r>
            <a:rPr lang="en-US" sz="2000" b="1" dirty="0" smtClean="0">
              <a:latin typeface="+mn-ea"/>
              <a:ea typeface="+mn-ea"/>
            </a:rPr>
            <a:t>Schweitzer</a:t>
          </a:r>
          <a:r>
            <a:rPr lang="zh-CN" sz="2000" b="1" dirty="0" smtClean="0">
              <a:latin typeface="+mn-ea"/>
              <a:ea typeface="+mn-ea"/>
            </a:rPr>
            <a:t>和</a:t>
          </a:r>
          <a:r>
            <a:rPr lang="en-US" sz="2000" b="1" dirty="0" err="1" smtClean="0">
              <a:latin typeface="+mn-ea"/>
              <a:ea typeface="+mn-ea"/>
            </a:rPr>
            <a:t>Cachon</a:t>
          </a:r>
          <a:r>
            <a:rPr lang="en-US" sz="2000" b="1" dirty="0" smtClean="0">
              <a:latin typeface="+mn-ea"/>
              <a:ea typeface="+mn-ea"/>
            </a:rPr>
            <a:t>(</a:t>
          </a:r>
          <a:r>
            <a:rPr lang="en-US" altLang="zh-CN" sz="2000" b="1" dirty="0" smtClean="0">
              <a:latin typeface="+mn-ea"/>
              <a:ea typeface="+mn-ea"/>
            </a:rPr>
            <a:t>2000)</a:t>
          </a:r>
        </a:p>
        <a:p>
          <a:r>
            <a:rPr lang="zh-CN" sz="2000" dirty="0" smtClean="0"/>
            <a:t>实验二的低利润条件设计为纯收益情境</a:t>
          </a:r>
          <a:r>
            <a:rPr lang="zh-CN" altLang="en-US" sz="2000" dirty="0" smtClean="0"/>
            <a:t>，</a:t>
          </a:r>
          <a:r>
            <a:rPr lang="zh-CN" sz="2000" dirty="0" smtClean="0"/>
            <a:t>实验结果显示受试者的订购量仍然显著性地高于最优订购量，表现为风险寻求</a:t>
          </a:r>
          <a:endParaRPr lang="zh-CN" altLang="en-US" sz="2000" dirty="0"/>
        </a:p>
      </dgm:t>
    </dgm:pt>
    <dgm:pt modelId="{611EC317-1C2D-4665-8953-21E66061EE48}" type="parTrans" cxnId="{B278B4AA-4C69-4DBA-AA31-2A8FE3234354}">
      <dgm:prSet/>
      <dgm:spPr/>
      <dgm:t>
        <a:bodyPr/>
        <a:lstStyle/>
        <a:p>
          <a:endParaRPr lang="zh-CN" altLang="en-US"/>
        </a:p>
      </dgm:t>
    </dgm:pt>
    <dgm:pt modelId="{8FB26C73-914B-46BD-BAA5-628596B69889}" type="sibTrans" cxnId="{B278B4AA-4C69-4DBA-AA31-2A8FE3234354}">
      <dgm:prSet/>
      <dgm:spPr/>
      <dgm:t>
        <a:bodyPr/>
        <a:lstStyle/>
        <a:p>
          <a:endParaRPr lang="zh-CN" altLang="en-US"/>
        </a:p>
      </dgm:t>
    </dgm:pt>
    <dgm:pt modelId="{6FF2A70A-A261-4908-AB0F-5AB79F1E25F0}">
      <dgm:prSet phldrT="[文本]" custT="1"/>
      <dgm:spPr/>
      <dgm:t>
        <a:bodyPr/>
        <a:lstStyle/>
        <a:p>
          <a:r>
            <a:rPr lang="zh-CN" altLang="en-US" sz="2000" b="1" dirty="0" smtClean="0"/>
            <a:t>前景理论</a:t>
          </a:r>
          <a:endParaRPr lang="en-US" altLang="zh-CN" sz="2000" b="1" dirty="0" smtClean="0"/>
        </a:p>
        <a:p>
          <a:r>
            <a:rPr lang="zh-CN" altLang="en-US" sz="1800" dirty="0" smtClean="0">
              <a:solidFill>
                <a:schemeClr val="tx1"/>
              </a:solidFill>
            </a:rPr>
            <a:t>获得</a:t>
          </a:r>
          <a:r>
            <a:rPr lang="zh-CN" sz="1800" dirty="0" smtClean="0">
              <a:solidFill>
                <a:schemeClr val="tx1"/>
              </a:solidFill>
            </a:rPr>
            <a:t>情境下</a:t>
          </a:r>
          <a:r>
            <a:rPr lang="zh-CN" altLang="en-US" sz="1800" dirty="0" smtClean="0">
              <a:solidFill>
                <a:schemeClr val="tx1"/>
              </a:solidFill>
            </a:rPr>
            <a:t>人们</a:t>
          </a:r>
          <a:r>
            <a:rPr lang="zh-CN" sz="1800" dirty="0" smtClean="0">
              <a:solidFill>
                <a:schemeClr val="tx1"/>
              </a:solidFill>
            </a:rPr>
            <a:t>表现出风险规避的决策行为</a:t>
          </a:r>
          <a:endParaRPr lang="zh-CN" altLang="en-US" sz="1800" dirty="0">
            <a:solidFill>
              <a:schemeClr val="tx1"/>
            </a:solidFill>
          </a:endParaRPr>
        </a:p>
      </dgm:t>
    </dgm:pt>
    <dgm:pt modelId="{E442FC57-9C3C-474B-9567-FFA99CD8278C}" type="parTrans" cxnId="{080C6042-A8EC-4C0E-A900-3572336D765F}">
      <dgm:prSet/>
      <dgm:spPr/>
      <dgm:t>
        <a:bodyPr/>
        <a:lstStyle/>
        <a:p>
          <a:endParaRPr lang="zh-CN" altLang="en-US"/>
        </a:p>
      </dgm:t>
    </dgm:pt>
    <dgm:pt modelId="{87E7FA6B-764F-4E5A-94DA-2D1D734A71D2}" type="sibTrans" cxnId="{080C6042-A8EC-4C0E-A900-3572336D765F}">
      <dgm:prSet/>
      <dgm:spPr/>
      <dgm:t>
        <a:bodyPr/>
        <a:lstStyle/>
        <a:p>
          <a:endParaRPr lang="zh-CN" altLang="en-US"/>
        </a:p>
      </dgm:t>
    </dgm:pt>
    <dgm:pt modelId="{5D468B7E-92D7-4A45-BF3D-A8F1EC39749C}" type="pres">
      <dgm:prSet presAssocID="{5F441EC4-16A2-4E2B-8E29-83E572A0F731}" presName="diagram" presStyleCnt="0">
        <dgm:presLayoutVars>
          <dgm:dir/>
          <dgm:resizeHandles val="exact"/>
        </dgm:presLayoutVars>
      </dgm:prSet>
      <dgm:spPr/>
      <dgm:t>
        <a:bodyPr/>
        <a:lstStyle/>
        <a:p>
          <a:endParaRPr lang="zh-CN" altLang="en-US"/>
        </a:p>
      </dgm:t>
    </dgm:pt>
    <dgm:pt modelId="{D9D4AED1-2E39-40BF-B746-00445CBD92F6}" type="pres">
      <dgm:prSet presAssocID="{681C321F-14B2-4490-91B0-6EC31FB4DE4B}" presName="arrow" presStyleLbl="node1" presStyleIdx="0" presStyleCnt="2" custScaleX="121213" custScaleY="129889" custRadScaleRad="73339" custRadScaleInc="1557">
        <dgm:presLayoutVars>
          <dgm:bulletEnabled val="1"/>
        </dgm:presLayoutVars>
      </dgm:prSet>
      <dgm:spPr/>
      <dgm:t>
        <a:bodyPr/>
        <a:lstStyle/>
        <a:p>
          <a:endParaRPr lang="zh-CN" altLang="en-US"/>
        </a:p>
      </dgm:t>
    </dgm:pt>
    <dgm:pt modelId="{BF4CFC47-AEA4-4180-AAB2-6844EFA02902}" type="pres">
      <dgm:prSet presAssocID="{6FF2A70A-A261-4908-AB0F-5AB79F1E25F0}" presName="arrow" presStyleLbl="node1" presStyleIdx="1" presStyleCnt="2" custScaleX="83811" custScaleY="67316">
        <dgm:presLayoutVars>
          <dgm:bulletEnabled val="1"/>
        </dgm:presLayoutVars>
      </dgm:prSet>
      <dgm:spPr/>
      <dgm:t>
        <a:bodyPr/>
        <a:lstStyle/>
        <a:p>
          <a:endParaRPr lang="zh-CN" altLang="en-US"/>
        </a:p>
      </dgm:t>
    </dgm:pt>
  </dgm:ptLst>
  <dgm:cxnLst>
    <dgm:cxn modelId="{A304EF31-F275-46B0-9994-C015AD6AAB6D}" type="presOf" srcId="{5F441EC4-16A2-4E2B-8E29-83E572A0F731}" destId="{5D468B7E-92D7-4A45-BF3D-A8F1EC39749C}" srcOrd="0" destOrd="0" presId="urn:microsoft.com/office/officeart/2005/8/layout/arrow5"/>
    <dgm:cxn modelId="{9C4CE5A4-C2C9-4BA4-A3C7-305DF579CEC5}" type="presOf" srcId="{681C321F-14B2-4490-91B0-6EC31FB4DE4B}" destId="{D9D4AED1-2E39-40BF-B746-00445CBD92F6}" srcOrd="0" destOrd="0" presId="urn:microsoft.com/office/officeart/2005/8/layout/arrow5"/>
    <dgm:cxn modelId="{05D8BEF0-6DEF-4CA8-B8A8-9F0EB1096362}" type="presOf" srcId="{6FF2A70A-A261-4908-AB0F-5AB79F1E25F0}" destId="{BF4CFC47-AEA4-4180-AAB2-6844EFA02902}" srcOrd="0" destOrd="0" presId="urn:microsoft.com/office/officeart/2005/8/layout/arrow5"/>
    <dgm:cxn modelId="{B278B4AA-4C69-4DBA-AA31-2A8FE3234354}" srcId="{5F441EC4-16A2-4E2B-8E29-83E572A0F731}" destId="{681C321F-14B2-4490-91B0-6EC31FB4DE4B}" srcOrd="0" destOrd="0" parTransId="{611EC317-1C2D-4665-8953-21E66061EE48}" sibTransId="{8FB26C73-914B-46BD-BAA5-628596B69889}"/>
    <dgm:cxn modelId="{080C6042-A8EC-4C0E-A900-3572336D765F}" srcId="{5F441EC4-16A2-4E2B-8E29-83E572A0F731}" destId="{6FF2A70A-A261-4908-AB0F-5AB79F1E25F0}" srcOrd="1" destOrd="0" parTransId="{E442FC57-9C3C-474B-9567-FFA99CD8278C}" sibTransId="{87E7FA6B-764F-4E5A-94DA-2D1D734A71D2}"/>
    <dgm:cxn modelId="{DF16D28F-09B4-45A4-A509-379E88E5C7E7}" type="presParOf" srcId="{5D468B7E-92D7-4A45-BF3D-A8F1EC39749C}" destId="{D9D4AED1-2E39-40BF-B746-00445CBD92F6}" srcOrd="0" destOrd="0" presId="urn:microsoft.com/office/officeart/2005/8/layout/arrow5"/>
    <dgm:cxn modelId="{2FC073F8-F6A0-47A8-AC08-C7AD295FA8C3}" type="presParOf" srcId="{5D468B7E-92D7-4A45-BF3D-A8F1EC39749C}" destId="{BF4CFC47-AEA4-4180-AAB2-6844EFA02902}"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346CE7-81AD-452D-A9DC-72BB156969E8}" type="doc">
      <dgm:prSet loTypeId="urn:microsoft.com/office/officeart/2005/8/layout/process1" loCatId="process" qsTypeId="urn:microsoft.com/office/officeart/2005/8/quickstyle/3d3" qsCatId="3D" csTypeId="urn:microsoft.com/office/officeart/2005/8/colors/accent3_4" csCatId="accent3" phldr="1"/>
      <dgm:spPr/>
    </dgm:pt>
    <dgm:pt modelId="{B38E32CC-30D4-4FC4-AE1E-E9822DA7F593}">
      <dgm:prSet phldrT="[文本]" custT="1"/>
      <dgm:spPr/>
      <dgm:t>
        <a:bodyPr/>
        <a:lstStyle/>
        <a:p>
          <a:r>
            <a:rPr lang="en-US" sz="1800" dirty="0" err="1" smtClean="0">
              <a:solidFill>
                <a:schemeClr val="tx1"/>
              </a:solidFill>
              <a:latin typeface="Times New Roman" pitchFamily="18" charset="0"/>
              <a:cs typeface="Times New Roman" pitchFamily="18" charset="0"/>
            </a:rPr>
            <a:t>Tversky</a:t>
          </a:r>
          <a:r>
            <a:rPr lang="zh-CN" sz="1800" dirty="0" smtClean="0">
              <a:solidFill>
                <a:schemeClr val="tx1"/>
              </a:solidFill>
              <a:latin typeface="Times New Roman" pitchFamily="18" charset="0"/>
              <a:cs typeface="Times New Roman" pitchFamily="18" charset="0"/>
            </a:rPr>
            <a:t>和</a:t>
          </a:r>
          <a:r>
            <a:rPr lang="en-US" sz="1800" dirty="0" err="1" smtClean="0">
              <a:solidFill>
                <a:schemeClr val="tx1"/>
              </a:solidFill>
              <a:latin typeface="Times New Roman" pitchFamily="18" charset="0"/>
              <a:cs typeface="Times New Roman" pitchFamily="18" charset="0"/>
            </a:rPr>
            <a:t>Kahneman</a:t>
          </a:r>
          <a:r>
            <a:rPr lang="en-US" sz="1800" dirty="0" smtClean="0">
              <a:solidFill>
                <a:schemeClr val="tx1"/>
              </a:solidFill>
              <a:latin typeface="Times New Roman" pitchFamily="18" charset="0"/>
              <a:cs typeface="Times New Roman" pitchFamily="18" charset="0"/>
            </a:rPr>
            <a:t>(1979)</a:t>
          </a:r>
          <a:endParaRPr lang="en-US" altLang="zh-CN" sz="1800" dirty="0" smtClean="0">
            <a:solidFill>
              <a:schemeClr val="tx1"/>
            </a:solidFill>
            <a:latin typeface="Times New Roman" pitchFamily="18" charset="0"/>
            <a:cs typeface="Times New Roman" pitchFamily="18" charset="0"/>
          </a:endParaRPr>
        </a:p>
        <a:p>
          <a:r>
            <a:rPr lang="zh-CN" altLang="en-US" sz="1800" b="1" dirty="0" smtClean="0">
              <a:solidFill>
                <a:schemeClr val="tx1"/>
              </a:solidFill>
            </a:rPr>
            <a:t>前景理论</a:t>
          </a:r>
          <a:endParaRPr lang="en-US" altLang="zh-CN" sz="1800" b="1" dirty="0" smtClean="0">
            <a:solidFill>
              <a:schemeClr val="tx1"/>
            </a:solidFill>
          </a:endParaRPr>
        </a:p>
        <a:p>
          <a:r>
            <a:rPr lang="zh-CN" altLang="en-US" sz="1800" dirty="0" smtClean="0">
              <a:solidFill>
                <a:schemeClr val="tx1"/>
              </a:solidFill>
            </a:rPr>
            <a:t>决策权重</a:t>
          </a:r>
          <a:r>
            <a:rPr lang="en-US" altLang="zh-CN" sz="1800" dirty="0" err="1" smtClean="0">
              <a:solidFill>
                <a:schemeClr val="tx1"/>
              </a:solidFill>
            </a:rPr>
            <a:t>vs</a:t>
          </a:r>
          <a:r>
            <a:rPr lang="zh-CN" altLang="en-US" sz="1800" dirty="0" smtClean="0">
              <a:solidFill>
                <a:schemeClr val="tx1"/>
              </a:solidFill>
            </a:rPr>
            <a:t>效用函数</a:t>
          </a:r>
          <a:endParaRPr lang="en-US" altLang="zh-CN" sz="1800" dirty="0" smtClean="0">
            <a:solidFill>
              <a:schemeClr val="tx1"/>
            </a:solidFill>
          </a:endParaRPr>
        </a:p>
        <a:p>
          <a:r>
            <a:rPr lang="zh-CN" altLang="en-US" sz="1800" dirty="0" smtClean="0">
              <a:solidFill>
                <a:schemeClr val="tx1"/>
              </a:solidFill>
            </a:rPr>
            <a:t>编码阶段（参考点）</a:t>
          </a:r>
          <a:endParaRPr lang="en-US" altLang="zh-CN" sz="1800" dirty="0" smtClean="0">
            <a:solidFill>
              <a:schemeClr val="tx1"/>
            </a:solidFill>
          </a:endParaRPr>
        </a:p>
        <a:p>
          <a:r>
            <a:rPr lang="zh-CN" altLang="en-US" sz="1800" dirty="0" smtClean="0">
              <a:solidFill>
                <a:schemeClr val="tx1"/>
              </a:solidFill>
            </a:rPr>
            <a:t>评估阶段（判断效用）</a:t>
          </a:r>
          <a:endParaRPr lang="en-US" altLang="zh-CN" sz="1800" dirty="0" smtClean="0">
            <a:solidFill>
              <a:schemeClr val="tx1"/>
            </a:solidFill>
          </a:endParaRPr>
        </a:p>
        <a:p>
          <a:endParaRPr lang="zh-CN" altLang="en-US" sz="1800" dirty="0">
            <a:solidFill>
              <a:schemeClr val="tx1"/>
            </a:solidFill>
          </a:endParaRPr>
        </a:p>
      </dgm:t>
    </dgm:pt>
    <dgm:pt modelId="{8543A942-4AAF-448F-95B2-02C9972A32B7}" type="parTrans" cxnId="{4C46D7EE-500E-4563-8FE2-905AE981FED1}">
      <dgm:prSet/>
      <dgm:spPr/>
      <dgm:t>
        <a:bodyPr/>
        <a:lstStyle/>
        <a:p>
          <a:endParaRPr lang="zh-CN" altLang="en-US"/>
        </a:p>
      </dgm:t>
    </dgm:pt>
    <dgm:pt modelId="{DE8AD71F-AC7D-481B-96FF-FEE1D9B0BA5F}" type="sibTrans" cxnId="{4C46D7EE-500E-4563-8FE2-905AE981FED1}">
      <dgm:prSet/>
      <dgm:spPr/>
      <dgm:t>
        <a:bodyPr/>
        <a:lstStyle/>
        <a:p>
          <a:endParaRPr lang="zh-CN" altLang="en-US"/>
        </a:p>
      </dgm:t>
    </dgm:pt>
    <dgm:pt modelId="{17155C62-C348-4C1B-A073-F1D9FD64DC74}">
      <dgm:prSet phldrT="[文本]" custT="1"/>
      <dgm:spPr/>
      <dgm:t>
        <a:bodyPr/>
        <a:lstStyle/>
        <a:p>
          <a:pPr algn="ctr"/>
          <a:r>
            <a:rPr lang="en-US" sz="1800" dirty="0" err="1" smtClean="0">
              <a:solidFill>
                <a:schemeClr val="tx1"/>
              </a:solidFill>
            </a:rPr>
            <a:t>Tversky</a:t>
          </a:r>
          <a:r>
            <a:rPr lang="zh-CN" sz="1800" dirty="0" smtClean="0">
              <a:solidFill>
                <a:schemeClr val="tx1"/>
              </a:solidFill>
            </a:rPr>
            <a:t>和</a:t>
          </a:r>
          <a:r>
            <a:rPr lang="en-US" sz="1800" dirty="0" err="1" smtClean="0">
              <a:solidFill>
                <a:schemeClr val="tx1"/>
              </a:solidFill>
            </a:rPr>
            <a:t>Kahneman</a:t>
          </a:r>
          <a:r>
            <a:rPr lang="en-US" sz="1800" dirty="0" smtClean="0">
              <a:solidFill>
                <a:schemeClr val="tx1"/>
              </a:solidFill>
            </a:rPr>
            <a:t>(1992)</a:t>
          </a:r>
          <a:endParaRPr lang="en-US" altLang="zh-CN" sz="1800" dirty="0" smtClean="0">
            <a:solidFill>
              <a:schemeClr val="tx1"/>
            </a:solidFill>
          </a:endParaRPr>
        </a:p>
        <a:p>
          <a:pPr algn="ctr"/>
          <a:r>
            <a:rPr lang="zh-CN" altLang="en-US" sz="1800" b="1" dirty="0" smtClean="0">
              <a:solidFill>
                <a:schemeClr val="tx1"/>
              </a:solidFill>
            </a:rPr>
            <a:t>累积前景理论</a:t>
          </a:r>
          <a:endParaRPr lang="en-US" altLang="zh-CN" sz="1800" b="1" dirty="0" smtClean="0">
            <a:solidFill>
              <a:schemeClr val="tx1"/>
            </a:solidFill>
          </a:endParaRPr>
        </a:p>
        <a:p>
          <a:pPr algn="l"/>
          <a:r>
            <a:rPr lang="zh-CN" sz="1800" dirty="0" smtClean="0">
              <a:solidFill>
                <a:schemeClr val="tx1"/>
              </a:solidFill>
            </a:rPr>
            <a:t>高估小概率</a:t>
          </a:r>
          <a:r>
            <a:rPr lang="zh-CN" altLang="en-US" sz="1800" dirty="0" smtClean="0">
              <a:solidFill>
                <a:schemeClr val="tx1"/>
              </a:solidFill>
            </a:rPr>
            <a:t>，低估高概率的反</a:t>
          </a:r>
          <a:r>
            <a:rPr lang="en-US" altLang="zh-CN" sz="1800" dirty="0" smtClean="0">
              <a:solidFill>
                <a:schemeClr val="tx1"/>
              </a:solidFill>
            </a:rPr>
            <a:t>S</a:t>
          </a:r>
          <a:r>
            <a:rPr lang="zh-CN" altLang="en-US" sz="1800" dirty="0" smtClean="0">
              <a:solidFill>
                <a:schemeClr val="tx1"/>
              </a:solidFill>
            </a:rPr>
            <a:t>形权重函数</a:t>
          </a:r>
          <a:endParaRPr lang="zh-CN" altLang="en-US" sz="1800" dirty="0">
            <a:solidFill>
              <a:schemeClr val="tx1"/>
            </a:solidFill>
          </a:endParaRPr>
        </a:p>
      </dgm:t>
    </dgm:pt>
    <dgm:pt modelId="{FE5FC6EE-D41B-49A9-8100-2CED56B2E16F}" type="parTrans" cxnId="{B8F69067-FFD1-4058-9112-CE22BCA45E1F}">
      <dgm:prSet/>
      <dgm:spPr/>
      <dgm:t>
        <a:bodyPr/>
        <a:lstStyle/>
        <a:p>
          <a:endParaRPr lang="zh-CN" altLang="en-US"/>
        </a:p>
      </dgm:t>
    </dgm:pt>
    <dgm:pt modelId="{4694D5BC-D708-4848-8428-60BE8D21B46C}" type="sibTrans" cxnId="{B8F69067-FFD1-4058-9112-CE22BCA45E1F}">
      <dgm:prSet/>
      <dgm:spPr/>
      <dgm:t>
        <a:bodyPr/>
        <a:lstStyle/>
        <a:p>
          <a:endParaRPr lang="zh-CN" altLang="en-US"/>
        </a:p>
      </dgm:t>
    </dgm:pt>
    <dgm:pt modelId="{158FD2E0-832A-48E0-9B07-74B71BF80FCB}">
      <dgm:prSet phldrT="[文本]" custT="1"/>
      <dgm:spPr/>
      <dgm:t>
        <a:bodyPr/>
        <a:lstStyle/>
        <a:p>
          <a:r>
            <a:rPr lang="en-US" sz="1800" dirty="0" err="1" smtClean="0">
              <a:solidFill>
                <a:schemeClr val="tx1"/>
              </a:solidFill>
              <a:latin typeface="Times New Roman" pitchFamily="18" charset="0"/>
              <a:cs typeface="Times New Roman" pitchFamily="18" charset="0"/>
            </a:rPr>
            <a:t>Schimidt</a:t>
          </a:r>
          <a:r>
            <a:rPr lang="en-US" sz="1800" dirty="0" smtClean="0">
              <a:solidFill>
                <a:schemeClr val="tx1"/>
              </a:solidFill>
              <a:latin typeface="Times New Roman" pitchFamily="18" charset="0"/>
              <a:cs typeface="Times New Roman" pitchFamily="18" charset="0"/>
            </a:rPr>
            <a:t>(2008)</a:t>
          </a:r>
          <a:endParaRPr lang="en-US" altLang="zh-CN" sz="1800" dirty="0" smtClean="0">
            <a:solidFill>
              <a:schemeClr val="tx1"/>
            </a:solidFill>
            <a:latin typeface="Times New Roman" pitchFamily="18" charset="0"/>
            <a:cs typeface="Times New Roman" pitchFamily="18" charset="0"/>
          </a:endParaRPr>
        </a:p>
        <a:p>
          <a:r>
            <a:rPr lang="zh-CN" altLang="en-US" sz="1800" b="1" dirty="0" smtClean="0">
              <a:solidFill>
                <a:schemeClr val="tx1"/>
              </a:solidFill>
            </a:rPr>
            <a:t>第三代前景理论</a:t>
          </a:r>
          <a:endParaRPr lang="en-US" altLang="zh-CN" sz="1800" b="1" dirty="0" smtClean="0">
            <a:solidFill>
              <a:schemeClr val="tx1"/>
            </a:solidFill>
          </a:endParaRPr>
        </a:p>
        <a:p>
          <a:r>
            <a:rPr lang="zh-CN" sz="1800" dirty="0" smtClean="0">
              <a:solidFill>
                <a:schemeClr val="tx1"/>
              </a:solidFill>
            </a:rPr>
            <a:t>动态参考点</a:t>
          </a:r>
          <a:endParaRPr lang="en-US" altLang="zh-CN" sz="1800" dirty="0" smtClean="0">
            <a:solidFill>
              <a:schemeClr val="tx1"/>
            </a:solidFill>
          </a:endParaRPr>
        </a:p>
        <a:p>
          <a:r>
            <a:rPr lang="zh-CN" altLang="en-US" sz="1800" dirty="0" smtClean="0">
              <a:solidFill>
                <a:schemeClr val="tx1"/>
              </a:solidFill>
            </a:rPr>
            <a:t>解释风险性交易</a:t>
          </a:r>
          <a:endParaRPr lang="zh-CN" altLang="en-US" sz="1800" dirty="0">
            <a:solidFill>
              <a:schemeClr val="tx1"/>
            </a:solidFill>
          </a:endParaRPr>
        </a:p>
      </dgm:t>
    </dgm:pt>
    <dgm:pt modelId="{E2CFDA50-BD09-48B4-AD93-E344C55B08AF}" type="parTrans" cxnId="{E911EDB1-4C4A-4A7D-99CB-4DDA81DF11B4}">
      <dgm:prSet/>
      <dgm:spPr/>
      <dgm:t>
        <a:bodyPr/>
        <a:lstStyle/>
        <a:p>
          <a:endParaRPr lang="zh-CN" altLang="en-US"/>
        </a:p>
      </dgm:t>
    </dgm:pt>
    <dgm:pt modelId="{75E5DFF1-A68F-4D5E-8D49-559E77F2C024}" type="sibTrans" cxnId="{E911EDB1-4C4A-4A7D-99CB-4DDA81DF11B4}">
      <dgm:prSet/>
      <dgm:spPr/>
      <dgm:t>
        <a:bodyPr/>
        <a:lstStyle/>
        <a:p>
          <a:endParaRPr lang="zh-CN" altLang="en-US"/>
        </a:p>
      </dgm:t>
    </dgm:pt>
    <dgm:pt modelId="{1A06FBB9-95D8-449E-9F68-EE81F8C0F4BA}" type="pres">
      <dgm:prSet presAssocID="{4F346CE7-81AD-452D-A9DC-72BB156969E8}" presName="Name0" presStyleCnt="0">
        <dgm:presLayoutVars>
          <dgm:dir/>
          <dgm:resizeHandles val="exact"/>
        </dgm:presLayoutVars>
      </dgm:prSet>
      <dgm:spPr/>
    </dgm:pt>
    <dgm:pt modelId="{2E739995-B5D0-47F3-A77D-A344465F63B0}" type="pres">
      <dgm:prSet presAssocID="{B38E32CC-30D4-4FC4-AE1E-E9822DA7F593}" presName="node" presStyleLbl="node1" presStyleIdx="0" presStyleCnt="3" custScaleX="161740">
        <dgm:presLayoutVars>
          <dgm:bulletEnabled val="1"/>
        </dgm:presLayoutVars>
      </dgm:prSet>
      <dgm:spPr/>
      <dgm:t>
        <a:bodyPr/>
        <a:lstStyle/>
        <a:p>
          <a:endParaRPr lang="zh-CN" altLang="en-US"/>
        </a:p>
      </dgm:t>
    </dgm:pt>
    <dgm:pt modelId="{1FCE5E7D-63DD-4C02-B6CA-BD301B13A391}" type="pres">
      <dgm:prSet presAssocID="{DE8AD71F-AC7D-481B-96FF-FEE1D9B0BA5F}" presName="sibTrans" presStyleLbl="sibTrans2D1" presStyleIdx="0" presStyleCnt="2"/>
      <dgm:spPr/>
      <dgm:t>
        <a:bodyPr/>
        <a:lstStyle/>
        <a:p>
          <a:endParaRPr lang="zh-CN" altLang="en-US"/>
        </a:p>
      </dgm:t>
    </dgm:pt>
    <dgm:pt modelId="{A2149E32-7219-4C52-B3DF-97BC618D4A7C}" type="pres">
      <dgm:prSet presAssocID="{DE8AD71F-AC7D-481B-96FF-FEE1D9B0BA5F}" presName="connectorText" presStyleLbl="sibTrans2D1" presStyleIdx="0" presStyleCnt="2"/>
      <dgm:spPr/>
      <dgm:t>
        <a:bodyPr/>
        <a:lstStyle/>
        <a:p>
          <a:endParaRPr lang="zh-CN" altLang="en-US"/>
        </a:p>
      </dgm:t>
    </dgm:pt>
    <dgm:pt modelId="{5BB517E2-4018-4E94-95DE-E4A27745AF91}" type="pres">
      <dgm:prSet presAssocID="{17155C62-C348-4C1B-A073-F1D9FD64DC74}" presName="node" presStyleLbl="node1" presStyleIdx="1" presStyleCnt="3" custScaleX="143932">
        <dgm:presLayoutVars>
          <dgm:bulletEnabled val="1"/>
        </dgm:presLayoutVars>
      </dgm:prSet>
      <dgm:spPr/>
      <dgm:t>
        <a:bodyPr/>
        <a:lstStyle/>
        <a:p>
          <a:endParaRPr lang="zh-CN" altLang="en-US"/>
        </a:p>
      </dgm:t>
    </dgm:pt>
    <dgm:pt modelId="{049C9DB7-759F-40BA-B320-689EE39BF22E}" type="pres">
      <dgm:prSet presAssocID="{4694D5BC-D708-4848-8428-60BE8D21B46C}" presName="sibTrans" presStyleLbl="sibTrans2D1" presStyleIdx="1" presStyleCnt="2"/>
      <dgm:spPr/>
      <dgm:t>
        <a:bodyPr/>
        <a:lstStyle/>
        <a:p>
          <a:endParaRPr lang="zh-CN" altLang="en-US"/>
        </a:p>
      </dgm:t>
    </dgm:pt>
    <dgm:pt modelId="{61FE128A-C48F-4C35-82AD-214E890BDF01}" type="pres">
      <dgm:prSet presAssocID="{4694D5BC-D708-4848-8428-60BE8D21B46C}" presName="connectorText" presStyleLbl="sibTrans2D1" presStyleIdx="1" presStyleCnt="2"/>
      <dgm:spPr/>
      <dgm:t>
        <a:bodyPr/>
        <a:lstStyle/>
        <a:p>
          <a:endParaRPr lang="zh-CN" altLang="en-US"/>
        </a:p>
      </dgm:t>
    </dgm:pt>
    <dgm:pt modelId="{DC039E57-56FC-4023-A046-C65D6B68065B}" type="pres">
      <dgm:prSet presAssocID="{158FD2E0-832A-48E0-9B07-74B71BF80FCB}" presName="node" presStyleLbl="node1" presStyleIdx="2" presStyleCnt="3" custScaleX="125484">
        <dgm:presLayoutVars>
          <dgm:bulletEnabled val="1"/>
        </dgm:presLayoutVars>
      </dgm:prSet>
      <dgm:spPr/>
      <dgm:t>
        <a:bodyPr/>
        <a:lstStyle/>
        <a:p>
          <a:endParaRPr lang="zh-CN" altLang="en-US"/>
        </a:p>
      </dgm:t>
    </dgm:pt>
  </dgm:ptLst>
  <dgm:cxnLst>
    <dgm:cxn modelId="{E7AF1521-5232-4F2E-B2A5-A9108D2BA121}" type="presOf" srcId="{DE8AD71F-AC7D-481B-96FF-FEE1D9B0BA5F}" destId="{1FCE5E7D-63DD-4C02-B6CA-BD301B13A391}" srcOrd="0" destOrd="0" presId="urn:microsoft.com/office/officeart/2005/8/layout/process1"/>
    <dgm:cxn modelId="{160B74F6-F9D0-4948-AAB7-2059B9F992FE}" type="presOf" srcId="{17155C62-C348-4C1B-A073-F1D9FD64DC74}" destId="{5BB517E2-4018-4E94-95DE-E4A27745AF91}" srcOrd="0" destOrd="0" presId="urn:microsoft.com/office/officeart/2005/8/layout/process1"/>
    <dgm:cxn modelId="{E911EDB1-4C4A-4A7D-99CB-4DDA81DF11B4}" srcId="{4F346CE7-81AD-452D-A9DC-72BB156969E8}" destId="{158FD2E0-832A-48E0-9B07-74B71BF80FCB}" srcOrd="2" destOrd="0" parTransId="{E2CFDA50-BD09-48B4-AD93-E344C55B08AF}" sibTransId="{75E5DFF1-A68F-4D5E-8D49-559E77F2C024}"/>
    <dgm:cxn modelId="{B8F69067-FFD1-4058-9112-CE22BCA45E1F}" srcId="{4F346CE7-81AD-452D-A9DC-72BB156969E8}" destId="{17155C62-C348-4C1B-A073-F1D9FD64DC74}" srcOrd="1" destOrd="0" parTransId="{FE5FC6EE-D41B-49A9-8100-2CED56B2E16F}" sibTransId="{4694D5BC-D708-4848-8428-60BE8D21B46C}"/>
    <dgm:cxn modelId="{28019924-ADA3-4828-9EF4-1A4D33ECB247}" type="presOf" srcId="{DE8AD71F-AC7D-481B-96FF-FEE1D9B0BA5F}" destId="{A2149E32-7219-4C52-B3DF-97BC618D4A7C}" srcOrd="1" destOrd="0" presId="urn:microsoft.com/office/officeart/2005/8/layout/process1"/>
    <dgm:cxn modelId="{A77B3847-626F-4A97-9198-B6C6102BDD02}" type="presOf" srcId="{B38E32CC-30D4-4FC4-AE1E-E9822DA7F593}" destId="{2E739995-B5D0-47F3-A77D-A344465F63B0}" srcOrd="0" destOrd="0" presId="urn:microsoft.com/office/officeart/2005/8/layout/process1"/>
    <dgm:cxn modelId="{FFACFE75-0A62-4B34-9569-B1AE140FCFA6}" type="presOf" srcId="{4F346CE7-81AD-452D-A9DC-72BB156969E8}" destId="{1A06FBB9-95D8-449E-9F68-EE81F8C0F4BA}" srcOrd="0" destOrd="0" presId="urn:microsoft.com/office/officeart/2005/8/layout/process1"/>
    <dgm:cxn modelId="{25F627BE-AB2A-47FD-915D-D14F95A25048}" type="presOf" srcId="{158FD2E0-832A-48E0-9B07-74B71BF80FCB}" destId="{DC039E57-56FC-4023-A046-C65D6B68065B}" srcOrd="0" destOrd="0" presId="urn:microsoft.com/office/officeart/2005/8/layout/process1"/>
    <dgm:cxn modelId="{A4861BAD-4ED0-4605-99CB-C02FBD24B875}" type="presOf" srcId="{4694D5BC-D708-4848-8428-60BE8D21B46C}" destId="{049C9DB7-759F-40BA-B320-689EE39BF22E}" srcOrd="0" destOrd="0" presId="urn:microsoft.com/office/officeart/2005/8/layout/process1"/>
    <dgm:cxn modelId="{4C46D7EE-500E-4563-8FE2-905AE981FED1}" srcId="{4F346CE7-81AD-452D-A9DC-72BB156969E8}" destId="{B38E32CC-30D4-4FC4-AE1E-E9822DA7F593}" srcOrd="0" destOrd="0" parTransId="{8543A942-4AAF-448F-95B2-02C9972A32B7}" sibTransId="{DE8AD71F-AC7D-481B-96FF-FEE1D9B0BA5F}"/>
    <dgm:cxn modelId="{C207207D-EEE3-4F2D-8264-2EE9ACDA6123}" type="presOf" srcId="{4694D5BC-D708-4848-8428-60BE8D21B46C}" destId="{61FE128A-C48F-4C35-82AD-214E890BDF01}" srcOrd="1" destOrd="0" presId="urn:microsoft.com/office/officeart/2005/8/layout/process1"/>
    <dgm:cxn modelId="{943DAF0E-08D5-40F2-9143-09176CF6FA04}" type="presParOf" srcId="{1A06FBB9-95D8-449E-9F68-EE81F8C0F4BA}" destId="{2E739995-B5D0-47F3-A77D-A344465F63B0}" srcOrd="0" destOrd="0" presId="urn:microsoft.com/office/officeart/2005/8/layout/process1"/>
    <dgm:cxn modelId="{207CEA9B-3461-445F-8C98-D11B8190B0B9}" type="presParOf" srcId="{1A06FBB9-95D8-449E-9F68-EE81F8C0F4BA}" destId="{1FCE5E7D-63DD-4C02-B6CA-BD301B13A391}" srcOrd="1" destOrd="0" presId="urn:microsoft.com/office/officeart/2005/8/layout/process1"/>
    <dgm:cxn modelId="{FC725F88-A1F7-418C-8BE2-E5C44C00DBB9}" type="presParOf" srcId="{1FCE5E7D-63DD-4C02-B6CA-BD301B13A391}" destId="{A2149E32-7219-4C52-B3DF-97BC618D4A7C}" srcOrd="0" destOrd="0" presId="urn:microsoft.com/office/officeart/2005/8/layout/process1"/>
    <dgm:cxn modelId="{CDB610DD-1585-483A-8477-BC3FE0312B88}" type="presParOf" srcId="{1A06FBB9-95D8-449E-9F68-EE81F8C0F4BA}" destId="{5BB517E2-4018-4E94-95DE-E4A27745AF91}" srcOrd="2" destOrd="0" presId="urn:microsoft.com/office/officeart/2005/8/layout/process1"/>
    <dgm:cxn modelId="{7424C95E-FE46-47CD-B0C2-E78AA52E83D7}" type="presParOf" srcId="{1A06FBB9-95D8-449E-9F68-EE81F8C0F4BA}" destId="{049C9DB7-759F-40BA-B320-689EE39BF22E}" srcOrd="3" destOrd="0" presId="urn:microsoft.com/office/officeart/2005/8/layout/process1"/>
    <dgm:cxn modelId="{D732B6E0-8DE0-42BE-BD81-A776B1EA011E}" type="presParOf" srcId="{049C9DB7-759F-40BA-B320-689EE39BF22E}" destId="{61FE128A-C48F-4C35-82AD-214E890BDF01}" srcOrd="0" destOrd="0" presId="urn:microsoft.com/office/officeart/2005/8/layout/process1"/>
    <dgm:cxn modelId="{73A31966-FB9B-447A-9A36-BAADA84091C1}" type="presParOf" srcId="{1A06FBB9-95D8-449E-9F68-EE81F8C0F4BA}" destId="{DC039E57-56FC-4023-A046-C65D6B68065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8173D5-BCC2-402B-BFFC-A5D9D20F73CA}" type="doc">
      <dgm:prSet loTypeId="urn:microsoft.com/office/officeart/2005/8/layout/radial4" loCatId="relationship" qsTypeId="urn:microsoft.com/office/officeart/2005/8/quickstyle/simple3" qsCatId="simple" csTypeId="urn:microsoft.com/office/officeart/2005/8/colors/accent1_3" csCatId="accent1" phldr="1"/>
      <dgm:spPr/>
      <dgm:t>
        <a:bodyPr/>
        <a:lstStyle/>
        <a:p>
          <a:endParaRPr lang="zh-CN" altLang="en-US"/>
        </a:p>
      </dgm:t>
    </dgm:pt>
    <dgm:pt modelId="{06C57659-2B41-446B-A6FA-7A6BB61A1356}">
      <dgm:prSet phldrT="[文本]" custT="1"/>
      <dgm:spPr/>
      <dgm:t>
        <a:bodyPr/>
        <a:lstStyle/>
        <a:p>
          <a:r>
            <a:rPr lang="zh-CN" altLang="en-US" sz="2000" b="1" dirty="0" smtClean="0"/>
            <a:t>决策</a:t>
          </a:r>
          <a:endParaRPr lang="zh-CN" altLang="en-US" sz="2000" b="1" dirty="0"/>
        </a:p>
      </dgm:t>
    </dgm:pt>
    <dgm:pt modelId="{14E26F6C-CE00-4B38-A2AF-FEED1107CBFE}" type="parTrans" cxnId="{D3310C00-E497-4250-B3B5-6C3D35ADD37A}">
      <dgm:prSet/>
      <dgm:spPr/>
      <dgm:t>
        <a:bodyPr/>
        <a:lstStyle/>
        <a:p>
          <a:endParaRPr lang="zh-CN" altLang="en-US"/>
        </a:p>
      </dgm:t>
    </dgm:pt>
    <dgm:pt modelId="{118CE66A-4A6D-4570-BA83-ED015E568AA1}" type="sibTrans" cxnId="{D3310C00-E497-4250-B3B5-6C3D35ADD37A}">
      <dgm:prSet/>
      <dgm:spPr/>
      <dgm:t>
        <a:bodyPr/>
        <a:lstStyle/>
        <a:p>
          <a:endParaRPr lang="zh-CN" altLang="en-US"/>
        </a:p>
      </dgm:t>
    </dgm:pt>
    <dgm:pt modelId="{6BE78C44-7F9B-4796-967A-FD2F83E78710}">
      <dgm:prSet phldrT="[文本]" custT="1"/>
      <dgm:spPr/>
      <dgm:t>
        <a:bodyPr/>
        <a:lstStyle/>
        <a:p>
          <a:r>
            <a:rPr lang="zh-CN" altLang="en-US" sz="2000" b="1" dirty="0" smtClean="0"/>
            <a:t>生存点</a:t>
          </a:r>
          <a:endParaRPr lang="en-US" altLang="zh-CN" sz="2000" b="1" dirty="0" smtClean="0"/>
        </a:p>
        <a:p>
          <a:r>
            <a:rPr lang="en-US" sz="2000" dirty="0" smtClean="0">
              <a:latin typeface="Times New Roman" pitchFamily="18" charset="0"/>
              <a:cs typeface="Times New Roman" pitchFamily="18" charset="0"/>
            </a:rPr>
            <a:t>Lopes</a:t>
          </a:r>
          <a:r>
            <a:rPr lang="zh-CN" sz="2000" dirty="0" smtClean="0">
              <a:latin typeface="Times New Roman" pitchFamily="18" charset="0"/>
              <a:cs typeface="Times New Roman" pitchFamily="18" charset="0"/>
            </a:rPr>
            <a:t>与</a:t>
          </a:r>
          <a:r>
            <a:rPr lang="en-US" sz="2000" dirty="0" err="1" smtClean="0">
              <a:latin typeface="Times New Roman" pitchFamily="18" charset="0"/>
              <a:cs typeface="Times New Roman" pitchFamily="18" charset="0"/>
            </a:rPr>
            <a:t>Oden</a:t>
          </a:r>
          <a:r>
            <a:rPr lang="en-US" sz="2000" dirty="0" smtClean="0">
              <a:latin typeface="Times New Roman" pitchFamily="18" charset="0"/>
              <a:cs typeface="Times New Roman" pitchFamily="18" charset="0"/>
            </a:rPr>
            <a:t>(1999)</a:t>
          </a:r>
        </a:p>
        <a:p>
          <a:r>
            <a:rPr lang="en-US" sz="2000" dirty="0" smtClean="0">
              <a:latin typeface="Times New Roman" pitchFamily="18" charset="0"/>
              <a:cs typeface="Times New Roman" pitchFamily="18" charset="0"/>
            </a:rPr>
            <a:t>March(1988)</a:t>
          </a:r>
          <a:endParaRPr lang="zh-CN" altLang="en-US" sz="2000" dirty="0">
            <a:latin typeface="Times New Roman" pitchFamily="18" charset="0"/>
            <a:cs typeface="Times New Roman" pitchFamily="18" charset="0"/>
          </a:endParaRPr>
        </a:p>
      </dgm:t>
    </dgm:pt>
    <dgm:pt modelId="{0F42AEB6-038B-42B1-90B9-97B75E2BA6BE}" type="parTrans" cxnId="{EFC4463D-F3A4-4BC6-B879-E4634BB117DE}">
      <dgm:prSet/>
      <dgm:spPr/>
      <dgm:t>
        <a:bodyPr/>
        <a:lstStyle/>
        <a:p>
          <a:endParaRPr lang="zh-CN" altLang="en-US"/>
        </a:p>
      </dgm:t>
    </dgm:pt>
    <dgm:pt modelId="{A2769D45-C50C-44A7-82A3-0D618AF33D3E}" type="sibTrans" cxnId="{EFC4463D-F3A4-4BC6-B879-E4634BB117DE}">
      <dgm:prSet/>
      <dgm:spPr/>
      <dgm:t>
        <a:bodyPr/>
        <a:lstStyle/>
        <a:p>
          <a:endParaRPr lang="zh-CN" altLang="en-US"/>
        </a:p>
      </dgm:t>
    </dgm:pt>
    <dgm:pt modelId="{DA238867-293D-4DD1-A120-21CAD8417AD0}">
      <dgm:prSet phldrT="[文本]" custT="1"/>
      <dgm:spPr/>
      <dgm:t>
        <a:bodyPr/>
        <a:lstStyle/>
        <a:p>
          <a:r>
            <a:rPr lang="zh-CN" altLang="en-US" sz="2000" b="1" dirty="0" smtClean="0"/>
            <a:t>现状</a:t>
          </a:r>
          <a:endParaRPr lang="en-US" altLang="zh-CN" sz="2000" b="1" dirty="0" smtClean="0"/>
        </a:p>
        <a:p>
          <a:r>
            <a:rPr lang="en-US" sz="2000" dirty="0" err="1" smtClean="0">
              <a:latin typeface="Times New Roman" pitchFamily="18" charset="0"/>
              <a:cs typeface="Times New Roman" pitchFamily="18" charset="0"/>
            </a:rPr>
            <a:t>Thaler</a:t>
          </a:r>
          <a:r>
            <a:rPr lang="en-US" sz="2000" dirty="0" smtClean="0">
              <a:latin typeface="Times New Roman" pitchFamily="18" charset="0"/>
              <a:cs typeface="Times New Roman" pitchFamily="18" charset="0"/>
            </a:rPr>
            <a:t> (1985)</a:t>
          </a:r>
        </a:p>
        <a:p>
          <a:r>
            <a:rPr lang="en-US" sz="2000" dirty="0" smtClean="0">
              <a:latin typeface="Times New Roman" pitchFamily="18" charset="0"/>
              <a:cs typeface="Times New Roman" pitchFamily="18" charset="0"/>
            </a:rPr>
            <a:t>K</a:t>
          </a:r>
          <a:r>
            <a:rPr lang="zh-CN"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oszegi</a:t>
          </a:r>
          <a:r>
            <a:rPr lang="en-US" sz="2000" dirty="0" smtClean="0">
              <a:latin typeface="Times New Roman" pitchFamily="18" charset="0"/>
              <a:cs typeface="Times New Roman" pitchFamily="18" charset="0"/>
            </a:rPr>
            <a:t> </a:t>
          </a:r>
          <a:r>
            <a:rPr lang="zh-CN" sz="2000" dirty="0" smtClean="0">
              <a:latin typeface="Times New Roman" pitchFamily="18" charset="0"/>
              <a:cs typeface="Times New Roman" pitchFamily="18" charset="0"/>
            </a:rPr>
            <a:t>与</a:t>
          </a:r>
          <a:r>
            <a:rPr lang="en-US" sz="2000" dirty="0" smtClean="0">
              <a:latin typeface="Times New Roman" pitchFamily="18" charset="0"/>
              <a:cs typeface="Times New Roman" pitchFamily="18" charset="0"/>
            </a:rPr>
            <a:t>Rabin(2006)</a:t>
          </a:r>
          <a:r>
            <a:rPr lang="en-US" sz="2000" baseline="30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Kahneman</a:t>
          </a:r>
          <a:r>
            <a:rPr lang="zh-CN" sz="2000" dirty="0" smtClean="0">
              <a:latin typeface="Times New Roman" pitchFamily="18" charset="0"/>
              <a:cs typeface="Times New Roman" pitchFamily="18" charset="0"/>
            </a:rPr>
            <a:t>与</a:t>
          </a:r>
          <a:r>
            <a:rPr lang="en-US" sz="2000" dirty="0" err="1" smtClean="0">
              <a:latin typeface="Times New Roman" pitchFamily="18" charset="0"/>
              <a:cs typeface="Times New Roman" pitchFamily="18" charset="0"/>
            </a:rPr>
            <a:t>Tversky</a:t>
          </a:r>
          <a:r>
            <a:rPr lang="en-US" sz="2000" dirty="0" smtClean="0">
              <a:latin typeface="Times New Roman" pitchFamily="18" charset="0"/>
              <a:cs typeface="Times New Roman" pitchFamily="18" charset="0"/>
            </a:rPr>
            <a:t>(1979)</a:t>
          </a:r>
          <a:endParaRPr lang="zh-CN" altLang="en-US" sz="2000" dirty="0">
            <a:latin typeface="Times New Roman" pitchFamily="18" charset="0"/>
            <a:cs typeface="Times New Roman" pitchFamily="18" charset="0"/>
          </a:endParaRPr>
        </a:p>
      </dgm:t>
    </dgm:pt>
    <dgm:pt modelId="{B82AAFF9-8B4A-4FF3-97ED-0F197EF105F4}" type="parTrans" cxnId="{A35E3654-C197-41E2-98B6-922E504BB74F}">
      <dgm:prSet/>
      <dgm:spPr/>
      <dgm:t>
        <a:bodyPr/>
        <a:lstStyle/>
        <a:p>
          <a:endParaRPr lang="zh-CN" altLang="en-US"/>
        </a:p>
      </dgm:t>
    </dgm:pt>
    <dgm:pt modelId="{8AAF7F72-AE7D-43BC-B720-CA93496AECA5}" type="sibTrans" cxnId="{A35E3654-C197-41E2-98B6-922E504BB74F}">
      <dgm:prSet/>
      <dgm:spPr/>
      <dgm:t>
        <a:bodyPr/>
        <a:lstStyle/>
        <a:p>
          <a:endParaRPr lang="zh-CN" altLang="en-US"/>
        </a:p>
      </dgm:t>
    </dgm:pt>
    <dgm:pt modelId="{DCC6B910-48DE-45A7-BA7C-54E4BA747F29}">
      <dgm:prSet phldrT="[文本]" custT="1"/>
      <dgm:spPr/>
      <dgm:t>
        <a:bodyPr/>
        <a:lstStyle/>
        <a:p>
          <a:r>
            <a:rPr lang="zh-CN" altLang="en-US" sz="2000" b="1" dirty="0" smtClean="0"/>
            <a:t>期望、目标</a:t>
          </a:r>
          <a:endParaRPr lang="en-US" altLang="zh-CN" sz="2000" b="1" dirty="0" smtClean="0"/>
        </a:p>
        <a:p>
          <a:r>
            <a:rPr lang="en-US" sz="2000" dirty="0" err="1" smtClean="0">
              <a:latin typeface="Times New Roman" pitchFamily="18" charset="0"/>
              <a:cs typeface="Times New Roman" pitchFamily="18" charset="0"/>
            </a:rPr>
            <a:t>Abeler</a:t>
          </a:r>
          <a:r>
            <a:rPr lang="zh-CN" sz="2000" dirty="0" smtClean="0">
              <a:latin typeface="Times New Roman" pitchFamily="18" charset="0"/>
              <a:cs typeface="Times New Roman" pitchFamily="18" charset="0"/>
            </a:rPr>
            <a:t>等</a:t>
          </a:r>
          <a:r>
            <a:rPr lang="en-US" sz="2000" dirty="0" smtClean="0">
              <a:latin typeface="Times New Roman" pitchFamily="18" charset="0"/>
              <a:cs typeface="Times New Roman" pitchFamily="18" charset="0"/>
            </a:rPr>
            <a:t>(2009)</a:t>
          </a:r>
        </a:p>
        <a:p>
          <a:r>
            <a:rPr lang="en-US" sz="2000" dirty="0" smtClean="0">
              <a:latin typeface="Times New Roman" pitchFamily="18" charset="0"/>
              <a:cs typeface="Times New Roman" pitchFamily="18" charset="0"/>
            </a:rPr>
            <a:t>Heath</a:t>
          </a:r>
          <a:r>
            <a:rPr lang="zh-CN" sz="2000" dirty="0" smtClean="0">
              <a:latin typeface="Times New Roman" pitchFamily="18" charset="0"/>
              <a:cs typeface="Times New Roman" pitchFamily="18" charset="0"/>
            </a:rPr>
            <a:t>等</a:t>
          </a:r>
          <a:r>
            <a:rPr lang="en-US" sz="2000" dirty="0" smtClean="0">
              <a:latin typeface="Times New Roman" pitchFamily="18" charset="0"/>
              <a:cs typeface="Times New Roman" pitchFamily="18" charset="0"/>
            </a:rPr>
            <a:t>(1999)</a:t>
          </a:r>
        </a:p>
        <a:p>
          <a:r>
            <a:rPr lang="zh-C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March</a:t>
          </a:r>
          <a:r>
            <a:rPr lang="zh-CN" sz="2000" dirty="0" smtClean="0">
              <a:latin typeface="Times New Roman" pitchFamily="18" charset="0"/>
              <a:cs typeface="Times New Roman" pitchFamily="18" charset="0"/>
            </a:rPr>
            <a:t>与</a:t>
          </a:r>
          <a:r>
            <a:rPr lang="en-US" sz="2000" dirty="0" err="1" smtClean="0">
              <a:latin typeface="Times New Roman" pitchFamily="18" charset="0"/>
              <a:cs typeface="Times New Roman" pitchFamily="18" charset="0"/>
            </a:rPr>
            <a:t>Shapira</a:t>
          </a:r>
          <a:r>
            <a:rPr lang="en-US" sz="2000" dirty="0" smtClean="0">
              <a:latin typeface="Times New Roman" pitchFamily="18" charset="0"/>
              <a:cs typeface="Times New Roman" pitchFamily="18" charset="0"/>
            </a:rPr>
            <a:t>(1992)</a:t>
          </a:r>
          <a:endParaRPr lang="zh-CN" altLang="en-US" sz="2000" dirty="0">
            <a:latin typeface="Times New Roman" pitchFamily="18" charset="0"/>
            <a:cs typeface="Times New Roman" pitchFamily="18" charset="0"/>
          </a:endParaRPr>
        </a:p>
      </dgm:t>
    </dgm:pt>
    <dgm:pt modelId="{7DE3A6D7-3079-4567-ABC2-BBB0370D3FD3}" type="parTrans" cxnId="{55E8E61A-33B2-4806-B848-B4D25D9FAF62}">
      <dgm:prSet/>
      <dgm:spPr/>
      <dgm:t>
        <a:bodyPr/>
        <a:lstStyle/>
        <a:p>
          <a:endParaRPr lang="zh-CN" altLang="en-US"/>
        </a:p>
      </dgm:t>
    </dgm:pt>
    <dgm:pt modelId="{92FFBA1B-D10F-43F5-974E-5FC60BD0D83F}" type="sibTrans" cxnId="{55E8E61A-33B2-4806-B848-B4D25D9FAF62}">
      <dgm:prSet/>
      <dgm:spPr/>
      <dgm:t>
        <a:bodyPr/>
        <a:lstStyle/>
        <a:p>
          <a:endParaRPr lang="zh-CN" altLang="en-US"/>
        </a:p>
      </dgm:t>
    </dgm:pt>
    <dgm:pt modelId="{1052EA27-F1A6-4B65-88D0-045333CD2983}" type="pres">
      <dgm:prSet presAssocID="{1D8173D5-BCC2-402B-BFFC-A5D9D20F73CA}" presName="cycle" presStyleCnt="0">
        <dgm:presLayoutVars>
          <dgm:chMax val="1"/>
          <dgm:dir/>
          <dgm:animLvl val="ctr"/>
          <dgm:resizeHandles val="exact"/>
        </dgm:presLayoutVars>
      </dgm:prSet>
      <dgm:spPr/>
      <dgm:t>
        <a:bodyPr/>
        <a:lstStyle/>
        <a:p>
          <a:endParaRPr lang="zh-CN" altLang="en-US"/>
        </a:p>
      </dgm:t>
    </dgm:pt>
    <dgm:pt modelId="{80DCE698-5733-4BE8-B275-0F0DCDF5D10D}" type="pres">
      <dgm:prSet presAssocID="{06C57659-2B41-446B-A6FA-7A6BB61A1356}" presName="centerShape" presStyleLbl="node0" presStyleIdx="0" presStyleCnt="1" custScaleX="58701" custScaleY="45021" custLinFactNeighborX="2869" custLinFactNeighborY="-14608"/>
      <dgm:spPr/>
      <dgm:t>
        <a:bodyPr/>
        <a:lstStyle/>
        <a:p>
          <a:endParaRPr lang="zh-CN" altLang="en-US"/>
        </a:p>
      </dgm:t>
    </dgm:pt>
    <dgm:pt modelId="{0D485A7B-BB75-4A68-B5B1-EFF21DCAB1CB}" type="pres">
      <dgm:prSet presAssocID="{0F42AEB6-038B-42B1-90B9-97B75E2BA6BE}" presName="parTrans" presStyleLbl="bgSibTrans2D1" presStyleIdx="0" presStyleCnt="3" custScaleX="95092"/>
      <dgm:spPr/>
      <dgm:t>
        <a:bodyPr/>
        <a:lstStyle/>
        <a:p>
          <a:endParaRPr lang="zh-CN" altLang="en-US"/>
        </a:p>
      </dgm:t>
    </dgm:pt>
    <dgm:pt modelId="{F9AA79A2-AC73-4A90-90A7-4BC6C1C1DF57}" type="pres">
      <dgm:prSet presAssocID="{6BE78C44-7F9B-4796-967A-FD2F83E78710}" presName="node" presStyleLbl="node1" presStyleIdx="0" presStyleCnt="3" custScaleX="159950" custRadScaleRad="107870" custRadScaleInc="-25600">
        <dgm:presLayoutVars>
          <dgm:bulletEnabled val="1"/>
        </dgm:presLayoutVars>
      </dgm:prSet>
      <dgm:spPr/>
      <dgm:t>
        <a:bodyPr/>
        <a:lstStyle/>
        <a:p>
          <a:endParaRPr lang="zh-CN" altLang="en-US"/>
        </a:p>
      </dgm:t>
    </dgm:pt>
    <dgm:pt modelId="{6149E255-B74B-45E3-9B5A-8FF6D1C04439}" type="pres">
      <dgm:prSet presAssocID="{B82AAFF9-8B4A-4FF3-97ED-0F197EF105F4}" presName="parTrans" presStyleLbl="bgSibTrans2D1" presStyleIdx="1" presStyleCnt="3" custScaleX="101536"/>
      <dgm:spPr/>
      <dgm:t>
        <a:bodyPr/>
        <a:lstStyle/>
        <a:p>
          <a:endParaRPr lang="zh-CN" altLang="en-US"/>
        </a:p>
      </dgm:t>
    </dgm:pt>
    <dgm:pt modelId="{D325F418-3E5F-4DA4-B3F6-55E8D50700F7}" type="pres">
      <dgm:prSet presAssocID="{DA238867-293D-4DD1-A120-21CAD8417AD0}" presName="node" presStyleLbl="node1" presStyleIdx="1" presStyleCnt="3" custScaleX="195170" custScaleY="126069">
        <dgm:presLayoutVars>
          <dgm:bulletEnabled val="1"/>
        </dgm:presLayoutVars>
      </dgm:prSet>
      <dgm:spPr/>
      <dgm:t>
        <a:bodyPr/>
        <a:lstStyle/>
        <a:p>
          <a:endParaRPr lang="zh-CN" altLang="en-US"/>
        </a:p>
      </dgm:t>
    </dgm:pt>
    <dgm:pt modelId="{69D9A51B-6718-4DA2-B398-D98223D1A1AE}" type="pres">
      <dgm:prSet presAssocID="{7DE3A6D7-3079-4567-ABC2-BBB0370D3FD3}" presName="parTrans" presStyleLbl="bgSibTrans2D1" presStyleIdx="2" presStyleCnt="3" custScaleX="100189" custLinFactNeighborX="-3516" custRadScaleRad="211156"/>
      <dgm:spPr/>
      <dgm:t>
        <a:bodyPr/>
        <a:lstStyle/>
        <a:p>
          <a:endParaRPr lang="zh-CN" altLang="en-US"/>
        </a:p>
      </dgm:t>
    </dgm:pt>
    <dgm:pt modelId="{DEF86F80-7A85-4C02-BAF0-361A59BCB872}" type="pres">
      <dgm:prSet presAssocID="{DCC6B910-48DE-45A7-BA7C-54E4BA747F29}" presName="node" presStyleLbl="node1" presStyleIdx="2" presStyleCnt="3" custScaleX="158094" custScaleY="125852" custRadScaleRad="114781" custRadScaleInc="30209">
        <dgm:presLayoutVars>
          <dgm:bulletEnabled val="1"/>
        </dgm:presLayoutVars>
      </dgm:prSet>
      <dgm:spPr/>
      <dgm:t>
        <a:bodyPr/>
        <a:lstStyle/>
        <a:p>
          <a:endParaRPr lang="zh-CN" altLang="en-US"/>
        </a:p>
      </dgm:t>
    </dgm:pt>
  </dgm:ptLst>
  <dgm:cxnLst>
    <dgm:cxn modelId="{92DBEF54-405F-49FF-94DA-F6F5B7E1F6AF}" type="presOf" srcId="{0F42AEB6-038B-42B1-90B9-97B75E2BA6BE}" destId="{0D485A7B-BB75-4A68-B5B1-EFF21DCAB1CB}" srcOrd="0" destOrd="0" presId="urn:microsoft.com/office/officeart/2005/8/layout/radial4"/>
    <dgm:cxn modelId="{7612481E-512C-409F-8D7A-1610CC1F20CD}" type="presOf" srcId="{6BE78C44-7F9B-4796-967A-FD2F83E78710}" destId="{F9AA79A2-AC73-4A90-90A7-4BC6C1C1DF57}" srcOrd="0" destOrd="0" presId="urn:microsoft.com/office/officeart/2005/8/layout/radial4"/>
    <dgm:cxn modelId="{78978FB1-7CC1-4179-AE51-5EC144820AAD}" type="presOf" srcId="{7DE3A6D7-3079-4567-ABC2-BBB0370D3FD3}" destId="{69D9A51B-6718-4DA2-B398-D98223D1A1AE}" srcOrd="0" destOrd="0" presId="urn:microsoft.com/office/officeart/2005/8/layout/radial4"/>
    <dgm:cxn modelId="{A422DCCF-3608-46F9-BA3D-E9FFFF9867BA}" type="presOf" srcId="{1D8173D5-BCC2-402B-BFFC-A5D9D20F73CA}" destId="{1052EA27-F1A6-4B65-88D0-045333CD2983}" srcOrd="0" destOrd="0" presId="urn:microsoft.com/office/officeart/2005/8/layout/radial4"/>
    <dgm:cxn modelId="{00BB555D-7F1C-497F-87FD-0B86C0147193}" type="presOf" srcId="{06C57659-2B41-446B-A6FA-7A6BB61A1356}" destId="{80DCE698-5733-4BE8-B275-0F0DCDF5D10D}" srcOrd="0" destOrd="0" presId="urn:microsoft.com/office/officeart/2005/8/layout/radial4"/>
    <dgm:cxn modelId="{E0980AF3-058A-4510-8C6A-5C0AB42E9985}" type="presOf" srcId="{B82AAFF9-8B4A-4FF3-97ED-0F197EF105F4}" destId="{6149E255-B74B-45E3-9B5A-8FF6D1C04439}" srcOrd="0" destOrd="0" presId="urn:microsoft.com/office/officeart/2005/8/layout/radial4"/>
    <dgm:cxn modelId="{55E8E61A-33B2-4806-B848-B4D25D9FAF62}" srcId="{06C57659-2B41-446B-A6FA-7A6BB61A1356}" destId="{DCC6B910-48DE-45A7-BA7C-54E4BA747F29}" srcOrd="2" destOrd="0" parTransId="{7DE3A6D7-3079-4567-ABC2-BBB0370D3FD3}" sibTransId="{92FFBA1B-D10F-43F5-974E-5FC60BD0D83F}"/>
    <dgm:cxn modelId="{D3310C00-E497-4250-B3B5-6C3D35ADD37A}" srcId="{1D8173D5-BCC2-402B-BFFC-A5D9D20F73CA}" destId="{06C57659-2B41-446B-A6FA-7A6BB61A1356}" srcOrd="0" destOrd="0" parTransId="{14E26F6C-CE00-4B38-A2AF-FEED1107CBFE}" sibTransId="{118CE66A-4A6D-4570-BA83-ED015E568AA1}"/>
    <dgm:cxn modelId="{3170AB94-1618-4F73-BCC2-DC11FD4D3E9C}" type="presOf" srcId="{DCC6B910-48DE-45A7-BA7C-54E4BA747F29}" destId="{DEF86F80-7A85-4C02-BAF0-361A59BCB872}" srcOrd="0" destOrd="0" presId="urn:microsoft.com/office/officeart/2005/8/layout/radial4"/>
    <dgm:cxn modelId="{EED77ACE-3E50-4E4C-BBA2-0FF3369B000A}" type="presOf" srcId="{DA238867-293D-4DD1-A120-21CAD8417AD0}" destId="{D325F418-3E5F-4DA4-B3F6-55E8D50700F7}" srcOrd="0" destOrd="0" presId="urn:microsoft.com/office/officeart/2005/8/layout/radial4"/>
    <dgm:cxn modelId="{A35E3654-C197-41E2-98B6-922E504BB74F}" srcId="{06C57659-2B41-446B-A6FA-7A6BB61A1356}" destId="{DA238867-293D-4DD1-A120-21CAD8417AD0}" srcOrd="1" destOrd="0" parTransId="{B82AAFF9-8B4A-4FF3-97ED-0F197EF105F4}" sibTransId="{8AAF7F72-AE7D-43BC-B720-CA93496AECA5}"/>
    <dgm:cxn modelId="{EFC4463D-F3A4-4BC6-B879-E4634BB117DE}" srcId="{06C57659-2B41-446B-A6FA-7A6BB61A1356}" destId="{6BE78C44-7F9B-4796-967A-FD2F83E78710}" srcOrd="0" destOrd="0" parTransId="{0F42AEB6-038B-42B1-90B9-97B75E2BA6BE}" sibTransId="{A2769D45-C50C-44A7-82A3-0D618AF33D3E}"/>
    <dgm:cxn modelId="{66FD0154-94DE-456D-B8C8-BC4B67C8AF54}" type="presParOf" srcId="{1052EA27-F1A6-4B65-88D0-045333CD2983}" destId="{80DCE698-5733-4BE8-B275-0F0DCDF5D10D}" srcOrd="0" destOrd="0" presId="urn:microsoft.com/office/officeart/2005/8/layout/radial4"/>
    <dgm:cxn modelId="{6C4DF972-F069-4BDE-8259-E81E61C20597}" type="presParOf" srcId="{1052EA27-F1A6-4B65-88D0-045333CD2983}" destId="{0D485A7B-BB75-4A68-B5B1-EFF21DCAB1CB}" srcOrd="1" destOrd="0" presId="urn:microsoft.com/office/officeart/2005/8/layout/radial4"/>
    <dgm:cxn modelId="{7BAA593F-4018-47CD-9BA5-D462262B8B4D}" type="presParOf" srcId="{1052EA27-F1A6-4B65-88D0-045333CD2983}" destId="{F9AA79A2-AC73-4A90-90A7-4BC6C1C1DF57}" srcOrd="2" destOrd="0" presId="urn:microsoft.com/office/officeart/2005/8/layout/radial4"/>
    <dgm:cxn modelId="{2A525C3D-DACA-4845-A030-29A37AB3D842}" type="presParOf" srcId="{1052EA27-F1A6-4B65-88D0-045333CD2983}" destId="{6149E255-B74B-45E3-9B5A-8FF6D1C04439}" srcOrd="3" destOrd="0" presId="urn:microsoft.com/office/officeart/2005/8/layout/radial4"/>
    <dgm:cxn modelId="{E79FB2E9-D6CE-4DBA-803C-E9D82D3BE243}" type="presParOf" srcId="{1052EA27-F1A6-4B65-88D0-045333CD2983}" destId="{D325F418-3E5F-4DA4-B3F6-55E8D50700F7}" srcOrd="4" destOrd="0" presId="urn:microsoft.com/office/officeart/2005/8/layout/radial4"/>
    <dgm:cxn modelId="{0040D407-3F2D-4A90-A4B7-452FE0064F0E}" type="presParOf" srcId="{1052EA27-F1A6-4B65-88D0-045333CD2983}" destId="{69D9A51B-6718-4DA2-B398-D98223D1A1AE}" srcOrd="5" destOrd="0" presId="urn:microsoft.com/office/officeart/2005/8/layout/radial4"/>
    <dgm:cxn modelId="{0E43A924-11BE-4509-9FA7-902B6B6D653B}" type="presParOf" srcId="{1052EA27-F1A6-4B65-88D0-045333CD2983}" destId="{DEF86F80-7A85-4C02-BAF0-361A59BCB872}"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a:solidFill>
          <a:srgbClr val="FF0000"/>
        </a:solidFill>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rgbClr val="FF0000"/>
              </a:solidFill>
            </a:rPr>
            <a:t>研究目的与意义</a:t>
          </a:r>
          <a:endParaRPr lang="zh-CN" altLang="en-US" dirty="0">
            <a:solidFill>
              <a:srgbClr val="FF0000"/>
            </a:solidFill>
          </a:endParaRPr>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43FA07B1-F65C-48FA-9677-9BA8C571AA52}" type="presOf" srcId="{6D9D05F1-CFF6-4C3D-B25C-9D78CF0D6EA4}" destId="{4D1B7F81-D893-4477-A6B6-E73AF22AF382}" srcOrd="0" destOrd="0" presId="urn:microsoft.com/office/officeart/2005/8/layout/chevron2"/>
    <dgm:cxn modelId="{5EEF5694-EDC6-4137-BDB3-84F27014973B}" type="presOf" srcId="{85F25ACD-99B1-4A09-8D6B-BABBFBC5AAE1}" destId="{9CA80354-FAE7-4C6D-A9F4-33B65591E6AE}" srcOrd="0" destOrd="0" presId="urn:microsoft.com/office/officeart/2005/8/layout/chevron2"/>
    <dgm:cxn modelId="{ADB2EAF9-261E-4671-A637-F2BD446F2633}" type="presOf" srcId="{9A216D05-9FEA-44EF-A7D8-D2C9072EAA0C}" destId="{B2E526E1-AEA5-413E-B778-20A5FD0F84B5}"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35BE7A43-A204-4BA8-A19A-D979F71F1BAC}" type="presOf" srcId="{BCF6E94D-ED74-4C6E-BE30-AB8BA6056519}" destId="{6F4B8583-741F-4390-93BA-1C87ED648F99}" srcOrd="0" destOrd="0" presId="urn:microsoft.com/office/officeart/2005/8/layout/chevron2"/>
    <dgm:cxn modelId="{8705318F-8B83-446C-9FA6-8B820117C126}" type="presOf" srcId="{BFEE376F-BA01-45D9-B6D6-37AE9A4DA58F}" destId="{A595BDD3-0109-4B6B-A68F-D9E5B33A533A}" srcOrd="0" destOrd="0" presId="urn:microsoft.com/office/officeart/2005/8/layout/chevron2"/>
    <dgm:cxn modelId="{381ACB65-D775-45BA-9D72-067EB557CD48}" type="presOf" srcId="{95B78D3F-8952-4800-9349-6289D4C4053F}" destId="{A2C6F9BC-1540-4028-8233-FD37AFE899C0}"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97C1A4AE-B549-4052-8BCB-C8DF748792DA}" type="presOf" srcId="{BCBA3779-0D45-4106-852B-71398F803D21}" destId="{6696FA8A-D025-4550-9F70-A287CBD9FD62}" srcOrd="0" destOrd="0" presId="urn:microsoft.com/office/officeart/2005/8/layout/chevron2"/>
    <dgm:cxn modelId="{C975238B-18AD-4ACD-807E-D94EDFFAE01D}" srcId="{A92AF156-8F18-426F-A4F7-3023E18E22E0}" destId="{4AAF4DD5-8CA8-4925-8225-62F86F409ECE}" srcOrd="0" destOrd="0" parTransId="{E7568739-AB79-47EA-8381-05B30E323402}" sibTransId="{3DD76A18-379C-4EF7-A71D-201160649ECA}"/>
    <dgm:cxn modelId="{B2BE4C86-A21E-471B-AD82-39BA772EFCF7}" type="presOf" srcId="{4AAF4DD5-8CA8-4925-8225-62F86F409ECE}" destId="{28538A20-80BE-452B-94D6-2A3C2E6EBE5C}" srcOrd="0" destOrd="0" presId="urn:microsoft.com/office/officeart/2005/8/layout/chevron2"/>
    <dgm:cxn modelId="{B2D107CD-ACF4-4224-B049-4C1E6E8D777A}"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2AA1917D-0A6F-412F-BE7A-32AC2FC1A185}" srcId="{656F983A-B580-4D9F-95AB-0F9E370E707E}" destId="{85F25ACD-99B1-4A09-8D6B-BABBFBC5AAE1}" srcOrd="0" destOrd="0" parTransId="{A5A75B22-1B1A-4A43-9E3A-E024B3209BE0}" sibTransId="{6D3932B2-5317-400B-8E40-6594FDFAFACA}"/>
    <dgm:cxn modelId="{F1BFF67F-3610-4AF3-9A75-23217A70B049}" type="presOf" srcId="{1D772BF6-06F7-4651-A029-B4B780961031}" destId="{EAAB0E9B-7440-4475-B661-C06431428C41}" srcOrd="0" destOrd="0" presId="urn:microsoft.com/office/officeart/2005/8/layout/chevron2"/>
    <dgm:cxn modelId="{E66C475C-222E-4CCE-94AC-9DC125F849BB}" type="presOf" srcId="{743DC7DA-6D0D-4C14-A415-769EA628D30A}" destId="{D866C4BE-46D6-41EE-AFCD-8975B5E51F8A}" srcOrd="0" destOrd="0" presId="urn:microsoft.com/office/officeart/2005/8/layout/chevron2"/>
    <dgm:cxn modelId="{F0345E2F-E707-4A2B-9A4A-08774D6DE31E}" type="presOf" srcId="{FFCBA259-DB06-4F99-974C-F6E532CAA7DF}" destId="{D079A889-7926-42D4-942C-B9541A600B18}" srcOrd="0" destOrd="0" presId="urn:microsoft.com/office/officeart/2005/8/layout/chevron2"/>
    <dgm:cxn modelId="{3DE0D5BA-DBAE-476E-BE79-596C36002F3E}" type="presOf" srcId="{A92AF156-8F18-426F-A4F7-3023E18E22E0}" destId="{FB5F04B6-4EB5-4A24-B0FE-3126F829F4D6}" srcOrd="0" destOrd="0" presId="urn:microsoft.com/office/officeart/2005/8/layout/chevron2"/>
    <dgm:cxn modelId="{B98EDCB7-5F64-4DC6-BDBC-55D879B36533}" type="presOf" srcId="{656F983A-B580-4D9F-95AB-0F9E370E707E}" destId="{2BC1320C-44BC-46A3-AC45-42F7AA5EBC9B}" srcOrd="0" destOrd="0" presId="urn:microsoft.com/office/officeart/2005/8/layout/chevron2"/>
    <dgm:cxn modelId="{204B932C-6F37-4020-8CCB-AB6D93DC0078}"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11B1847B-F30E-4AC2-9358-381B8F6C0602}" type="presParOf" srcId="{EAAB0E9B-7440-4475-B661-C06431428C41}" destId="{84318386-AC97-41C8-93A1-703E401ECF90}" srcOrd="0" destOrd="0" presId="urn:microsoft.com/office/officeart/2005/8/layout/chevron2"/>
    <dgm:cxn modelId="{D2BD0BF3-8E84-4D2F-A56D-37FB6BD74340}" type="presParOf" srcId="{84318386-AC97-41C8-93A1-703E401ECF90}" destId="{D079A889-7926-42D4-942C-B9541A600B18}" srcOrd="0" destOrd="0" presId="urn:microsoft.com/office/officeart/2005/8/layout/chevron2"/>
    <dgm:cxn modelId="{9E8BC6DC-3BF2-479B-A555-4FE89E868CFE}" type="presParOf" srcId="{84318386-AC97-41C8-93A1-703E401ECF90}" destId="{6C3B9F8B-9366-4491-9EB5-EB82FA449375}" srcOrd="1" destOrd="0" presId="urn:microsoft.com/office/officeart/2005/8/layout/chevron2"/>
    <dgm:cxn modelId="{EA602009-3A64-4B81-B68D-F3D33C694232}" type="presParOf" srcId="{EAAB0E9B-7440-4475-B661-C06431428C41}" destId="{937E4FDE-D525-4661-8FE9-5E0A6D03081E}" srcOrd="1" destOrd="0" presId="urn:microsoft.com/office/officeart/2005/8/layout/chevron2"/>
    <dgm:cxn modelId="{AE57551F-BFEB-4964-902A-CC5199C9CDC3}" type="presParOf" srcId="{EAAB0E9B-7440-4475-B661-C06431428C41}" destId="{485F9F22-6CEE-44E1-A7E7-6C07E3037C73}" srcOrd="2" destOrd="0" presId="urn:microsoft.com/office/officeart/2005/8/layout/chevron2"/>
    <dgm:cxn modelId="{97F814A6-DBDB-4A1E-BE27-0D8886A61B7A}" type="presParOf" srcId="{485F9F22-6CEE-44E1-A7E7-6C07E3037C73}" destId="{FB5F04B6-4EB5-4A24-B0FE-3126F829F4D6}" srcOrd="0" destOrd="0" presId="urn:microsoft.com/office/officeart/2005/8/layout/chevron2"/>
    <dgm:cxn modelId="{AC4CEC80-24B5-4DC1-975A-6C3F2D534E6F}" type="presParOf" srcId="{485F9F22-6CEE-44E1-A7E7-6C07E3037C73}" destId="{28538A20-80BE-452B-94D6-2A3C2E6EBE5C}" srcOrd="1" destOrd="0" presId="urn:microsoft.com/office/officeart/2005/8/layout/chevron2"/>
    <dgm:cxn modelId="{E64AA2E3-6941-4D41-B53D-4F9D49BABADD}" type="presParOf" srcId="{EAAB0E9B-7440-4475-B661-C06431428C41}" destId="{F8663CAE-21D0-44B7-BA01-5ED83B2861F4}" srcOrd="3" destOrd="0" presId="urn:microsoft.com/office/officeart/2005/8/layout/chevron2"/>
    <dgm:cxn modelId="{579895D7-448D-4724-902A-ED0915D070E1}" type="presParOf" srcId="{EAAB0E9B-7440-4475-B661-C06431428C41}" destId="{C2AE3319-AF87-4BA2-9D8B-E9AECD9752C1}" srcOrd="4" destOrd="0" presId="urn:microsoft.com/office/officeart/2005/8/layout/chevron2"/>
    <dgm:cxn modelId="{8BA1A52F-F34F-481A-91E0-DE7E9A28C311}" type="presParOf" srcId="{C2AE3319-AF87-4BA2-9D8B-E9AECD9752C1}" destId="{6F4B8583-741F-4390-93BA-1C87ED648F99}" srcOrd="0" destOrd="0" presId="urn:microsoft.com/office/officeart/2005/8/layout/chevron2"/>
    <dgm:cxn modelId="{C6785B29-1DE2-49AF-AED4-83F010330E5F}" type="presParOf" srcId="{C2AE3319-AF87-4BA2-9D8B-E9AECD9752C1}" destId="{DE93F313-3056-441E-BF44-08BCF2701DA0}" srcOrd="1" destOrd="0" presId="urn:microsoft.com/office/officeart/2005/8/layout/chevron2"/>
    <dgm:cxn modelId="{7C58338B-7C40-48B1-9A76-15610BDEDE1E}" type="presParOf" srcId="{EAAB0E9B-7440-4475-B661-C06431428C41}" destId="{B9D71E73-8073-4EBF-B9D0-74478F2EE089}" srcOrd="5" destOrd="0" presId="urn:microsoft.com/office/officeart/2005/8/layout/chevron2"/>
    <dgm:cxn modelId="{5BEC3EE2-78F1-4B74-9E1F-9DD3B908CC78}" type="presParOf" srcId="{EAAB0E9B-7440-4475-B661-C06431428C41}" destId="{B2E6AFFA-82EE-4C5B-871B-7CE9E2573D61}" srcOrd="6" destOrd="0" presId="urn:microsoft.com/office/officeart/2005/8/layout/chevron2"/>
    <dgm:cxn modelId="{60A3B862-197F-412C-9BEC-29425913D894}" type="presParOf" srcId="{B2E6AFFA-82EE-4C5B-871B-7CE9E2573D61}" destId="{4D1B7F81-D893-4477-A6B6-E73AF22AF382}" srcOrd="0" destOrd="0" presId="urn:microsoft.com/office/officeart/2005/8/layout/chevron2"/>
    <dgm:cxn modelId="{33AE1202-F900-49C8-B174-CB184E3B4362}" type="presParOf" srcId="{B2E6AFFA-82EE-4C5B-871B-7CE9E2573D61}" destId="{A2C6F9BC-1540-4028-8233-FD37AFE899C0}" srcOrd="1" destOrd="0" presId="urn:microsoft.com/office/officeart/2005/8/layout/chevron2"/>
    <dgm:cxn modelId="{31F2DB37-3B3E-4CCF-B8FD-92A0A4BBA2F5}" type="presParOf" srcId="{EAAB0E9B-7440-4475-B661-C06431428C41}" destId="{952EE29C-08EF-4124-B521-1C342A646EDC}" srcOrd="7" destOrd="0" presId="urn:microsoft.com/office/officeart/2005/8/layout/chevron2"/>
    <dgm:cxn modelId="{EC672EAA-9965-4F13-A2D2-52F46A089619}" type="presParOf" srcId="{EAAB0E9B-7440-4475-B661-C06431428C41}" destId="{ED6F9BA3-174D-4A52-8F4F-EBD7B6BCC5C2}" srcOrd="8" destOrd="0" presId="urn:microsoft.com/office/officeart/2005/8/layout/chevron2"/>
    <dgm:cxn modelId="{5942198A-DFF5-4B15-A447-A21FF3C54D67}" type="presParOf" srcId="{ED6F9BA3-174D-4A52-8F4F-EBD7B6BCC5C2}" destId="{A595BDD3-0109-4B6B-A68F-D9E5B33A533A}" srcOrd="0" destOrd="0" presId="urn:microsoft.com/office/officeart/2005/8/layout/chevron2"/>
    <dgm:cxn modelId="{CD3C91ED-1FED-4F2A-9923-532D985BF551}" type="presParOf" srcId="{ED6F9BA3-174D-4A52-8F4F-EBD7B6BCC5C2}" destId="{B2E526E1-AEA5-413E-B778-20A5FD0F84B5}" srcOrd="1" destOrd="0" presId="urn:microsoft.com/office/officeart/2005/8/layout/chevron2"/>
    <dgm:cxn modelId="{010C7981-C13F-4E01-BEE2-1B2FFF25BBA6}" type="presParOf" srcId="{EAAB0E9B-7440-4475-B661-C06431428C41}" destId="{CD5E0993-BE86-4D6A-A11F-687340345F55}" srcOrd="9" destOrd="0" presId="urn:microsoft.com/office/officeart/2005/8/layout/chevron2"/>
    <dgm:cxn modelId="{8FC9CD2B-705F-4801-B13B-F3447B5ABD60}" type="presParOf" srcId="{EAAB0E9B-7440-4475-B661-C06431428C41}" destId="{7B8E062E-6715-4D37-A0C3-5599EE719C88}" srcOrd="10" destOrd="0" presId="urn:microsoft.com/office/officeart/2005/8/layout/chevron2"/>
    <dgm:cxn modelId="{BE09CEC3-02BF-4BA5-8547-6980B9D409AA}" type="presParOf" srcId="{7B8E062E-6715-4D37-A0C3-5599EE719C88}" destId="{D866C4BE-46D6-41EE-AFCD-8975B5E51F8A}" srcOrd="0" destOrd="0" presId="urn:microsoft.com/office/officeart/2005/8/layout/chevron2"/>
    <dgm:cxn modelId="{C7414ECD-49CA-41B4-B172-EA07C76F4031}" type="presParOf" srcId="{7B8E062E-6715-4D37-A0C3-5599EE719C88}" destId="{6696FA8A-D025-4550-9F70-A287CBD9FD62}" srcOrd="1" destOrd="0" presId="urn:microsoft.com/office/officeart/2005/8/layout/chevron2"/>
    <dgm:cxn modelId="{1C7DFCDD-62BA-4D24-BEDB-4555CB1E5D2D}" type="presParOf" srcId="{EAAB0E9B-7440-4475-B661-C06431428C41}" destId="{27743B18-B394-4EB3-8895-45B15209650C}" srcOrd="11" destOrd="0" presId="urn:microsoft.com/office/officeart/2005/8/layout/chevron2"/>
    <dgm:cxn modelId="{C0818631-922E-42E8-BDC5-CBC7B280EF01}" type="presParOf" srcId="{EAAB0E9B-7440-4475-B661-C06431428C41}" destId="{CDC9B5C5-7F76-42B3-ABCE-FBC7AA84F5CE}" srcOrd="12" destOrd="0" presId="urn:microsoft.com/office/officeart/2005/8/layout/chevron2"/>
    <dgm:cxn modelId="{D5B77C01-E6F7-4E04-87CC-3A57ACA9844F}" type="presParOf" srcId="{CDC9B5C5-7F76-42B3-ABCE-FBC7AA84F5CE}" destId="{2BC1320C-44BC-46A3-AC45-42F7AA5EBC9B}" srcOrd="0" destOrd="0" presId="urn:microsoft.com/office/officeart/2005/8/layout/chevron2"/>
    <dgm:cxn modelId="{4AD30E77-EF26-4EFD-9E0F-E117B36FB53B}"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a:solidFill>
          <a:srgbClr val="FF0000"/>
        </a:solidFill>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rgbClr val="FF0000"/>
              </a:solidFill>
            </a:rPr>
            <a:t>研究内容</a:t>
          </a:r>
          <a:endParaRPr lang="zh-CN" altLang="en-US" dirty="0">
            <a:solidFill>
              <a:srgbClr val="FF0000"/>
            </a:solidFill>
          </a:endParaRPr>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AC1B79DC-EF0A-4FCD-9A1F-73A61E183C9F}" type="presOf" srcId="{BCF6E94D-ED74-4C6E-BE30-AB8BA6056519}" destId="{6F4B8583-741F-4390-93BA-1C87ED648F99}" srcOrd="0" destOrd="0" presId="urn:microsoft.com/office/officeart/2005/8/layout/chevron2"/>
    <dgm:cxn modelId="{52D9780F-252B-4ABA-844A-5B6B1D701A39}" type="presOf" srcId="{4AAF4DD5-8CA8-4925-8225-62F86F409ECE}" destId="{28538A20-80BE-452B-94D6-2A3C2E6EBE5C}" srcOrd="0" destOrd="0" presId="urn:microsoft.com/office/officeart/2005/8/layout/chevron2"/>
    <dgm:cxn modelId="{32A770A6-49D4-40C9-A96E-3E4AE8E768BD}" type="presOf" srcId="{145DB69D-F46B-46B9-B03E-089F62E61BB7}" destId="{DE93F313-3056-441E-BF44-08BCF2701DA0}"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8BB404B3-F2DD-4804-B353-EAEAB7A4F30B}" type="presOf" srcId="{95B78D3F-8952-4800-9349-6289D4C4053F}" destId="{A2C6F9BC-1540-4028-8233-FD37AFE899C0}"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89D69DE5-210D-4F5C-8DC6-18335A8E28B8}" srcId="{BFEE376F-BA01-45D9-B6D6-37AE9A4DA58F}" destId="{9A216D05-9FEA-44EF-A7D8-D2C9072EAA0C}" srcOrd="0" destOrd="0" parTransId="{6B54C1CE-6FBA-470E-8916-778304041D8A}" sibTransId="{650F0AC2-73E6-45DF-BE19-ED5D27541810}"/>
    <dgm:cxn modelId="{88425F84-7AF3-4146-87F9-A69A0B1164C5}" type="presOf" srcId="{6D9D05F1-CFF6-4C3D-B25C-9D78CF0D6EA4}" destId="{4D1B7F81-D893-4477-A6B6-E73AF22AF382}" srcOrd="0" destOrd="0" presId="urn:microsoft.com/office/officeart/2005/8/layout/chevron2"/>
    <dgm:cxn modelId="{B017228B-BB9E-4C54-8828-F002B757CA5B}" type="presOf" srcId="{A92AF156-8F18-426F-A4F7-3023E18E22E0}" destId="{FB5F04B6-4EB5-4A24-B0FE-3126F829F4D6}" srcOrd="0" destOrd="0" presId="urn:microsoft.com/office/officeart/2005/8/layout/chevron2"/>
    <dgm:cxn modelId="{C975238B-18AD-4ACD-807E-D94EDFFAE01D}" srcId="{A92AF156-8F18-426F-A4F7-3023E18E22E0}" destId="{4AAF4DD5-8CA8-4925-8225-62F86F409ECE}" srcOrd="0" destOrd="0" parTransId="{E7568739-AB79-47EA-8381-05B30E323402}" sibTransId="{3DD76A18-379C-4EF7-A71D-201160649ECA}"/>
    <dgm:cxn modelId="{F0AFDB9D-E255-4C84-AB1A-804EBBEBBBDD}" type="presOf" srcId="{BFEE376F-BA01-45D9-B6D6-37AE9A4DA58F}" destId="{A595BDD3-0109-4B6B-A68F-D9E5B33A533A}" srcOrd="0" destOrd="0" presId="urn:microsoft.com/office/officeart/2005/8/layout/chevron2"/>
    <dgm:cxn modelId="{1650BDB5-8C7C-4DA4-A64A-BF74BF49EBF8}" type="presOf" srcId="{656F983A-B580-4D9F-95AB-0F9E370E707E}" destId="{2BC1320C-44BC-46A3-AC45-42F7AA5EBC9B}"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5A8279DC-E396-4C02-9ABF-0381CF972F6A}" type="presOf" srcId="{FFCBA259-DB06-4F99-974C-F6E532CAA7DF}" destId="{D079A889-7926-42D4-942C-B9541A600B18}"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529A6A7A-34DA-43CD-A434-8E979DE2E44C}" type="presOf" srcId="{2F680339-C139-470E-8931-7BBDCA214C24}" destId="{6C3B9F8B-9366-4491-9EB5-EB82FA449375}" srcOrd="0" destOrd="0" presId="urn:microsoft.com/office/officeart/2005/8/layout/chevron2"/>
    <dgm:cxn modelId="{48D0EB23-B898-4E95-B39F-90E38A57253B}" type="presOf" srcId="{1D772BF6-06F7-4651-A029-B4B780961031}" destId="{EAAB0E9B-7440-4475-B661-C06431428C41}"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C078C293-DE82-4ECA-A738-ABF3B8D494CD}" type="presOf" srcId="{85F25ACD-99B1-4A09-8D6B-BABBFBC5AAE1}" destId="{9CA80354-FAE7-4C6D-A9F4-33B65591E6AE}"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6AF0BE7D-B960-45F5-A3AD-B36E184D14AC}" type="presOf" srcId="{743DC7DA-6D0D-4C14-A415-769EA628D30A}" destId="{D866C4BE-46D6-41EE-AFCD-8975B5E51F8A}"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89274AA1-54A4-4685-BFEC-65A212372970}" type="presOf" srcId="{BCBA3779-0D45-4106-852B-71398F803D21}" destId="{6696FA8A-D025-4550-9F70-A287CBD9FD62}" srcOrd="0" destOrd="0" presId="urn:microsoft.com/office/officeart/2005/8/layout/chevron2"/>
    <dgm:cxn modelId="{53D12B00-9B68-4BD1-AC35-F682E4B555AE}" type="presOf" srcId="{9A216D05-9FEA-44EF-A7D8-D2C9072EAA0C}" destId="{B2E526E1-AEA5-413E-B778-20A5FD0F84B5}"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368E59CC-0084-4EF4-84AF-18D94B884382}" type="presParOf" srcId="{EAAB0E9B-7440-4475-B661-C06431428C41}" destId="{84318386-AC97-41C8-93A1-703E401ECF90}" srcOrd="0" destOrd="0" presId="urn:microsoft.com/office/officeart/2005/8/layout/chevron2"/>
    <dgm:cxn modelId="{213B1D1D-017F-477A-BCF1-3AAB48F0095D}" type="presParOf" srcId="{84318386-AC97-41C8-93A1-703E401ECF90}" destId="{D079A889-7926-42D4-942C-B9541A600B18}" srcOrd="0" destOrd="0" presId="urn:microsoft.com/office/officeart/2005/8/layout/chevron2"/>
    <dgm:cxn modelId="{567FF425-C5EF-49DA-8BE5-E7F30550D845}" type="presParOf" srcId="{84318386-AC97-41C8-93A1-703E401ECF90}" destId="{6C3B9F8B-9366-4491-9EB5-EB82FA449375}" srcOrd="1" destOrd="0" presId="urn:microsoft.com/office/officeart/2005/8/layout/chevron2"/>
    <dgm:cxn modelId="{18ECBC7E-C877-48EA-98EA-06D33E9E506D}" type="presParOf" srcId="{EAAB0E9B-7440-4475-B661-C06431428C41}" destId="{937E4FDE-D525-4661-8FE9-5E0A6D03081E}" srcOrd="1" destOrd="0" presId="urn:microsoft.com/office/officeart/2005/8/layout/chevron2"/>
    <dgm:cxn modelId="{FF8708C5-165D-4973-B79A-40480D4BB97B}" type="presParOf" srcId="{EAAB0E9B-7440-4475-B661-C06431428C41}" destId="{485F9F22-6CEE-44E1-A7E7-6C07E3037C73}" srcOrd="2" destOrd="0" presId="urn:microsoft.com/office/officeart/2005/8/layout/chevron2"/>
    <dgm:cxn modelId="{D7A40CF4-784F-4E90-9B46-64261D65CFAF}" type="presParOf" srcId="{485F9F22-6CEE-44E1-A7E7-6C07E3037C73}" destId="{FB5F04B6-4EB5-4A24-B0FE-3126F829F4D6}" srcOrd="0" destOrd="0" presId="urn:microsoft.com/office/officeart/2005/8/layout/chevron2"/>
    <dgm:cxn modelId="{8030E37F-AB22-4802-B2DD-DC22EC30C2B3}" type="presParOf" srcId="{485F9F22-6CEE-44E1-A7E7-6C07E3037C73}" destId="{28538A20-80BE-452B-94D6-2A3C2E6EBE5C}" srcOrd="1" destOrd="0" presId="urn:microsoft.com/office/officeart/2005/8/layout/chevron2"/>
    <dgm:cxn modelId="{87717BB1-5DE0-4C19-8E59-B7E445FACF85}" type="presParOf" srcId="{EAAB0E9B-7440-4475-B661-C06431428C41}" destId="{F8663CAE-21D0-44B7-BA01-5ED83B2861F4}" srcOrd="3" destOrd="0" presId="urn:microsoft.com/office/officeart/2005/8/layout/chevron2"/>
    <dgm:cxn modelId="{E5024F06-B538-41D6-99B5-D5D0025BB34F}" type="presParOf" srcId="{EAAB0E9B-7440-4475-B661-C06431428C41}" destId="{C2AE3319-AF87-4BA2-9D8B-E9AECD9752C1}" srcOrd="4" destOrd="0" presId="urn:microsoft.com/office/officeart/2005/8/layout/chevron2"/>
    <dgm:cxn modelId="{EEA9D8C5-5048-49D5-91FA-09BD30A049F3}" type="presParOf" srcId="{C2AE3319-AF87-4BA2-9D8B-E9AECD9752C1}" destId="{6F4B8583-741F-4390-93BA-1C87ED648F99}" srcOrd="0" destOrd="0" presId="urn:microsoft.com/office/officeart/2005/8/layout/chevron2"/>
    <dgm:cxn modelId="{5BE7B2E9-FDB9-4C62-8CB8-D9526BB2A917}" type="presParOf" srcId="{C2AE3319-AF87-4BA2-9D8B-E9AECD9752C1}" destId="{DE93F313-3056-441E-BF44-08BCF2701DA0}" srcOrd="1" destOrd="0" presId="urn:microsoft.com/office/officeart/2005/8/layout/chevron2"/>
    <dgm:cxn modelId="{1937383D-E719-4D75-9702-613D2B44AAC7}" type="presParOf" srcId="{EAAB0E9B-7440-4475-B661-C06431428C41}" destId="{B9D71E73-8073-4EBF-B9D0-74478F2EE089}" srcOrd="5" destOrd="0" presId="urn:microsoft.com/office/officeart/2005/8/layout/chevron2"/>
    <dgm:cxn modelId="{33CE5846-A96E-454C-B612-5F3C00921D52}" type="presParOf" srcId="{EAAB0E9B-7440-4475-B661-C06431428C41}" destId="{B2E6AFFA-82EE-4C5B-871B-7CE9E2573D61}" srcOrd="6" destOrd="0" presId="urn:microsoft.com/office/officeart/2005/8/layout/chevron2"/>
    <dgm:cxn modelId="{0AB2F697-104B-4226-B1A9-988124642C8A}" type="presParOf" srcId="{B2E6AFFA-82EE-4C5B-871B-7CE9E2573D61}" destId="{4D1B7F81-D893-4477-A6B6-E73AF22AF382}" srcOrd="0" destOrd="0" presId="urn:microsoft.com/office/officeart/2005/8/layout/chevron2"/>
    <dgm:cxn modelId="{2EE11A48-E167-4477-AC5C-2EEBD72D2501}" type="presParOf" srcId="{B2E6AFFA-82EE-4C5B-871B-7CE9E2573D61}" destId="{A2C6F9BC-1540-4028-8233-FD37AFE899C0}" srcOrd="1" destOrd="0" presId="urn:microsoft.com/office/officeart/2005/8/layout/chevron2"/>
    <dgm:cxn modelId="{B147A8DB-59A9-4AF3-801B-A4F9420BC616}" type="presParOf" srcId="{EAAB0E9B-7440-4475-B661-C06431428C41}" destId="{952EE29C-08EF-4124-B521-1C342A646EDC}" srcOrd="7" destOrd="0" presId="urn:microsoft.com/office/officeart/2005/8/layout/chevron2"/>
    <dgm:cxn modelId="{091C3689-FCEC-403A-95D4-C4A77AC9AC07}" type="presParOf" srcId="{EAAB0E9B-7440-4475-B661-C06431428C41}" destId="{ED6F9BA3-174D-4A52-8F4F-EBD7B6BCC5C2}" srcOrd="8" destOrd="0" presId="urn:microsoft.com/office/officeart/2005/8/layout/chevron2"/>
    <dgm:cxn modelId="{AEE79EFD-2EA0-4908-89B5-898128297B25}" type="presParOf" srcId="{ED6F9BA3-174D-4A52-8F4F-EBD7B6BCC5C2}" destId="{A595BDD3-0109-4B6B-A68F-D9E5B33A533A}" srcOrd="0" destOrd="0" presId="urn:microsoft.com/office/officeart/2005/8/layout/chevron2"/>
    <dgm:cxn modelId="{4FE30D75-F166-4782-A90D-1985592E1F2A}" type="presParOf" srcId="{ED6F9BA3-174D-4A52-8F4F-EBD7B6BCC5C2}" destId="{B2E526E1-AEA5-413E-B778-20A5FD0F84B5}" srcOrd="1" destOrd="0" presId="urn:microsoft.com/office/officeart/2005/8/layout/chevron2"/>
    <dgm:cxn modelId="{45609B67-D8AF-41E8-ADB3-A250A43DC57F}" type="presParOf" srcId="{EAAB0E9B-7440-4475-B661-C06431428C41}" destId="{CD5E0993-BE86-4D6A-A11F-687340345F55}" srcOrd="9" destOrd="0" presId="urn:microsoft.com/office/officeart/2005/8/layout/chevron2"/>
    <dgm:cxn modelId="{E16E1128-9E59-4230-B0D4-09219B0F64FF}" type="presParOf" srcId="{EAAB0E9B-7440-4475-B661-C06431428C41}" destId="{7B8E062E-6715-4D37-A0C3-5599EE719C88}" srcOrd="10" destOrd="0" presId="urn:microsoft.com/office/officeart/2005/8/layout/chevron2"/>
    <dgm:cxn modelId="{FC9543EF-2D09-4CDB-A5F1-600BF5E0D528}" type="presParOf" srcId="{7B8E062E-6715-4D37-A0C3-5599EE719C88}" destId="{D866C4BE-46D6-41EE-AFCD-8975B5E51F8A}" srcOrd="0" destOrd="0" presId="urn:microsoft.com/office/officeart/2005/8/layout/chevron2"/>
    <dgm:cxn modelId="{73D40719-C8DD-41F7-925C-76528DCC7FE4}" type="presParOf" srcId="{7B8E062E-6715-4D37-A0C3-5599EE719C88}" destId="{6696FA8A-D025-4550-9F70-A287CBD9FD62}" srcOrd="1" destOrd="0" presId="urn:microsoft.com/office/officeart/2005/8/layout/chevron2"/>
    <dgm:cxn modelId="{89E33217-52B3-41DE-BDDF-A09D8ADE279E}" type="presParOf" srcId="{EAAB0E9B-7440-4475-B661-C06431428C41}" destId="{27743B18-B394-4EB3-8895-45B15209650C}" srcOrd="11" destOrd="0" presId="urn:microsoft.com/office/officeart/2005/8/layout/chevron2"/>
    <dgm:cxn modelId="{9BDD1E32-10FC-4DAD-89C0-E0DB80EE05EF}" type="presParOf" srcId="{EAAB0E9B-7440-4475-B661-C06431428C41}" destId="{CDC9B5C5-7F76-42B3-ABCE-FBC7AA84F5CE}" srcOrd="12" destOrd="0" presId="urn:microsoft.com/office/officeart/2005/8/layout/chevron2"/>
    <dgm:cxn modelId="{AB8CEB71-D422-4D80-982C-FCCDAA6DB4FC}" type="presParOf" srcId="{CDC9B5C5-7F76-42B3-ABCE-FBC7AA84F5CE}" destId="{2BC1320C-44BC-46A3-AC45-42F7AA5EBC9B}" srcOrd="0" destOrd="0" presId="urn:microsoft.com/office/officeart/2005/8/layout/chevron2"/>
    <dgm:cxn modelId="{11A5A497-8630-4570-ADFA-DC130632C18B}"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rgbClr val="FF0000"/>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选题背景</a:t>
          </a:r>
          <a:endParaRPr lang="zh-CN" altLang="en-US" sz="2800" kern="1200" dirty="0">
            <a:solidFill>
              <a:srgbClr val="FF0000"/>
            </a:solidFill>
          </a:endParaRPr>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chemeClr val="accent1">
            <a:shade val="80000"/>
            <a:hueOff val="126585"/>
            <a:satOff val="-13710"/>
            <a:lumOff val="7334"/>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rgbClr val="FF0000"/>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研究方法</a:t>
          </a:r>
          <a:endParaRPr lang="zh-CN" altLang="en-US" sz="2800" kern="1200" dirty="0">
            <a:solidFill>
              <a:srgbClr val="FF0000"/>
            </a:solidFill>
          </a:endParaRPr>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rgbClr val="FF0000"/>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文章框架</a:t>
          </a:r>
          <a:endParaRPr lang="zh-CN" altLang="en-US" sz="2800" kern="1200" dirty="0">
            <a:solidFill>
              <a:srgbClr val="FF0000"/>
            </a:solidFill>
          </a:endParaRPr>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rgbClr val="FF0000"/>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参考文献</a:t>
          </a:r>
          <a:endParaRPr lang="zh-CN" altLang="en-US" sz="2800" kern="1200" dirty="0">
            <a:solidFill>
              <a:srgbClr val="FF0000"/>
            </a:solidFill>
          </a:endParaRPr>
        </a:p>
      </dsp:txBody>
      <dsp:txXfrm rot="-5400000">
        <a:off x="550365" y="4238199"/>
        <a:ext cx="3639528" cy="461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FF0000"/>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94823-42A0-4B04-B16A-3BE99CCB24F5}">
      <dsp:nvSpPr>
        <dsp:cNvPr id="0" name=""/>
        <dsp:cNvSpPr/>
      </dsp:nvSpPr>
      <dsp:spPr>
        <a:xfrm>
          <a:off x="6732272" y="1935369"/>
          <a:ext cx="91440" cy="538173"/>
        </a:xfrm>
        <a:custGeom>
          <a:avLst/>
          <a:gdLst/>
          <a:ahLst/>
          <a:cxnLst/>
          <a:rect l="0" t="0" r="0" b="0"/>
          <a:pathLst>
            <a:path>
              <a:moveTo>
                <a:pt x="45720" y="0"/>
              </a:moveTo>
              <a:lnTo>
                <a:pt x="45720" y="538173"/>
              </a:lnTo>
            </a:path>
          </a:pathLst>
        </a:custGeom>
        <a:noFill/>
        <a:ln w="12700" cap="rnd"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D09A43-DB09-4430-945A-86F7A3914F22}">
      <dsp:nvSpPr>
        <dsp:cNvPr id="0" name=""/>
        <dsp:cNvSpPr/>
      </dsp:nvSpPr>
      <dsp:spPr>
        <a:xfrm>
          <a:off x="4627415" y="826961"/>
          <a:ext cx="2150577" cy="538173"/>
        </a:xfrm>
        <a:custGeom>
          <a:avLst/>
          <a:gdLst/>
          <a:ahLst/>
          <a:cxnLst/>
          <a:rect l="0" t="0" r="0" b="0"/>
          <a:pathLst>
            <a:path>
              <a:moveTo>
                <a:pt x="0" y="0"/>
              </a:moveTo>
              <a:lnTo>
                <a:pt x="0" y="366749"/>
              </a:lnTo>
              <a:lnTo>
                <a:pt x="2150577" y="366749"/>
              </a:lnTo>
              <a:lnTo>
                <a:pt x="2150577" y="538173"/>
              </a:lnTo>
            </a:path>
          </a:pathLst>
        </a:custGeom>
        <a:noFill/>
        <a:ln w="12700" cap="rnd"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8EB41-8ED7-48F9-A6B4-839961F311A8}">
      <dsp:nvSpPr>
        <dsp:cNvPr id="0" name=""/>
        <dsp:cNvSpPr/>
      </dsp:nvSpPr>
      <dsp:spPr>
        <a:xfrm>
          <a:off x="2360366" y="1910952"/>
          <a:ext cx="91440" cy="538173"/>
        </a:xfrm>
        <a:custGeom>
          <a:avLst/>
          <a:gdLst/>
          <a:ahLst/>
          <a:cxnLst/>
          <a:rect l="0" t="0" r="0" b="0"/>
          <a:pathLst>
            <a:path>
              <a:moveTo>
                <a:pt x="45720" y="0"/>
              </a:moveTo>
              <a:lnTo>
                <a:pt x="45720" y="538173"/>
              </a:lnTo>
            </a:path>
          </a:pathLst>
        </a:custGeom>
        <a:noFill/>
        <a:ln w="12700" cap="rnd"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C23488-568C-45BD-993B-BE0C42624D1B}">
      <dsp:nvSpPr>
        <dsp:cNvPr id="0" name=""/>
        <dsp:cNvSpPr/>
      </dsp:nvSpPr>
      <dsp:spPr>
        <a:xfrm>
          <a:off x="2406086" y="826961"/>
          <a:ext cx="2221329" cy="538173"/>
        </a:xfrm>
        <a:custGeom>
          <a:avLst/>
          <a:gdLst/>
          <a:ahLst/>
          <a:cxnLst/>
          <a:rect l="0" t="0" r="0" b="0"/>
          <a:pathLst>
            <a:path>
              <a:moveTo>
                <a:pt x="2221329" y="0"/>
              </a:moveTo>
              <a:lnTo>
                <a:pt x="2221329" y="366749"/>
              </a:lnTo>
              <a:lnTo>
                <a:pt x="0" y="366749"/>
              </a:lnTo>
              <a:lnTo>
                <a:pt x="0" y="538173"/>
              </a:lnTo>
            </a:path>
          </a:pathLst>
        </a:custGeom>
        <a:noFill/>
        <a:ln w="12700" cap="rnd"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E18667-DB5F-44FF-A17B-B5448D7D2606}">
      <dsp:nvSpPr>
        <dsp:cNvPr id="0" name=""/>
        <dsp:cNvSpPr/>
      </dsp:nvSpPr>
      <dsp:spPr>
        <a:xfrm>
          <a:off x="3952721" y="2154"/>
          <a:ext cx="1349388" cy="824806"/>
        </a:xfrm>
        <a:prstGeom prst="roundRect">
          <a:avLst>
            <a:gd name="adj" fmla="val 10000"/>
          </a:avLst>
        </a:prstGeom>
        <a:solidFill>
          <a:schemeClr val="accent1">
            <a:alpha val="8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903476-EDC8-4B12-BF89-0F643CE8CEB9}">
      <dsp:nvSpPr>
        <dsp:cNvPr id="0" name=""/>
        <dsp:cNvSpPr/>
      </dsp:nvSpPr>
      <dsp:spPr>
        <a:xfrm>
          <a:off x="4158327" y="197480"/>
          <a:ext cx="1349388" cy="824806"/>
        </a:xfrm>
        <a:prstGeom prst="roundRect">
          <a:avLst>
            <a:gd name="adj" fmla="val 10000"/>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非理性的</a:t>
          </a:r>
          <a:endParaRPr lang="en-US" altLang="zh-CN" sz="2000" kern="1200" dirty="0" smtClean="0"/>
        </a:p>
        <a:p>
          <a:pPr lvl="0" algn="ctr" defTabSz="889000">
            <a:lnSpc>
              <a:spcPct val="90000"/>
            </a:lnSpc>
            <a:spcBef>
              <a:spcPct val="0"/>
            </a:spcBef>
            <a:spcAft>
              <a:spcPct val="35000"/>
            </a:spcAft>
          </a:pPr>
          <a:r>
            <a:rPr lang="zh-CN" altLang="en-US" sz="2000" kern="1200" dirty="0" smtClean="0"/>
            <a:t>报童问题</a:t>
          </a:r>
          <a:endParaRPr lang="zh-CN" altLang="en-US" sz="2000" kern="1200" dirty="0"/>
        </a:p>
      </dsp:txBody>
      <dsp:txXfrm>
        <a:off x="4182485" y="221638"/>
        <a:ext cx="1301072" cy="776490"/>
      </dsp:txXfrm>
    </dsp:sp>
    <dsp:sp modelId="{382373BF-ECEE-4571-99F7-250690EBF67A}">
      <dsp:nvSpPr>
        <dsp:cNvPr id="0" name=""/>
        <dsp:cNvSpPr/>
      </dsp:nvSpPr>
      <dsp:spPr>
        <a:xfrm>
          <a:off x="1710111" y="1365135"/>
          <a:ext cx="1391948" cy="545817"/>
        </a:xfrm>
        <a:prstGeom prst="roundRect">
          <a:avLst>
            <a:gd name="adj" fmla="val 10000"/>
          </a:avLst>
        </a:prstGeom>
        <a:solidFill>
          <a:schemeClr val="accent1">
            <a:alpha val="7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CD9672-09A2-4EDE-AD7B-65E66D09E4EC}">
      <dsp:nvSpPr>
        <dsp:cNvPr id="0" name=""/>
        <dsp:cNvSpPr/>
      </dsp:nvSpPr>
      <dsp:spPr>
        <a:xfrm>
          <a:off x="1915717" y="1560460"/>
          <a:ext cx="1391948" cy="545817"/>
        </a:xfrm>
        <a:prstGeom prst="roundRect">
          <a:avLst>
            <a:gd name="adj" fmla="val 10000"/>
          </a:avLst>
        </a:prstGeom>
        <a:solidFill>
          <a:schemeClr val="lt1">
            <a:alpha val="90000"/>
            <a:hueOff val="0"/>
            <a:satOff val="0"/>
            <a:lumOff val="0"/>
            <a:alphaOff val="0"/>
          </a:schemeClr>
        </a:solidFill>
        <a:ln w="12700" cap="rnd" cmpd="sng" algn="ctr">
          <a:solidFill>
            <a:schemeClr val="accent1">
              <a:tint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实证研究</a:t>
          </a:r>
          <a:endParaRPr lang="zh-CN" altLang="en-US" sz="2000" kern="1200" dirty="0"/>
        </a:p>
      </dsp:txBody>
      <dsp:txXfrm>
        <a:off x="1931703" y="1576446"/>
        <a:ext cx="1359976" cy="513845"/>
      </dsp:txXfrm>
    </dsp:sp>
    <dsp:sp modelId="{DC0AB95B-08B6-4C23-82FB-185D8E226DA3}">
      <dsp:nvSpPr>
        <dsp:cNvPr id="0" name=""/>
        <dsp:cNvSpPr/>
      </dsp:nvSpPr>
      <dsp:spPr>
        <a:xfrm>
          <a:off x="302896" y="2449126"/>
          <a:ext cx="4206379" cy="2996971"/>
        </a:xfrm>
        <a:prstGeom prst="roundRect">
          <a:avLst>
            <a:gd name="adj" fmla="val 10000"/>
          </a:avLst>
        </a:prstGeom>
        <a:solidFill>
          <a:schemeClr val="accent1">
            <a:alpha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2EA5EE-0493-4858-AE13-D2C02CF8C193}">
      <dsp:nvSpPr>
        <dsp:cNvPr id="0" name=""/>
        <dsp:cNvSpPr/>
      </dsp:nvSpPr>
      <dsp:spPr>
        <a:xfrm>
          <a:off x="508502" y="2644452"/>
          <a:ext cx="4206379" cy="2996971"/>
        </a:xfrm>
        <a:prstGeom prst="roundRect">
          <a:avLst>
            <a:gd name="adj" fmla="val 10000"/>
          </a:avLst>
        </a:prstGeom>
        <a:solidFill>
          <a:schemeClr val="lt1">
            <a:alpha val="90000"/>
            <a:hueOff val="0"/>
            <a:satOff val="0"/>
            <a:lumOff val="0"/>
            <a:alphaOff val="0"/>
          </a:schemeClr>
        </a:solidFill>
        <a:ln w="12700" cap="rnd" cmpd="sng" algn="ctr">
          <a:solidFill>
            <a:schemeClr val="accent1">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mn-ea"/>
              <a:ea typeface="+mn-ea"/>
            </a:rPr>
            <a:t>Schweitzer</a:t>
          </a:r>
          <a:r>
            <a:rPr lang="zh-CN" sz="1600" kern="1200" dirty="0" smtClean="0">
              <a:latin typeface="+mn-ea"/>
              <a:ea typeface="+mn-ea"/>
            </a:rPr>
            <a:t>和</a:t>
          </a:r>
          <a:r>
            <a:rPr lang="en-US" sz="1600" kern="1200" dirty="0" err="1" smtClean="0">
              <a:latin typeface="+mn-ea"/>
              <a:ea typeface="+mn-ea"/>
            </a:rPr>
            <a:t>Cachon</a:t>
          </a:r>
          <a:r>
            <a:rPr lang="en-US" sz="1600" kern="1200" dirty="0" smtClean="0">
              <a:latin typeface="+mn-ea"/>
              <a:ea typeface="+mn-ea"/>
            </a:rPr>
            <a:t>(</a:t>
          </a:r>
          <a:r>
            <a:rPr lang="en-US" altLang="zh-CN" sz="1600" kern="1200" dirty="0" smtClean="0">
              <a:latin typeface="+mn-ea"/>
              <a:ea typeface="+mn-ea"/>
            </a:rPr>
            <a:t>2000)</a:t>
          </a:r>
        </a:p>
        <a:p>
          <a:pPr lvl="0" algn="l" defTabSz="711200">
            <a:lnSpc>
              <a:spcPct val="90000"/>
            </a:lnSpc>
            <a:spcBef>
              <a:spcPct val="0"/>
            </a:spcBef>
            <a:spcAft>
              <a:spcPct val="35000"/>
            </a:spcAft>
          </a:pPr>
          <a:r>
            <a:rPr lang="zh-CN" altLang="en-US" sz="1600" kern="1200" dirty="0" smtClean="0"/>
            <a:t>       实验</a:t>
          </a:r>
          <a:r>
            <a:rPr lang="zh-CN" sz="1600" kern="1200" dirty="0" smtClean="0"/>
            <a:t>检验了风险厌恶、风险寻求、锚定不完全调整启发式、最小事后库存误差、浪费厌恶、缺货厌恶、低估机会成本、前景理论、后悔理论这八种行为因素对报童问题决策偏差的影响</a:t>
          </a:r>
          <a:r>
            <a:rPr lang="zh-CN" altLang="en-US" sz="1600" kern="1200" dirty="0" smtClean="0"/>
            <a:t>。</a:t>
          </a:r>
          <a:endParaRPr lang="en-US" altLang="zh-CN" sz="1600" kern="1200" dirty="0" smtClean="0"/>
        </a:p>
        <a:p>
          <a:pPr lvl="0" algn="l" defTabSz="711200">
            <a:lnSpc>
              <a:spcPct val="90000"/>
            </a:lnSpc>
            <a:spcBef>
              <a:spcPct val="0"/>
            </a:spcBef>
            <a:spcAft>
              <a:spcPct val="35000"/>
            </a:spcAft>
          </a:pPr>
          <a:r>
            <a:rPr lang="zh-CN" altLang="en-US" sz="1600" kern="1200" dirty="0" smtClean="0"/>
            <a:t>        实验结果：</a:t>
          </a:r>
          <a:r>
            <a:rPr lang="zh-CN" sz="1600" kern="1200" dirty="0" smtClean="0"/>
            <a:t>受试者的订购量系统性地偏离最大期望利润，在高利润条件下订购量偏低，低利润条件下订购量偏高</a:t>
          </a:r>
          <a:r>
            <a:rPr lang="zh-CN" altLang="en-US" sz="1600" kern="1200" dirty="0" smtClean="0"/>
            <a:t>。</a:t>
          </a:r>
          <a:endParaRPr lang="en-US" altLang="zh-CN" sz="1600" kern="1200" dirty="0" smtClean="0"/>
        </a:p>
        <a:p>
          <a:pPr lvl="0" algn="l" defTabSz="711200">
            <a:lnSpc>
              <a:spcPct val="90000"/>
            </a:lnSpc>
            <a:spcBef>
              <a:spcPct val="0"/>
            </a:spcBef>
            <a:spcAft>
              <a:spcPct val="35000"/>
            </a:spcAft>
          </a:pPr>
          <a:r>
            <a:rPr lang="en-US" altLang="zh-CN" sz="1600" kern="1200" dirty="0" smtClean="0"/>
            <a:t>       </a:t>
          </a:r>
          <a:r>
            <a:rPr lang="zh-CN" altLang="en-US" sz="1600" kern="1200" dirty="0" smtClean="0"/>
            <a:t>结论：</a:t>
          </a:r>
          <a:r>
            <a:rPr lang="zh-CN" sz="1600" kern="1200" dirty="0" smtClean="0"/>
            <a:t>事后库存误差与锚定与不完全调整可对这些现象进行解释</a:t>
          </a:r>
          <a:r>
            <a:rPr lang="zh-CN" altLang="en-US" sz="1600" kern="1200" dirty="0" smtClean="0"/>
            <a:t>。</a:t>
          </a:r>
          <a:endParaRPr lang="zh-CN" altLang="en-US" sz="1600" kern="1200" dirty="0">
            <a:latin typeface="+mn-ea"/>
            <a:ea typeface="+mn-ea"/>
          </a:endParaRPr>
        </a:p>
      </dsp:txBody>
      <dsp:txXfrm>
        <a:off x="596280" y="2732230"/>
        <a:ext cx="4030823" cy="2821415"/>
      </dsp:txXfrm>
    </dsp:sp>
    <dsp:sp modelId="{BC674C10-C752-4910-8179-C949445E33D5}">
      <dsp:nvSpPr>
        <dsp:cNvPr id="0" name=""/>
        <dsp:cNvSpPr/>
      </dsp:nvSpPr>
      <dsp:spPr>
        <a:xfrm>
          <a:off x="6011266" y="1365135"/>
          <a:ext cx="1533453" cy="570234"/>
        </a:xfrm>
        <a:prstGeom prst="roundRect">
          <a:avLst>
            <a:gd name="adj" fmla="val 10000"/>
          </a:avLst>
        </a:prstGeom>
        <a:solidFill>
          <a:schemeClr val="accent1">
            <a:alpha val="7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7F97F8-D876-4492-B24E-8BC6A6DCB64C}">
      <dsp:nvSpPr>
        <dsp:cNvPr id="0" name=""/>
        <dsp:cNvSpPr/>
      </dsp:nvSpPr>
      <dsp:spPr>
        <a:xfrm>
          <a:off x="6216872" y="1560460"/>
          <a:ext cx="1533453" cy="570234"/>
        </a:xfrm>
        <a:prstGeom prst="roundRect">
          <a:avLst>
            <a:gd name="adj" fmla="val 10000"/>
          </a:avLst>
        </a:prstGeom>
        <a:solidFill>
          <a:schemeClr val="lt1">
            <a:alpha val="90000"/>
            <a:hueOff val="0"/>
            <a:satOff val="0"/>
            <a:lumOff val="0"/>
            <a:alphaOff val="0"/>
          </a:schemeClr>
        </a:solidFill>
        <a:ln w="12700" cap="rnd" cmpd="sng" algn="ctr">
          <a:solidFill>
            <a:schemeClr val="accent1">
              <a:tint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数学建模</a:t>
          </a:r>
          <a:endParaRPr lang="zh-CN" altLang="en-US" sz="2000" kern="1200" dirty="0"/>
        </a:p>
      </dsp:txBody>
      <dsp:txXfrm>
        <a:off x="6233574" y="1577162"/>
        <a:ext cx="1500049" cy="536830"/>
      </dsp:txXfrm>
    </dsp:sp>
    <dsp:sp modelId="{4C93E001-EE94-4628-B26D-C23C996C830E}">
      <dsp:nvSpPr>
        <dsp:cNvPr id="0" name=""/>
        <dsp:cNvSpPr/>
      </dsp:nvSpPr>
      <dsp:spPr>
        <a:xfrm>
          <a:off x="4920487" y="2473543"/>
          <a:ext cx="3715009" cy="1362422"/>
        </a:xfrm>
        <a:prstGeom prst="roundRect">
          <a:avLst>
            <a:gd name="adj" fmla="val 10000"/>
          </a:avLst>
        </a:prstGeom>
        <a:solidFill>
          <a:schemeClr val="accent1">
            <a:alpha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C3D556-65DF-4CED-B1A9-3683EC9373B7}">
      <dsp:nvSpPr>
        <dsp:cNvPr id="0" name=""/>
        <dsp:cNvSpPr/>
      </dsp:nvSpPr>
      <dsp:spPr>
        <a:xfrm>
          <a:off x="5126093" y="2668869"/>
          <a:ext cx="3715009" cy="1362422"/>
        </a:xfrm>
        <a:prstGeom prst="roundRect">
          <a:avLst>
            <a:gd name="adj" fmla="val 10000"/>
          </a:avLst>
        </a:prstGeom>
        <a:solidFill>
          <a:schemeClr val="lt1">
            <a:alpha val="90000"/>
            <a:hueOff val="0"/>
            <a:satOff val="0"/>
            <a:lumOff val="0"/>
            <a:alphaOff val="0"/>
          </a:schemeClr>
        </a:solidFill>
        <a:ln w="12700" cap="rnd" cmpd="sng" algn="ctr">
          <a:solidFill>
            <a:schemeClr val="accent1">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mn-ea"/>
              <a:ea typeface="+mn-ea"/>
            </a:rPr>
            <a:t>    风险态度、损失厌恶和启发式引入到经典的基于期望效用理论的报童问题模型中。</a:t>
          </a:r>
          <a:endParaRPr lang="en-US" altLang="zh-CN" sz="1600" kern="1200" dirty="0" smtClean="0">
            <a:latin typeface="+mn-ea"/>
            <a:ea typeface="+mn-ea"/>
          </a:endParaRPr>
        </a:p>
        <a:p>
          <a:pPr lvl="0" algn="l"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Agrawal</a:t>
          </a:r>
          <a:r>
            <a:rPr lang="en-US" sz="1600" kern="1200" dirty="0" smtClean="0">
              <a:latin typeface="Times New Roman" pitchFamily="18" charset="0"/>
              <a:cs typeface="Times New Roman" pitchFamily="18" charset="0"/>
            </a:rPr>
            <a:t> </a:t>
          </a:r>
          <a:r>
            <a:rPr lang="zh-CN" sz="1600" kern="1200" dirty="0" smtClean="0">
              <a:latin typeface="Times New Roman" pitchFamily="18" charset="0"/>
              <a:cs typeface="Times New Roman" pitchFamily="18" charset="0"/>
            </a:rPr>
            <a:t>和</a:t>
          </a:r>
          <a:r>
            <a:rPr lang="en-US" sz="1600" kern="1200" dirty="0" err="1" smtClean="0">
              <a:latin typeface="Times New Roman" pitchFamily="18" charset="0"/>
              <a:cs typeface="Times New Roman" pitchFamily="18" charset="0"/>
            </a:rPr>
            <a:t>Seshadri</a:t>
          </a:r>
          <a:r>
            <a:rPr lang="en-US" sz="1600" kern="1200" dirty="0" smtClean="0">
              <a:latin typeface="Times New Roman" pitchFamily="18" charset="0"/>
              <a:cs typeface="Times New Roman" pitchFamily="18" charset="0"/>
            </a:rPr>
            <a:t>(2000)</a:t>
          </a:r>
          <a:r>
            <a:rPr lang="zh-CN" sz="1600" kern="1200" dirty="0" smtClean="0">
              <a:latin typeface="Times New Roman" pitchFamily="18" charset="0"/>
              <a:cs typeface="Times New Roman" pitchFamily="18" charset="0"/>
            </a:rPr>
            <a:t>、</a:t>
          </a:r>
          <a:r>
            <a:rPr lang="en-US" sz="1600" kern="1200" dirty="0" err="1" smtClean="0">
              <a:latin typeface="Times New Roman" pitchFamily="18" charset="0"/>
              <a:cs typeface="Times New Roman" pitchFamily="18" charset="0"/>
            </a:rPr>
            <a:t>Keren</a:t>
          </a:r>
          <a:r>
            <a:rPr lang="zh-CN" sz="1600" kern="1200" dirty="0" smtClean="0">
              <a:latin typeface="Times New Roman" pitchFamily="18" charset="0"/>
              <a:cs typeface="Times New Roman" pitchFamily="18" charset="0"/>
            </a:rPr>
            <a:t>和</a:t>
          </a:r>
          <a:r>
            <a:rPr lang="en-US" sz="1600" kern="1200" dirty="0" smtClean="0">
              <a:latin typeface="Times New Roman" pitchFamily="18" charset="0"/>
              <a:cs typeface="Times New Roman" pitchFamily="18" charset="0"/>
            </a:rPr>
            <a:t> </a:t>
          </a:r>
          <a:r>
            <a:rPr lang="en-US" sz="1600" kern="1200" dirty="0" err="1" smtClean="0">
              <a:latin typeface="Times New Roman" pitchFamily="18" charset="0"/>
              <a:cs typeface="Times New Roman" pitchFamily="18" charset="0"/>
            </a:rPr>
            <a:t>Pliskin</a:t>
          </a:r>
          <a:r>
            <a:rPr lang="en-US" sz="1600" kern="1200" dirty="0" smtClean="0">
              <a:latin typeface="Times New Roman" pitchFamily="18" charset="0"/>
              <a:cs typeface="Times New Roman" pitchFamily="18" charset="0"/>
            </a:rPr>
            <a:t>(2006)</a:t>
          </a:r>
          <a:r>
            <a:rPr lang="zh-CN" altLang="en-US" sz="1600" kern="1200" dirty="0" smtClean="0">
              <a:latin typeface="Times New Roman" pitchFamily="18" charset="0"/>
              <a:cs typeface="Times New Roman" pitchFamily="18" charset="0"/>
            </a:rPr>
            <a:t>、</a:t>
          </a:r>
          <a:r>
            <a:rPr lang="en-US" sz="1600" kern="1200" dirty="0" smtClean="0">
              <a:latin typeface="Times New Roman" pitchFamily="18" charset="0"/>
              <a:cs typeface="Times New Roman" pitchFamily="18" charset="0"/>
            </a:rPr>
            <a:t>Wang(2009)</a:t>
          </a:r>
          <a:endParaRPr lang="zh-CN" altLang="en-US" sz="1600" kern="1200" dirty="0">
            <a:latin typeface="Times New Roman" pitchFamily="18" charset="0"/>
            <a:ea typeface="+mn-ea"/>
            <a:cs typeface="Times New Roman" pitchFamily="18" charset="0"/>
          </a:endParaRPr>
        </a:p>
      </dsp:txBody>
      <dsp:txXfrm>
        <a:off x="5165997" y="2708773"/>
        <a:ext cx="3635201" cy="12826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94823-42A0-4B04-B16A-3BE99CCB24F5}">
      <dsp:nvSpPr>
        <dsp:cNvPr id="0" name=""/>
        <dsp:cNvSpPr/>
      </dsp:nvSpPr>
      <dsp:spPr>
        <a:xfrm>
          <a:off x="6644936" y="1938280"/>
          <a:ext cx="91440" cy="650989"/>
        </a:xfrm>
        <a:custGeom>
          <a:avLst/>
          <a:gdLst/>
          <a:ahLst/>
          <a:cxnLst/>
          <a:rect l="0" t="0" r="0" b="0"/>
          <a:pathLst>
            <a:path>
              <a:moveTo>
                <a:pt x="45720" y="0"/>
              </a:moveTo>
              <a:lnTo>
                <a:pt x="45720" y="650989"/>
              </a:lnTo>
            </a:path>
          </a:pathLst>
        </a:custGeom>
        <a:noFill/>
        <a:ln w="12700" cap="rnd"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D09A43-DB09-4430-945A-86F7A3914F22}">
      <dsp:nvSpPr>
        <dsp:cNvPr id="0" name=""/>
        <dsp:cNvSpPr/>
      </dsp:nvSpPr>
      <dsp:spPr>
        <a:xfrm>
          <a:off x="4345564" y="820445"/>
          <a:ext cx="2345092" cy="650989"/>
        </a:xfrm>
        <a:custGeom>
          <a:avLst/>
          <a:gdLst/>
          <a:ahLst/>
          <a:cxnLst/>
          <a:rect l="0" t="0" r="0" b="0"/>
          <a:pathLst>
            <a:path>
              <a:moveTo>
                <a:pt x="0" y="0"/>
              </a:moveTo>
              <a:lnTo>
                <a:pt x="0" y="443630"/>
              </a:lnTo>
              <a:lnTo>
                <a:pt x="2345092" y="443630"/>
              </a:lnTo>
              <a:lnTo>
                <a:pt x="2345092" y="650989"/>
              </a:lnTo>
            </a:path>
          </a:pathLst>
        </a:custGeom>
        <a:noFill/>
        <a:ln w="12700" cap="rnd"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8EB41-8ED7-48F9-A6B4-839961F311A8}">
      <dsp:nvSpPr>
        <dsp:cNvPr id="0" name=""/>
        <dsp:cNvSpPr/>
      </dsp:nvSpPr>
      <dsp:spPr>
        <a:xfrm>
          <a:off x="2095175" y="1906868"/>
          <a:ext cx="91440" cy="650989"/>
        </a:xfrm>
        <a:custGeom>
          <a:avLst/>
          <a:gdLst/>
          <a:ahLst/>
          <a:cxnLst/>
          <a:rect l="0" t="0" r="0" b="0"/>
          <a:pathLst>
            <a:path>
              <a:moveTo>
                <a:pt x="45720" y="0"/>
              </a:moveTo>
              <a:lnTo>
                <a:pt x="45720" y="650989"/>
              </a:lnTo>
            </a:path>
          </a:pathLst>
        </a:custGeom>
        <a:noFill/>
        <a:ln w="12700" cap="rnd"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C23488-568C-45BD-993B-BE0C42624D1B}">
      <dsp:nvSpPr>
        <dsp:cNvPr id="0" name=""/>
        <dsp:cNvSpPr/>
      </dsp:nvSpPr>
      <dsp:spPr>
        <a:xfrm>
          <a:off x="2140895" y="820445"/>
          <a:ext cx="2204668" cy="650989"/>
        </a:xfrm>
        <a:custGeom>
          <a:avLst/>
          <a:gdLst/>
          <a:ahLst/>
          <a:cxnLst/>
          <a:rect l="0" t="0" r="0" b="0"/>
          <a:pathLst>
            <a:path>
              <a:moveTo>
                <a:pt x="2204668" y="0"/>
              </a:moveTo>
              <a:lnTo>
                <a:pt x="2204668" y="443630"/>
              </a:lnTo>
              <a:lnTo>
                <a:pt x="0" y="443630"/>
              </a:lnTo>
              <a:lnTo>
                <a:pt x="0" y="650989"/>
              </a:lnTo>
            </a:path>
          </a:pathLst>
        </a:custGeom>
        <a:noFill/>
        <a:ln w="12700" cap="rnd"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E18667-DB5F-44FF-A17B-B5448D7D2606}">
      <dsp:nvSpPr>
        <dsp:cNvPr id="0" name=""/>
        <dsp:cNvSpPr/>
      </dsp:nvSpPr>
      <dsp:spPr>
        <a:xfrm>
          <a:off x="2414553" y="209119"/>
          <a:ext cx="3862020" cy="611326"/>
        </a:xfrm>
        <a:prstGeom prst="roundRect">
          <a:avLst>
            <a:gd name="adj" fmla="val 10000"/>
          </a:avLst>
        </a:prstGeom>
        <a:solidFill>
          <a:schemeClr val="accent1">
            <a:alpha val="8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903476-EDC8-4B12-BF89-0F643CE8CEB9}">
      <dsp:nvSpPr>
        <dsp:cNvPr id="0" name=""/>
        <dsp:cNvSpPr/>
      </dsp:nvSpPr>
      <dsp:spPr>
        <a:xfrm>
          <a:off x="2663260" y="445390"/>
          <a:ext cx="3862020" cy="611326"/>
        </a:xfrm>
        <a:prstGeom prst="roundRect">
          <a:avLst>
            <a:gd name="adj" fmla="val 10000"/>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mn-ea"/>
              <a:ea typeface="+mn-ea"/>
            </a:rPr>
            <a:t>Schweitzer</a:t>
          </a:r>
          <a:r>
            <a:rPr lang="zh-CN" sz="2000" kern="1200" dirty="0" smtClean="0">
              <a:latin typeface="+mn-ea"/>
              <a:ea typeface="+mn-ea"/>
            </a:rPr>
            <a:t>和</a:t>
          </a:r>
          <a:r>
            <a:rPr lang="en-US" sz="2000" kern="1200" dirty="0" err="1" smtClean="0">
              <a:latin typeface="+mn-ea"/>
              <a:ea typeface="+mn-ea"/>
            </a:rPr>
            <a:t>Cachon</a:t>
          </a:r>
          <a:r>
            <a:rPr lang="en-US" sz="2000" kern="1200" dirty="0" smtClean="0">
              <a:latin typeface="+mn-ea"/>
              <a:ea typeface="+mn-ea"/>
            </a:rPr>
            <a:t>(</a:t>
          </a:r>
          <a:r>
            <a:rPr lang="en-US" altLang="zh-CN" sz="2000" kern="1200" dirty="0" smtClean="0">
              <a:latin typeface="+mn-ea"/>
              <a:ea typeface="+mn-ea"/>
            </a:rPr>
            <a:t>2000)</a:t>
          </a:r>
          <a:endParaRPr lang="zh-CN" altLang="en-US" sz="2000" kern="1200" dirty="0">
            <a:latin typeface="+mn-ea"/>
            <a:ea typeface="+mn-ea"/>
          </a:endParaRPr>
        </a:p>
      </dsp:txBody>
      <dsp:txXfrm>
        <a:off x="2681165" y="463295"/>
        <a:ext cx="3826210" cy="575516"/>
      </dsp:txXfrm>
    </dsp:sp>
    <dsp:sp modelId="{382373BF-ECEE-4571-99F7-250690EBF67A}">
      <dsp:nvSpPr>
        <dsp:cNvPr id="0" name=""/>
        <dsp:cNvSpPr/>
      </dsp:nvSpPr>
      <dsp:spPr>
        <a:xfrm>
          <a:off x="1073018" y="1471435"/>
          <a:ext cx="2135752" cy="435433"/>
        </a:xfrm>
        <a:prstGeom prst="roundRect">
          <a:avLst>
            <a:gd name="adj" fmla="val 10000"/>
          </a:avLst>
        </a:prstGeom>
        <a:solidFill>
          <a:schemeClr val="accent1">
            <a:alpha val="7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CD9672-09A2-4EDE-AD7B-65E66D09E4EC}">
      <dsp:nvSpPr>
        <dsp:cNvPr id="0" name=""/>
        <dsp:cNvSpPr/>
      </dsp:nvSpPr>
      <dsp:spPr>
        <a:xfrm>
          <a:off x="1321725" y="1707706"/>
          <a:ext cx="2135752" cy="435433"/>
        </a:xfrm>
        <a:prstGeom prst="roundRect">
          <a:avLst>
            <a:gd name="adj" fmla="val 10000"/>
          </a:avLst>
        </a:prstGeom>
        <a:solidFill>
          <a:schemeClr val="lt1">
            <a:alpha val="90000"/>
            <a:hueOff val="0"/>
            <a:satOff val="0"/>
            <a:lumOff val="0"/>
            <a:alphaOff val="0"/>
          </a:schemeClr>
        </a:solidFill>
        <a:ln w="12700" cap="rnd" cmpd="sng" algn="ctr">
          <a:solidFill>
            <a:schemeClr val="accent1">
              <a:tint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行为因素研究</a:t>
          </a:r>
          <a:endParaRPr lang="zh-CN" altLang="en-US" sz="2000" kern="1200" dirty="0"/>
        </a:p>
      </dsp:txBody>
      <dsp:txXfrm>
        <a:off x="1334478" y="1720459"/>
        <a:ext cx="2110246" cy="409927"/>
      </dsp:txXfrm>
    </dsp:sp>
    <dsp:sp modelId="{DC0AB95B-08B6-4C23-82FB-185D8E226DA3}">
      <dsp:nvSpPr>
        <dsp:cNvPr id="0" name=""/>
        <dsp:cNvSpPr/>
      </dsp:nvSpPr>
      <dsp:spPr>
        <a:xfrm>
          <a:off x="3732" y="2557857"/>
          <a:ext cx="4274326" cy="2640329"/>
        </a:xfrm>
        <a:prstGeom prst="roundRect">
          <a:avLst>
            <a:gd name="adj" fmla="val 10000"/>
          </a:avLst>
        </a:prstGeom>
        <a:solidFill>
          <a:schemeClr val="accent1">
            <a:alpha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2EA5EE-0493-4858-AE13-D2C02CF8C193}">
      <dsp:nvSpPr>
        <dsp:cNvPr id="0" name=""/>
        <dsp:cNvSpPr/>
      </dsp:nvSpPr>
      <dsp:spPr>
        <a:xfrm>
          <a:off x="252438" y="2794129"/>
          <a:ext cx="4274326" cy="2640329"/>
        </a:xfrm>
        <a:prstGeom prst="roundRect">
          <a:avLst>
            <a:gd name="adj" fmla="val 10000"/>
          </a:avLst>
        </a:prstGeom>
        <a:solidFill>
          <a:schemeClr val="lt1">
            <a:alpha val="90000"/>
            <a:hueOff val="0"/>
            <a:satOff val="0"/>
            <a:lumOff val="0"/>
            <a:alphaOff val="0"/>
          </a:schemeClr>
        </a:solidFill>
        <a:ln w="12700" cap="rnd" cmpd="sng" algn="ctr">
          <a:solidFill>
            <a:schemeClr val="accent1">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endParaRPr lang="en-US" altLang="zh-CN" sz="1600" kern="1200" dirty="0" smtClean="0"/>
        </a:p>
        <a:p>
          <a:pPr lvl="0" algn="l" defTabSz="711200">
            <a:lnSpc>
              <a:spcPct val="90000"/>
            </a:lnSpc>
            <a:spcBef>
              <a:spcPct val="0"/>
            </a:spcBef>
            <a:spcAft>
              <a:spcPct val="35000"/>
            </a:spcAft>
          </a:pPr>
          <a:r>
            <a:rPr lang="zh-CN" sz="1600" kern="1200" dirty="0" smtClean="0"/>
            <a:t>事后库存误差</a:t>
          </a:r>
          <a:r>
            <a:rPr lang="zh-CN" altLang="en-US" sz="1600" kern="1200" dirty="0" smtClean="0"/>
            <a:t>、</a:t>
          </a:r>
          <a:r>
            <a:rPr lang="zh-CN" sz="1600" kern="1200" dirty="0" smtClean="0"/>
            <a:t>锚定与不完全调整</a:t>
          </a:r>
          <a:endParaRPr lang="en-US" altLang="zh-CN" sz="1600" kern="1200" dirty="0" smtClean="0"/>
        </a:p>
        <a:p>
          <a:pPr lvl="0" algn="l" defTabSz="711200">
            <a:lnSpc>
              <a:spcPct val="90000"/>
            </a:lnSpc>
            <a:spcBef>
              <a:spcPct val="0"/>
            </a:spcBef>
            <a:spcAft>
              <a:spcPct val="35000"/>
            </a:spcAft>
          </a:pPr>
          <a:r>
            <a:rPr lang="en-US" sz="1600" kern="1200" dirty="0" smtClean="0">
              <a:latin typeface="Times New Roman" pitchFamily="18" charset="0"/>
              <a:cs typeface="Times New Roman" pitchFamily="18" charset="0"/>
            </a:rPr>
            <a:t>2009</a:t>
          </a:r>
          <a:r>
            <a:rPr lang="zh-CN" sz="1600" kern="1200" dirty="0" smtClean="0"/>
            <a:t>年</a:t>
          </a:r>
          <a:r>
            <a:rPr lang="en-US" sz="1600" kern="1200" dirty="0" err="1" smtClean="0"/>
            <a:t>Gavirneni</a:t>
          </a:r>
          <a:r>
            <a:rPr lang="zh-CN" sz="1600" kern="1200" dirty="0" smtClean="0"/>
            <a:t>和</a:t>
          </a:r>
          <a:r>
            <a:rPr lang="en-US" sz="1600" kern="1200" dirty="0" smtClean="0"/>
            <a:t>Xia</a:t>
          </a:r>
          <a:r>
            <a:rPr lang="zh-CN" altLang="en-US" sz="1600" kern="1200" dirty="0" smtClean="0"/>
            <a:t>提供多个参考点信息，研究报童问题的锚定对象，发现受试者</a:t>
          </a:r>
          <a:r>
            <a:rPr lang="zh-CN" sz="1600" kern="1200" dirty="0" smtClean="0"/>
            <a:t>靠近最优值来选择锚定</a:t>
          </a:r>
          <a:endParaRPr lang="en-US" altLang="zh-CN" sz="1600" kern="1200" dirty="0" smtClean="0"/>
        </a:p>
        <a:p>
          <a:pPr lvl="0" algn="l" defTabSz="711200">
            <a:lnSpc>
              <a:spcPct val="90000"/>
            </a:lnSpc>
            <a:spcBef>
              <a:spcPct val="0"/>
            </a:spcBef>
            <a:spcAft>
              <a:spcPct val="35000"/>
            </a:spcAft>
          </a:pPr>
          <a:r>
            <a:rPr lang="en-US" sz="1600" kern="1200" dirty="0" smtClean="0">
              <a:latin typeface="Times New Roman" pitchFamily="18" charset="0"/>
              <a:cs typeface="Times New Roman" pitchFamily="18" charset="0"/>
            </a:rPr>
            <a:t>Ho</a:t>
          </a:r>
          <a:r>
            <a:rPr lang="zh-CN" sz="1600" kern="1200" dirty="0" smtClean="0">
              <a:latin typeface="Times New Roman" pitchFamily="18" charset="0"/>
              <a:cs typeface="Times New Roman" pitchFamily="18" charset="0"/>
            </a:rPr>
            <a:t>等</a:t>
          </a:r>
          <a:r>
            <a:rPr lang="en-US" sz="1600" kern="1200" dirty="0" smtClean="0">
              <a:latin typeface="Times New Roman" pitchFamily="18" charset="0"/>
              <a:cs typeface="Times New Roman" pitchFamily="18" charset="0"/>
            </a:rPr>
            <a:t>(2010)</a:t>
          </a:r>
          <a:r>
            <a:rPr lang="zh-CN" sz="1600" kern="1200" dirty="0" smtClean="0"/>
            <a:t>认为人们的偏好是参考点依赖的</a:t>
          </a:r>
          <a:r>
            <a:rPr lang="zh-CN" altLang="en-US" sz="1600" kern="1200" dirty="0" smtClean="0"/>
            <a:t>，</a:t>
          </a:r>
          <a:r>
            <a:rPr lang="zh-CN" sz="1600" kern="1200" dirty="0" smtClean="0"/>
            <a:t>高利润条件下</a:t>
          </a:r>
          <a:r>
            <a:rPr lang="zh-CN" altLang="en-US" sz="1600" kern="1200" dirty="0" smtClean="0"/>
            <a:t>的拉向中心效应大于低利润条件下</a:t>
          </a:r>
          <a:endParaRPr lang="en-US" altLang="zh-CN" sz="1600" kern="1200" dirty="0" smtClean="0"/>
        </a:p>
        <a:p>
          <a:pPr lvl="0" algn="l" defTabSz="711200">
            <a:lnSpc>
              <a:spcPct val="90000"/>
            </a:lnSpc>
            <a:spcBef>
              <a:spcPct val="0"/>
            </a:spcBef>
            <a:spcAft>
              <a:spcPct val="35000"/>
            </a:spcAft>
          </a:pPr>
          <a:r>
            <a:rPr lang="en-US" sz="1600" kern="1200" dirty="0" smtClean="0">
              <a:latin typeface="Times New Roman" pitchFamily="18" charset="0"/>
              <a:cs typeface="Times New Roman" pitchFamily="18" charset="0"/>
            </a:rPr>
            <a:t>Su(2008)</a:t>
          </a:r>
          <a:r>
            <a:rPr lang="zh-CN" sz="1600" kern="1200" dirty="0" smtClean="0"/>
            <a:t>认为报童决策偏差是由随机误差导致</a:t>
          </a:r>
          <a:endParaRPr lang="en-US" altLang="zh-CN" sz="1600" kern="1200" dirty="0" smtClean="0"/>
        </a:p>
        <a:p>
          <a:pPr lvl="0" algn="l" defTabSz="711200">
            <a:lnSpc>
              <a:spcPct val="90000"/>
            </a:lnSpc>
            <a:spcBef>
              <a:spcPct val="0"/>
            </a:spcBef>
            <a:spcAft>
              <a:spcPct val="35000"/>
            </a:spcAft>
          </a:pPr>
          <a:endParaRPr lang="zh-CN" altLang="en-US" sz="1600" kern="1200" dirty="0">
            <a:latin typeface="+mn-ea"/>
            <a:ea typeface="+mn-ea"/>
          </a:endParaRPr>
        </a:p>
      </dsp:txBody>
      <dsp:txXfrm>
        <a:off x="329771" y="2871462"/>
        <a:ext cx="4119660" cy="2485663"/>
      </dsp:txXfrm>
    </dsp:sp>
    <dsp:sp modelId="{BC674C10-C752-4910-8179-C949445E33D5}">
      <dsp:nvSpPr>
        <dsp:cNvPr id="0" name=""/>
        <dsp:cNvSpPr/>
      </dsp:nvSpPr>
      <dsp:spPr>
        <a:xfrm>
          <a:off x="5763203" y="1471435"/>
          <a:ext cx="1854905" cy="466845"/>
        </a:xfrm>
        <a:prstGeom prst="roundRect">
          <a:avLst>
            <a:gd name="adj" fmla="val 10000"/>
          </a:avLst>
        </a:prstGeom>
        <a:solidFill>
          <a:schemeClr val="accent1">
            <a:alpha val="7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7F97F8-D876-4492-B24E-8BC6A6DCB64C}">
      <dsp:nvSpPr>
        <dsp:cNvPr id="0" name=""/>
        <dsp:cNvSpPr/>
      </dsp:nvSpPr>
      <dsp:spPr>
        <a:xfrm>
          <a:off x="6011909" y="1707706"/>
          <a:ext cx="1854905" cy="466845"/>
        </a:xfrm>
        <a:prstGeom prst="roundRect">
          <a:avLst>
            <a:gd name="adj" fmla="val 10000"/>
          </a:avLst>
        </a:prstGeom>
        <a:solidFill>
          <a:schemeClr val="lt1">
            <a:alpha val="90000"/>
            <a:hueOff val="0"/>
            <a:satOff val="0"/>
            <a:lumOff val="0"/>
            <a:alphaOff val="0"/>
          </a:schemeClr>
        </a:solidFill>
        <a:ln w="12700" cap="rnd" cmpd="sng" algn="ctr">
          <a:solidFill>
            <a:schemeClr val="accent1">
              <a:tint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扩展研究</a:t>
          </a:r>
          <a:endParaRPr lang="zh-CN" altLang="en-US" sz="2000" kern="1200" dirty="0"/>
        </a:p>
      </dsp:txBody>
      <dsp:txXfrm>
        <a:off x="6025582" y="1721379"/>
        <a:ext cx="1827559" cy="439499"/>
      </dsp:txXfrm>
    </dsp:sp>
    <dsp:sp modelId="{4C93E001-EE94-4628-B26D-C23C996C830E}">
      <dsp:nvSpPr>
        <dsp:cNvPr id="0" name=""/>
        <dsp:cNvSpPr/>
      </dsp:nvSpPr>
      <dsp:spPr>
        <a:xfrm>
          <a:off x="4775471" y="2589269"/>
          <a:ext cx="3830370" cy="2156072"/>
        </a:xfrm>
        <a:prstGeom prst="roundRect">
          <a:avLst>
            <a:gd name="adj" fmla="val 10000"/>
          </a:avLst>
        </a:prstGeom>
        <a:solidFill>
          <a:schemeClr val="accent1">
            <a:alpha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C3D556-65DF-4CED-B1A9-3683EC9373B7}">
      <dsp:nvSpPr>
        <dsp:cNvPr id="0" name=""/>
        <dsp:cNvSpPr/>
      </dsp:nvSpPr>
      <dsp:spPr>
        <a:xfrm>
          <a:off x="5024177" y="2825541"/>
          <a:ext cx="3830370" cy="2156072"/>
        </a:xfrm>
        <a:prstGeom prst="roundRect">
          <a:avLst>
            <a:gd name="adj" fmla="val 10000"/>
          </a:avLst>
        </a:prstGeom>
        <a:solidFill>
          <a:schemeClr val="lt1">
            <a:alpha val="90000"/>
            <a:hueOff val="0"/>
            <a:satOff val="0"/>
            <a:lumOff val="0"/>
            <a:alphaOff val="0"/>
          </a:schemeClr>
        </a:solidFill>
        <a:ln w="12700" cap="rnd" cmpd="sng" algn="ctr">
          <a:solidFill>
            <a:schemeClr val="accent1">
              <a:tint val="7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sz="1600" kern="1200" dirty="0" smtClean="0"/>
            <a:t>决策偏差改进</a:t>
          </a:r>
          <a:endParaRPr lang="en-US" altLang="zh-CN" sz="1600" kern="1200" dirty="0" smtClean="0"/>
        </a:p>
        <a:p>
          <a:pPr lvl="0" algn="l" defTabSz="711200">
            <a:lnSpc>
              <a:spcPct val="90000"/>
            </a:lnSpc>
            <a:spcBef>
              <a:spcPct val="0"/>
            </a:spcBef>
            <a:spcAft>
              <a:spcPct val="35000"/>
            </a:spcAft>
          </a:pPr>
          <a:r>
            <a:rPr lang="en-US" sz="1600" kern="1200" dirty="0" smtClean="0">
              <a:latin typeface="Times New Roman" pitchFamily="18" charset="0"/>
              <a:cs typeface="Times New Roman" pitchFamily="18" charset="0"/>
            </a:rPr>
            <a:t>Bolton</a:t>
          </a:r>
          <a:r>
            <a:rPr lang="zh-CN" sz="1600" kern="1200" dirty="0" smtClean="0">
              <a:latin typeface="Times New Roman" pitchFamily="18" charset="0"/>
              <a:cs typeface="Times New Roman" pitchFamily="18" charset="0"/>
            </a:rPr>
            <a:t>和</a:t>
          </a:r>
          <a:r>
            <a:rPr lang="en-US" sz="1600" kern="1200" dirty="0" err="1" smtClean="0">
              <a:latin typeface="Times New Roman" pitchFamily="18" charset="0"/>
              <a:cs typeface="Times New Roman" pitchFamily="18" charset="0"/>
            </a:rPr>
            <a:t>Katok</a:t>
          </a:r>
          <a:r>
            <a:rPr lang="en-US" sz="1600" kern="1200" dirty="0" smtClean="0">
              <a:latin typeface="Times New Roman" pitchFamily="18" charset="0"/>
              <a:cs typeface="Times New Roman" pitchFamily="18" charset="0"/>
            </a:rPr>
            <a:t>(2008)</a:t>
          </a:r>
          <a:r>
            <a:rPr lang="zh-CN" sz="1600" kern="1200" dirty="0" smtClean="0">
              <a:latin typeface="Times New Roman" pitchFamily="18" charset="0"/>
              <a:cs typeface="Times New Roman" pitchFamily="18" charset="0"/>
            </a:rPr>
            <a:t>，</a:t>
          </a:r>
          <a:r>
            <a:rPr lang="en-US" sz="1600" kern="1200" dirty="0" err="1" smtClean="0">
              <a:latin typeface="Times New Roman" pitchFamily="18" charset="0"/>
              <a:cs typeface="Times New Roman" pitchFamily="18" charset="0"/>
            </a:rPr>
            <a:t>Benzion</a:t>
          </a:r>
          <a:r>
            <a:rPr lang="zh-CN" sz="1600" kern="1200" dirty="0" smtClean="0">
              <a:latin typeface="Times New Roman" pitchFamily="18" charset="0"/>
              <a:cs typeface="Times New Roman" pitchFamily="18" charset="0"/>
            </a:rPr>
            <a:t>等</a:t>
          </a:r>
          <a:r>
            <a:rPr lang="en-US" sz="1600" kern="1200" dirty="0" smtClean="0">
              <a:latin typeface="Times New Roman" pitchFamily="18" charset="0"/>
              <a:cs typeface="Times New Roman" pitchFamily="18" charset="0"/>
            </a:rPr>
            <a:t>(2008)</a:t>
          </a:r>
          <a:r>
            <a:rPr lang="zh-CN" sz="1600" kern="1200" dirty="0" smtClean="0">
              <a:latin typeface="Times New Roman" pitchFamily="18" charset="0"/>
              <a:cs typeface="Times New Roman" pitchFamily="18" charset="0"/>
            </a:rPr>
            <a:t>，</a:t>
          </a:r>
          <a:r>
            <a:rPr lang="en-US" sz="1600" kern="1200" dirty="0" smtClean="0">
              <a:latin typeface="Times New Roman" pitchFamily="18" charset="0"/>
              <a:cs typeface="Times New Roman" pitchFamily="18" charset="0"/>
            </a:rPr>
            <a:t>Lurie</a:t>
          </a:r>
          <a:r>
            <a:rPr lang="zh-CN" sz="1600" kern="1200" dirty="0" smtClean="0">
              <a:latin typeface="Times New Roman" pitchFamily="18" charset="0"/>
              <a:cs typeface="Times New Roman" pitchFamily="18" charset="0"/>
            </a:rPr>
            <a:t>和</a:t>
          </a:r>
          <a:r>
            <a:rPr lang="en-US" sz="1600" kern="1200" dirty="0" err="1" smtClean="0">
              <a:latin typeface="Times New Roman" pitchFamily="18" charset="0"/>
              <a:cs typeface="Times New Roman" pitchFamily="18" charset="0"/>
            </a:rPr>
            <a:t>Swaminathan</a:t>
          </a:r>
          <a:r>
            <a:rPr lang="en-US" sz="1600" kern="1200" dirty="0" smtClean="0">
              <a:latin typeface="Times New Roman" pitchFamily="18" charset="0"/>
              <a:cs typeface="Times New Roman" pitchFamily="18" charset="0"/>
            </a:rPr>
            <a:t>(2008)</a:t>
          </a:r>
        </a:p>
        <a:p>
          <a:pPr lvl="0" algn="l" defTabSz="711200">
            <a:lnSpc>
              <a:spcPct val="90000"/>
            </a:lnSpc>
            <a:spcBef>
              <a:spcPct val="0"/>
            </a:spcBef>
            <a:spcAft>
              <a:spcPct val="35000"/>
            </a:spcAft>
          </a:pPr>
          <a:r>
            <a:rPr lang="en-US" sz="1600" kern="1200" dirty="0" err="1" smtClean="0">
              <a:latin typeface="Times New Roman" pitchFamily="18" charset="0"/>
              <a:cs typeface="Times New Roman" pitchFamily="18" charset="0"/>
            </a:rPr>
            <a:t>Bostian</a:t>
          </a:r>
          <a:r>
            <a:rPr lang="en-US" sz="1600" kern="1200" dirty="0" smtClean="0">
              <a:latin typeface="Times New Roman" pitchFamily="18" charset="0"/>
              <a:cs typeface="Times New Roman" pitchFamily="18" charset="0"/>
            </a:rPr>
            <a:t>(2008)</a:t>
          </a:r>
          <a:r>
            <a:rPr lang="zh-CN" sz="1600" kern="1200" dirty="0" smtClean="0"/>
            <a:t>考虑了利润翻倍、决策频率、决策频率与反馈频率的共同作用是否能改进决策者的订货偏差</a:t>
          </a:r>
          <a:r>
            <a:rPr lang="zh-CN" altLang="en-US" sz="1600" kern="1200" dirty="0" smtClean="0"/>
            <a:t>的影响</a:t>
          </a:r>
          <a:endParaRPr lang="zh-CN" altLang="en-US" sz="1600" kern="1200" dirty="0">
            <a:latin typeface="Times New Roman" pitchFamily="18" charset="0"/>
            <a:ea typeface="+mn-ea"/>
            <a:cs typeface="Times New Roman" pitchFamily="18" charset="0"/>
          </a:endParaRPr>
        </a:p>
      </dsp:txBody>
      <dsp:txXfrm>
        <a:off x="5087326" y="2888690"/>
        <a:ext cx="3704072" cy="20297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4AED1-2E39-40BF-B746-00445CBD92F6}">
      <dsp:nvSpPr>
        <dsp:cNvPr id="0" name=""/>
        <dsp:cNvSpPr/>
      </dsp:nvSpPr>
      <dsp:spPr>
        <a:xfrm rot="16200000">
          <a:off x="582278" y="-82204"/>
          <a:ext cx="4293456" cy="4600767"/>
        </a:xfrm>
        <a:prstGeom prst="downArrow">
          <a:avLst>
            <a:gd name="adj1" fmla="val 50000"/>
            <a:gd name="adj2" fmla="val 35000"/>
          </a:avLst>
        </a:prstGeom>
        <a:solidFill>
          <a:schemeClr val="accent1">
            <a:alpha val="9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1" kern="1200" dirty="0" smtClean="0">
              <a:latin typeface="+mn-ea"/>
              <a:ea typeface="+mn-ea"/>
            </a:rPr>
            <a:t>Schweitzer</a:t>
          </a:r>
          <a:r>
            <a:rPr lang="zh-CN" sz="2000" b="1" kern="1200" dirty="0" smtClean="0">
              <a:latin typeface="+mn-ea"/>
              <a:ea typeface="+mn-ea"/>
            </a:rPr>
            <a:t>和</a:t>
          </a:r>
          <a:r>
            <a:rPr lang="en-US" sz="2000" b="1" kern="1200" dirty="0" err="1" smtClean="0">
              <a:latin typeface="+mn-ea"/>
              <a:ea typeface="+mn-ea"/>
            </a:rPr>
            <a:t>Cachon</a:t>
          </a:r>
          <a:r>
            <a:rPr lang="en-US" sz="2000" b="1" kern="1200" dirty="0" smtClean="0">
              <a:latin typeface="+mn-ea"/>
              <a:ea typeface="+mn-ea"/>
            </a:rPr>
            <a:t>(</a:t>
          </a:r>
          <a:r>
            <a:rPr lang="en-US" altLang="zh-CN" sz="2000" b="1" kern="1200" dirty="0" smtClean="0">
              <a:latin typeface="+mn-ea"/>
              <a:ea typeface="+mn-ea"/>
            </a:rPr>
            <a:t>2000)</a:t>
          </a:r>
        </a:p>
        <a:p>
          <a:pPr lvl="0" algn="ctr" defTabSz="889000">
            <a:lnSpc>
              <a:spcPct val="90000"/>
            </a:lnSpc>
            <a:spcBef>
              <a:spcPct val="0"/>
            </a:spcBef>
            <a:spcAft>
              <a:spcPct val="35000"/>
            </a:spcAft>
          </a:pPr>
          <a:r>
            <a:rPr lang="zh-CN" sz="2000" kern="1200" dirty="0" smtClean="0"/>
            <a:t>实验二的低利润条件设计为纯收益情境</a:t>
          </a:r>
          <a:r>
            <a:rPr lang="zh-CN" altLang="en-US" sz="2000" kern="1200" dirty="0" smtClean="0"/>
            <a:t>，</a:t>
          </a:r>
          <a:r>
            <a:rPr lang="zh-CN" sz="2000" kern="1200" dirty="0" smtClean="0"/>
            <a:t>实验结果显示受试者的订购量仍然显著性地高于最优订购量，表现为风险寻求</a:t>
          </a:r>
          <a:endParaRPr lang="zh-CN" altLang="en-US" sz="2000" kern="1200" dirty="0"/>
        </a:p>
      </dsp:txBody>
      <dsp:txXfrm rot="5400000">
        <a:off x="428623" y="1144815"/>
        <a:ext cx="3849412" cy="2146728"/>
      </dsp:txXfrm>
    </dsp:sp>
    <dsp:sp modelId="{BF4CFC47-AEA4-4180-AAB2-6844EFA02902}">
      <dsp:nvSpPr>
        <dsp:cNvPr id="0" name=""/>
        <dsp:cNvSpPr/>
      </dsp:nvSpPr>
      <dsp:spPr>
        <a:xfrm rot="5400000">
          <a:off x="5288828" y="1109692"/>
          <a:ext cx="2968649" cy="2384383"/>
        </a:xfrm>
        <a:prstGeom prst="downArrow">
          <a:avLst>
            <a:gd name="adj1" fmla="val 50000"/>
            <a:gd name="adj2" fmla="val 35000"/>
          </a:avLst>
        </a:prstGeom>
        <a:solidFill>
          <a:schemeClr val="accent1">
            <a:alpha val="90000"/>
            <a:hueOff val="0"/>
            <a:satOff val="0"/>
            <a:lumOff val="0"/>
            <a:alphaOff val="-4000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t>前景理论</a:t>
          </a:r>
          <a:endParaRPr lang="en-US" altLang="zh-CN" sz="2000" b="1" kern="1200" dirty="0" smtClean="0"/>
        </a:p>
        <a:p>
          <a:pPr lvl="0" algn="ctr" defTabSz="889000">
            <a:lnSpc>
              <a:spcPct val="90000"/>
            </a:lnSpc>
            <a:spcBef>
              <a:spcPct val="0"/>
            </a:spcBef>
            <a:spcAft>
              <a:spcPct val="35000"/>
            </a:spcAft>
          </a:pPr>
          <a:r>
            <a:rPr lang="zh-CN" altLang="en-US" sz="1800" kern="1200" dirty="0" smtClean="0">
              <a:solidFill>
                <a:schemeClr val="tx1"/>
              </a:solidFill>
            </a:rPr>
            <a:t>获得</a:t>
          </a:r>
          <a:r>
            <a:rPr lang="zh-CN" sz="1800" kern="1200" dirty="0" smtClean="0">
              <a:solidFill>
                <a:schemeClr val="tx1"/>
              </a:solidFill>
            </a:rPr>
            <a:t>情境下</a:t>
          </a:r>
          <a:r>
            <a:rPr lang="zh-CN" altLang="en-US" sz="1800" kern="1200" dirty="0" smtClean="0">
              <a:solidFill>
                <a:schemeClr val="tx1"/>
              </a:solidFill>
            </a:rPr>
            <a:t>人们</a:t>
          </a:r>
          <a:r>
            <a:rPr lang="zh-CN" sz="1800" kern="1200" dirty="0" smtClean="0">
              <a:solidFill>
                <a:schemeClr val="tx1"/>
              </a:solidFill>
            </a:rPr>
            <a:t>表现出风险规避的决策行为</a:t>
          </a:r>
          <a:endParaRPr lang="zh-CN" altLang="en-US" sz="1800" kern="1200" dirty="0">
            <a:solidFill>
              <a:schemeClr val="tx1"/>
            </a:solidFill>
          </a:endParaRPr>
        </a:p>
      </dsp:txBody>
      <dsp:txXfrm rot="-5400000">
        <a:off x="5998229" y="1559721"/>
        <a:ext cx="1967116" cy="14843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39995-B5D0-47F3-A77D-A344465F63B0}">
      <dsp:nvSpPr>
        <dsp:cNvPr id="0" name=""/>
        <dsp:cNvSpPr/>
      </dsp:nvSpPr>
      <dsp:spPr>
        <a:xfrm>
          <a:off x="5654" y="0"/>
          <a:ext cx="2595929" cy="2389190"/>
        </a:xfrm>
        <a:prstGeom prst="roundRect">
          <a:avLst>
            <a:gd name="adj" fmla="val 10000"/>
          </a:avLst>
        </a:prstGeom>
        <a:solidFill>
          <a:schemeClr val="accent3">
            <a:shade val="50000"/>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solidFill>
                <a:schemeClr val="tx1"/>
              </a:solidFill>
              <a:latin typeface="Times New Roman" pitchFamily="18" charset="0"/>
              <a:cs typeface="Times New Roman" pitchFamily="18" charset="0"/>
            </a:rPr>
            <a:t>Tversky</a:t>
          </a:r>
          <a:r>
            <a:rPr lang="zh-CN" sz="1800" kern="1200" dirty="0" smtClean="0">
              <a:solidFill>
                <a:schemeClr val="tx1"/>
              </a:solidFill>
              <a:latin typeface="Times New Roman" pitchFamily="18" charset="0"/>
              <a:cs typeface="Times New Roman" pitchFamily="18" charset="0"/>
            </a:rPr>
            <a:t>和</a:t>
          </a:r>
          <a:r>
            <a:rPr lang="en-US" sz="1800" kern="1200" dirty="0" err="1" smtClean="0">
              <a:solidFill>
                <a:schemeClr val="tx1"/>
              </a:solidFill>
              <a:latin typeface="Times New Roman" pitchFamily="18" charset="0"/>
              <a:cs typeface="Times New Roman" pitchFamily="18" charset="0"/>
            </a:rPr>
            <a:t>Kahneman</a:t>
          </a:r>
          <a:r>
            <a:rPr lang="en-US" sz="1800" kern="1200" dirty="0" smtClean="0">
              <a:solidFill>
                <a:schemeClr val="tx1"/>
              </a:solidFill>
              <a:latin typeface="Times New Roman" pitchFamily="18" charset="0"/>
              <a:cs typeface="Times New Roman" pitchFamily="18" charset="0"/>
            </a:rPr>
            <a:t>(1979)</a:t>
          </a:r>
          <a:endParaRPr lang="en-US" altLang="zh-CN" sz="1800" kern="1200" dirty="0" smtClean="0">
            <a:solidFill>
              <a:schemeClr val="tx1"/>
            </a:solidFill>
            <a:latin typeface="Times New Roman" pitchFamily="18" charset="0"/>
            <a:cs typeface="Times New Roman" pitchFamily="18" charset="0"/>
          </a:endParaRPr>
        </a:p>
        <a:p>
          <a:pPr lvl="0" algn="ctr" defTabSz="800100">
            <a:lnSpc>
              <a:spcPct val="90000"/>
            </a:lnSpc>
            <a:spcBef>
              <a:spcPct val="0"/>
            </a:spcBef>
            <a:spcAft>
              <a:spcPct val="35000"/>
            </a:spcAft>
          </a:pPr>
          <a:r>
            <a:rPr lang="zh-CN" altLang="en-US" sz="1800" b="1" kern="1200" dirty="0" smtClean="0">
              <a:solidFill>
                <a:schemeClr val="tx1"/>
              </a:solidFill>
            </a:rPr>
            <a:t>前景理论</a:t>
          </a:r>
          <a:endParaRPr lang="en-US" altLang="zh-CN" sz="1800" b="1" kern="1200" dirty="0" smtClean="0">
            <a:solidFill>
              <a:schemeClr val="tx1"/>
            </a:solidFill>
          </a:endParaRPr>
        </a:p>
        <a:p>
          <a:pPr lvl="0" algn="ctr" defTabSz="800100">
            <a:lnSpc>
              <a:spcPct val="90000"/>
            </a:lnSpc>
            <a:spcBef>
              <a:spcPct val="0"/>
            </a:spcBef>
            <a:spcAft>
              <a:spcPct val="35000"/>
            </a:spcAft>
          </a:pPr>
          <a:r>
            <a:rPr lang="zh-CN" altLang="en-US" sz="1800" kern="1200" dirty="0" smtClean="0">
              <a:solidFill>
                <a:schemeClr val="tx1"/>
              </a:solidFill>
            </a:rPr>
            <a:t>决策权重</a:t>
          </a:r>
          <a:r>
            <a:rPr lang="en-US" altLang="zh-CN" sz="1800" kern="1200" dirty="0" err="1" smtClean="0">
              <a:solidFill>
                <a:schemeClr val="tx1"/>
              </a:solidFill>
            </a:rPr>
            <a:t>vs</a:t>
          </a:r>
          <a:r>
            <a:rPr lang="zh-CN" altLang="en-US" sz="1800" kern="1200" dirty="0" smtClean="0">
              <a:solidFill>
                <a:schemeClr val="tx1"/>
              </a:solidFill>
            </a:rPr>
            <a:t>效用函数</a:t>
          </a:r>
          <a:endParaRPr lang="en-US" altLang="zh-CN" sz="1800" kern="1200" dirty="0" smtClean="0">
            <a:solidFill>
              <a:schemeClr val="tx1"/>
            </a:solidFill>
          </a:endParaRPr>
        </a:p>
        <a:p>
          <a:pPr lvl="0" algn="ctr" defTabSz="800100">
            <a:lnSpc>
              <a:spcPct val="90000"/>
            </a:lnSpc>
            <a:spcBef>
              <a:spcPct val="0"/>
            </a:spcBef>
            <a:spcAft>
              <a:spcPct val="35000"/>
            </a:spcAft>
          </a:pPr>
          <a:r>
            <a:rPr lang="zh-CN" altLang="en-US" sz="1800" kern="1200" dirty="0" smtClean="0">
              <a:solidFill>
                <a:schemeClr val="tx1"/>
              </a:solidFill>
            </a:rPr>
            <a:t>编码阶段（参考点）</a:t>
          </a:r>
          <a:endParaRPr lang="en-US" altLang="zh-CN" sz="1800" kern="1200" dirty="0" smtClean="0">
            <a:solidFill>
              <a:schemeClr val="tx1"/>
            </a:solidFill>
          </a:endParaRPr>
        </a:p>
        <a:p>
          <a:pPr lvl="0" algn="ctr" defTabSz="800100">
            <a:lnSpc>
              <a:spcPct val="90000"/>
            </a:lnSpc>
            <a:spcBef>
              <a:spcPct val="0"/>
            </a:spcBef>
            <a:spcAft>
              <a:spcPct val="35000"/>
            </a:spcAft>
          </a:pPr>
          <a:r>
            <a:rPr lang="zh-CN" altLang="en-US" sz="1800" kern="1200" dirty="0" smtClean="0">
              <a:solidFill>
                <a:schemeClr val="tx1"/>
              </a:solidFill>
            </a:rPr>
            <a:t>评估阶段（判断效用）</a:t>
          </a:r>
          <a:endParaRPr lang="en-US" altLang="zh-CN" sz="1800" kern="1200" dirty="0" smtClean="0">
            <a:solidFill>
              <a:schemeClr val="tx1"/>
            </a:solidFill>
          </a:endParaRPr>
        </a:p>
        <a:p>
          <a:pPr lvl="0" algn="ctr" defTabSz="800100">
            <a:lnSpc>
              <a:spcPct val="90000"/>
            </a:lnSpc>
            <a:spcBef>
              <a:spcPct val="0"/>
            </a:spcBef>
            <a:spcAft>
              <a:spcPct val="35000"/>
            </a:spcAft>
          </a:pPr>
          <a:endParaRPr lang="zh-CN" altLang="en-US" sz="1800" kern="1200" dirty="0">
            <a:solidFill>
              <a:schemeClr val="tx1"/>
            </a:solidFill>
          </a:endParaRPr>
        </a:p>
      </dsp:txBody>
      <dsp:txXfrm>
        <a:off x="75631" y="69977"/>
        <a:ext cx="2455975" cy="2249236"/>
      </dsp:txXfrm>
    </dsp:sp>
    <dsp:sp modelId="{1FCE5E7D-63DD-4C02-B6CA-BD301B13A391}">
      <dsp:nvSpPr>
        <dsp:cNvPr id="0" name=""/>
        <dsp:cNvSpPr/>
      </dsp:nvSpPr>
      <dsp:spPr>
        <a:xfrm>
          <a:off x="2762084" y="995574"/>
          <a:ext cx="340260" cy="398040"/>
        </a:xfrm>
        <a:prstGeom prst="rightArrow">
          <a:avLst>
            <a:gd name="adj1" fmla="val 60000"/>
            <a:gd name="adj2" fmla="val 50000"/>
          </a:avLst>
        </a:prstGeom>
        <a:solidFill>
          <a:schemeClr val="accent3">
            <a:shade val="9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2762084" y="1075182"/>
        <a:ext cx="238182" cy="238824"/>
      </dsp:txXfrm>
    </dsp:sp>
    <dsp:sp modelId="{5BB517E2-4018-4E94-95DE-E4A27745AF91}">
      <dsp:nvSpPr>
        <dsp:cNvPr id="0" name=""/>
        <dsp:cNvSpPr/>
      </dsp:nvSpPr>
      <dsp:spPr>
        <a:xfrm>
          <a:off x="3243584" y="0"/>
          <a:ext cx="2310110" cy="2389190"/>
        </a:xfrm>
        <a:prstGeom prst="roundRect">
          <a:avLst>
            <a:gd name="adj" fmla="val 10000"/>
          </a:avLst>
        </a:prstGeom>
        <a:solidFill>
          <a:schemeClr val="accent3">
            <a:shade val="50000"/>
            <a:hueOff val="-305396"/>
            <a:satOff val="-39732"/>
            <a:lumOff val="3468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solidFill>
                <a:schemeClr val="tx1"/>
              </a:solidFill>
            </a:rPr>
            <a:t>Tversky</a:t>
          </a:r>
          <a:r>
            <a:rPr lang="zh-CN" sz="1800" kern="1200" dirty="0" smtClean="0">
              <a:solidFill>
                <a:schemeClr val="tx1"/>
              </a:solidFill>
            </a:rPr>
            <a:t>和</a:t>
          </a:r>
          <a:r>
            <a:rPr lang="en-US" sz="1800" kern="1200" dirty="0" err="1" smtClean="0">
              <a:solidFill>
                <a:schemeClr val="tx1"/>
              </a:solidFill>
            </a:rPr>
            <a:t>Kahneman</a:t>
          </a:r>
          <a:r>
            <a:rPr lang="en-US" sz="1800" kern="1200" dirty="0" smtClean="0">
              <a:solidFill>
                <a:schemeClr val="tx1"/>
              </a:solidFill>
            </a:rPr>
            <a:t>(1992)</a:t>
          </a:r>
          <a:endParaRPr lang="en-US" altLang="zh-CN" sz="1800" kern="1200" dirty="0" smtClean="0">
            <a:solidFill>
              <a:schemeClr val="tx1"/>
            </a:solidFill>
          </a:endParaRPr>
        </a:p>
        <a:p>
          <a:pPr lvl="0" algn="ctr" defTabSz="800100">
            <a:lnSpc>
              <a:spcPct val="90000"/>
            </a:lnSpc>
            <a:spcBef>
              <a:spcPct val="0"/>
            </a:spcBef>
            <a:spcAft>
              <a:spcPct val="35000"/>
            </a:spcAft>
          </a:pPr>
          <a:r>
            <a:rPr lang="zh-CN" altLang="en-US" sz="1800" b="1" kern="1200" dirty="0" smtClean="0">
              <a:solidFill>
                <a:schemeClr val="tx1"/>
              </a:solidFill>
            </a:rPr>
            <a:t>累积前景理论</a:t>
          </a:r>
          <a:endParaRPr lang="en-US" altLang="zh-CN" sz="1800" b="1" kern="1200" dirty="0" smtClean="0">
            <a:solidFill>
              <a:schemeClr val="tx1"/>
            </a:solidFill>
          </a:endParaRPr>
        </a:p>
        <a:p>
          <a:pPr lvl="0" algn="l" defTabSz="800100">
            <a:lnSpc>
              <a:spcPct val="90000"/>
            </a:lnSpc>
            <a:spcBef>
              <a:spcPct val="0"/>
            </a:spcBef>
            <a:spcAft>
              <a:spcPct val="35000"/>
            </a:spcAft>
          </a:pPr>
          <a:r>
            <a:rPr lang="zh-CN" sz="1800" kern="1200" dirty="0" smtClean="0">
              <a:solidFill>
                <a:schemeClr val="tx1"/>
              </a:solidFill>
            </a:rPr>
            <a:t>高估小概率</a:t>
          </a:r>
          <a:r>
            <a:rPr lang="zh-CN" altLang="en-US" sz="1800" kern="1200" dirty="0" smtClean="0">
              <a:solidFill>
                <a:schemeClr val="tx1"/>
              </a:solidFill>
            </a:rPr>
            <a:t>，低估高概率的反</a:t>
          </a:r>
          <a:r>
            <a:rPr lang="en-US" altLang="zh-CN" sz="1800" kern="1200" dirty="0" smtClean="0">
              <a:solidFill>
                <a:schemeClr val="tx1"/>
              </a:solidFill>
            </a:rPr>
            <a:t>S</a:t>
          </a:r>
          <a:r>
            <a:rPr lang="zh-CN" altLang="en-US" sz="1800" kern="1200" dirty="0" smtClean="0">
              <a:solidFill>
                <a:schemeClr val="tx1"/>
              </a:solidFill>
            </a:rPr>
            <a:t>形权重函数</a:t>
          </a:r>
          <a:endParaRPr lang="zh-CN" altLang="en-US" sz="1800" kern="1200" dirty="0">
            <a:solidFill>
              <a:schemeClr val="tx1"/>
            </a:solidFill>
          </a:endParaRPr>
        </a:p>
      </dsp:txBody>
      <dsp:txXfrm>
        <a:off x="3311245" y="67661"/>
        <a:ext cx="2174788" cy="2253868"/>
      </dsp:txXfrm>
    </dsp:sp>
    <dsp:sp modelId="{049C9DB7-759F-40BA-B320-689EE39BF22E}">
      <dsp:nvSpPr>
        <dsp:cNvPr id="0" name=""/>
        <dsp:cNvSpPr/>
      </dsp:nvSpPr>
      <dsp:spPr>
        <a:xfrm>
          <a:off x="5714194" y="995574"/>
          <a:ext cx="340260" cy="398040"/>
        </a:xfrm>
        <a:prstGeom prst="rightArrow">
          <a:avLst>
            <a:gd name="adj1" fmla="val 60000"/>
            <a:gd name="adj2" fmla="val 50000"/>
          </a:avLst>
        </a:prstGeom>
        <a:solidFill>
          <a:schemeClr val="accent3">
            <a:shade val="90000"/>
            <a:hueOff val="-469262"/>
            <a:satOff val="-56212"/>
            <a:lumOff val="46619"/>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5714194" y="1075182"/>
        <a:ext cx="238182" cy="238824"/>
      </dsp:txXfrm>
    </dsp:sp>
    <dsp:sp modelId="{DC039E57-56FC-4023-A046-C65D6B68065B}">
      <dsp:nvSpPr>
        <dsp:cNvPr id="0" name=""/>
        <dsp:cNvSpPr/>
      </dsp:nvSpPr>
      <dsp:spPr>
        <a:xfrm>
          <a:off x="6195695" y="0"/>
          <a:ext cx="2014019" cy="2389190"/>
        </a:xfrm>
        <a:prstGeom prst="roundRect">
          <a:avLst>
            <a:gd name="adj" fmla="val 10000"/>
          </a:avLst>
        </a:prstGeom>
        <a:solidFill>
          <a:schemeClr val="accent3">
            <a:shade val="50000"/>
            <a:hueOff val="-305396"/>
            <a:satOff val="-39732"/>
            <a:lumOff val="3468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solidFill>
                <a:schemeClr val="tx1"/>
              </a:solidFill>
              <a:latin typeface="Times New Roman" pitchFamily="18" charset="0"/>
              <a:cs typeface="Times New Roman" pitchFamily="18" charset="0"/>
            </a:rPr>
            <a:t>Schimidt</a:t>
          </a:r>
          <a:r>
            <a:rPr lang="en-US" sz="1800" kern="1200" dirty="0" smtClean="0">
              <a:solidFill>
                <a:schemeClr val="tx1"/>
              </a:solidFill>
              <a:latin typeface="Times New Roman" pitchFamily="18" charset="0"/>
              <a:cs typeface="Times New Roman" pitchFamily="18" charset="0"/>
            </a:rPr>
            <a:t>(2008)</a:t>
          </a:r>
          <a:endParaRPr lang="en-US" altLang="zh-CN" sz="1800" kern="1200" dirty="0" smtClean="0">
            <a:solidFill>
              <a:schemeClr val="tx1"/>
            </a:solidFill>
            <a:latin typeface="Times New Roman" pitchFamily="18" charset="0"/>
            <a:cs typeface="Times New Roman" pitchFamily="18" charset="0"/>
          </a:endParaRPr>
        </a:p>
        <a:p>
          <a:pPr lvl="0" algn="ctr" defTabSz="800100">
            <a:lnSpc>
              <a:spcPct val="90000"/>
            </a:lnSpc>
            <a:spcBef>
              <a:spcPct val="0"/>
            </a:spcBef>
            <a:spcAft>
              <a:spcPct val="35000"/>
            </a:spcAft>
          </a:pPr>
          <a:r>
            <a:rPr lang="zh-CN" altLang="en-US" sz="1800" b="1" kern="1200" dirty="0" smtClean="0">
              <a:solidFill>
                <a:schemeClr val="tx1"/>
              </a:solidFill>
            </a:rPr>
            <a:t>第三代前景理论</a:t>
          </a:r>
          <a:endParaRPr lang="en-US" altLang="zh-CN" sz="1800" b="1" kern="1200" dirty="0" smtClean="0">
            <a:solidFill>
              <a:schemeClr val="tx1"/>
            </a:solidFill>
          </a:endParaRPr>
        </a:p>
        <a:p>
          <a:pPr lvl="0" algn="ctr" defTabSz="800100">
            <a:lnSpc>
              <a:spcPct val="90000"/>
            </a:lnSpc>
            <a:spcBef>
              <a:spcPct val="0"/>
            </a:spcBef>
            <a:spcAft>
              <a:spcPct val="35000"/>
            </a:spcAft>
          </a:pPr>
          <a:r>
            <a:rPr lang="zh-CN" sz="1800" kern="1200" dirty="0" smtClean="0">
              <a:solidFill>
                <a:schemeClr val="tx1"/>
              </a:solidFill>
            </a:rPr>
            <a:t>动态参考点</a:t>
          </a:r>
          <a:endParaRPr lang="en-US" altLang="zh-CN" sz="1800" kern="1200" dirty="0" smtClean="0">
            <a:solidFill>
              <a:schemeClr val="tx1"/>
            </a:solidFill>
          </a:endParaRPr>
        </a:p>
        <a:p>
          <a:pPr lvl="0" algn="ctr" defTabSz="800100">
            <a:lnSpc>
              <a:spcPct val="90000"/>
            </a:lnSpc>
            <a:spcBef>
              <a:spcPct val="0"/>
            </a:spcBef>
            <a:spcAft>
              <a:spcPct val="35000"/>
            </a:spcAft>
          </a:pPr>
          <a:r>
            <a:rPr lang="zh-CN" altLang="en-US" sz="1800" kern="1200" dirty="0" smtClean="0">
              <a:solidFill>
                <a:schemeClr val="tx1"/>
              </a:solidFill>
            </a:rPr>
            <a:t>解释风险性交易</a:t>
          </a:r>
          <a:endParaRPr lang="zh-CN" altLang="en-US" sz="1800" kern="1200" dirty="0">
            <a:solidFill>
              <a:schemeClr val="tx1"/>
            </a:solidFill>
          </a:endParaRPr>
        </a:p>
      </dsp:txBody>
      <dsp:txXfrm>
        <a:off x="6254684" y="58989"/>
        <a:ext cx="1896041" cy="22712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CE698-5733-4BE8-B275-0F0DCDF5D10D}">
      <dsp:nvSpPr>
        <dsp:cNvPr id="0" name=""/>
        <dsp:cNvSpPr/>
      </dsp:nvSpPr>
      <dsp:spPr>
        <a:xfrm>
          <a:off x="3961073" y="2355316"/>
          <a:ext cx="1088605" cy="834910"/>
        </a:xfrm>
        <a:prstGeom prst="ellipse">
          <a:avLst/>
        </a:prstGeom>
        <a:gradFill rotWithShape="0">
          <a:gsLst>
            <a:gs pos="0">
              <a:schemeClr val="accent1">
                <a:shade val="80000"/>
                <a:hueOff val="0"/>
                <a:satOff val="0"/>
                <a:lumOff val="0"/>
                <a:alphaOff val="0"/>
                <a:tint val="62000"/>
                <a:hueMod val="94000"/>
                <a:satMod val="140000"/>
                <a:lumMod val="110000"/>
              </a:schemeClr>
            </a:gs>
            <a:gs pos="100000">
              <a:schemeClr val="accent1">
                <a:shade val="80000"/>
                <a:hueOff val="0"/>
                <a:satOff val="0"/>
                <a:lumOff val="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决策</a:t>
          </a:r>
          <a:endParaRPr lang="zh-CN" altLang="en-US" sz="2000" b="1" kern="1200" dirty="0"/>
        </a:p>
      </dsp:txBody>
      <dsp:txXfrm>
        <a:off x="4120496" y="2477586"/>
        <a:ext cx="769759" cy="590370"/>
      </dsp:txXfrm>
    </dsp:sp>
    <dsp:sp modelId="{0D485A7B-BB75-4A68-B5B1-EFF21DCAB1CB}">
      <dsp:nvSpPr>
        <dsp:cNvPr id="0" name=""/>
        <dsp:cNvSpPr/>
      </dsp:nvSpPr>
      <dsp:spPr>
        <a:xfrm rot="11025164">
          <a:off x="1941900" y="2401414"/>
          <a:ext cx="1861521" cy="528530"/>
        </a:xfrm>
        <a:prstGeom prst="leftArrow">
          <a:avLst>
            <a:gd name="adj1" fmla="val 60000"/>
            <a:gd name="adj2" fmla="val 50000"/>
          </a:avLst>
        </a:prstGeom>
        <a:gradFill rotWithShape="0">
          <a:gsLst>
            <a:gs pos="0">
              <a:schemeClr val="accent1">
                <a:shade val="90000"/>
                <a:hueOff val="0"/>
                <a:satOff val="0"/>
                <a:lumOff val="0"/>
                <a:alphaOff val="0"/>
                <a:tint val="62000"/>
                <a:hueMod val="94000"/>
                <a:satMod val="140000"/>
                <a:lumMod val="110000"/>
              </a:schemeClr>
            </a:gs>
            <a:gs pos="100000">
              <a:schemeClr val="accent1">
                <a:shade val="90000"/>
                <a:hueOff val="0"/>
                <a:satOff val="0"/>
                <a:lumOff val="0"/>
                <a:alphaOff val="0"/>
                <a:tint val="84000"/>
                <a:satMod val="16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F9AA79A2-AC73-4A90-90A7-4BC6C1C1DF57}">
      <dsp:nvSpPr>
        <dsp:cNvPr id="0" name=""/>
        <dsp:cNvSpPr/>
      </dsp:nvSpPr>
      <dsp:spPr>
        <a:xfrm>
          <a:off x="486987" y="1896909"/>
          <a:ext cx="2817946" cy="1409413"/>
        </a:xfrm>
        <a:prstGeom prst="roundRect">
          <a:avLst>
            <a:gd name="adj" fmla="val 10000"/>
          </a:avLst>
        </a:prstGeom>
        <a:gradFill rotWithShape="0">
          <a:gsLst>
            <a:gs pos="0">
              <a:schemeClr val="accent1">
                <a:shade val="80000"/>
                <a:hueOff val="0"/>
                <a:satOff val="0"/>
                <a:lumOff val="0"/>
                <a:alphaOff val="0"/>
                <a:tint val="62000"/>
                <a:hueMod val="94000"/>
                <a:satMod val="140000"/>
                <a:lumMod val="110000"/>
              </a:schemeClr>
            </a:gs>
            <a:gs pos="100000">
              <a:schemeClr val="accent1">
                <a:shade val="80000"/>
                <a:hueOff val="0"/>
                <a:satOff val="0"/>
                <a:lumOff val="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t>生存点</a:t>
          </a:r>
          <a:endParaRPr lang="en-US" altLang="zh-CN" sz="2000" b="1" kern="1200" dirty="0" smtClean="0"/>
        </a:p>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Lopes</a:t>
          </a:r>
          <a:r>
            <a:rPr lang="zh-CN" sz="2000" kern="1200" dirty="0" smtClean="0">
              <a:latin typeface="Times New Roman" pitchFamily="18" charset="0"/>
              <a:cs typeface="Times New Roman" pitchFamily="18" charset="0"/>
            </a:rPr>
            <a:t>与</a:t>
          </a:r>
          <a:r>
            <a:rPr lang="en-US" sz="2000" kern="1200" dirty="0" err="1" smtClean="0">
              <a:latin typeface="Times New Roman" pitchFamily="18" charset="0"/>
              <a:cs typeface="Times New Roman" pitchFamily="18" charset="0"/>
            </a:rPr>
            <a:t>Oden</a:t>
          </a:r>
          <a:r>
            <a:rPr lang="en-US" sz="2000" kern="1200" dirty="0" smtClean="0">
              <a:latin typeface="Times New Roman" pitchFamily="18" charset="0"/>
              <a:cs typeface="Times New Roman" pitchFamily="18" charset="0"/>
            </a:rPr>
            <a:t>(1999)</a:t>
          </a:r>
        </a:p>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March(1988)</a:t>
          </a:r>
          <a:endParaRPr lang="zh-CN" altLang="en-US" sz="2000" kern="1200" dirty="0">
            <a:latin typeface="Times New Roman" pitchFamily="18" charset="0"/>
            <a:cs typeface="Times New Roman" pitchFamily="18" charset="0"/>
          </a:endParaRPr>
        </a:p>
      </dsp:txBody>
      <dsp:txXfrm>
        <a:off x="528267" y="1938189"/>
        <a:ext cx="2735386" cy="1326853"/>
      </dsp:txXfrm>
    </dsp:sp>
    <dsp:sp modelId="{6149E255-B74B-45E3-9B5A-8FF6D1C04439}">
      <dsp:nvSpPr>
        <dsp:cNvPr id="0" name=""/>
        <dsp:cNvSpPr/>
      </dsp:nvSpPr>
      <dsp:spPr>
        <a:xfrm rot="15921932">
          <a:off x="3788071" y="1403881"/>
          <a:ext cx="1255520" cy="528530"/>
        </a:xfrm>
        <a:prstGeom prst="leftArrow">
          <a:avLst>
            <a:gd name="adj1" fmla="val 60000"/>
            <a:gd name="adj2" fmla="val 50000"/>
          </a:avLst>
        </a:prstGeom>
        <a:gradFill rotWithShape="0">
          <a:gsLst>
            <a:gs pos="0">
              <a:schemeClr val="accent1">
                <a:shade val="90000"/>
                <a:hueOff val="384527"/>
                <a:satOff val="-40874"/>
                <a:lumOff val="21454"/>
                <a:alphaOff val="0"/>
                <a:tint val="62000"/>
                <a:hueMod val="94000"/>
                <a:satMod val="140000"/>
                <a:lumMod val="110000"/>
              </a:schemeClr>
            </a:gs>
            <a:gs pos="100000">
              <a:schemeClr val="accent1">
                <a:shade val="90000"/>
                <a:hueOff val="384527"/>
                <a:satOff val="-40874"/>
                <a:lumOff val="21454"/>
                <a:alphaOff val="0"/>
                <a:tint val="84000"/>
                <a:satMod val="16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D325F418-3E5F-4DA4-B3F6-55E8D50700F7}">
      <dsp:nvSpPr>
        <dsp:cNvPr id="0" name=""/>
        <dsp:cNvSpPr/>
      </dsp:nvSpPr>
      <dsp:spPr>
        <a:xfrm>
          <a:off x="2646656" y="163487"/>
          <a:ext cx="3438440" cy="1776833"/>
        </a:xfrm>
        <a:prstGeom prst="roundRect">
          <a:avLst>
            <a:gd name="adj" fmla="val 10000"/>
          </a:avLst>
        </a:prstGeom>
        <a:gradFill rotWithShape="0">
          <a:gsLst>
            <a:gs pos="0">
              <a:schemeClr val="accent1">
                <a:shade val="80000"/>
                <a:hueOff val="379754"/>
                <a:satOff val="-41130"/>
                <a:lumOff val="22002"/>
                <a:alphaOff val="0"/>
                <a:tint val="62000"/>
                <a:hueMod val="94000"/>
                <a:satMod val="140000"/>
                <a:lumMod val="110000"/>
              </a:schemeClr>
            </a:gs>
            <a:gs pos="100000">
              <a:schemeClr val="accent1">
                <a:shade val="80000"/>
                <a:hueOff val="379754"/>
                <a:satOff val="-41130"/>
                <a:lumOff val="22002"/>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t>现状</a:t>
          </a:r>
          <a:endParaRPr lang="en-US" altLang="zh-CN" sz="2000" b="1" kern="1200" dirty="0" smtClean="0"/>
        </a:p>
        <a:p>
          <a:pPr lvl="0" algn="ctr" defTabSz="889000">
            <a:lnSpc>
              <a:spcPct val="90000"/>
            </a:lnSpc>
            <a:spcBef>
              <a:spcPct val="0"/>
            </a:spcBef>
            <a:spcAft>
              <a:spcPct val="35000"/>
            </a:spcAft>
          </a:pPr>
          <a:r>
            <a:rPr lang="en-US" sz="2000" kern="1200" dirty="0" err="1" smtClean="0">
              <a:latin typeface="Times New Roman" pitchFamily="18" charset="0"/>
              <a:cs typeface="Times New Roman" pitchFamily="18" charset="0"/>
            </a:rPr>
            <a:t>Thaler</a:t>
          </a:r>
          <a:r>
            <a:rPr lang="en-US" sz="2000" kern="1200" dirty="0" smtClean="0">
              <a:latin typeface="Times New Roman" pitchFamily="18" charset="0"/>
              <a:cs typeface="Times New Roman" pitchFamily="18" charset="0"/>
            </a:rPr>
            <a:t> (1985)</a:t>
          </a:r>
        </a:p>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K</a:t>
          </a:r>
          <a:r>
            <a:rPr lang="zh-CN" sz="2000" kern="1200" dirty="0" smtClean="0">
              <a:latin typeface="Times New Roman" pitchFamily="18" charset="0"/>
              <a:cs typeface="Times New Roman" pitchFamily="18" charset="0"/>
            </a:rPr>
            <a:t>˝</a:t>
          </a:r>
          <a:r>
            <a:rPr lang="en-US" sz="2000" kern="1200" dirty="0" err="1" smtClean="0">
              <a:latin typeface="Times New Roman" pitchFamily="18" charset="0"/>
              <a:cs typeface="Times New Roman" pitchFamily="18" charset="0"/>
            </a:rPr>
            <a:t>oszegi</a:t>
          </a:r>
          <a:r>
            <a:rPr lang="en-US" sz="2000" kern="1200" dirty="0" smtClean="0">
              <a:latin typeface="Times New Roman" pitchFamily="18" charset="0"/>
              <a:cs typeface="Times New Roman" pitchFamily="18" charset="0"/>
            </a:rPr>
            <a:t> </a:t>
          </a:r>
          <a:r>
            <a:rPr lang="zh-CN" sz="2000" kern="1200" dirty="0" smtClean="0">
              <a:latin typeface="Times New Roman" pitchFamily="18" charset="0"/>
              <a:cs typeface="Times New Roman" pitchFamily="18" charset="0"/>
            </a:rPr>
            <a:t>与</a:t>
          </a:r>
          <a:r>
            <a:rPr lang="en-US" sz="2000" kern="1200" dirty="0" smtClean="0">
              <a:latin typeface="Times New Roman" pitchFamily="18" charset="0"/>
              <a:cs typeface="Times New Roman" pitchFamily="18" charset="0"/>
            </a:rPr>
            <a:t>Rabin(2006)</a:t>
          </a:r>
          <a:r>
            <a:rPr lang="en-US" sz="2000" kern="1200" baseline="30000" dirty="0" smtClean="0">
              <a:latin typeface="Times New Roman" pitchFamily="18" charset="0"/>
              <a:cs typeface="Times New Roman" pitchFamily="18" charset="0"/>
            </a:rPr>
            <a:t>]</a:t>
          </a:r>
        </a:p>
        <a:p>
          <a:pPr lvl="0" algn="ctr" defTabSz="889000">
            <a:lnSpc>
              <a:spcPct val="90000"/>
            </a:lnSpc>
            <a:spcBef>
              <a:spcPct val="0"/>
            </a:spcBef>
            <a:spcAft>
              <a:spcPct val="35000"/>
            </a:spcAft>
          </a:pPr>
          <a:r>
            <a:rPr lang="en-US" sz="2000" kern="1200" dirty="0" err="1" smtClean="0">
              <a:latin typeface="Times New Roman" pitchFamily="18" charset="0"/>
              <a:cs typeface="Times New Roman" pitchFamily="18" charset="0"/>
            </a:rPr>
            <a:t>Kahneman</a:t>
          </a:r>
          <a:r>
            <a:rPr lang="zh-CN" sz="2000" kern="1200" dirty="0" smtClean="0">
              <a:latin typeface="Times New Roman" pitchFamily="18" charset="0"/>
              <a:cs typeface="Times New Roman" pitchFamily="18" charset="0"/>
            </a:rPr>
            <a:t>与</a:t>
          </a:r>
          <a:r>
            <a:rPr lang="en-US" sz="2000" kern="1200" dirty="0" err="1" smtClean="0">
              <a:latin typeface="Times New Roman" pitchFamily="18" charset="0"/>
              <a:cs typeface="Times New Roman" pitchFamily="18" charset="0"/>
            </a:rPr>
            <a:t>Tversky</a:t>
          </a:r>
          <a:r>
            <a:rPr lang="en-US" sz="2000" kern="1200" dirty="0" smtClean="0">
              <a:latin typeface="Times New Roman" pitchFamily="18" charset="0"/>
              <a:cs typeface="Times New Roman" pitchFamily="18" charset="0"/>
            </a:rPr>
            <a:t>(1979)</a:t>
          </a:r>
          <a:endParaRPr lang="zh-CN" altLang="en-US" sz="2000" kern="1200" dirty="0">
            <a:latin typeface="Times New Roman" pitchFamily="18" charset="0"/>
            <a:cs typeface="Times New Roman" pitchFamily="18" charset="0"/>
          </a:endParaRPr>
        </a:p>
      </dsp:txBody>
      <dsp:txXfrm>
        <a:off x="2698698" y="215529"/>
        <a:ext cx="3334356" cy="1672749"/>
      </dsp:txXfrm>
    </dsp:sp>
    <dsp:sp modelId="{69D9A51B-6718-4DA2-B398-D98223D1A1AE}">
      <dsp:nvSpPr>
        <dsp:cNvPr id="0" name=""/>
        <dsp:cNvSpPr/>
      </dsp:nvSpPr>
      <dsp:spPr>
        <a:xfrm rot="21464596">
          <a:off x="5089675" y="2445774"/>
          <a:ext cx="1882974" cy="528530"/>
        </a:xfrm>
        <a:prstGeom prst="leftArrow">
          <a:avLst>
            <a:gd name="adj1" fmla="val 60000"/>
            <a:gd name="adj2" fmla="val 50000"/>
          </a:avLst>
        </a:prstGeom>
        <a:gradFill rotWithShape="0">
          <a:gsLst>
            <a:gs pos="0">
              <a:schemeClr val="accent1">
                <a:shade val="90000"/>
                <a:hueOff val="769053"/>
                <a:satOff val="-81747"/>
                <a:lumOff val="42908"/>
                <a:alphaOff val="0"/>
                <a:tint val="62000"/>
                <a:hueMod val="94000"/>
                <a:satMod val="140000"/>
                <a:lumMod val="110000"/>
              </a:schemeClr>
            </a:gs>
            <a:gs pos="100000">
              <a:schemeClr val="accent1">
                <a:shade val="90000"/>
                <a:hueOff val="769053"/>
                <a:satOff val="-81747"/>
                <a:lumOff val="42908"/>
                <a:alphaOff val="0"/>
                <a:tint val="84000"/>
                <a:satMod val="16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DEF86F80-7A85-4C02-BAF0-361A59BCB872}">
      <dsp:nvSpPr>
        <dsp:cNvPr id="0" name=""/>
        <dsp:cNvSpPr/>
      </dsp:nvSpPr>
      <dsp:spPr>
        <a:xfrm>
          <a:off x="5643601" y="1786148"/>
          <a:ext cx="2785247" cy="1773775"/>
        </a:xfrm>
        <a:prstGeom prst="roundRect">
          <a:avLst>
            <a:gd name="adj" fmla="val 10000"/>
          </a:avLst>
        </a:prstGeom>
        <a:gradFill rotWithShape="0">
          <a:gsLst>
            <a:gs pos="0">
              <a:schemeClr val="accent1">
                <a:shade val="80000"/>
                <a:hueOff val="759508"/>
                <a:satOff val="-82260"/>
                <a:lumOff val="44003"/>
                <a:alphaOff val="0"/>
                <a:tint val="62000"/>
                <a:hueMod val="94000"/>
                <a:satMod val="140000"/>
                <a:lumMod val="110000"/>
              </a:schemeClr>
            </a:gs>
            <a:gs pos="100000">
              <a:schemeClr val="accent1">
                <a:shade val="80000"/>
                <a:hueOff val="759508"/>
                <a:satOff val="-82260"/>
                <a:lumOff val="44003"/>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t>期望、目标</a:t>
          </a:r>
          <a:endParaRPr lang="en-US" altLang="zh-CN" sz="2000" b="1" kern="1200" dirty="0" smtClean="0"/>
        </a:p>
        <a:p>
          <a:pPr lvl="0" algn="ctr" defTabSz="889000">
            <a:lnSpc>
              <a:spcPct val="90000"/>
            </a:lnSpc>
            <a:spcBef>
              <a:spcPct val="0"/>
            </a:spcBef>
            <a:spcAft>
              <a:spcPct val="35000"/>
            </a:spcAft>
          </a:pPr>
          <a:r>
            <a:rPr lang="en-US" sz="2000" kern="1200" dirty="0" err="1" smtClean="0">
              <a:latin typeface="Times New Roman" pitchFamily="18" charset="0"/>
              <a:cs typeface="Times New Roman" pitchFamily="18" charset="0"/>
            </a:rPr>
            <a:t>Abeler</a:t>
          </a:r>
          <a:r>
            <a:rPr lang="zh-CN" sz="2000" kern="1200" dirty="0" smtClean="0">
              <a:latin typeface="Times New Roman" pitchFamily="18" charset="0"/>
              <a:cs typeface="Times New Roman" pitchFamily="18" charset="0"/>
            </a:rPr>
            <a:t>等</a:t>
          </a:r>
          <a:r>
            <a:rPr lang="en-US" sz="2000" kern="1200" dirty="0" smtClean="0">
              <a:latin typeface="Times New Roman" pitchFamily="18" charset="0"/>
              <a:cs typeface="Times New Roman" pitchFamily="18" charset="0"/>
            </a:rPr>
            <a:t>(2009)</a:t>
          </a:r>
        </a:p>
        <a:p>
          <a:pPr lvl="0" algn="ctr" defTabSz="889000">
            <a:lnSpc>
              <a:spcPct val="90000"/>
            </a:lnSpc>
            <a:spcBef>
              <a:spcPct val="0"/>
            </a:spcBef>
            <a:spcAft>
              <a:spcPct val="35000"/>
            </a:spcAft>
          </a:pPr>
          <a:r>
            <a:rPr lang="en-US" sz="2000" kern="1200" dirty="0" smtClean="0">
              <a:latin typeface="Times New Roman" pitchFamily="18" charset="0"/>
              <a:cs typeface="Times New Roman" pitchFamily="18" charset="0"/>
            </a:rPr>
            <a:t>Heath</a:t>
          </a:r>
          <a:r>
            <a:rPr lang="zh-CN" sz="2000" kern="1200" dirty="0" smtClean="0">
              <a:latin typeface="Times New Roman" pitchFamily="18" charset="0"/>
              <a:cs typeface="Times New Roman" pitchFamily="18" charset="0"/>
            </a:rPr>
            <a:t>等</a:t>
          </a:r>
          <a:r>
            <a:rPr lang="en-US" sz="2000" kern="1200" dirty="0" smtClean="0">
              <a:latin typeface="Times New Roman" pitchFamily="18" charset="0"/>
              <a:cs typeface="Times New Roman" pitchFamily="18" charset="0"/>
            </a:rPr>
            <a:t>(1999)</a:t>
          </a:r>
        </a:p>
        <a:p>
          <a:pPr lvl="0" algn="ctr" defTabSz="889000">
            <a:lnSpc>
              <a:spcPct val="90000"/>
            </a:lnSpc>
            <a:spcBef>
              <a:spcPct val="0"/>
            </a:spcBef>
            <a:spcAft>
              <a:spcPct val="35000"/>
            </a:spcAft>
          </a:pPr>
          <a:r>
            <a:rPr lang="zh-CN" sz="2000" kern="1200" dirty="0" smtClean="0">
              <a:latin typeface="Times New Roman" pitchFamily="18" charset="0"/>
              <a:cs typeface="Times New Roman" pitchFamily="18" charset="0"/>
            </a:rPr>
            <a:t> </a:t>
          </a:r>
          <a:r>
            <a:rPr lang="en-US" sz="2000" kern="1200" dirty="0" smtClean="0">
              <a:latin typeface="Times New Roman" pitchFamily="18" charset="0"/>
              <a:cs typeface="Times New Roman" pitchFamily="18" charset="0"/>
            </a:rPr>
            <a:t>March</a:t>
          </a:r>
          <a:r>
            <a:rPr lang="zh-CN" sz="2000" kern="1200" dirty="0" smtClean="0">
              <a:latin typeface="Times New Roman" pitchFamily="18" charset="0"/>
              <a:cs typeface="Times New Roman" pitchFamily="18" charset="0"/>
            </a:rPr>
            <a:t>与</a:t>
          </a:r>
          <a:r>
            <a:rPr lang="en-US" sz="2000" kern="1200" dirty="0" err="1" smtClean="0">
              <a:latin typeface="Times New Roman" pitchFamily="18" charset="0"/>
              <a:cs typeface="Times New Roman" pitchFamily="18" charset="0"/>
            </a:rPr>
            <a:t>Shapira</a:t>
          </a:r>
          <a:r>
            <a:rPr lang="en-US" sz="2000" kern="1200" dirty="0" smtClean="0">
              <a:latin typeface="Times New Roman" pitchFamily="18" charset="0"/>
              <a:cs typeface="Times New Roman" pitchFamily="18" charset="0"/>
            </a:rPr>
            <a:t>(1992)</a:t>
          </a:r>
          <a:endParaRPr lang="zh-CN" altLang="en-US" sz="2000" kern="1200" dirty="0">
            <a:latin typeface="Times New Roman" pitchFamily="18" charset="0"/>
            <a:cs typeface="Times New Roman" pitchFamily="18" charset="0"/>
          </a:endParaRPr>
        </a:p>
      </dsp:txBody>
      <dsp:txXfrm>
        <a:off x="5695553" y="1838100"/>
        <a:ext cx="2681343" cy="166987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rgbClr val="FF0000"/>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研究目的与意义</a:t>
          </a:r>
          <a:endParaRPr lang="zh-CN" altLang="en-US" sz="2800" kern="1200" dirty="0">
            <a:solidFill>
              <a:srgbClr val="FF0000"/>
            </a:solidFill>
          </a:endParaRPr>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rgbClr val="FF0000"/>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研究内容</a:t>
          </a:r>
          <a:endParaRPr lang="zh-CN" altLang="en-US" sz="2800" kern="1200" dirty="0">
            <a:solidFill>
              <a:srgbClr val="FF0000"/>
            </a:solidFill>
          </a:endParaRPr>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4" Type="http://schemas.openxmlformats.org/officeDocument/2006/relationships/image" Target="../media/image8.wmf"/><Relationship Id="rId5" Type="http://schemas.openxmlformats.org/officeDocument/2006/relationships/image" Target="../media/image9.wmf"/><Relationship Id="rId6" Type="http://schemas.openxmlformats.org/officeDocument/2006/relationships/image" Target="../media/image10.wmf"/><Relationship Id="rId7" Type="http://schemas.openxmlformats.org/officeDocument/2006/relationships/image" Target="../media/image11.wmf"/><Relationship Id="rId1" Type="http://schemas.openxmlformats.org/officeDocument/2006/relationships/image" Target="../media/image5.wmf"/><Relationship Id="rId2"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D16123-E431-484F-ADB8-ADED6BA79FB9}" type="datetimeFigureOut">
              <a:rPr kumimoji="1" lang="zh-CN" altLang="en-US" smtClean="0"/>
              <a:t>2016/12/25</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87005C-8A45-BA4D-AFEE-5E0DD47E8959}" type="slidenum">
              <a:rPr kumimoji="1" lang="zh-CN" altLang="en-US" smtClean="0"/>
              <a:t>‹#›</a:t>
            </a:fld>
            <a:endParaRPr kumimoji="1" lang="zh-CN" altLang="en-US"/>
          </a:p>
        </p:txBody>
      </p:sp>
    </p:spTree>
    <p:extLst>
      <p:ext uri="{BB962C8B-B14F-4D97-AF65-F5344CB8AC3E}">
        <p14:creationId xmlns:p14="http://schemas.microsoft.com/office/powerpoint/2010/main" val="1922734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ea typeface="宋体" pitchFamily="2" charset="-122"/>
              </a:defRPr>
            </a:lvl1pPr>
          </a:lstStyle>
          <a:p>
            <a:pPr>
              <a:defRPr/>
            </a:pPr>
            <a:fld id="{248961D5-34F7-004F-A89E-2C3B0F4A8886}" type="datetimeFigureOut">
              <a:rPr lang="zh-CN" altLang="en-US"/>
              <a:pPr>
                <a:defRPr/>
              </a:pPr>
              <a:t>2016/12/25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7CB2B00-EAFD-5F42-9112-3D436158506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4</a:t>
            </a:fld>
            <a:endParaRPr lang="zh-CN" altLang="en-US"/>
          </a:p>
        </p:txBody>
      </p:sp>
    </p:spTree>
    <p:extLst>
      <p:ext uri="{BB962C8B-B14F-4D97-AF65-F5344CB8AC3E}">
        <p14:creationId xmlns:p14="http://schemas.microsoft.com/office/powerpoint/2010/main" val="1829628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A3A5810-6A9A-5942-9D5F-A40AA9E8184A}" type="slidenum">
              <a:rPr lang="zh-CN" altLang="en-US"/>
              <a:pPr eaLnBrk="1" hangingPunct="1"/>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E2331067-A6A9-0D40-9F5C-6BF29984C705}"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7C58944C-2D6D-AA4A-97A6-6AAFE971CED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smtClean="0"/>
              <a:t>单击此处编辑母版标题样式</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FD3B17F7-11F1-9D40-91AA-30330C09438A}"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76EFF411-929E-674F-8999-640327CEA16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6D9564A2-86DF-7E4A-ADF9-0FDD47E2AE81}"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F3B89948-6A73-1B41-923E-2745503EB3A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pPr>
              <a:defRPr/>
            </a:pPr>
            <a:fld id="{EA83A02C-C02C-5F4D-9C23-3EB50C4A3978}" type="datetimeFigureOut">
              <a:rPr lang="zh-CN" altLang="en-US" smtClean="0"/>
              <a:pPr>
                <a:defRPr/>
              </a:pPr>
              <a:t>2016/12/25</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8046F8CB-D83F-9947-95D7-941CE17FF4D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fld id="{7C0DDBCB-B92C-3D49-B1E5-0F1208E3F860}" type="datetimeFigureOut">
              <a:rPr lang="zh-CN" altLang="en-US" smtClean="0"/>
              <a:pPr>
                <a:defRPr/>
              </a:pPr>
              <a:t>2016/12/25</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E1D02328-6045-DB4E-9E17-B2BA9FE99F7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75CB14A-C085-9443-9C3E-4CEC225630B1}" type="datetimeFigureOut">
              <a:rPr lang="zh-CN" altLang="en-US" smtClean="0"/>
              <a:pPr>
                <a:defRPr/>
              </a:pPr>
              <a:t>2016/12/25</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409EB43A-A8F9-E643-AE18-ED2CD8D6743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585431D2-5A3B-6E43-99A7-EB016C97EDF6}" type="datetimeFigureOut">
              <a:rPr lang="zh-CN" altLang="en-US" smtClean="0"/>
              <a:pPr>
                <a:defRPr/>
              </a:pPr>
              <a:t>2016/12/25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1A103E64-5A78-634C-9C7B-91F66DD1EE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F9CB7FC8-0A2E-594D-AF6C-BCA911CB5363}" type="datetimeFigureOut">
              <a:rPr lang="zh-CN" altLang="en-US" smtClean="0"/>
              <a:pPr>
                <a:defRPr/>
              </a:pPr>
              <a:t>2016/12/25</a:t>
            </a:fld>
            <a:endParaRPr lang="zh-CN" altLang="en-US"/>
          </a:p>
        </p:txBody>
      </p:sp>
      <p:sp>
        <p:nvSpPr>
          <p:cNvPr id="6" name="Footer Placeholder 5"/>
          <p:cNvSpPr>
            <a:spLocks noGrp="1"/>
          </p:cNvSpPr>
          <p:nvPr>
            <p:ph type="ftr" sz="quarter" idx="11"/>
          </p:nvPr>
        </p:nvSpPr>
        <p:spPr>
          <a:xfrm>
            <a:off x="533400" y="6172200"/>
            <a:ext cx="5811724" cy="365125"/>
          </a:xfrm>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B8E146D2-95AE-4743-9646-2BC93BD1E39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defRPr/>
            </a:pPr>
            <a:endParaRPr lang="zh-CN" alt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F7DFD84-29BE-FE42-8BD0-273F3ADC9E0E}" type="slidenum">
              <a:rPr lang="zh-CN" altLang="en-US" smtClean="0"/>
              <a:pPr/>
              <a:t>‹#›</a:t>
            </a:fld>
            <a:endParaRPr lang="zh-CN" altLang="en-US"/>
          </a:p>
        </p:txBody>
      </p:sp>
    </p:spTree>
    <p:extLst>
      <p:ext uri="{BB962C8B-B14F-4D97-AF65-F5344CB8AC3E}">
        <p14:creationId xmlns:p14="http://schemas.microsoft.com/office/powerpoint/2010/main" val="2023455311"/>
      </p:ext>
    </p:extLst>
  </p:cSld>
  <p:clrMap bg1="dk1" tx1="lt1" bg2="dk2" tx2="lt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 id="2147484428" r:id="rId12"/>
    <p:sldLayoutId id="2147484429" r:id="rId13"/>
    <p:sldLayoutId id="2147484430" r:id="rId14"/>
    <p:sldLayoutId id="2147484431" r:id="rId15"/>
    <p:sldLayoutId id="2147484432" r:id="rId16"/>
    <p:sldLayoutId id="2147484433"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7.xml"/><Relationship Id="rId2" Type="http://schemas.openxmlformats.org/officeDocument/2006/relationships/diagramData" Target="../diagrams/data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3.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4.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1" Type="http://schemas.openxmlformats.org/officeDocument/2006/relationships/oleObject" Target="../embeddings/oleObject8.bin"/><Relationship Id="rId12" Type="http://schemas.openxmlformats.org/officeDocument/2006/relationships/image" Target="../media/image9.wmf"/><Relationship Id="rId13" Type="http://schemas.openxmlformats.org/officeDocument/2006/relationships/oleObject" Target="../embeddings/oleObject9.bin"/><Relationship Id="rId14" Type="http://schemas.openxmlformats.org/officeDocument/2006/relationships/image" Target="../media/image10.wmf"/><Relationship Id="rId15" Type="http://schemas.openxmlformats.org/officeDocument/2006/relationships/oleObject" Target="../embeddings/oleObject10.bin"/><Relationship Id="rId16" Type="http://schemas.openxmlformats.org/officeDocument/2006/relationships/image" Target="../media/image11.w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oleObject" Target="../embeddings/oleObject4.bin"/><Relationship Id="rId4" Type="http://schemas.openxmlformats.org/officeDocument/2006/relationships/image" Target="../media/image5.wmf"/><Relationship Id="rId5" Type="http://schemas.openxmlformats.org/officeDocument/2006/relationships/oleObject" Target="../embeddings/oleObject5.bin"/><Relationship Id="rId6" Type="http://schemas.openxmlformats.org/officeDocument/2006/relationships/image" Target="../media/image6.wmf"/><Relationship Id="rId7" Type="http://schemas.openxmlformats.org/officeDocument/2006/relationships/oleObject" Target="../embeddings/oleObject6.bin"/><Relationship Id="rId8" Type="http://schemas.openxmlformats.org/officeDocument/2006/relationships/image" Target="../media/image7.wmf"/><Relationship Id="rId9" Type="http://schemas.openxmlformats.org/officeDocument/2006/relationships/oleObject" Target="../embeddings/oleObject7.bin"/><Relationship Id="rId10" Type="http://schemas.openxmlformats.org/officeDocument/2006/relationships/image" Target="../media/image8.wmf"/></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2.wmf"/><Relationship Id="rId5" Type="http://schemas.openxmlformats.org/officeDocument/2006/relationships/oleObject" Target="../embeddings/oleObject12.bin"/><Relationship Id="rId6" Type="http://schemas.openxmlformats.org/officeDocument/2006/relationships/image" Target="../media/image13.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diagramData" Target="../diagrams/data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1" Type="http://schemas.openxmlformats.org/officeDocument/2006/relationships/slideLayout" Target="../slideLayouts/slideLayout7.xml"/><Relationship Id="rId2" Type="http://schemas.openxmlformats.org/officeDocument/2006/relationships/diagramData" Target="../diagrams/data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2.xml"/><Relationship Id="rId4" Type="http://schemas.openxmlformats.org/officeDocument/2006/relationships/diagramQuickStyle" Target="../diagrams/quickStyle12.xml"/><Relationship Id="rId5" Type="http://schemas.openxmlformats.org/officeDocument/2006/relationships/diagramColors" Target="../diagrams/colors12.xml"/><Relationship Id="rId6" Type="http://schemas.microsoft.com/office/2007/relationships/diagramDrawing" Target="../diagrams/drawing12.xml"/><Relationship Id="rId1" Type="http://schemas.openxmlformats.org/officeDocument/2006/relationships/slideLayout" Target="../slideLayouts/slideLayout7.xml"/><Relationship Id="rId2" Type="http://schemas.openxmlformats.org/officeDocument/2006/relationships/diagramData" Target="../diagrams/data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785813" y="785813"/>
            <a:ext cx="7772400" cy="1470025"/>
          </a:xfrm>
          <a:ln>
            <a:miter lim="800000"/>
            <a:headEnd/>
            <a:tailEnd/>
          </a:ln>
        </p:spPr>
        <p:txBody>
          <a:bodyPr>
            <a:normAutofit fontScale="90000"/>
          </a:bodyPr>
          <a:lstStyle/>
          <a:p>
            <a:pPr algn="ctr" eaLnBrk="1" fontAlgn="auto" hangingPunct="1">
              <a:spcAft>
                <a:spcPts val="0"/>
              </a:spcAft>
              <a:defRPr/>
            </a:pPr>
            <a:r>
              <a:rPr lang="en-US" altLang="zh-CN" sz="4800" dirty="0" smtClean="0"/>
              <a:t>M</a:t>
            </a:r>
            <a:r>
              <a:rPr lang="zh-CN" altLang="en-US" sz="4800" dirty="0" smtClean="0"/>
              <a:t>软件公司研发部门绩效管理体系设计</a:t>
            </a:r>
          </a:p>
        </p:txBody>
      </p:sp>
      <p:sp>
        <p:nvSpPr>
          <p:cNvPr id="10243" name="副标题 2"/>
          <p:cNvSpPr>
            <a:spLocks noGrp="1"/>
          </p:cNvSpPr>
          <p:nvPr>
            <p:ph type="subTitle" idx="1"/>
          </p:nvPr>
        </p:nvSpPr>
        <p:spPr>
          <a:xfrm>
            <a:off x="1428750" y="3286125"/>
            <a:ext cx="6400800" cy="1752600"/>
          </a:xfrm>
        </p:spPr>
        <p:txBody>
          <a:bodyPr/>
          <a:lstStyle/>
          <a:p>
            <a:pPr marR="0" algn="l" eaLnBrk="1" hangingPunct="1">
              <a:buFont typeface="Arial" charset="0"/>
              <a:buNone/>
            </a:pPr>
            <a:r>
              <a:rPr lang="zh-CN" altLang="en-US" dirty="0">
                <a:solidFill>
                  <a:schemeClr val="hlink"/>
                </a:solidFill>
                <a:latin typeface="楷体_GB2312" charset="0"/>
                <a:ea typeface="楷体_GB2312" charset="0"/>
                <a:cs typeface="楷体_GB2312" charset="0"/>
              </a:rPr>
              <a:t>姓    名</a:t>
            </a:r>
            <a:r>
              <a:rPr lang="zh-CN" altLang="en-US" dirty="0" smtClean="0">
                <a:solidFill>
                  <a:schemeClr val="hlink"/>
                </a:solidFill>
                <a:latin typeface="楷体_GB2312" charset="0"/>
                <a:ea typeface="楷体_GB2312" charset="0"/>
                <a:cs typeface="楷体_GB2312" charset="0"/>
              </a:rPr>
              <a:t>：何佳</a:t>
            </a:r>
            <a:endParaRPr lang="zh-CN" altLang="en-US" dirty="0">
              <a:ea typeface="楷体_GB2312" charset="0"/>
              <a:cs typeface="楷体_GB2312" charset="0"/>
            </a:endParaRPr>
          </a:p>
          <a:p>
            <a:pPr marR="0" algn="l" eaLnBrk="1" hangingPunct="1">
              <a:buFont typeface="Arial" charset="0"/>
              <a:buNone/>
            </a:pPr>
            <a:r>
              <a:rPr lang="zh-CN" altLang="en-US" dirty="0">
                <a:solidFill>
                  <a:schemeClr val="hlink"/>
                </a:solidFill>
                <a:ea typeface="楷体_GB2312" charset="0"/>
                <a:cs typeface="楷体_GB2312" charset="0"/>
              </a:rPr>
              <a:t>学科专业：</a:t>
            </a:r>
            <a:r>
              <a:rPr lang="zh-CN" altLang="en-US" dirty="0">
                <a:ea typeface="楷体_GB2312" charset="0"/>
                <a:cs typeface="楷体_GB2312" charset="0"/>
              </a:rPr>
              <a:t>管理科学与工程</a:t>
            </a:r>
          </a:p>
          <a:p>
            <a:pPr marR="0" algn="l" eaLnBrk="1" hangingPunct="1">
              <a:buFont typeface="Arial" charset="0"/>
              <a:buNone/>
            </a:pPr>
            <a:r>
              <a:rPr lang="zh-CN" altLang="en-US" dirty="0">
                <a:solidFill>
                  <a:schemeClr val="hlink"/>
                </a:solidFill>
                <a:ea typeface="楷体_GB2312" charset="0"/>
                <a:cs typeface="楷体_GB2312" charset="0"/>
              </a:rPr>
              <a:t>指导教师：</a:t>
            </a:r>
            <a:r>
              <a:rPr lang="zh-CN" altLang="en-US" dirty="0">
                <a:latin typeface="楷体_GB2312" charset="0"/>
                <a:ea typeface="楷体_GB2312" charset="0"/>
                <a:cs typeface="楷体_GB2312" charset="0"/>
              </a:rPr>
              <a:t>刘咏梅  教授</a:t>
            </a:r>
          </a:p>
          <a:p>
            <a:pPr marR="0" eaLnBrk="1" hangingPunct="1">
              <a:buFont typeface="Arial" charset="0"/>
              <a:buNone/>
            </a:pPr>
            <a:endParaRPr lang="zh-CN" altLang="en-US" dirty="0"/>
          </a:p>
        </p:txBody>
      </p:sp>
    </p:spTree>
  </p:cSld>
  <p:clrMapOvr>
    <a:masterClrMapping/>
  </p:clrMapOvr>
  <p:transition advTm="389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500034" y="1325562"/>
          <a:ext cx="8215370" cy="2389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435" name="矩形 2"/>
          <p:cNvSpPr>
            <a:spLocks noChangeArrowheads="1"/>
          </p:cNvSpPr>
          <p:nvPr/>
        </p:nvSpPr>
        <p:spPr bwMode="auto">
          <a:xfrm>
            <a:off x="571500" y="357188"/>
            <a:ext cx="5540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3200" b="1">
                <a:solidFill>
                  <a:srgbClr val="04617B"/>
                </a:solidFill>
                <a:latin typeface="宋体" charset="-122"/>
              </a:rPr>
              <a:t>国内外研究现状</a:t>
            </a:r>
            <a:r>
              <a:rPr lang="en-US" altLang="zh-CN" sz="3200" b="1">
                <a:solidFill>
                  <a:srgbClr val="04617B"/>
                </a:solidFill>
                <a:latin typeface="宋体" charset="-122"/>
              </a:rPr>
              <a:t>——</a:t>
            </a:r>
            <a:r>
              <a:rPr lang="zh-CN" altLang="en-US" sz="3200" b="1">
                <a:solidFill>
                  <a:srgbClr val="04617B"/>
                </a:solidFill>
                <a:latin typeface="宋体" charset="-122"/>
              </a:rPr>
              <a:t>前景理论</a:t>
            </a:r>
          </a:p>
        </p:txBody>
      </p:sp>
      <p:sp>
        <p:nvSpPr>
          <p:cNvPr id="18436" name="TextBox 3"/>
          <p:cNvSpPr txBox="1">
            <a:spLocks noChangeArrowheads="1"/>
          </p:cNvSpPr>
          <p:nvPr/>
        </p:nvSpPr>
        <p:spPr bwMode="auto">
          <a:xfrm>
            <a:off x="288925" y="4143375"/>
            <a:ext cx="87122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Char char="•"/>
            </a:pPr>
            <a:r>
              <a:rPr lang="en-US" altLang="zh-CN"/>
              <a:t> Wang(2003)</a:t>
            </a:r>
            <a:r>
              <a:rPr lang="zh-CN" altLang="en-US"/>
              <a:t>：比较了期望效应理论和前景理论框架下建立了风险厌恶的报童模型。</a:t>
            </a:r>
            <a:endParaRPr lang="en-US" altLang="zh-CN"/>
          </a:p>
          <a:p>
            <a:pPr eaLnBrk="1" hangingPunct="1">
              <a:lnSpc>
                <a:spcPct val="150000"/>
              </a:lnSpc>
            </a:pPr>
            <a:r>
              <a:rPr lang="zh-CN" altLang="en-US"/>
              <a:t>损失厌恶型报童在低缺货成本情况下比风险中性报童订购的少，在高缺货成本情况下则更多</a:t>
            </a:r>
            <a:endParaRPr lang="en-US" altLang="zh-CN"/>
          </a:p>
          <a:p>
            <a:pPr eaLnBrk="1" hangingPunct="1">
              <a:lnSpc>
                <a:spcPct val="150000"/>
              </a:lnSpc>
              <a:buFont typeface="Arial" charset="0"/>
              <a:buChar char="•"/>
            </a:pPr>
            <a:r>
              <a:rPr lang="zh-CN" altLang="en-US"/>
              <a:t>邓天虎与黄四民</a:t>
            </a:r>
            <a:r>
              <a:rPr lang="en-US" altLang="zh-CN"/>
              <a:t> (2009)</a:t>
            </a:r>
            <a:r>
              <a:rPr lang="zh-CN" altLang="en-US"/>
              <a:t>：重点讨论了基于前景理论的报童问题解的存在性与唯一性</a:t>
            </a:r>
            <a:endParaRPr lang="en-US" altLang="zh-CN"/>
          </a:p>
          <a:p>
            <a:pPr eaLnBrk="1" hangingPunct="1">
              <a:lnSpc>
                <a:spcPct val="150000"/>
              </a:lnSpc>
              <a:buFont typeface="Arial" charset="0"/>
              <a:buChar char="•"/>
            </a:pPr>
            <a:r>
              <a:rPr lang="zh-CN" altLang="en-US"/>
              <a:t>彭民</a:t>
            </a:r>
            <a:r>
              <a:rPr lang="en-US" altLang="zh-CN"/>
              <a:t>(2008)</a:t>
            </a:r>
            <a:r>
              <a:rPr lang="zh-CN" altLang="en-US"/>
              <a:t>比较了期望效用理论和前景理论对受试者决策的解释程度，结果表明前景理论更能解释报童问题的决策偏差</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左箭头 5"/>
          <p:cNvSpPr/>
          <p:nvPr/>
        </p:nvSpPr>
        <p:spPr>
          <a:xfrm rot="5400000">
            <a:off x="3620863" y="4769051"/>
            <a:ext cx="1882974" cy="528530"/>
          </a:xfrm>
          <a:prstGeom prst="leftArrow">
            <a:avLst>
              <a:gd name="adj1" fmla="val 60000"/>
              <a:gd name="adj2" fmla="val 50000"/>
            </a:avLst>
          </a:prstGeom>
        </p:spPr>
        <p:style>
          <a:lnRef idx="0">
            <a:schemeClr val="accent1">
              <a:shade val="90000"/>
              <a:hueOff val="709448"/>
              <a:satOff val="-39231"/>
              <a:lumOff val="32193"/>
              <a:alphaOff val="0"/>
            </a:schemeClr>
          </a:lnRef>
          <a:fillRef idx="2">
            <a:schemeClr val="accent1">
              <a:shade val="90000"/>
              <a:hueOff val="709448"/>
              <a:satOff val="-39231"/>
              <a:lumOff val="32193"/>
              <a:alphaOff val="0"/>
            </a:schemeClr>
          </a:fillRef>
          <a:effectRef idx="1">
            <a:schemeClr val="accent1">
              <a:shade val="90000"/>
              <a:hueOff val="709448"/>
              <a:satOff val="-39231"/>
              <a:lumOff val="32193"/>
              <a:alphaOff val="0"/>
            </a:schemeClr>
          </a:effectRef>
          <a:fontRef idx="minor">
            <a:schemeClr val="lt1">
              <a:hueOff val="0"/>
              <a:satOff val="0"/>
              <a:lumOff val="0"/>
              <a:alphaOff val="0"/>
            </a:schemeClr>
          </a:fontRef>
        </p:style>
        <p:txBody>
          <a:bodyPr/>
          <a:lstStyle/>
          <a:p>
            <a:pPr>
              <a:defRPr/>
            </a:pPr>
            <a:endParaRPr lang="zh-CN" altLang="en-US"/>
          </a:p>
        </p:txBody>
      </p:sp>
      <p:graphicFrame>
        <p:nvGraphicFramePr>
          <p:cNvPr id="2" name="图示 1"/>
          <p:cNvGraphicFramePr/>
          <p:nvPr/>
        </p:nvGraphicFramePr>
        <p:xfrm>
          <a:off x="-32" y="714356"/>
          <a:ext cx="87154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组合 2"/>
          <p:cNvGrpSpPr/>
          <p:nvPr/>
        </p:nvGrpSpPr>
        <p:grpSpPr>
          <a:xfrm>
            <a:off x="785786" y="4500570"/>
            <a:ext cx="7643866" cy="2278849"/>
            <a:chOff x="2374304" y="-193703"/>
            <a:chExt cx="3642704" cy="2071702"/>
          </a:xfrm>
          <a:scene3d>
            <a:camera prst="orthographicFront"/>
            <a:lightRig rig="flat" dir="t"/>
          </a:scene3d>
        </p:grpSpPr>
        <p:sp>
          <p:nvSpPr>
            <p:cNvPr id="4" name="圆角矩形 3"/>
            <p:cNvSpPr/>
            <p:nvPr/>
          </p:nvSpPr>
          <p:spPr>
            <a:xfrm>
              <a:off x="2374304" y="-193703"/>
              <a:ext cx="3642704" cy="2071702"/>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shade val="80000"/>
                <a:hueOff val="354778"/>
                <a:satOff val="-19922"/>
                <a:lumOff val="17181"/>
                <a:alphaOff val="0"/>
              </a:schemeClr>
            </a:fillRef>
            <a:effectRef idx="1">
              <a:schemeClr val="accent1">
                <a:shade val="80000"/>
                <a:hueOff val="354778"/>
                <a:satOff val="-19922"/>
                <a:lumOff val="17181"/>
                <a:alphaOff val="0"/>
              </a:schemeClr>
            </a:effectRef>
            <a:fontRef idx="minor">
              <a:schemeClr val="dk1"/>
            </a:fontRef>
          </p:style>
        </p:sp>
        <p:sp>
          <p:nvSpPr>
            <p:cNvPr id="5" name="圆角矩形 4"/>
            <p:cNvSpPr/>
            <p:nvPr/>
          </p:nvSpPr>
          <p:spPr>
            <a:xfrm>
              <a:off x="2442392" y="-193703"/>
              <a:ext cx="3574616" cy="2071702"/>
            </a:xfrm>
            <a:prstGeom prst="rect">
              <a:avLst/>
            </a:prstGeom>
            <a:sp3d/>
          </p:spPr>
          <p:style>
            <a:lnRef idx="0">
              <a:scrgbClr r="0" g="0" b="0"/>
            </a:lnRef>
            <a:fillRef idx="0">
              <a:scrgbClr r="0" g="0" b="0"/>
            </a:fillRef>
            <a:effectRef idx="0">
              <a:scrgbClr r="0" g="0" b="0"/>
            </a:effectRef>
            <a:fontRef idx="minor">
              <a:schemeClr val="dk1"/>
            </a:fontRef>
          </p:style>
          <p:txBody>
            <a:bodyPr lIns="38100" tIns="38100" rIns="38100" bIns="38100" spcCol="1270" anchor="ctr"/>
            <a:lstStyle/>
            <a:p>
              <a:pPr algn="ctr" defTabSz="889000">
                <a:lnSpc>
                  <a:spcPct val="90000"/>
                </a:lnSpc>
                <a:spcAft>
                  <a:spcPct val="35000"/>
                </a:spcAft>
                <a:defRPr/>
              </a:pPr>
              <a:r>
                <a:rPr lang="zh-CN" altLang="en-US" sz="2000" dirty="0"/>
                <a:t>交互影响</a:t>
              </a:r>
              <a:endParaRPr lang="en-US" altLang="zh-CN" sz="2000" dirty="0"/>
            </a:p>
            <a:p>
              <a:pPr defTabSz="889000">
                <a:lnSpc>
                  <a:spcPct val="90000"/>
                </a:lnSpc>
                <a:spcAft>
                  <a:spcPct val="35000"/>
                </a:spcAft>
                <a:defRPr/>
              </a:pPr>
              <a:r>
                <a:rPr lang="en-US" sz="1600" dirty="0"/>
                <a:t>Olson</a:t>
              </a:r>
              <a:r>
                <a:rPr lang="zh-CN" altLang="en-US" sz="1600" dirty="0"/>
                <a:t>等</a:t>
              </a:r>
              <a:r>
                <a:rPr lang="en-US" sz="1600" dirty="0"/>
                <a:t>(1996)</a:t>
              </a:r>
              <a:r>
                <a:rPr lang="zh-CN" altLang="en-US" sz="1600" dirty="0"/>
                <a:t>、</a:t>
              </a:r>
              <a:r>
                <a:rPr lang="en-US" sz="1600" dirty="0"/>
                <a:t>Tryon(1994)</a:t>
              </a:r>
              <a:r>
                <a:rPr lang="zh-CN" altLang="en-US" sz="1600" dirty="0"/>
                <a:t>等认为人们会把这几个参考点综合成一个一个点考虑；</a:t>
              </a:r>
              <a:endParaRPr lang="en-US" altLang="zh-CN" sz="1600" dirty="0"/>
            </a:p>
            <a:p>
              <a:pPr defTabSz="889000">
                <a:lnSpc>
                  <a:spcPct val="90000"/>
                </a:lnSpc>
                <a:spcAft>
                  <a:spcPct val="35000"/>
                </a:spcAft>
                <a:defRPr/>
              </a:pPr>
              <a:r>
                <a:rPr lang="en-US" sz="1600" dirty="0"/>
                <a:t>Sullivan</a:t>
              </a:r>
              <a:r>
                <a:rPr lang="zh-CN" altLang="en-US" sz="1600" dirty="0"/>
                <a:t>与</a:t>
              </a:r>
              <a:r>
                <a:rPr lang="en-US" sz="1600" dirty="0"/>
                <a:t>Kida(1995)</a:t>
              </a:r>
              <a:r>
                <a:rPr lang="zh-CN" altLang="en-US" sz="1600" dirty="0"/>
                <a:t>研究发现：绩效评估需同时考虑投资经理的现状和目标绩效</a:t>
              </a:r>
              <a:endParaRPr lang="en-US" altLang="zh-CN" sz="1600" dirty="0"/>
            </a:p>
            <a:p>
              <a:pPr defTabSz="889000">
                <a:lnSpc>
                  <a:spcPct val="90000"/>
                </a:lnSpc>
                <a:spcAft>
                  <a:spcPct val="35000"/>
                </a:spcAft>
                <a:defRPr/>
              </a:pPr>
              <a:r>
                <a:rPr lang="en-US" sz="1600" dirty="0"/>
                <a:t>Wang</a:t>
              </a:r>
              <a:r>
                <a:rPr lang="zh-CN" altLang="en-US" sz="1600" dirty="0"/>
                <a:t>与</a:t>
              </a:r>
              <a:r>
                <a:rPr lang="en-US" sz="1600" dirty="0"/>
                <a:t>Johnson(2009)</a:t>
              </a:r>
              <a:r>
                <a:rPr lang="zh-CN" altLang="en-US" sz="1600" dirty="0"/>
                <a:t>提出的三参考点理论，认为人们不仅会考虑现状</a:t>
              </a:r>
              <a:r>
                <a:rPr lang="en-US" sz="1600" dirty="0"/>
                <a:t>(SQ)</a:t>
              </a:r>
              <a:r>
                <a:rPr lang="zh-CN" altLang="en-US" sz="1600" dirty="0"/>
                <a:t>还会考虑生存点</a:t>
              </a:r>
              <a:r>
                <a:rPr lang="en-US" sz="1600" dirty="0"/>
                <a:t>(</a:t>
              </a:r>
              <a:r>
                <a:rPr lang="en-US" sz="1600" dirty="0" err="1"/>
                <a:t>MR</a:t>
              </a:r>
              <a:r>
                <a:rPr lang="en-US" sz="1600" dirty="0"/>
                <a:t>)</a:t>
              </a:r>
              <a:r>
                <a:rPr lang="zh-CN" altLang="en-US" sz="1600" dirty="0"/>
                <a:t>和目标</a:t>
              </a:r>
              <a:r>
                <a:rPr lang="en-US" sz="1600" dirty="0"/>
                <a:t>(G)</a:t>
              </a:r>
              <a:r>
                <a:rPr lang="zh-CN" altLang="en-US" sz="1600" dirty="0"/>
                <a:t>，将人们的行为结果分为成功、获益、损失、和失败。</a:t>
              </a:r>
              <a:endParaRPr lang="en-US" sz="1600" dirty="0"/>
            </a:p>
            <a:p>
              <a:pPr defTabSz="889000">
                <a:lnSpc>
                  <a:spcPct val="90000"/>
                </a:lnSpc>
                <a:spcAft>
                  <a:spcPct val="35000"/>
                </a:spcAft>
                <a:defRPr/>
              </a:pPr>
              <a:r>
                <a:rPr lang="en-US" sz="1600" dirty="0"/>
                <a:t>Koop</a:t>
              </a:r>
              <a:r>
                <a:rPr lang="zh-CN" altLang="en-US" sz="1600" dirty="0"/>
                <a:t>和</a:t>
              </a:r>
              <a:r>
                <a:rPr lang="en-US" sz="1600" dirty="0"/>
                <a:t>Johnson(2010)</a:t>
              </a:r>
              <a:r>
                <a:rPr lang="zh-CN" altLang="en-US" sz="1600" dirty="0"/>
                <a:t>比较了以现状为参考点的前景理论、期望效用理论、期望理论和三参考点理论对决策行为的解释能力，研究结果表明受试者倾向于最大化他们能达到参考点的机会。</a:t>
              </a:r>
            </a:p>
          </p:txBody>
        </p:sp>
      </p:grpSp>
      <p:sp>
        <p:nvSpPr>
          <p:cNvPr id="19463" name="矩形 6"/>
          <p:cNvSpPr>
            <a:spLocks noChangeArrowheads="1"/>
          </p:cNvSpPr>
          <p:nvPr/>
        </p:nvSpPr>
        <p:spPr bwMode="auto">
          <a:xfrm>
            <a:off x="428625" y="285750"/>
            <a:ext cx="5540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3200" b="1">
                <a:solidFill>
                  <a:srgbClr val="04617B"/>
                </a:solidFill>
                <a:latin typeface="宋体" charset="-122"/>
              </a:rPr>
              <a:t>国内外研究现状</a:t>
            </a:r>
            <a:r>
              <a:rPr lang="en-US" altLang="zh-CN" sz="3200" b="1">
                <a:solidFill>
                  <a:srgbClr val="04617B"/>
                </a:solidFill>
                <a:latin typeface="宋体" charset="-122"/>
              </a:rPr>
              <a:t>——</a:t>
            </a:r>
            <a:r>
              <a:rPr lang="zh-CN" altLang="en-US" sz="3200" b="1">
                <a:solidFill>
                  <a:srgbClr val="04617B"/>
                </a:solidFill>
                <a:latin typeface="宋体" charset="-122"/>
              </a:rPr>
              <a:t>多参考点</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a:latin typeface="宋体" charset="-122"/>
              </a:rPr>
              <a:t>研究目的与意义</a:t>
            </a:r>
          </a:p>
        </p:txBody>
      </p:sp>
      <p:sp>
        <p:nvSpPr>
          <p:cNvPr id="6" name="Rectangle 3"/>
          <p:cNvSpPr>
            <a:spLocks noGrp="1" noChangeArrowheads="1"/>
          </p:cNvSpPr>
          <p:nvPr>
            <p:ph idx="1"/>
          </p:nvPr>
        </p:nvSpPr>
        <p:spPr>
          <a:xfrm>
            <a:off x="457200" y="1143000"/>
            <a:ext cx="8229600" cy="4983163"/>
          </a:xfrm>
        </p:spPr>
        <p:txBody>
          <a:bodyPr>
            <a:normAutofit lnSpcReduction="10000"/>
          </a:bodyPr>
          <a:lstStyle/>
          <a:p>
            <a:pPr marL="0" indent="0" eaLnBrk="1" hangingPunct="1">
              <a:lnSpc>
                <a:spcPct val="140000"/>
              </a:lnSpc>
              <a:spcBef>
                <a:spcPct val="0"/>
              </a:spcBef>
              <a:buFont typeface="Wingdings 2" charset="2"/>
              <a:buNone/>
            </a:pPr>
            <a:r>
              <a:rPr lang="zh-CN" altLang="en-US" sz="1900">
                <a:solidFill>
                  <a:srgbClr val="0076A3"/>
                </a:solidFill>
                <a:latin typeface="楷体_GB2312" charset="0"/>
                <a:ea typeface="楷体_GB2312" charset="0"/>
                <a:cs typeface="楷体_GB2312" charset="0"/>
              </a:rPr>
              <a:t>研究目的：</a:t>
            </a:r>
            <a:r>
              <a:rPr lang="zh-CN" altLang="en-US" sz="1900"/>
              <a:t>以</a:t>
            </a:r>
            <a:r>
              <a:rPr lang="zh-CN" altLang="en-US" sz="1900" b="1">
                <a:solidFill>
                  <a:srgbClr val="FF0000"/>
                </a:solidFill>
              </a:rPr>
              <a:t>第三代前景理论</a:t>
            </a:r>
            <a:r>
              <a:rPr lang="zh-CN" altLang="en-US" sz="1900"/>
              <a:t>为基础建立对现实订货决策行为具有更广泛解释力的理论与模型，研究报童问题的决策究竟是受何种</a:t>
            </a:r>
            <a:r>
              <a:rPr lang="zh-CN" altLang="en-US" sz="1900" b="1">
                <a:solidFill>
                  <a:srgbClr val="FF0000"/>
                </a:solidFill>
              </a:rPr>
              <a:t>参考点</a:t>
            </a:r>
            <a:r>
              <a:rPr lang="zh-CN" altLang="en-US" sz="1900"/>
              <a:t>的影响。分析第三代前景理论对订货决策的解释程度并从贴近现实的角度研究、探索改进决策质量的方法。</a:t>
            </a:r>
            <a:endParaRPr lang="zh-CN" altLang="en-US" sz="1700">
              <a:solidFill>
                <a:srgbClr val="000000"/>
              </a:solidFill>
              <a:latin typeface="楷体_GB2312" charset="0"/>
              <a:ea typeface="楷体_GB2312" charset="0"/>
              <a:cs typeface="楷体_GB2312" charset="0"/>
            </a:endParaRPr>
          </a:p>
          <a:p>
            <a:pPr marL="0" indent="0">
              <a:lnSpc>
                <a:spcPct val="140000"/>
              </a:lnSpc>
              <a:buFont typeface="Wingdings 2" charset="2"/>
              <a:buNone/>
            </a:pPr>
            <a:r>
              <a:rPr lang="zh-CN" altLang="en-US" sz="1900">
                <a:solidFill>
                  <a:srgbClr val="0076A3"/>
                </a:solidFill>
                <a:latin typeface="楷体_GB2312" charset="0"/>
                <a:ea typeface="楷体_GB2312" charset="0"/>
                <a:cs typeface="楷体_GB2312" charset="0"/>
              </a:rPr>
              <a:t>研究意义：</a:t>
            </a:r>
            <a:endParaRPr lang="en-US" altLang="zh-CN" sz="1900">
              <a:solidFill>
                <a:srgbClr val="0076A3"/>
              </a:solidFill>
              <a:latin typeface="楷体_GB2312" charset="0"/>
              <a:ea typeface="楷体_GB2312" charset="0"/>
              <a:cs typeface="楷体_GB2312" charset="0"/>
            </a:endParaRPr>
          </a:p>
          <a:p>
            <a:pPr lvl="1">
              <a:lnSpc>
                <a:spcPct val="140000"/>
              </a:lnSpc>
            </a:pPr>
            <a:r>
              <a:rPr lang="zh-CN" altLang="en-US" sz="1700"/>
              <a:t>理论意义：综合考虑</a:t>
            </a:r>
            <a:r>
              <a:rPr lang="zh-CN" altLang="en-US" sz="1700" b="1">
                <a:solidFill>
                  <a:srgbClr val="FF0000"/>
                </a:solidFill>
              </a:rPr>
              <a:t>生存点、现状和目标这</a:t>
            </a:r>
            <a:r>
              <a:rPr lang="zh-CN" altLang="en-US" sz="1700"/>
              <a:t>三种类型的决策参考点对决策偏差的影响，既可丰富国际上于近年来逐渐兴起的行为运作管理研究的理论成果，进一步检验前景理论对报童决策偏差的解释力度，又可填补我国管理学界在该领域的空白。</a:t>
            </a:r>
          </a:p>
          <a:p>
            <a:pPr lvl="1">
              <a:lnSpc>
                <a:spcPct val="140000"/>
              </a:lnSpc>
            </a:pPr>
            <a:r>
              <a:rPr lang="zh-CN" altLang="en-US" sz="1700"/>
              <a:t>实践意义：本文的研究将有助于加强了解企业经营管理人员在制定生产计划、设计契约及进行需求评价时的决策取向，从而更贴近实际经营情况，对他们降低企业经营成本与风险，实现供应链利润最大化具有现实指导意义。 </a:t>
            </a:r>
          </a:p>
          <a:p>
            <a:pPr marL="0" indent="0" eaLnBrk="1" hangingPunct="1">
              <a:lnSpc>
                <a:spcPct val="140000"/>
              </a:lnSpc>
              <a:spcBef>
                <a:spcPct val="0"/>
              </a:spcBef>
              <a:buFontTx/>
              <a:buNone/>
            </a:pPr>
            <a:endParaRPr lang="zh-CN" altLang="en-US" sz="1700">
              <a:solidFill>
                <a:srgbClr val="000000"/>
              </a:solidFill>
              <a:latin typeface="楷体_GB2312" charset="0"/>
              <a:ea typeface="楷体_GB2312" charset="0"/>
              <a:cs typeface="楷体_GB2312" charset="0"/>
            </a:endParaRPr>
          </a:p>
        </p:txBody>
      </p:sp>
    </p:spTree>
  </p:cSld>
  <p:clrMapOvr>
    <a:masterClrMapping/>
  </p:clrMapOvr>
  <p:transition advTm="34031"/>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428625" y="357188"/>
            <a:ext cx="8229600" cy="795337"/>
          </a:xfrm>
        </p:spPr>
        <p:txBody>
          <a:bodyPr/>
          <a:lstStyle/>
          <a:p>
            <a:pPr>
              <a:defRPr/>
            </a:pPr>
            <a:r>
              <a:rPr lang="zh-CN" altLang="en-US" dirty="0" smtClean="0">
                <a:latin typeface="+mn-ea"/>
              </a:rPr>
              <a:t>研究内容</a:t>
            </a:r>
          </a:p>
        </p:txBody>
      </p:sp>
      <p:sp>
        <p:nvSpPr>
          <p:cNvPr id="18435" name="内容占位符 2"/>
          <p:cNvSpPr>
            <a:spLocks noGrp="1"/>
          </p:cNvSpPr>
          <p:nvPr>
            <p:ph idx="1"/>
          </p:nvPr>
        </p:nvSpPr>
        <p:spPr>
          <a:xfrm>
            <a:off x="214313" y="4643438"/>
            <a:ext cx="8501062" cy="2071687"/>
          </a:xfrm>
        </p:spPr>
        <p:txBody>
          <a:bodyPr/>
          <a:lstStyle/>
          <a:p>
            <a:r>
              <a:rPr lang="en-US" altLang="zh-CN"/>
              <a:t>H1</a:t>
            </a:r>
            <a:r>
              <a:rPr lang="zh-CN" altLang="en-US">
                <a:latin typeface="宋体" charset="-122"/>
              </a:rPr>
              <a:t>：高利润和低利润下生存点、现状、目标值这三个参考点对决策主体的影响不相同</a:t>
            </a:r>
          </a:p>
          <a:p>
            <a:r>
              <a:rPr lang="en-US" altLang="zh-CN"/>
              <a:t>H2</a:t>
            </a:r>
            <a:r>
              <a:rPr lang="zh-CN" altLang="en-US">
                <a:latin typeface="宋体" charset="-122"/>
              </a:rPr>
              <a:t>：参考点信息模糊的情况下报童决策偏离期望收益最大化订购量的程度较小</a:t>
            </a:r>
            <a:r>
              <a:rPr lang="zh-CN" altLang="en-US"/>
              <a:t>            </a:t>
            </a:r>
          </a:p>
        </p:txBody>
      </p:sp>
      <p:pic>
        <p:nvPicPr>
          <p:cNvPr id="23556" name="Picture 58" descr="E:\研讨会\我的大论文研究\开题报告\开题报告：基于第三代前景理论的报童问题参考点研究.files\image05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285875"/>
            <a:ext cx="5786437"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0938"/>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457200" y="274638"/>
            <a:ext cx="8229600" cy="725487"/>
          </a:xfrm>
        </p:spPr>
        <p:txBody>
          <a:bodyPr/>
          <a:lstStyle/>
          <a:p>
            <a:pPr eaLnBrk="1" hangingPunct="1">
              <a:defRPr/>
            </a:pPr>
            <a:r>
              <a:rPr lang="zh-CN" altLang="en-US" dirty="0" smtClean="0"/>
              <a:t>研究内容</a:t>
            </a:r>
            <a:r>
              <a:rPr lang="en-US" altLang="zh-CN" dirty="0" smtClean="0"/>
              <a:t>——</a:t>
            </a:r>
            <a:r>
              <a:rPr lang="zh-CN" altLang="en-US" dirty="0" smtClean="0"/>
              <a:t>数学建模</a:t>
            </a:r>
          </a:p>
        </p:txBody>
      </p:sp>
      <p:sp>
        <p:nvSpPr>
          <p:cNvPr id="13315" name="内容占位符 2"/>
          <p:cNvSpPr>
            <a:spLocks noGrp="1"/>
          </p:cNvSpPr>
          <p:nvPr>
            <p:ph idx="1"/>
          </p:nvPr>
        </p:nvSpPr>
        <p:spPr>
          <a:xfrm>
            <a:off x="500063" y="1143000"/>
            <a:ext cx="8229600" cy="5357813"/>
          </a:xfrm>
        </p:spPr>
        <p:txBody>
          <a:bodyPr>
            <a:normAutofit/>
          </a:bodyPr>
          <a:lstStyle/>
          <a:p>
            <a:pPr eaLnBrk="1" hangingPunct="1"/>
            <a:r>
              <a:rPr lang="zh-CN" altLang="en-US" b="1">
                <a:latin typeface="华文楷体" charset="-122"/>
                <a:ea typeface="华文楷体" charset="-122"/>
              </a:rPr>
              <a:t>基于动态参考点的第三代前景理论报童问题修正模型</a:t>
            </a:r>
            <a:endParaRPr lang="en-US" altLang="zh-CN" b="1">
              <a:latin typeface="华文楷体" charset="-122"/>
              <a:ea typeface="华文楷体" charset="-122"/>
            </a:endParaRPr>
          </a:p>
        </p:txBody>
      </p:sp>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charset="0"/>
            </a:endParaRPr>
          </a:p>
        </p:txBody>
      </p:sp>
      <p:sp>
        <p:nvSpPr>
          <p:cNvPr id="1030"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charset="0"/>
            </a:endParaRPr>
          </a:p>
        </p:txBody>
      </p:sp>
      <p:sp>
        <p:nvSpPr>
          <p:cNvPr id="1031"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charset="0"/>
            </a:endParaRPr>
          </a:p>
        </p:txBody>
      </p:sp>
      <p:sp>
        <p:nvSpPr>
          <p:cNvPr id="103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charset="0"/>
            </a:endParaRPr>
          </a:p>
        </p:txBody>
      </p:sp>
      <p:sp>
        <p:nvSpPr>
          <p:cNvPr id="1033"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charset="0"/>
            </a:endParaRPr>
          </a:p>
        </p:txBody>
      </p:sp>
      <p:sp>
        <p:nvSpPr>
          <p:cNvPr id="1034"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charset="0"/>
            </a:endParaRPr>
          </a:p>
        </p:txBody>
      </p:sp>
      <p:sp>
        <p:nvSpPr>
          <p:cNvPr id="1035" name="Rectangle 2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charset="0"/>
            </a:endParaRPr>
          </a:p>
        </p:txBody>
      </p:sp>
      <p:sp>
        <p:nvSpPr>
          <p:cNvPr id="1036" name="Rectangle 7"/>
          <p:cNvSpPr>
            <a:spLocks noChangeArrowheads="1"/>
          </p:cNvSpPr>
          <p:nvPr/>
        </p:nvSpPr>
        <p:spPr bwMode="auto">
          <a:xfrm>
            <a:off x="285750" y="1714500"/>
            <a:ext cx="4572000" cy="45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lang="en-US" altLang="zh-CN" sz="1600"/>
              <a:t>p——</a:t>
            </a:r>
            <a:r>
              <a:rPr lang="zh-CN" altLang="en-US" sz="1600"/>
              <a:t>单位产品销售价格</a:t>
            </a:r>
          </a:p>
          <a:p>
            <a:pPr eaLnBrk="1" hangingPunct="1">
              <a:lnSpc>
                <a:spcPct val="130000"/>
              </a:lnSpc>
            </a:pPr>
            <a:r>
              <a:rPr lang="en-US" altLang="zh-CN" sz="1600"/>
              <a:t>c——</a:t>
            </a:r>
            <a:r>
              <a:rPr lang="zh-CN" altLang="en-US" sz="1600"/>
              <a:t>单位产品批发价格</a:t>
            </a:r>
          </a:p>
          <a:p>
            <a:pPr eaLnBrk="1" hangingPunct="1">
              <a:lnSpc>
                <a:spcPct val="130000"/>
              </a:lnSpc>
            </a:pPr>
            <a:r>
              <a:rPr lang="en-US" altLang="zh-CN" sz="1600"/>
              <a:t>s——</a:t>
            </a:r>
            <a:r>
              <a:rPr lang="zh-CN" altLang="en-US" sz="1600"/>
              <a:t>单位产品缺货损失</a:t>
            </a:r>
          </a:p>
          <a:p>
            <a:pPr eaLnBrk="1" hangingPunct="1">
              <a:lnSpc>
                <a:spcPct val="130000"/>
              </a:lnSpc>
            </a:pPr>
            <a:r>
              <a:rPr lang="en-US" altLang="zh-CN" sz="1600"/>
              <a:t>v——</a:t>
            </a:r>
            <a:r>
              <a:rPr lang="zh-CN" altLang="en-US" sz="1600"/>
              <a:t>单位产品残值</a:t>
            </a:r>
          </a:p>
          <a:p>
            <a:pPr eaLnBrk="1" hangingPunct="1">
              <a:lnSpc>
                <a:spcPct val="130000"/>
              </a:lnSpc>
            </a:pPr>
            <a:r>
              <a:rPr lang="en-US" altLang="zh-CN" sz="1600"/>
              <a:t>Q——</a:t>
            </a:r>
            <a:r>
              <a:rPr lang="zh-CN" altLang="en-US" sz="1600"/>
              <a:t>决策者实际订货量</a:t>
            </a:r>
          </a:p>
          <a:p>
            <a:pPr eaLnBrk="1" hangingPunct="1">
              <a:lnSpc>
                <a:spcPct val="130000"/>
              </a:lnSpc>
            </a:pPr>
            <a:r>
              <a:rPr lang="en-US" altLang="zh-CN" sz="1600"/>
              <a:t>x——</a:t>
            </a:r>
            <a:r>
              <a:rPr lang="zh-CN" altLang="en-US" sz="1600"/>
              <a:t>实际需求量</a:t>
            </a:r>
          </a:p>
          <a:p>
            <a:pPr eaLnBrk="1" hangingPunct="1">
              <a:lnSpc>
                <a:spcPct val="130000"/>
              </a:lnSpc>
            </a:pPr>
            <a:r>
              <a:rPr lang="en-US" altLang="zh-CN" sz="1600"/>
              <a:t>Pi——</a:t>
            </a:r>
            <a:r>
              <a:rPr lang="zh-CN" altLang="en-US" sz="1600"/>
              <a:t>第</a:t>
            </a:r>
            <a:r>
              <a:rPr lang="en-US" altLang="zh-CN" sz="1600"/>
              <a:t>i</a:t>
            </a:r>
            <a:r>
              <a:rPr lang="zh-CN" altLang="en-US" sz="1600"/>
              <a:t>种情形的概率</a:t>
            </a:r>
          </a:p>
          <a:p>
            <a:pPr eaLnBrk="1" hangingPunct="1">
              <a:lnSpc>
                <a:spcPct val="130000"/>
              </a:lnSpc>
            </a:pPr>
            <a:r>
              <a:rPr lang="en-US" altLang="zh-CN" sz="1600" b="1"/>
              <a:t>μ</a:t>
            </a:r>
            <a:r>
              <a:rPr lang="en-US" altLang="zh-CN" sz="1600"/>
              <a:t>——</a:t>
            </a:r>
            <a:r>
              <a:rPr lang="zh-CN" altLang="en-US" sz="1600"/>
              <a:t>为需求量</a:t>
            </a:r>
            <a:r>
              <a:rPr lang="en-US" altLang="zh-CN" sz="1600"/>
              <a:t>x</a:t>
            </a:r>
            <a:r>
              <a:rPr lang="zh-CN" altLang="en-US" sz="1600"/>
              <a:t>的均值</a:t>
            </a:r>
          </a:p>
          <a:p>
            <a:pPr eaLnBrk="1" hangingPunct="1">
              <a:lnSpc>
                <a:spcPct val="130000"/>
              </a:lnSpc>
            </a:pPr>
            <a:r>
              <a:rPr lang="en-US" altLang="zh-CN" sz="1600" b="1">
                <a:solidFill>
                  <a:srgbClr val="000000"/>
                </a:solidFill>
              </a:rPr>
              <a:t>σ</a:t>
            </a:r>
            <a:r>
              <a:rPr lang="en-US" altLang="zh-CN" sz="1600"/>
              <a:t> ——</a:t>
            </a:r>
            <a:r>
              <a:rPr lang="zh-CN" altLang="en-US" sz="1600"/>
              <a:t>为需求量</a:t>
            </a:r>
            <a:r>
              <a:rPr lang="en-US" altLang="zh-CN" sz="1600"/>
              <a:t>x</a:t>
            </a:r>
            <a:r>
              <a:rPr lang="zh-CN" altLang="en-US" sz="1600"/>
              <a:t>的标准差</a:t>
            </a:r>
          </a:p>
          <a:p>
            <a:pPr eaLnBrk="1" hangingPunct="1">
              <a:lnSpc>
                <a:spcPct val="130000"/>
              </a:lnSpc>
            </a:pPr>
            <a:r>
              <a:rPr lang="en-US" altLang="zh-CN" sz="1600"/>
              <a:t>f(x)——x</a:t>
            </a:r>
            <a:r>
              <a:rPr lang="zh-CN" altLang="en-US" sz="1600"/>
              <a:t>的概率密度函数</a:t>
            </a:r>
            <a:r>
              <a:rPr lang="en-US" altLang="zh-CN" sz="1600"/>
              <a:t>(pdf)</a:t>
            </a:r>
          </a:p>
          <a:p>
            <a:pPr eaLnBrk="1" hangingPunct="1">
              <a:lnSpc>
                <a:spcPct val="130000"/>
              </a:lnSpc>
            </a:pPr>
            <a:r>
              <a:rPr lang="en-US" altLang="zh-CN" sz="1600"/>
              <a:t>F(x)——x</a:t>
            </a:r>
            <a:r>
              <a:rPr lang="zh-CN" altLang="en-US" sz="1600"/>
              <a:t>的累积分布函数</a:t>
            </a:r>
            <a:r>
              <a:rPr lang="en-US" altLang="zh-CN" sz="1600"/>
              <a:t>(cdf)</a:t>
            </a:r>
          </a:p>
          <a:p>
            <a:pPr eaLnBrk="1" hangingPunct="1">
              <a:lnSpc>
                <a:spcPct val="130000"/>
              </a:lnSpc>
            </a:pPr>
            <a:r>
              <a:rPr lang="en-US" altLang="zh-CN" sz="1600"/>
              <a:t>Vi (x)——</a:t>
            </a:r>
            <a:r>
              <a:rPr lang="zh-CN" altLang="en-US" sz="1600"/>
              <a:t>决策者第</a:t>
            </a:r>
            <a:r>
              <a:rPr lang="en-US" altLang="zh-CN" sz="1600"/>
              <a:t>i</a:t>
            </a:r>
            <a:r>
              <a:rPr lang="zh-CN" altLang="en-US" sz="1600"/>
              <a:t>种情形的价值函数</a:t>
            </a:r>
          </a:p>
          <a:p>
            <a:pPr eaLnBrk="1" hangingPunct="1">
              <a:lnSpc>
                <a:spcPct val="130000"/>
              </a:lnSpc>
            </a:pPr>
            <a:r>
              <a:rPr lang="en-US" altLang="zh-CN" sz="1600"/>
              <a:t>w(pi)——</a:t>
            </a:r>
            <a:r>
              <a:rPr lang="zh-CN" altLang="en-US" sz="1600"/>
              <a:t>决策者第</a:t>
            </a:r>
            <a:r>
              <a:rPr lang="en-US" altLang="zh-CN" sz="1600"/>
              <a:t>i</a:t>
            </a:r>
            <a:r>
              <a:rPr lang="zh-CN" altLang="en-US" sz="1600"/>
              <a:t>种情形的权重函数</a:t>
            </a:r>
          </a:p>
          <a:p>
            <a:pPr eaLnBrk="1" hangingPunct="1">
              <a:lnSpc>
                <a:spcPct val="130000"/>
              </a:lnSpc>
            </a:pPr>
            <a:r>
              <a:rPr lang="en-US" altLang="zh-CN" sz="1600"/>
              <a:t>U(x)——</a:t>
            </a:r>
            <a:r>
              <a:rPr lang="zh-CN" altLang="en-US" sz="1600"/>
              <a:t>决策者的前景值 </a:t>
            </a:r>
          </a:p>
        </p:txBody>
      </p:sp>
      <p:graphicFrame>
        <p:nvGraphicFramePr>
          <p:cNvPr id="1026" name="Object 3"/>
          <p:cNvGraphicFramePr>
            <a:graphicFrameLocks noChangeAspect="1"/>
          </p:cNvGraphicFramePr>
          <p:nvPr/>
        </p:nvGraphicFramePr>
        <p:xfrm>
          <a:off x="4416425" y="2106613"/>
          <a:ext cx="4100513" cy="2674937"/>
        </p:xfrm>
        <a:graphic>
          <a:graphicData uri="http://schemas.openxmlformats.org/presentationml/2006/ole">
            <mc:AlternateContent xmlns:mc="http://schemas.openxmlformats.org/markup-compatibility/2006">
              <mc:Choice xmlns:v="urn:schemas-microsoft-com:vml" Requires="v">
                <p:oleObj spid="_x0000_s1043" name="公式" r:id="rId3" imgW="2666880" imgH="1739880" progId="Equation.3">
                  <p:embed/>
                </p:oleObj>
              </mc:Choice>
              <mc:Fallback>
                <p:oleObj name="公式" r:id="rId3" imgW="2666880" imgH="17398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425" y="2106613"/>
                        <a:ext cx="4100513" cy="2674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31157"/>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研究内容</a:t>
            </a:r>
            <a:r>
              <a:rPr lang="en-US" altLang="zh-CN" dirty="0" smtClean="0"/>
              <a:t>——</a:t>
            </a:r>
            <a:r>
              <a:rPr lang="zh-CN" altLang="en-US" dirty="0" smtClean="0"/>
              <a:t>数学建模</a:t>
            </a:r>
            <a:endParaRPr lang="zh-CN" altLang="en-US" dirty="0"/>
          </a:p>
        </p:txBody>
      </p:sp>
      <p:graphicFrame>
        <p:nvGraphicFramePr>
          <p:cNvPr id="2050" name="Object 2"/>
          <p:cNvGraphicFramePr>
            <a:graphicFrameLocks noChangeAspect="1"/>
          </p:cNvGraphicFramePr>
          <p:nvPr/>
        </p:nvGraphicFramePr>
        <p:xfrm>
          <a:off x="571500" y="2214563"/>
          <a:ext cx="7731125" cy="3382962"/>
        </p:xfrm>
        <a:graphic>
          <a:graphicData uri="http://schemas.openxmlformats.org/presentationml/2006/ole">
            <mc:AlternateContent xmlns:mc="http://schemas.openxmlformats.org/markup-compatibility/2006">
              <mc:Choice xmlns:v="urn:schemas-microsoft-com:vml" Requires="v">
                <p:oleObj spid="_x0000_s2058" name="公式" r:id="rId3" imgW="5448240" imgH="2323800" progId="Equation.3">
                  <p:embed/>
                </p:oleObj>
              </mc:Choice>
              <mc:Fallback>
                <p:oleObj name="公式" r:id="rId3" imgW="5448240" imgH="232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2214563"/>
                        <a:ext cx="7731125" cy="338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研究内容</a:t>
            </a:r>
            <a:r>
              <a:rPr lang="en-US" altLang="zh-CN" dirty="0" smtClean="0"/>
              <a:t>——</a:t>
            </a:r>
            <a:r>
              <a:rPr lang="zh-CN" altLang="en-US" dirty="0" smtClean="0"/>
              <a:t>数学建模</a:t>
            </a:r>
            <a:endParaRPr lang="zh-CN" altLang="en-US" dirty="0"/>
          </a:p>
        </p:txBody>
      </p:sp>
      <p:graphicFrame>
        <p:nvGraphicFramePr>
          <p:cNvPr id="3074" name="Object 2"/>
          <p:cNvGraphicFramePr>
            <a:graphicFrameLocks noChangeAspect="1"/>
          </p:cNvGraphicFramePr>
          <p:nvPr/>
        </p:nvGraphicFramePr>
        <p:xfrm>
          <a:off x="674688" y="2225675"/>
          <a:ext cx="7840662" cy="3308350"/>
        </p:xfrm>
        <a:graphic>
          <a:graphicData uri="http://schemas.openxmlformats.org/presentationml/2006/ole">
            <mc:AlternateContent xmlns:mc="http://schemas.openxmlformats.org/markup-compatibility/2006">
              <mc:Choice xmlns:v="urn:schemas-microsoft-com:vml" Requires="v">
                <p:oleObj spid="_x0000_s3082" name="公式" r:id="rId3" imgW="5511600" imgH="2323800" progId="Equation.3">
                  <p:embed/>
                </p:oleObj>
              </mc:Choice>
              <mc:Fallback>
                <p:oleObj name="公式" r:id="rId3" imgW="5511600" imgH="232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688" y="2225675"/>
                        <a:ext cx="7840662" cy="330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defRPr/>
            </a:pPr>
            <a:r>
              <a:rPr lang="zh-CN" altLang="en-US" dirty="0" smtClean="0"/>
              <a:t>研究内容</a:t>
            </a:r>
            <a:r>
              <a:rPr lang="en-US" altLang="zh-CN" dirty="0" smtClean="0"/>
              <a:t>——</a:t>
            </a:r>
            <a:r>
              <a:rPr lang="zh-CN" altLang="en-US" dirty="0" smtClean="0"/>
              <a:t>数学建模</a:t>
            </a:r>
            <a:endParaRPr lang="zh-CN" altLang="en-US" dirty="0"/>
          </a:p>
        </p:txBody>
      </p:sp>
      <p:sp>
        <p:nvSpPr>
          <p:cNvPr id="4106" name="内容占位符 5"/>
          <p:cNvSpPr>
            <a:spLocks noGrp="1"/>
          </p:cNvSpPr>
          <p:nvPr>
            <p:ph idx="1"/>
          </p:nvPr>
        </p:nvSpPr>
        <p:spPr>
          <a:xfrm>
            <a:off x="642938" y="1914525"/>
            <a:ext cx="7858125" cy="3143250"/>
          </a:xfrm>
        </p:spPr>
        <p:txBody>
          <a:bodyPr/>
          <a:lstStyle/>
          <a:p>
            <a:pPr>
              <a:buFont typeface="Wingdings 2" charset="2"/>
              <a:buNone/>
            </a:pPr>
            <a:r>
              <a:rPr lang="zh-CN" altLang="en-US"/>
              <a:t>    当</a:t>
            </a:r>
            <a:r>
              <a:rPr lang="en-US" altLang="zh-CN"/>
              <a:t>                      </a:t>
            </a:r>
            <a:r>
              <a:rPr lang="zh-CN" altLang="en-US"/>
              <a:t>为静态参考点时，即 </a:t>
            </a:r>
            <a:r>
              <a:rPr lang="en-US" altLang="zh-CN"/>
              <a:t>        </a:t>
            </a:r>
            <a:r>
              <a:rPr lang="zh-CN" altLang="en-US"/>
              <a:t>为固定值，如模型中的利润零点、平均利润以及最优订购量下的期望利润，将固定参考点表示为</a:t>
            </a:r>
            <a:r>
              <a:rPr lang="en-US" altLang="zh-CN"/>
              <a:t>          </a:t>
            </a:r>
            <a:r>
              <a:rPr lang="zh-CN" altLang="en-US"/>
              <a:t>其模型则转变为第二代前景理论的模型</a:t>
            </a:r>
            <a:endParaRPr lang="en-US" altLang="zh-CN"/>
          </a:p>
          <a:p>
            <a:pPr>
              <a:buFont typeface="Wingdings 2" charset="2"/>
              <a:buNone/>
            </a:pPr>
            <a:r>
              <a:rPr lang="en-US" altLang="zh-CN"/>
              <a:t>     </a:t>
            </a:r>
            <a:r>
              <a:rPr lang="zh-CN" altLang="en-US"/>
              <a:t>当                 时，设                                   ，                           ，则有：</a:t>
            </a:r>
          </a:p>
        </p:txBody>
      </p:sp>
      <p:graphicFrame>
        <p:nvGraphicFramePr>
          <p:cNvPr id="4098" name="Object 4"/>
          <p:cNvGraphicFramePr>
            <a:graphicFrameLocks noChangeAspect="1"/>
          </p:cNvGraphicFramePr>
          <p:nvPr/>
        </p:nvGraphicFramePr>
        <p:xfrm>
          <a:off x="4886325" y="1985963"/>
          <a:ext cx="685800" cy="428625"/>
        </p:xfrm>
        <a:graphic>
          <a:graphicData uri="http://schemas.openxmlformats.org/presentationml/2006/ole">
            <mc:AlternateContent xmlns:mc="http://schemas.openxmlformats.org/markup-compatibility/2006">
              <mc:Choice xmlns:v="urn:schemas-microsoft-com:vml" Requires="v">
                <p:oleObj spid="_x0000_s4144" name="公式" r:id="rId3" imgW="304560" imgH="190440" progId="Equation.3">
                  <p:embed/>
                </p:oleObj>
              </mc:Choice>
              <mc:Fallback>
                <p:oleObj name="公式" r:id="rId3" imgW="304560" imgH="1904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6325" y="1985963"/>
                        <a:ext cx="6858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6"/>
          <p:cNvGraphicFramePr>
            <a:graphicFrameLocks noChangeAspect="1"/>
          </p:cNvGraphicFramePr>
          <p:nvPr/>
        </p:nvGraphicFramePr>
        <p:xfrm>
          <a:off x="1714500" y="2900363"/>
          <a:ext cx="400050" cy="457200"/>
        </p:xfrm>
        <a:graphic>
          <a:graphicData uri="http://schemas.openxmlformats.org/presentationml/2006/ole">
            <mc:AlternateContent xmlns:mc="http://schemas.openxmlformats.org/markup-compatibility/2006">
              <mc:Choice xmlns:v="urn:schemas-microsoft-com:vml" Requires="v">
                <p:oleObj spid="_x0000_s4145" name="公式" r:id="rId5" imgW="177480" imgH="203040" progId="Equation.3">
                  <p:embed/>
                </p:oleObj>
              </mc:Choice>
              <mc:Fallback>
                <p:oleObj name="公式" r:id="rId5" imgW="177480" imgH="203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500" y="2900363"/>
                        <a:ext cx="4000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7"/>
          <p:cNvGraphicFramePr>
            <a:graphicFrameLocks noChangeAspect="1"/>
          </p:cNvGraphicFramePr>
          <p:nvPr/>
        </p:nvGraphicFramePr>
        <p:xfrm>
          <a:off x="561975" y="4057650"/>
          <a:ext cx="7964488" cy="2728913"/>
        </p:xfrm>
        <a:graphic>
          <a:graphicData uri="http://schemas.openxmlformats.org/presentationml/2006/ole">
            <mc:AlternateContent xmlns:mc="http://schemas.openxmlformats.org/markup-compatibility/2006">
              <mc:Choice xmlns:v="urn:schemas-microsoft-com:vml" Requires="v">
                <p:oleObj spid="_x0000_s4146" name="公式" r:id="rId7" imgW="5003640" imgH="1714320" progId="Equation.3">
                  <p:embed/>
                </p:oleObj>
              </mc:Choice>
              <mc:Fallback>
                <p:oleObj name="公式" r:id="rId7" imgW="5003640" imgH="171432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975" y="4057650"/>
                        <a:ext cx="7964488" cy="2728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8"/>
          <p:cNvGraphicFramePr>
            <a:graphicFrameLocks noChangeAspect="1"/>
          </p:cNvGraphicFramePr>
          <p:nvPr/>
        </p:nvGraphicFramePr>
        <p:xfrm>
          <a:off x="3214688" y="3343275"/>
          <a:ext cx="2071687" cy="582613"/>
        </p:xfrm>
        <a:graphic>
          <a:graphicData uri="http://schemas.openxmlformats.org/presentationml/2006/ole">
            <mc:AlternateContent xmlns:mc="http://schemas.openxmlformats.org/markup-compatibility/2006">
              <mc:Choice xmlns:v="urn:schemas-microsoft-com:vml" Requires="v">
                <p:oleObj spid="_x0000_s4147" name="公式" r:id="rId9" imgW="1307880" imgH="368280" progId="Equation.3">
                  <p:embed/>
                </p:oleObj>
              </mc:Choice>
              <mc:Fallback>
                <p:oleObj name="公式" r:id="rId9" imgW="1307880" imgH="36828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4688" y="3343275"/>
                        <a:ext cx="2071687"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2" name="Object 9"/>
          <p:cNvGraphicFramePr>
            <a:graphicFrameLocks noChangeAspect="1"/>
          </p:cNvGraphicFramePr>
          <p:nvPr/>
        </p:nvGraphicFramePr>
        <p:xfrm>
          <a:off x="5500688" y="3343275"/>
          <a:ext cx="1787525" cy="642938"/>
        </p:xfrm>
        <a:graphic>
          <a:graphicData uri="http://schemas.openxmlformats.org/presentationml/2006/ole">
            <mc:AlternateContent xmlns:mc="http://schemas.openxmlformats.org/markup-compatibility/2006">
              <mc:Choice xmlns:v="urn:schemas-microsoft-com:vml" Requires="v">
                <p:oleObj spid="_x0000_s4148" name="公式" r:id="rId11" imgW="1130040" imgH="406080" progId="Equation.3">
                  <p:embed/>
                </p:oleObj>
              </mc:Choice>
              <mc:Fallback>
                <p:oleObj name="公式" r:id="rId11" imgW="1130040" imgH="40608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00688" y="3343275"/>
                        <a:ext cx="1787525"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3" name="Object 10"/>
          <p:cNvGraphicFramePr>
            <a:graphicFrameLocks noChangeAspect="1"/>
          </p:cNvGraphicFramePr>
          <p:nvPr/>
        </p:nvGraphicFramePr>
        <p:xfrm>
          <a:off x="1285875" y="3343275"/>
          <a:ext cx="1000125" cy="582613"/>
        </p:xfrm>
        <a:graphic>
          <a:graphicData uri="http://schemas.openxmlformats.org/presentationml/2006/ole">
            <mc:AlternateContent xmlns:mc="http://schemas.openxmlformats.org/markup-compatibility/2006">
              <mc:Choice xmlns:v="urn:schemas-microsoft-com:vml" Requires="v">
                <p:oleObj spid="_x0000_s4149" name="公式" r:id="rId13" imgW="698400" imgH="406080" progId="Equation.3">
                  <p:embed/>
                </p:oleObj>
              </mc:Choice>
              <mc:Fallback>
                <p:oleObj name="公式" r:id="rId13" imgW="698400" imgH="40608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85875" y="3343275"/>
                        <a:ext cx="1000125"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4" name="Object 11"/>
          <p:cNvGraphicFramePr>
            <a:graphicFrameLocks noChangeAspect="1"/>
          </p:cNvGraphicFramePr>
          <p:nvPr/>
        </p:nvGraphicFramePr>
        <p:xfrm>
          <a:off x="1285875" y="2057400"/>
          <a:ext cx="1214438" cy="333375"/>
        </p:xfrm>
        <a:graphic>
          <a:graphicData uri="http://schemas.openxmlformats.org/presentationml/2006/ole">
            <mc:AlternateContent xmlns:mc="http://schemas.openxmlformats.org/markup-compatibility/2006">
              <mc:Choice xmlns:v="urn:schemas-microsoft-com:vml" Requires="v">
                <p:oleObj spid="_x0000_s4150" name="公式" r:id="rId15" imgW="799920" imgH="190440" progId="Equation.3">
                  <p:embed/>
                </p:oleObj>
              </mc:Choice>
              <mc:Fallback>
                <p:oleObj name="公式" r:id="rId15" imgW="799920" imgH="19044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85875" y="2057400"/>
                        <a:ext cx="12144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6" name="矩形 15"/>
          <p:cNvSpPr/>
          <p:nvPr/>
        </p:nvSpPr>
        <p:spPr>
          <a:xfrm>
            <a:off x="428625" y="1143000"/>
            <a:ext cx="8143875" cy="646113"/>
          </a:xfrm>
          <a:prstGeom prst="rect">
            <a:avLst/>
          </a:prstGeom>
        </p:spPr>
        <p:txBody>
          <a:bodyPr>
            <a:spAutoFit/>
          </a:bodyPr>
          <a:lstStyle>
            <a:lvl1pPr marL="273050" indent="-2730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Clr>
                <a:srgbClr val="0BD0D9"/>
              </a:buClr>
              <a:buFont typeface="Wingdings 2" charset="2"/>
              <a:buChar char=""/>
            </a:pPr>
            <a:r>
              <a:rPr lang="zh-CN" altLang="en-US" b="1">
                <a:latin typeface="华文楷体" charset="-122"/>
                <a:ea typeface="华文楷体" charset="-122"/>
              </a:rPr>
              <a:t>静态参考点下的第三代前景理论即累积前景理论报童问题修正模型</a:t>
            </a:r>
            <a:endParaRPr lang="en-US" altLang="zh-CN" b="1">
              <a:latin typeface="华文楷体" charset="-122"/>
              <a:ea typeface="华文楷体" charset="-122"/>
            </a:endParaRPr>
          </a:p>
          <a:p>
            <a:pPr eaLnBrk="1" hangingPunct="1">
              <a:buClr>
                <a:srgbClr val="0BD0D9"/>
              </a:buClr>
            </a:pPr>
            <a:r>
              <a:rPr lang="en-US" altLang="zh-CN" b="1">
                <a:latin typeface="华文楷体" charset="-122"/>
                <a:ea typeface="华文楷体" charset="-122"/>
              </a:rPr>
              <a:t> </a:t>
            </a:r>
            <a:r>
              <a:rPr lang="zh-CN" altLang="en-US"/>
              <a:t>（注：引用彭民</a:t>
            </a:r>
            <a:r>
              <a:rPr lang="en-US" altLang="zh-CN"/>
              <a:t>.</a:t>
            </a:r>
            <a:r>
              <a:rPr lang="zh-CN" altLang="en-US"/>
              <a:t>考虑决策者决策偏好与心理预期的订货问题研究</a:t>
            </a:r>
            <a:r>
              <a:rPr lang="en-US" altLang="zh-CN"/>
              <a:t>.</a:t>
            </a:r>
            <a:r>
              <a:rPr lang="zh-CN" altLang="en-US"/>
              <a:t>中南大学）</a:t>
            </a:r>
            <a:endParaRPr lang="en-US" altLang="zh-CN" b="1">
              <a:latin typeface="华文楷体" charset="-122"/>
              <a:ea typeface="华文楷体"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1453"/>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研究内容</a:t>
            </a:r>
            <a:r>
              <a:rPr lang="en-US" altLang="zh-CN" dirty="0" smtClean="0"/>
              <a:t>——</a:t>
            </a:r>
            <a:r>
              <a:rPr lang="zh-CN" altLang="en-US" dirty="0" smtClean="0"/>
              <a:t>数学建模</a:t>
            </a:r>
            <a:endParaRPr lang="zh-CN" altLang="en-US" dirty="0"/>
          </a:p>
        </p:txBody>
      </p:sp>
      <p:sp>
        <p:nvSpPr>
          <p:cNvPr id="5125" name="内容占位符 2"/>
          <p:cNvSpPr>
            <a:spLocks noGrp="1"/>
          </p:cNvSpPr>
          <p:nvPr>
            <p:ph idx="1"/>
          </p:nvPr>
        </p:nvSpPr>
        <p:spPr>
          <a:xfrm>
            <a:off x="814388" y="2143125"/>
            <a:ext cx="4757737" cy="642938"/>
          </a:xfrm>
        </p:spPr>
        <p:txBody>
          <a:bodyPr/>
          <a:lstStyle/>
          <a:p>
            <a:pPr>
              <a:buFont typeface="Wingdings 2" charset="2"/>
              <a:buNone/>
            </a:pPr>
            <a:r>
              <a:rPr lang="zh-CN" altLang="en-US"/>
              <a:t>当                     时，有：</a:t>
            </a:r>
          </a:p>
        </p:txBody>
      </p:sp>
      <p:graphicFrame>
        <p:nvGraphicFramePr>
          <p:cNvPr id="5122" name="Object 2"/>
          <p:cNvGraphicFramePr>
            <a:graphicFrameLocks noChangeAspect="1"/>
          </p:cNvGraphicFramePr>
          <p:nvPr/>
        </p:nvGraphicFramePr>
        <p:xfrm>
          <a:off x="857250" y="3357563"/>
          <a:ext cx="7521575" cy="1428750"/>
        </p:xfrm>
        <a:graphic>
          <a:graphicData uri="http://schemas.openxmlformats.org/presentationml/2006/ole">
            <mc:AlternateContent xmlns:mc="http://schemas.openxmlformats.org/markup-compatibility/2006">
              <mc:Choice xmlns:v="urn:schemas-microsoft-com:vml" Requires="v">
                <p:oleObj spid="_x0000_s5137" name="公式" r:id="rId3" imgW="4546440" imgH="863280" progId="Equation.3">
                  <p:embed/>
                </p:oleObj>
              </mc:Choice>
              <mc:Fallback>
                <p:oleObj name="公式" r:id="rId3" imgW="4546440" imgH="8632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3357563"/>
                        <a:ext cx="752157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123" name="Object 3"/>
          <p:cNvGraphicFramePr>
            <a:graphicFrameLocks noChangeAspect="1"/>
          </p:cNvGraphicFramePr>
          <p:nvPr/>
        </p:nvGraphicFramePr>
        <p:xfrm>
          <a:off x="1214438" y="2071688"/>
          <a:ext cx="1135062" cy="660400"/>
        </p:xfrm>
        <a:graphic>
          <a:graphicData uri="http://schemas.openxmlformats.org/presentationml/2006/ole">
            <mc:AlternateContent xmlns:mc="http://schemas.openxmlformats.org/markup-compatibility/2006">
              <mc:Choice xmlns:v="urn:schemas-microsoft-com:vml" Requires="v">
                <p:oleObj spid="_x0000_s5138" name="公式" r:id="rId5" imgW="698400" imgH="406080" progId="Equation.3">
                  <p:embed/>
                </p:oleObj>
              </mc:Choice>
              <mc:Fallback>
                <p:oleObj name="公式" r:id="rId5" imgW="698400" imgH="4060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38" y="2071688"/>
                        <a:ext cx="1135062"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457200" y="274638"/>
            <a:ext cx="8229600" cy="868362"/>
          </a:xfrm>
        </p:spPr>
        <p:txBody>
          <a:bodyPr/>
          <a:lstStyle/>
          <a:p>
            <a:pPr eaLnBrk="1" hangingPunct="1">
              <a:defRPr/>
            </a:pPr>
            <a:r>
              <a:rPr lang="zh-CN" altLang="en-US" dirty="0" smtClean="0">
                <a:latin typeface="+mn-ea"/>
              </a:rPr>
              <a:t>研究方法</a:t>
            </a:r>
            <a:r>
              <a:rPr lang="en-US" altLang="zh-CN" dirty="0" smtClean="0">
                <a:latin typeface="+mn-ea"/>
              </a:rPr>
              <a:t>—</a:t>
            </a:r>
            <a:r>
              <a:rPr lang="zh-CN" altLang="en-US" dirty="0" smtClean="0">
                <a:latin typeface="+mn-ea"/>
              </a:rPr>
              <a:t>实验</a:t>
            </a:r>
          </a:p>
        </p:txBody>
      </p:sp>
      <p:sp>
        <p:nvSpPr>
          <p:cNvPr id="15363" name="Rectangle 3"/>
          <p:cNvSpPr>
            <a:spLocks noGrp="1" noChangeArrowheads="1"/>
          </p:cNvSpPr>
          <p:nvPr>
            <p:ph idx="1"/>
          </p:nvPr>
        </p:nvSpPr>
        <p:spPr>
          <a:xfrm>
            <a:off x="457200" y="1428750"/>
            <a:ext cx="8229600" cy="4697413"/>
          </a:xfrm>
        </p:spPr>
        <p:txBody>
          <a:bodyPr>
            <a:normAutofit/>
          </a:bodyPr>
          <a:lstStyle/>
          <a:p>
            <a:pPr eaLnBrk="1" hangingPunct="1">
              <a:lnSpc>
                <a:spcPct val="140000"/>
              </a:lnSpc>
            </a:pPr>
            <a:r>
              <a:rPr lang="zh-CN" altLang="en-US" b="1">
                <a:solidFill>
                  <a:srgbClr val="0F68B9"/>
                </a:solidFill>
                <a:latin typeface="宋体" charset="-122"/>
              </a:rPr>
              <a:t>实验背景  </a:t>
            </a:r>
            <a:r>
              <a:rPr lang="zh-CN" altLang="en-US" sz="1800"/>
              <a:t>本实验的前提是在一个单一产品的两阶供应链中，市场需求为均匀分布，供应商具有无限供货能力，每个零售商（被试）需提前一个销售期订货，每个销售期都只有一次订货机会，不能补货，销售的剩余产品无残值。</a:t>
            </a:r>
            <a:endParaRPr lang="zh-CN" altLang="en-US" sz="1800">
              <a:latin typeface="宋体" charset="-122"/>
            </a:endParaRPr>
          </a:p>
          <a:p>
            <a:pPr eaLnBrk="1" hangingPunct="1">
              <a:lnSpc>
                <a:spcPct val="140000"/>
              </a:lnSpc>
            </a:pPr>
            <a:r>
              <a:rPr lang="zh-CN" altLang="en-US" b="1">
                <a:solidFill>
                  <a:srgbClr val="0F68B9"/>
                </a:solidFill>
                <a:latin typeface="宋体" charset="-122"/>
              </a:rPr>
              <a:t>实验目的  </a:t>
            </a:r>
            <a:r>
              <a:rPr lang="zh-CN" altLang="en-US" sz="1800"/>
              <a:t>准确测量中国情境下的前景理论损失规避参数并验证各种参考点下的报童模型，检验其对被试实际行为的解释力；根据实验数据分析参考点对订货决策的影响。</a:t>
            </a:r>
            <a:endParaRPr lang="zh-CN" altLang="en-US" sz="1800">
              <a:latin typeface="宋体" charset="-122"/>
            </a:endParaRPr>
          </a:p>
          <a:p>
            <a:pPr eaLnBrk="1" hangingPunct="1">
              <a:lnSpc>
                <a:spcPct val="140000"/>
              </a:lnSpc>
            </a:pPr>
            <a:r>
              <a:rPr lang="zh-CN" altLang="en-US" b="1">
                <a:solidFill>
                  <a:srgbClr val="0F68B9"/>
                </a:solidFill>
                <a:latin typeface="宋体" charset="-122"/>
              </a:rPr>
              <a:t>实验设计</a:t>
            </a:r>
            <a:endParaRPr lang="en-US" altLang="zh-CN" b="1">
              <a:solidFill>
                <a:srgbClr val="0F68B9"/>
              </a:solidFill>
              <a:latin typeface="宋体" charset="-122"/>
            </a:endParaRPr>
          </a:p>
          <a:p>
            <a:pPr eaLnBrk="1" hangingPunct="1">
              <a:lnSpc>
                <a:spcPct val="140000"/>
              </a:lnSpc>
              <a:buFont typeface="Wingdings 2" charset="2"/>
              <a:buNone/>
            </a:pPr>
            <a:r>
              <a:rPr lang="zh-CN" altLang="en-US">
                <a:latin typeface="宋体" charset="-122"/>
              </a:rPr>
              <a:t>  </a:t>
            </a:r>
            <a:r>
              <a:rPr lang="zh-CN" altLang="en-US" sz="1800">
                <a:latin typeface="宋体" charset="-122"/>
              </a:rPr>
              <a:t>基于前景理论的损失规避的引出采用</a:t>
            </a:r>
            <a:r>
              <a:rPr lang="en-US" altLang="zh-CN" sz="1800"/>
              <a:t>Abdellaoui (2000) Parameter-free elicitation of utility and probability weighting functions</a:t>
            </a:r>
            <a:r>
              <a:rPr lang="zh-CN" altLang="en-US" sz="1800">
                <a:latin typeface="宋体" charset="-122"/>
              </a:rPr>
              <a:t>的流程。</a:t>
            </a:r>
            <a:endParaRPr lang="en-US" altLang="zh-CN" sz="1800">
              <a:latin typeface="宋体" charset="-122"/>
            </a:endParaRPr>
          </a:p>
        </p:txBody>
      </p:sp>
    </p:spTree>
  </p:cSld>
  <p:clrMapOvr>
    <a:masterClrMapping/>
  </p:clrMapOvr>
  <p:transition advTm="25954"/>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457200" y="274638"/>
            <a:ext cx="8229600" cy="725487"/>
          </a:xfrm>
        </p:spPr>
        <p:txBody>
          <a:bodyPr/>
          <a:lstStyle/>
          <a:p>
            <a:pPr eaLnBrk="1" hangingPunct="1">
              <a:defRPr/>
            </a:pPr>
            <a:r>
              <a:rPr lang="zh-CN" altLang="en-US" dirty="0" smtClean="0">
                <a:latin typeface="+mn-ea"/>
              </a:rPr>
              <a:t>研究方法</a:t>
            </a:r>
            <a:r>
              <a:rPr lang="en-US" altLang="zh-CN" dirty="0" smtClean="0">
                <a:latin typeface="+mn-ea"/>
              </a:rPr>
              <a:t>—</a:t>
            </a:r>
            <a:r>
              <a:rPr lang="zh-CN" altLang="en-US" dirty="0" smtClean="0">
                <a:latin typeface="+mn-ea"/>
              </a:rPr>
              <a:t>实验</a:t>
            </a:r>
            <a:endParaRPr lang="zh-CN" altLang="en-US" dirty="0" smtClean="0"/>
          </a:p>
        </p:txBody>
      </p:sp>
      <p:sp>
        <p:nvSpPr>
          <p:cNvPr id="26627" name="矩形 5"/>
          <p:cNvSpPr>
            <a:spLocks noChangeArrowheads="1"/>
          </p:cNvSpPr>
          <p:nvPr/>
        </p:nvSpPr>
        <p:spPr bwMode="auto">
          <a:xfrm>
            <a:off x="500063" y="1143000"/>
            <a:ext cx="7929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latin typeface="楷体_GB2312" charset="0"/>
                <a:ea typeface="楷体_GB2312" charset="0"/>
                <a:cs typeface="楷体_GB2312" charset="0"/>
              </a:rPr>
              <a:t>2*3</a:t>
            </a:r>
            <a:r>
              <a:rPr lang="zh-CN" altLang="en-US" b="1">
                <a:latin typeface="楷体_GB2312" charset="0"/>
                <a:ea typeface="楷体_GB2312" charset="0"/>
                <a:cs typeface="楷体_GB2312" charset="0"/>
              </a:rPr>
              <a:t>因子设计</a:t>
            </a:r>
            <a:endParaRPr lang="en-US" altLang="zh-CN" b="1">
              <a:latin typeface="楷体_GB2312" charset="0"/>
              <a:ea typeface="楷体_GB2312" charset="0"/>
              <a:cs typeface="楷体_GB2312" charset="0"/>
            </a:endParaRPr>
          </a:p>
        </p:txBody>
      </p:sp>
      <p:graphicFrame>
        <p:nvGraphicFramePr>
          <p:cNvPr id="7" name="表格 6"/>
          <p:cNvGraphicFramePr>
            <a:graphicFrameLocks noGrp="1"/>
          </p:cNvGraphicFramePr>
          <p:nvPr/>
        </p:nvGraphicFramePr>
        <p:xfrm>
          <a:off x="1071563" y="1714500"/>
          <a:ext cx="6715125" cy="2193926"/>
        </p:xfrm>
        <a:graphic>
          <a:graphicData uri="http://schemas.openxmlformats.org/drawingml/2006/table">
            <a:tbl>
              <a:tblPr/>
              <a:tblGrid>
                <a:gridCol w="1103312"/>
                <a:gridCol w="884238"/>
                <a:gridCol w="771525"/>
                <a:gridCol w="771525"/>
                <a:gridCol w="1254125"/>
                <a:gridCol w="1249362"/>
                <a:gridCol w="681038"/>
              </a:tblGrid>
              <a:tr h="511175">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产品</a:t>
                      </a:r>
                      <a:r>
                        <a:rPr kumimoji="0" lang="zh-CN"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利润率</a:t>
                      </a:r>
                      <a:r>
                        <a:rPr kumimoji="0" lang="zh-CN"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价格</a:t>
                      </a:r>
                      <a:r>
                        <a:rPr kumimoji="0" lang="en-US" altLang="zh-CN" sz="1800" b="0" i="0" u="none" strike="noStrike" cap="none" normalizeH="0" baseline="0">
                          <a:ln>
                            <a:noFill/>
                          </a:ln>
                          <a:solidFill>
                            <a:schemeClr val="tx1"/>
                          </a:solidFill>
                          <a:effectLst/>
                          <a:latin typeface="Times New Roman" charset="0"/>
                          <a:ea typeface="宋体" charset="-122"/>
                        </a:rPr>
                        <a:t>p</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成本</a:t>
                      </a:r>
                      <a:r>
                        <a:rPr kumimoji="0" lang="en-US" altLang="zh-CN" sz="1800" b="0" i="0" u="none" strike="noStrike" cap="none" normalizeH="0" baseline="0">
                          <a:ln>
                            <a:noFill/>
                          </a:ln>
                          <a:solidFill>
                            <a:schemeClr val="tx1"/>
                          </a:solidFill>
                          <a:effectLst/>
                          <a:latin typeface="Times New Roman" charset="0"/>
                          <a:ea typeface="宋体" charset="-122"/>
                        </a:rPr>
                        <a:t>c</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需求区间</a:t>
                      </a:r>
                      <a:r>
                        <a:rPr kumimoji="0" lang="zh-CN"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收益情况 </a:t>
                      </a: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编码</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高利润</a:t>
                      </a:r>
                      <a:r>
                        <a:rPr kumimoji="0" lang="zh-CN"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75%</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12</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3</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1—100</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混合 </a:t>
                      </a: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MH</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9575">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低利润</a:t>
                      </a:r>
                      <a:r>
                        <a:rPr kumimoji="0" lang="zh-CN"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25%</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12</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9</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1—100</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混合 </a:t>
                      </a: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ML</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9413">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低利润</a:t>
                      </a:r>
                      <a:r>
                        <a:rPr kumimoji="0" lang="zh-CN"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25%</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12</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9</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300—400</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纯收益 </a:t>
                      </a: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PL</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gridSpan="7">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需求分布：均匀分布</a:t>
                      </a:r>
                      <a:r>
                        <a:rPr kumimoji="0" lang="zh-CN"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8" name="矩形 7"/>
          <p:cNvSpPr/>
          <p:nvPr/>
        </p:nvSpPr>
        <p:spPr>
          <a:xfrm>
            <a:off x="428625" y="4500563"/>
            <a:ext cx="8001000" cy="1685925"/>
          </a:xfrm>
          <a:prstGeom prst="rect">
            <a:avLst/>
          </a:prstGeom>
        </p:spPr>
        <p:txBody>
          <a:bodyPr>
            <a:spAutoFit/>
          </a:bodyPr>
          <a:lstStyle>
            <a:lvl1pPr marL="273050" indent="-2730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40000"/>
              </a:lnSpc>
              <a:buClr>
                <a:srgbClr val="0BD0D9"/>
              </a:buClr>
              <a:buFont typeface="Wingdings 2" charset="2"/>
              <a:buChar char=""/>
            </a:pPr>
            <a:r>
              <a:rPr lang="zh-CN" altLang="en-US" sz="2000" b="1">
                <a:solidFill>
                  <a:srgbClr val="0F68B9"/>
                </a:solidFill>
                <a:latin typeface="宋体" charset="-122"/>
              </a:rPr>
              <a:t>模拟订货实验</a:t>
            </a:r>
            <a:r>
              <a:rPr lang="zh-CN" altLang="en-US" sz="2000" b="1">
                <a:solidFill>
                  <a:schemeClr val="hlink"/>
                </a:solidFill>
                <a:latin typeface="宋体" charset="-122"/>
              </a:rPr>
              <a:t>：</a:t>
            </a:r>
          </a:p>
          <a:p>
            <a:pPr eaLnBrk="1" hangingPunct="1">
              <a:lnSpc>
                <a:spcPct val="140000"/>
              </a:lnSpc>
              <a:buClr>
                <a:srgbClr val="0BD0D9"/>
              </a:buClr>
            </a:pPr>
            <a:r>
              <a:rPr lang="zh-CN" altLang="en-US">
                <a:latin typeface="宋体" charset="-122"/>
              </a:rPr>
              <a:t>实验拟定</a:t>
            </a:r>
            <a:r>
              <a:rPr lang="en-US" altLang="zh-CN"/>
              <a:t>48</a:t>
            </a:r>
            <a:r>
              <a:rPr lang="zh-CN" altLang="en-US">
                <a:latin typeface="宋体" charset="-122"/>
              </a:rPr>
              <a:t>位被试，平均分成</a:t>
            </a:r>
            <a:r>
              <a:rPr lang="en-US" altLang="zh-CN"/>
              <a:t>6</a:t>
            </a:r>
            <a:r>
              <a:rPr lang="zh-CN" altLang="en-US">
                <a:latin typeface="宋体" charset="-122"/>
              </a:rPr>
              <a:t>个组，每组</a:t>
            </a:r>
            <a:r>
              <a:rPr lang="en-US" altLang="zh-CN"/>
              <a:t>8</a:t>
            </a:r>
            <a:r>
              <a:rPr lang="zh-CN" altLang="en-US">
                <a:latin typeface="宋体" charset="-122"/>
              </a:rPr>
              <a:t>人，分别分配给以下各个实验。成员们均为随机分配，每个人独自进行订货决策，互不干扰。整个实验拟在电脑上完成。</a:t>
            </a:r>
            <a:endParaRPr lang="en-US" altLang="zh-CN">
              <a:latin typeface="宋体" charset="-122"/>
            </a:endParaRPr>
          </a:p>
        </p:txBody>
      </p:sp>
    </p:spTree>
  </p:cSld>
  <p:clrMapOvr>
    <a:masterClrMapping/>
  </p:clrMapOvr>
  <p:transition advTm="27454"/>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latin typeface="+mn-ea"/>
              </a:rPr>
              <a:t>研究方法</a:t>
            </a:r>
            <a:r>
              <a:rPr lang="en-US" altLang="zh-CN" dirty="0" smtClean="0">
                <a:latin typeface="+mn-ea"/>
              </a:rPr>
              <a:t>—</a:t>
            </a:r>
            <a:r>
              <a:rPr lang="zh-CN" altLang="en-US" dirty="0" smtClean="0">
                <a:latin typeface="+mn-ea"/>
              </a:rPr>
              <a:t>实验</a:t>
            </a:r>
            <a:endParaRPr lang="zh-CN" altLang="en-US" dirty="0"/>
          </a:p>
        </p:txBody>
      </p:sp>
      <p:sp>
        <p:nvSpPr>
          <p:cNvPr id="3" name="内容占位符 2"/>
          <p:cNvSpPr>
            <a:spLocks noGrp="1"/>
          </p:cNvSpPr>
          <p:nvPr>
            <p:ph idx="1"/>
          </p:nvPr>
        </p:nvSpPr>
        <p:spPr/>
        <p:txBody>
          <a:bodyPr/>
          <a:lstStyle/>
          <a:p>
            <a:r>
              <a:rPr lang="zh-CN" altLang="en-US" b="1">
                <a:solidFill>
                  <a:srgbClr val="0F68B9"/>
                </a:solidFill>
                <a:latin typeface="宋体" charset="-122"/>
              </a:rPr>
              <a:t>激励方式  </a:t>
            </a:r>
            <a:r>
              <a:rPr lang="zh-CN" altLang="en-US">
                <a:latin typeface="宋体" charset="-122"/>
              </a:rPr>
              <a:t>分别前三名奖励</a:t>
            </a:r>
            <a:r>
              <a:rPr lang="en-US" altLang="zh-CN"/>
              <a:t>+</a:t>
            </a:r>
            <a:r>
              <a:rPr lang="zh-CN" altLang="en-US">
                <a:latin typeface="宋体" charset="-122"/>
              </a:rPr>
              <a:t>随机抽取</a:t>
            </a:r>
            <a:r>
              <a:rPr lang="en-US" altLang="zh-CN"/>
              <a:t>10</a:t>
            </a:r>
            <a:r>
              <a:rPr lang="zh-CN" altLang="en-US">
                <a:latin typeface="宋体" charset="-122"/>
              </a:rPr>
              <a:t>名兑换奖励</a:t>
            </a:r>
          </a:p>
          <a:p>
            <a:pPr lvl="1"/>
            <a:r>
              <a:rPr lang="zh-CN" altLang="en-US">
                <a:latin typeface="宋体" charset="-122"/>
              </a:rPr>
              <a:t>整体激励：对照组，奖励前三名并随机抽取</a:t>
            </a:r>
            <a:r>
              <a:rPr lang="en-US" altLang="zh-CN"/>
              <a:t>10</a:t>
            </a:r>
            <a:r>
              <a:rPr lang="zh-CN" altLang="en-US">
                <a:latin typeface="宋体" charset="-122"/>
              </a:rPr>
              <a:t>名受试者根据以下方式兑换其总利润：奖励金额</a:t>
            </a:r>
            <a:r>
              <a:rPr lang="en-US" altLang="zh-CN"/>
              <a:t>=</a:t>
            </a:r>
            <a:r>
              <a:rPr lang="zh-CN" altLang="en-US">
                <a:latin typeface="宋体" charset="-122"/>
              </a:rPr>
              <a:t>（混合高利润</a:t>
            </a:r>
            <a:r>
              <a:rPr lang="en-US" altLang="zh-CN"/>
              <a:t>/3+</a:t>
            </a:r>
            <a:r>
              <a:rPr lang="zh-CN" altLang="en-US">
                <a:latin typeface="宋体" charset="-122"/>
              </a:rPr>
              <a:t>混合低利润</a:t>
            </a:r>
            <a:r>
              <a:rPr lang="en-US" altLang="zh-CN"/>
              <a:t>+</a:t>
            </a:r>
            <a:r>
              <a:rPr lang="zh-CN" altLang="en-US">
                <a:latin typeface="宋体" charset="-122"/>
              </a:rPr>
              <a:t>纯）</a:t>
            </a:r>
            <a:r>
              <a:rPr lang="en-US" altLang="zh-CN"/>
              <a:t>/</a:t>
            </a:r>
            <a:r>
              <a:rPr lang="zh-CN" altLang="en-US">
                <a:latin typeface="宋体" charset="-122"/>
              </a:rPr>
              <a:t>系数</a:t>
            </a:r>
          </a:p>
          <a:p>
            <a:pPr lvl="1"/>
            <a:r>
              <a:rPr lang="zh-CN" altLang="en-US">
                <a:latin typeface="宋体" charset="-122"/>
              </a:rPr>
              <a:t>强化激励：强化组，奖励前三名并随机抽取</a:t>
            </a:r>
            <a:r>
              <a:rPr lang="en-US" altLang="zh-CN"/>
              <a:t>10</a:t>
            </a:r>
            <a:r>
              <a:rPr lang="zh-CN" altLang="en-US">
                <a:latin typeface="宋体" charset="-122"/>
              </a:rPr>
              <a:t>名受试者根据以下方式兑换其收益：</a:t>
            </a:r>
            <a:r>
              <a:rPr lang="en-US" altLang="zh-CN"/>
              <a:t>   </a:t>
            </a:r>
            <a:r>
              <a:rPr lang="zh-CN" altLang="en-US">
                <a:latin typeface="宋体" charset="-122"/>
              </a:rPr>
              <a:t>每期订货达到目标奖励</a:t>
            </a:r>
            <a:r>
              <a:rPr lang="en-US" altLang="zh-CN"/>
              <a:t>2</a:t>
            </a:r>
            <a:r>
              <a:rPr lang="zh-CN" altLang="en-US">
                <a:latin typeface="宋体" charset="-122"/>
              </a:rPr>
              <a:t>分，达到现状奖励</a:t>
            </a:r>
            <a:r>
              <a:rPr lang="en-US" altLang="zh-CN"/>
              <a:t>1</a:t>
            </a:r>
            <a:r>
              <a:rPr lang="zh-CN" altLang="en-US">
                <a:latin typeface="宋体" charset="-122"/>
              </a:rPr>
              <a:t>分，低于现状罚</a:t>
            </a:r>
            <a:r>
              <a:rPr lang="en-US" altLang="zh-CN"/>
              <a:t>1</a:t>
            </a:r>
            <a:r>
              <a:rPr lang="zh-CN" altLang="en-US">
                <a:latin typeface="宋体" charset="-122"/>
              </a:rPr>
              <a:t>分，低于生存点罚</a:t>
            </a:r>
            <a:r>
              <a:rPr lang="en-US" altLang="zh-CN"/>
              <a:t>2</a:t>
            </a:r>
            <a:r>
              <a:rPr lang="zh-CN" altLang="en-US">
                <a:latin typeface="宋体" charset="-122"/>
              </a:rPr>
              <a:t>分</a:t>
            </a:r>
          </a:p>
          <a:p>
            <a:pPr algn="ctr">
              <a:buFont typeface="Wingdings 2" charset="2"/>
              <a:buNone/>
            </a:pPr>
            <a:r>
              <a:rPr lang="zh-CN" altLang="en-US" sz="1800">
                <a:latin typeface="宋体" charset="-122"/>
              </a:rPr>
              <a:t>奖励金额</a:t>
            </a:r>
            <a:r>
              <a:rPr lang="en-US" altLang="zh-CN" sz="1800"/>
              <a:t>=</a:t>
            </a:r>
            <a:r>
              <a:rPr lang="zh-CN" altLang="en-US" sz="1800">
                <a:latin typeface="宋体" charset="-122"/>
              </a:rPr>
              <a:t>得分总数</a:t>
            </a:r>
            <a:r>
              <a:rPr lang="en-US" altLang="zh-CN" sz="1800"/>
              <a:t>*</a:t>
            </a:r>
            <a:r>
              <a:rPr lang="zh-CN" altLang="en-US" sz="1800">
                <a:latin typeface="宋体" charset="-122"/>
              </a:rPr>
              <a:t>某调节系数</a:t>
            </a:r>
          </a:p>
          <a:p>
            <a:pPr eaLnBrk="1" hangingPunct="1">
              <a:lnSpc>
                <a:spcPct val="140000"/>
              </a:lnSpc>
            </a:pPr>
            <a:endParaRPr lang="zh-CN" altLang="en-US">
              <a:latin typeface="宋体" charset="-122"/>
            </a:endParaRPr>
          </a:p>
        </p:txBody>
      </p:sp>
      <p:graphicFrame>
        <p:nvGraphicFramePr>
          <p:cNvPr id="4" name="表格 3"/>
          <p:cNvGraphicFramePr>
            <a:graphicFrameLocks noGrp="1"/>
          </p:cNvGraphicFramePr>
          <p:nvPr/>
        </p:nvGraphicFramePr>
        <p:xfrm>
          <a:off x="1500188" y="4714875"/>
          <a:ext cx="5643562" cy="1857376"/>
        </p:xfrm>
        <a:graphic>
          <a:graphicData uri="http://schemas.openxmlformats.org/drawingml/2006/table">
            <a:tbl>
              <a:tblPr/>
              <a:tblGrid>
                <a:gridCol w="2449512"/>
                <a:gridCol w="1562100"/>
                <a:gridCol w="1631950"/>
              </a:tblGrid>
              <a:tr h="430213">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Calibri"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强化组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对照组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先</a:t>
                      </a:r>
                      <a:r>
                        <a:rPr kumimoji="0" lang="en-US" altLang="zh-CN" sz="1800" b="0" i="0" u="none" strike="noStrike" cap="none" normalizeH="0" baseline="0">
                          <a:ln>
                            <a:noFill/>
                          </a:ln>
                          <a:solidFill>
                            <a:schemeClr val="tx1"/>
                          </a:solidFill>
                          <a:effectLst/>
                          <a:latin typeface="Times New Roman" charset="0"/>
                          <a:ea typeface="宋体" charset="-122"/>
                        </a:rPr>
                        <a:t>ML</a:t>
                      </a:r>
                      <a:r>
                        <a:rPr kumimoji="0" lang="zh-CN" altLang="zh-CN" sz="1800" b="0" i="0" u="none" strike="noStrike" cap="none" normalizeH="0" baseline="0">
                          <a:ln>
                            <a:noFill/>
                          </a:ln>
                          <a:solidFill>
                            <a:schemeClr val="tx1"/>
                          </a:solidFill>
                          <a:effectLst/>
                          <a:latin typeface="Times New Roman" charset="0"/>
                          <a:ea typeface="宋体" charset="-122"/>
                        </a:rPr>
                        <a:t>再</a:t>
                      </a:r>
                      <a:r>
                        <a:rPr kumimoji="0" lang="en-US" altLang="zh-CN" sz="1800" b="0" i="0" u="none" strike="noStrike" cap="none" normalizeH="0" baseline="0">
                          <a:ln>
                            <a:noFill/>
                          </a:ln>
                          <a:solidFill>
                            <a:schemeClr val="tx1"/>
                          </a:solidFill>
                          <a:effectLst/>
                          <a:latin typeface="Times New Roman" charset="0"/>
                          <a:ea typeface="宋体" charset="-122"/>
                        </a:rPr>
                        <a:t>MH</a:t>
                      </a:r>
                      <a:r>
                        <a:rPr kumimoji="0" lang="zh-CN" altLang="zh-CN" sz="1800" b="0" i="0" u="none" strike="noStrike" cap="none" normalizeH="0" baseline="0">
                          <a:ln>
                            <a:noFill/>
                          </a:ln>
                          <a:solidFill>
                            <a:schemeClr val="tx1"/>
                          </a:solidFill>
                          <a:effectLst/>
                          <a:latin typeface="Times New Roman" charset="0"/>
                          <a:ea typeface="宋体" charset="-122"/>
                        </a:rPr>
                        <a:t>再</a:t>
                      </a:r>
                      <a:r>
                        <a:rPr kumimoji="0" lang="en-US" altLang="zh-CN" sz="1800" b="0" i="0" u="none" strike="noStrike" cap="none" normalizeH="0" baseline="0">
                          <a:ln>
                            <a:noFill/>
                          </a:ln>
                          <a:solidFill>
                            <a:schemeClr val="tx1"/>
                          </a:solidFill>
                          <a:effectLst/>
                          <a:latin typeface="Times New Roman" charset="0"/>
                          <a:ea typeface="宋体" charset="-122"/>
                        </a:rPr>
                        <a:t>PL</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实验组</a:t>
                      </a:r>
                      <a:r>
                        <a:rPr kumimoji="0" lang="en-US" altLang="zh-CN" sz="1800" b="0" i="0" u="none" strike="noStrike" cap="none" normalizeH="0" baseline="0">
                          <a:ln>
                            <a:noFill/>
                          </a:ln>
                          <a:solidFill>
                            <a:schemeClr val="tx1"/>
                          </a:solidFill>
                          <a:effectLst/>
                          <a:latin typeface="Times New Roman" charset="0"/>
                          <a:ea typeface="宋体" charset="-122"/>
                        </a:rPr>
                        <a:t>1</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实验组</a:t>
                      </a:r>
                      <a:r>
                        <a:rPr kumimoji="0" lang="en-US" altLang="zh-CN" sz="1800" b="0" i="0" u="none" strike="noStrike" cap="none" normalizeH="0" baseline="0">
                          <a:ln>
                            <a:noFill/>
                          </a:ln>
                          <a:solidFill>
                            <a:schemeClr val="tx1"/>
                          </a:solidFill>
                          <a:effectLst/>
                          <a:latin typeface="Times New Roman" charset="0"/>
                          <a:ea typeface="宋体" charset="-122"/>
                        </a:rPr>
                        <a:t>2</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1813">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先</a:t>
                      </a:r>
                      <a:r>
                        <a:rPr kumimoji="0" lang="en-US" altLang="zh-CN" sz="1800" b="0" i="0" u="none" strike="noStrike" cap="none" normalizeH="0" baseline="0">
                          <a:ln>
                            <a:noFill/>
                          </a:ln>
                          <a:solidFill>
                            <a:schemeClr val="tx1"/>
                          </a:solidFill>
                          <a:effectLst/>
                          <a:latin typeface="Times New Roman" charset="0"/>
                          <a:ea typeface="宋体" charset="-122"/>
                        </a:rPr>
                        <a:t>ML</a:t>
                      </a:r>
                      <a:r>
                        <a:rPr kumimoji="0" lang="zh-CN" altLang="zh-CN" sz="1800" b="0" i="0" u="none" strike="noStrike" cap="none" normalizeH="0" baseline="0">
                          <a:ln>
                            <a:noFill/>
                          </a:ln>
                          <a:solidFill>
                            <a:schemeClr val="tx1"/>
                          </a:solidFill>
                          <a:effectLst/>
                          <a:latin typeface="Times New Roman" charset="0"/>
                          <a:ea typeface="宋体" charset="-122"/>
                        </a:rPr>
                        <a:t>再</a:t>
                      </a:r>
                      <a:r>
                        <a:rPr kumimoji="0" lang="en-US" altLang="zh-CN" sz="1800" b="0" i="0" u="none" strike="noStrike" cap="none" normalizeH="0" baseline="0">
                          <a:ln>
                            <a:noFill/>
                          </a:ln>
                          <a:solidFill>
                            <a:schemeClr val="tx1"/>
                          </a:solidFill>
                          <a:effectLst/>
                          <a:latin typeface="Times New Roman" charset="0"/>
                          <a:ea typeface="宋体" charset="-122"/>
                        </a:rPr>
                        <a:t>PL</a:t>
                      </a:r>
                      <a:r>
                        <a:rPr kumimoji="0" lang="zh-CN" altLang="zh-CN" sz="1800" b="0" i="0" u="none" strike="noStrike" cap="none" normalizeH="0" baseline="0">
                          <a:ln>
                            <a:noFill/>
                          </a:ln>
                          <a:solidFill>
                            <a:schemeClr val="tx1"/>
                          </a:solidFill>
                          <a:effectLst/>
                          <a:latin typeface="Times New Roman" charset="0"/>
                          <a:ea typeface="宋体" charset="-122"/>
                        </a:rPr>
                        <a:t>再</a:t>
                      </a:r>
                      <a:r>
                        <a:rPr kumimoji="0" lang="en-US" altLang="zh-CN" sz="1800" b="0" i="0" u="none" strike="noStrike" cap="none" normalizeH="0" baseline="0">
                          <a:ln>
                            <a:noFill/>
                          </a:ln>
                          <a:solidFill>
                            <a:schemeClr val="tx1"/>
                          </a:solidFill>
                          <a:effectLst/>
                          <a:latin typeface="Times New Roman" charset="0"/>
                          <a:ea typeface="宋体" charset="-122"/>
                        </a:rPr>
                        <a:t>MH</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实验组</a:t>
                      </a:r>
                      <a:r>
                        <a:rPr kumimoji="0" lang="en-US" altLang="zh-CN" sz="1800" b="0" i="0" u="none" strike="noStrike" cap="none" normalizeH="0" baseline="0">
                          <a:ln>
                            <a:noFill/>
                          </a:ln>
                          <a:solidFill>
                            <a:schemeClr val="tx1"/>
                          </a:solidFill>
                          <a:effectLst/>
                          <a:latin typeface="Times New Roman" charset="0"/>
                          <a:ea typeface="宋体" charset="-122"/>
                        </a:rPr>
                        <a:t>3</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实验组</a:t>
                      </a:r>
                      <a:r>
                        <a:rPr kumimoji="0" lang="en-US" altLang="zh-CN" sz="1800" b="0" i="0" u="none" strike="noStrike" cap="none" normalizeH="0" baseline="0">
                          <a:ln>
                            <a:noFill/>
                          </a:ln>
                          <a:solidFill>
                            <a:schemeClr val="tx1"/>
                          </a:solidFill>
                          <a:effectLst/>
                          <a:latin typeface="Times New Roman" charset="0"/>
                          <a:ea typeface="宋体" charset="-122"/>
                        </a:rPr>
                        <a:t>4</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0850">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先</a:t>
                      </a:r>
                      <a:r>
                        <a:rPr kumimoji="0" lang="en-US" altLang="zh-CN" sz="1800" b="0" i="0" u="none" strike="noStrike" cap="none" normalizeH="0" baseline="0">
                          <a:ln>
                            <a:noFill/>
                          </a:ln>
                          <a:solidFill>
                            <a:schemeClr val="tx1"/>
                          </a:solidFill>
                          <a:effectLst/>
                          <a:latin typeface="Times New Roman" charset="0"/>
                          <a:ea typeface="宋体" charset="-122"/>
                        </a:rPr>
                        <a:t>PL</a:t>
                      </a:r>
                      <a:r>
                        <a:rPr kumimoji="0" lang="zh-CN" altLang="zh-CN" sz="1800" b="0" i="0" u="none" strike="noStrike" cap="none" normalizeH="0" baseline="0">
                          <a:ln>
                            <a:noFill/>
                          </a:ln>
                          <a:solidFill>
                            <a:schemeClr val="tx1"/>
                          </a:solidFill>
                          <a:effectLst/>
                          <a:latin typeface="Times New Roman" charset="0"/>
                          <a:ea typeface="宋体" charset="-122"/>
                        </a:rPr>
                        <a:t>再</a:t>
                      </a:r>
                      <a:r>
                        <a:rPr kumimoji="0" lang="en-US" altLang="zh-CN" sz="1800" b="0" i="0" u="none" strike="noStrike" cap="none" normalizeH="0" baseline="0">
                          <a:ln>
                            <a:noFill/>
                          </a:ln>
                          <a:solidFill>
                            <a:schemeClr val="tx1"/>
                          </a:solidFill>
                          <a:effectLst/>
                          <a:latin typeface="Times New Roman" charset="0"/>
                          <a:ea typeface="宋体" charset="-122"/>
                        </a:rPr>
                        <a:t>ML</a:t>
                      </a:r>
                      <a:r>
                        <a:rPr kumimoji="0" lang="zh-CN" altLang="zh-CN" sz="1800" b="0" i="0" u="none" strike="noStrike" cap="none" normalizeH="0" baseline="0">
                          <a:ln>
                            <a:noFill/>
                          </a:ln>
                          <a:solidFill>
                            <a:schemeClr val="tx1"/>
                          </a:solidFill>
                          <a:effectLst/>
                          <a:latin typeface="Times New Roman" charset="0"/>
                          <a:ea typeface="宋体" charset="-122"/>
                        </a:rPr>
                        <a:t>再</a:t>
                      </a:r>
                      <a:r>
                        <a:rPr kumimoji="0" lang="en-US" altLang="zh-CN" sz="1800" b="0" i="0" u="none" strike="noStrike" cap="none" normalizeH="0" baseline="0">
                          <a:ln>
                            <a:noFill/>
                          </a:ln>
                          <a:solidFill>
                            <a:schemeClr val="tx1"/>
                          </a:solidFill>
                          <a:effectLst/>
                          <a:latin typeface="Times New Roman" charset="0"/>
                          <a:ea typeface="宋体" charset="-122"/>
                        </a:rPr>
                        <a:t>MH</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实验组</a:t>
                      </a:r>
                      <a:r>
                        <a:rPr kumimoji="0" lang="en-US" altLang="zh-CN" sz="1800" b="0" i="0" u="none" strike="noStrike" cap="none" normalizeH="0" baseline="0">
                          <a:ln>
                            <a:noFill/>
                          </a:ln>
                          <a:solidFill>
                            <a:schemeClr val="tx1"/>
                          </a:solidFill>
                          <a:effectLst/>
                          <a:latin typeface="Times New Roman" charset="0"/>
                          <a:ea typeface="宋体" charset="-122"/>
                        </a:rPr>
                        <a:t>5</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实验组</a:t>
                      </a:r>
                      <a:r>
                        <a:rPr kumimoji="0" lang="en-US" altLang="zh-CN" sz="1800" b="0" i="0" u="none" strike="noStrike" cap="none" normalizeH="0" baseline="0">
                          <a:ln>
                            <a:noFill/>
                          </a:ln>
                          <a:solidFill>
                            <a:schemeClr val="tx1"/>
                          </a:solidFill>
                          <a:effectLst/>
                          <a:latin typeface="Times New Roman" charset="0"/>
                          <a:ea typeface="宋体" charset="-122"/>
                        </a:rPr>
                        <a:t>6</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457200" y="274638"/>
            <a:ext cx="8229600" cy="868362"/>
          </a:xfrm>
        </p:spPr>
        <p:txBody>
          <a:bodyPr/>
          <a:lstStyle/>
          <a:p>
            <a:pPr eaLnBrk="1" hangingPunct="1">
              <a:defRPr/>
            </a:pPr>
            <a:r>
              <a:rPr lang="zh-CN" altLang="en-US" dirty="0" smtClean="0">
                <a:latin typeface="+mn-ea"/>
              </a:rPr>
              <a:t>研究方法</a:t>
            </a:r>
            <a:r>
              <a:rPr lang="en-US" altLang="zh-CN" dirty="0" smtClean="0">
                <a:latin typeface="+mn-ea"/>
              </a:rPr>
              <a:t>—</a:t>
            </a:r>
            <a:r>
              <a:rPr lang="zh-CN" altLang="en-US" dirty="0" smtClean="0">
                <a:latin typeface="+mn-ea"/>
              </a:rPr>
              <a:t>实验</a:t>
            </a:r>
            <a:endParaRPr lang="zh-CN" altLang="en-US" dirty="0" smtClean="0"/>
          </a:p>
        </p:txBody>
      </p:sp>
      <p:sp>
        <p:nvSpPr>
          <p:cNvPr id="16386" name="内容占位符 2"/>
          <p:cNvSpPr>
            <a:spLocks noGrp="1"/>
          </p:cNvSpPr>
          <p:nvPr>
            <p:ph idx="1"/>
          </p:nvPr>
        </p:nvSpPr>
        <p:spPr>
          <a:xfrm>
            <a:off x="71438" y="1857375"/>
            <a:ext cx="8686800" cy="4714875"/>
          </a:xfrm>
        </p:spPr>
        <p:txBody>
          <a:bodyPr>
            <a:normAutofit/>
          </a:bodyPr>
          <a:lstStyle/>
          <a:p>
            <a:pPr eaLnBrk="1" hangingPunct="1">
              <a:lnSpc>
                <a:spcPct val="140000"/>
              </a:lnSpc>
            </a:pPr>
            <a:r>
              <a:rPr lang="zh-CN" altLang="en-US" b="1">
                <a:solidFill>
                  <a:srgbClr val="0F68B9"/>
                </a:solidFill>
                <a:latin typeface="楷体_GB2312" charset="0"/>
                <a:ea typeface="楷体_GB2312" charset="0"/>
                <a:cs typeface="楷体_GB2312" charset="0"/>
              </a:rPr>
              <a:t>整体实验流程</a:t>
            </a:r>
            <a:endParaRPr lang="en-US" altLang="zh-CN" b="1">
              <a:solidFill>
                <a:srgbClr val="0F68B9"/>
              </a:solidFill>
              <a:latin typeface="楷体_GB2312" charset="0"/>
              <a:ea typeface="楷体_GB2312" charset="0"/>
              <a:cs typeface="楷体_GB2312" charset="0"/>
            </a:endParaRPr>
          </a:p>
          <a:p>
            <a:pPr lvl="1"/>
            <a:r>
              <a:rPr lang="zh-CN" altLang="en-US">
                <a:latin typeface="宋体" charset="-122"/>
              </a:rPr>
              <a:t>第</a:t>
            </a:r>
            <a:r>
              <a:rPr lang="en-US" altLang="zh-CN"/>
              <a:t>1</a:t>
            </a:r>
            <a:r>
              <a:rPr lang="zh-CN" altLang="en-US">
                <a:latin typeface="宋体" charset="-122"/>
              </a:rPr>
              <a:t>步，实验讲解，模拟一个在</a:t>
            </a:r>
            <a:r>
              <a:rPr lang="en-US" altLang="zh-CN"/>
              <a:t>50</a:t>
            </a:r>
            <a:r>
              <a:rPr lang="zh-CN" altLang="en-US">
                <a:latin typeface="宋体" charset="-122"/>
              </a:rPr>
              <a:t>期内服从均匀分布的需求序列，显示给受试者，告诉受试者他们的平均订购量、平均订购量下的利润，最大期望利润，受试者并不知道需求分布；</a:t>
            </a:r>
          </a:p>
          <a:p>
            <a:pPr lvl="1"/>
            <a:r>
              <a:rPr lang="zh-CN" altLang="en-US">
                <a:latin typeface="宋体" charset="-122"/>
              </a:rPr>
              <a:t>第</a:t>
            </a:r>
            <a:r>
              <a:rPr lang="en-US" altLang="zh-CN"/>
              <a:t>2</a:t>
            </a:r>
            <a:r>
              <a:rPr lang="zh-CN" altLang="en-US">
                <a:latin typeface="宋体" charset="-122"/>
              </a:rPr>
              <a:t>步，按照不同组别进行模拟订货实验。每期订货反馈给受试者当期需求，当期订购量及当期订购量下的利润，前期订购量、及前期订购量下的利润，平均订购量，及平均订购量在每期的利润</a:t>
            </a:r>
            <a:endParaRPr lang="zh-CN" altLang="en-US" b="1">
              <a:solidFill>
                <a:schemeClr val="hlink"/>
              </a:solidFill>
              <a:latin typeface="宋体" charset="-122"/>
            </a:endParaRPr>
          </a:p>
        </p:txBody>
      </p:sp>
    </p:spTree>
  </p:cSld>
  <p:clrMapOvr>
    <a:masterClrMapping/>
  </p:clrMapOvr>
  <p:transition advTm="1844"/>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428625"/>
            <a:ext cx="8229600" cy="785813"/>
          </a:xfrm>
        </p:spPr>
        <p:txBody>
          <a:bodyPr/>
          <a:lstStyle/>
          <a:p>
            <a:r>
              <a:rPr lang="zh-CN" altLang="en-US">
                <a:latin typeface="楷体_GB2312" charset="0"/>
              </a:rPr>
              <a:t>技术路线</a:t>
            </a:r>
          </a:p>
        </p:txBody>
      </p:sp>
      <p:sp>
        <p:nvSpPr>
          <p:cNvPr id="29699" name="Rectangle 2"/>
          <p:cNvSpPr>
            <a:spLocks noChangeArrowheads="1"/>
          </p:cNvSpPr>
          <p:nvPr/>
        </p:nvSpPr>
        <p:spPr bwMode="auto">
          <a:xfrm>
            <a:off x="2500313" y="1714500"/>
            <a:ext cx="3643312" cy="357188"/>
          </a:xfrm>
          <a:prstGeom prst="rect">
            <a:avLst/>
          </a:prstGeom>
          <a:solidFill>
            <a:srgbClr val="FFFFFF"/>
          </a:solidFill>
          <a:ln w="19050">
            <a:solidFill>
              <a:srgbClr val="000000"/>
            </a:solidFill>
            <a:miter lim="800000"/>
            <a:headEnd/>
            <a:tailEnd/>
          </a:ln>
        </p:spPr>
        <p:txBody>
          <a:bodyPr lIns="18000" tIns="46800" rIns="18000" bIns="360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a:latin typeface="楷体_GB2312" charset="0"/>
              </a:rPr>
              <a:t>国内外相关文献收集与综述分析</a:t>
            </a:r>
            <a:endParaRPr lang="zh-CN" altLang="zh-CN" sz="3200"/>
          </a:p>
        </p:txBody>
      </p:sp>
      <p:sp>
        <p:nvSpPr>
          <p:cNvPr id="29700" name="Rectangle 3"/>
          <p:cNvSpPr>
            <a:spLocks noChangeArrowheads="1"/>
          </p:cNvSpPr>
          <p:nvPr/>
        </p:nvSpPr>
        <p:spPr bwMode="auto">
          <a:xfrm>
            <a:off x="2643188" y="4714875"/>
            <a:ext cx="3429000" cy="428625"/>
          </a:xfrm>
          <a:prstGeom prst="rect">
            <a:avLst/>
          </a:prstGeom>
          <a:solidFill>
            <a:srgbClr val="FFFFFF"/>
          </a:solidFill>
          <a:ln w="19050">
            <a:solidFill>
              <a:srgbClr val="000000"/>
            </a:solidFill>
            <a:miter lim="800000"/>
            <a:headEnd/>
            <a:tailEnd/>
          </a:ln>
        </p:spPr>
        <p:txBody>
          <a:bodyPr lIns="18000" tIns="46800" rIns="18000" bIns="360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a:latin typeface="楷体_GB2312" charset="0"/>
              </a:rPr>
              <a:t>实证数据分析与模型参数估计</a:t>
            </a:r>
            <a:endParaRPr lang="zh-CN" altLang="zh-CN"/>
          </a:p>
        </p:txBody>
      </p:sp>
      <p:sp>
        <p:nvSpPr>
          <p:cNvPr id="29701" name="Rectangle 4"/>
          <p:cNvSpPr>
            <a:spLocks noChangeArrowheads="1"/>
          </p:cNvSpPr>
          <p:nvPr/>
        </p:nvSpPr>
        <p:spPr bwMode="auto">
          <a:xfrm>
            <a:off x="2643188" y="5500688"/>
            <a:ext cx="3429000" cy="428625"/>
          </a:xfrm>
          <a:prstGeom prst="rect">
            <a:avLst/>
          </a:prstGeom>
          <a:solidFill>
            <a:srgbClr val="FFFFFF"/>
          </a:solidFill>
          <a:ln w="19050">
            <a:solidFill>
              <a:srgbClr val="000000"/>
            </a:solidFill>
            <a:miter lim="800000"/>
            <a:headEnd/>
            <a:tailEnd/>
          </a:ln>
        </p:spPr>
        <p:txBody>
          <a:bodyPr lIns="18000" tIns="46800" rIns="18000" bIns="360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a:latin typeface="楷体_GB2312" charset="0"/>
              </a:rPr>
              <a:t>模型检验与讨论分析</a:t>
            </a:r>
            <a:endParaRPr lang="zh-CN" altLang="zh-CN" sz="3200"/>
          </a:p>
        </p:txBody>
      </p:sp>
      <p:sp>
        <p:nvSpPr>
          <p:cNvPr id="29702" name="Rectangle 6"/>
          <p:cNvSpPr>
            <a:spLocks noChangeArrowheads="1"/>
          </p:cNvSpPr>
          <p:nvPr/>
        </p:nvSpPr>
        <p:spPr bwMode="auto">
          <a:xfrm>
            <a:off x="2522538" y="3286125"/>
            <a:ext cx="3621087" cy="1071563"/>
          </a:xfrm>
          <a:prstGeom prst="rect">
            <a:avLst/>
          </a:prstGeom>
          <a:solidFill>
            <a:srgbClr val="FFFFFF"/>
          </a:solidFill>
          <a:ln w="19050">
            <a:solidFill>
              <a:srgbClr val="000000"/>
            </a:solidFill>
            <a:miter lim="800000"/>
            <a:headEnd/>
            <a:tailEnd/>
          </a:ln>
        </p:spPr>
        <p:txBody>
          <a:bodyPr lIns="18000" tIns="10800" rIns="18000" bIns="108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160000"/>
              </a:lnSpc>
            </a:pPr>
            <a:r>
              <a:rPr lang="zh-CN" altLang="en-US" sz="2000" b="1">
                <a:latin typeface="楷体_GB2312" charset="0"/>
              </a:rPr>
              <a:t>实验研究</a:t>
            </a:r>
            <a:endParaRPr lang="zh-CN" altLang="en-US" sz="2000">
              <a:latin typeface="Times New Roman" charset="0"/>
            </a:endParaRPr>
          </a:p>
          <a:p>
            <a:pPr algn="ctr" eaLnBrk="1" hangingPunct="1"/>
            <a:r>
              <a:rPr lang="zh-CN" altLang="en-US" sz="1600">
                <a:latin typeface="楷体_GB2312" charset="0"/>
              </a:rPr>
              <a:t>前景理论参数测量</a:t>
            </a:r>
            <a:endParaRPr lang="en-US" altLang="zh-CN" sz="1600">
              <a:latin typeface="楷体_GB2312" charset="0"/>
            </a:endParaRPr>
          </a:p>
          <a:p>
            <a:pPr algn="ctr" eaLnBrk="1" hangingPunct="1"/>
            <a:r>
              <a:rPr lang="zh-CN" altLang="en-US" sz="1600">
                <a:latin typeface="楷体_GB2312" charset="0"/>
              </a:rPr>
              <a:t>引入参考点的模拟订货实验</a:t>
            </a:r>
            <a:endParaRPr lang="zh-CN" altLang="zh-CN" sz="2400"/>
          </a:p>
        </p:txBody>
      </p:sp>
      <p:cxnSp>
        <p:nvCxnSpPr>
          <p:cNvPr id="29703" name="AutoShape 7"/>
          <p:cNvCxnSpPr>
            <a:cxnSpLocks noChangeShapeType="1"/>
            <a:stCxn id="29699" idx="2"/>
          </p:cNvCxnSpPr>
          <p:nvPr/>
        </p:nvCxnSpPr>
        <p:spPr bwMode="auto">
          <a:xfrm rot="5400000">
            <a:off x="4143375" y="2249488"/>
            <a:ext cx="357187" cy="1588"/>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704" name="AutoShape 8"/>
          <p:cNvCxnSpPr>
            <a:cxnSpLocks noChangeShapeType="1"/>
            <a:stCxn id="29700" idx="2"/>
            <a:endCxn id="29701" idx="0"/>
          </p:cNvCxnSpPr>
          <p:nvPr/>
        </p:nvCxnSpPr>
        <p:spPr bwMode="auto">
          <a:xfrm rot="5400000">
            <a:off x="4178300" y="5322888"/>
            <a:ext cx="357187" cy="1588"/>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705" name="AutoShape 9"/>
          <p:cNvCxnSpPr>
            <a:cxnSpLocks noChangeShapeType="1"/>
            <a:stCxn id="29707" idx="2"/>
            <a:endCxn id="29702" idx="0"/>
          </p:cNvCxnSpPr>
          <p:nvPr/>
        </p:nvCxnSpPr>
        <p:spPr bwMode="auto">
          <a:xfrm rot="16200000" flipH="1">
            <a:off x="4077494" y="3029744"/>
            <a:ext cx="500062" cy="1270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706" name="AutoShape 10"/>
          <p:cNvCxnSpPr>
            <a:cxnSpLocks noChangeShapeType="1"/>
            <a:stCxn id="29702" idx="2"/>
            <a:endCxn id="29700" idx="0"/>
          </p:cNvCxnSpPr>
          <p:nvPr/>
        </p:nvCxnSpPr>
        <p:spPr bwMode="auto">
          <a:xfrm rot="16200000" flipH="1">
            <a:off x="4167188" y="4524375"/>
            <a:ext cx="357187" cy="23813"/>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9707" name="Rectangle 2"/>
          <p:cNvSpPr>
            <a:spLocks noChangeArrowheads="1"/>
          </p:cNvSpPr>
          <p:nvPr/>
        </p:nvSpPr>
        <p:spPr bwMode="auto">
          <a:xfrm>
            <a:off x="2500313" y="2428875"/>
            <a:ext cx="3643312" cy="357188"/>
          </a:xfrm>
          <a:prstGeom prst="rect">
            <a:avLst/>
          </a:prstGeom>
          <a:solidFill>
            <a:srgbClr val="FFFFFF"/>
          </a:solidFill>
          <a:ln w="19050">
            <a:solidFill>
              <a:srgbClr val="000000"/>
            </a:solidFill>
            <a:miter lim="800000"/>
            <a:headEnd/>
            <a:tailEnd/>
          </a:ln>
        </p:spPr>
        <p:txBody>
          <a:bodyPr lIns="18000" tIns="46800" rIns="18000" bIns="360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a:t>理论分析与模型构建</a:t>
            </a:r>
            <a:endParaRPr lang="zh-CN" altLang="zh-CN" sz="2000"/>
          </a:p>
        </p:txBody>
      </p:sp>
    </p:spTree>
  </p:cSld>
  <p:clrMapOvr>
    <a:masterClrMapping/>
  </p:clrMapOvr>
  <p:transition advTm="47"/>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28625" y="285750"/>
            <a:ext cx="8229600" cy="868363"/>
          </a:xfrm>
        </p:spPr>
        <p:txBody>
          <a:bodyPr/>
          <a:lstStyle/>
          <a:p>
            <a:pPr eaLnBrk="1" hangingPunct="1"/>
            <a:r>
              <a:rPr lang="zh-CN" altLang="en-US">
                <a:latin typeface="宋体" charset="-122"/>
              </a:rPr>
              <a:t>研究创新点</a:t>
            </a:r>
          </a:p>
        </p:txBody>
      </p:sp>
      <p:sp>
        <p:nvSpPr>
          <p:cNvPr id="30723" name="Rectangle 3"/>
          <p:cNvSpPr>
            <a:spLocks noGrp="1" noChangeArrowheads="1"/>
          </p:cNvSpPr>
          <p:nvPr>
            <p:ph idx="1"/>
          </p:nvPr>
        </p:nvSpPr>
        <p:spPr>
          <a:xfrm>
            <a:off x="571500" y="1500188"/>
            <a:ext cx="8229600" cy="4500562"/>
          </a:xfrm>
        </p:spPr>
        <p:txBody>
          <a:bodyPr/>
          <a:lstStyle/>
          <a:p>
            <a:pPr eaLnBrk="1" hangingPunct="1"/>
            <a:r>
              <a:rPr lang="zh-CN" altLang="en-US" sz="2400"/>
              <a:t>提出了考虑动态参考点的第三代前景理论下的报童模型，得到不同参考点下的最优解。并估计了相应的第三代前景理论参数值。</a:t>
            </a:r>
            <a:endParaRPr lang="zh-CN" altLang="en-US" sz="2400">
              <a:ea typeface="楷体_GB2312" charset="0"/>
              <a:cs typeface="楷体_GB2312" charset="0"/>
            </a:endParaRPr>
          </a:p>
          <a:p>
            <a:pPr eaLnBrk="1" hangingPunct="1"/>
            <a:r>
              <a:rPr lang="zh-CN" altLang="en-US" sz="2400"/>
              <a:t>考虑决策中各种不同的参考点的影响，测量检验报童订货决策过程中的参考点。</a:t>
            </a:r>
            <a:endParaRPr lang="zh-CN" altLang="en-US" sz="2400">
              <a:ea typeface="楷体_GB2312" charset="0"/>
              <a:cs typeface="楷体_GB2312" charset="0"/>
            </a:endParaRPr>
          </a:p>
        </p:txBody>
      </p:sp>
    </p:spTree>
  </p:cSld>
  <p:clrMapOvr>
    <a:masterClrMapping/>
  </p:clrMapOvr>
  <p:transition advTm="21656"/>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180975" y="571500"/>
            <a:ext cx="4176713" cy="6072188"/>
          </a:xfrm>
        </p:spPr>
        <p:txBody>
          <a:bodyPr>
            <a:normAutofit fontScale="92500" lnSpcReduction="10000"/>
          </a:bodyPr>
          <a:lstStyle/>
          <a:p>
            <a:pPr eaLnBrk="1" hangingPunct="1">
              <a:lnSpc>
                <a:spcPct val="80000"/>
              </a:lnSpc>
              <a:buFont typeface="Wingdings" charset="2"/>
              <a:buNone/>
            </a:pPr>
            <a:r>
              <a:rPr lang="zh-CN" altLang="en-US" sz="1600" b="1">
                <a:latin typeface="宋体" charset="-122"/>
              </a:rPr>
              <a:t>第</a:t>
            </a:r>
            <a:r>
              <a:rPr lang="en-US" altLang="zh-CN" sz="1600" b="1">
                <a:latin typeface="宋体" charset="-122"/>
              </a:rPr>
              <a:t>1</a:t>
            </a:r>
            <a:r>
              <a:rPr lang="zh-CN" altLang="en-US" sz="1600" b="1">
                <a:latin typeface="宋体" charset="-122"/>
              </a:rPr>
              <a:t>章 绪论</a:t>
            </a:r>
          </a:p>
          <a:p>
            <a:pPr>
              <a:lnSpc>
                <a:spcPct val="90000"/>
              </a:lnSpc>
            </a:pPr>
            <a:r>
              <a:rPr lang="en-US" altLang="zh-CN" sz="1600">
                <a:latin typeface="宋体" charset="-122"/>
              </a:rPr>
              <a:t>1.1 </a:t>
            </a:r>
            <a:r>
              <a:rPr lang="zh-CN" altLang="en-US" sz="1600">
                <a:latin typeface="宋体" charset="-122"/>
              </a:rPr>
              <a:t>研究背景</a:t>
            </a:r>
          </a:p>
          <a:p>
            <a:pPr>
              <a:lnSpc>
                <a:spcPct val="90000"/>
              </a:lnSpc>
            </a:pPr>
            <a:r>
              <a:rPr lang="en-US" altLang="zh-CN" sz="1600">
                <a:latin typeface="宋体" charset="-122"/>
              </a:rPr>
              <a:t>1.2 </a:t>
            </a:r>
            <a:r>
              <a:rPr lang="zh-CN" altLang="en-US" sz="1600">
                <a:latin typeface="宋体" charset="-122"/>
              </a:rPr>
              <a:t>研究目的和意义</a:t>
            </a:r>
          </a:p>
          <a:p>
            <a:pPr>
              <a:lnSpc>
                <a:spcPct val="90000"/>
              </a:lnSpc>
            </a:pPr>
            <a:r>
              <a:rPr lang="en-US" altLang="zh-CN" sz="1600">
                <a:latin typeface="宋体" charset="-122"/>
              </a:rPr>
              <a:t>1.3 </a:t>
            </a:r>
            <a:r>
              <a:rPr lang="zh-CN" altLang="en-US" sz="1600">
                <a:latin typeface="宋体" charset="-122"/>
              </a:rPr>
              <a:t>技术路线与研究流程</a:t>
            </a:r>
          </a:p>
          <a:p>
            <a:pPr>
              <a:lnSpc>
                <a:spcPct val="90000"/>
              </a:lnSpc>
            </a:pPr>
            <a:r>
              <a:rPr lang="en-US" altLang="zh-CN" sz="1600">
                <a:latin typeface="宋体" charset="-122"/>
              </a:rPr>
              <a:t>1.4 </a:t>
            </a:r>
            <a:r>
              <a:rPr lang="zh-CN" altLang="en-US" sz="1600">
                <a:latin typeface="宋体" charset="-122"/>
              </a:rPr>
              <a:t>本文的主要内容与主要创新点</a:t>
            </a:r>
          </a:p>
          <a:p>
            <a:pPr eaLnBrk="1" hangingPunct="1">
              <a:lnSpc>
                <a:spcPct val="80000"/>
              </a:lnSpc>
              <a:buFont typeface="Wingdings" charset="2"/>
              <a:buNone/>
            </a:pPr>
            <a:r>
              <a:rPr lang="zh-CN" altLang="en-US" sz="1600" b="1">
                <a:latin typeface="宋体" charset="-122"/>
              </a:rPr>
              <a:t>第</a:t>
            </a:r>
            <a:r>
              <a:rPr lang="en-US" altLang="zh-CN" sz="1600" b="1">
                <a:latin typeface="宋体" charset="-122"/>
              </a:rPr>
              <a:t>2</a:t>
            </a:r>
            <a:r>
              <a:rPr lang="zh-CN" altLang="en-US" sz="1600" b="1">
                <a:latin typeface="宋体" charset="-122"/>
              </a:rPr>
              <a:t>章 国内外文献综述</a:t>
            </a:r>
          </a:p>
          <a:p>
            <a:pPr>
              <a:lnSpc>
                <a:spcPct val="80000"/>
              </a:lnSpc>
            </a:pPr>
            <a:r>
              <a:rPr lang="en-US" altLang="zh-CN" sz="1600">
                <a:latin typeface="宋体" charset="-122"/>
              </a:rPr>
              <a:t>2.1 </a:t>
            </a:r>
            <a:r>
              <a:rPr lang="zh-CN" altLang="en-US" sz="1600">
                <a:latin typeface="宋体" charset="-122"/>
              </a:rPr>
              <a:t>传统的订货问题研究及扩展</a:t>
            </a:r>
          </a:p>
          <a:p>
            <a:pPr>
              <a:lnSpc>
                <a:spcPct val="80000"/>
              </a:lnSpc>
            </a:pPr>
            <a:r>
              <a:rPr lang="en-US" altLang="zh-CN" sz="1600">
                <a:latin typeface="宋体" charset="-122"/>
              </a:rPr>
              <a:t>2.2 </a:t>
            </a:r>
            <a:r>
              <a:rPr lang="zh-CN" altLang="en-US" sz="1600">
                <a:latin typeface="宋体" charset="-122"/>
              </a:rPr>
              <a:t>报童决策偏差的研究 </a:t>
            </a:r>
          </a:p>
          <a:p>
            <a:pPr>
              <a:lnSpc>
                <a:spcPct val="80000"/>
              </a:lnSpc>
            </a:pPr>
            <a:r>
              <a:rPr lang="en-US" altLang="zh-CN" sz="1600">
                <a:latin typeface="宋体" charset="-122"/>
              </a:rPr>
              <a:t>2.3 </a:t>
            </a:r>
            <a:r>
              <a:rPr lang="zh-CN" altLang="en-US" sz="1600">
                <a:latin typeface="宋体" charset="-122"/>
              </a:rPr>
              <a:t>报童问题参考点研究进展 </a:t>
            </a:r>
          </a:p>
          <a:p>
            <a:pPr>
              <a:lnSpc>
                <a:spcPct val="80000"/>
              </a:lnSpc>
            </a:pPr>
            <a:r>
              <a:rPr lang="en-US" altLang="zh-CN" sz="1600">
                <a:latin typeface="宋体" charset="-122"/>
              </a:rPr>
              <a:t>2.4 </a:t>
            </a:r>
            <a:r>
              <a:rPr lang="zh-CN" altLang="en-US" sz="1600">
                <a:latin typeface="宋体" charset="-122"/>
              </a:rPr>
              <a:t>本章小结</a:t>
            </a:r>
          </a:p>
          <a:p>
            <a:pPr eaLnBrk="1" hangingPunct="1">
              <a:lnSpc>
                <a:spcPct val="80000"/>
              </a:lnSpc>
              <a:buFont typeface="Wingdings" charset="2"/>
              <a:buNone/>
            </a:pPr>
            <a:r>
              <a:rPr lang="zh-CN" altLang="en-US" sz="1600" b="1">
                <a:latin typeface="宋体" charset="-122"/>
              </a:rPr>
              <a:t>第</a:t>
            </a:r>
            <a:r>
              <a:rPr lang="en-US" altLang="zh-CN" sz="1600" b="1">
                <a:latin typeface="宋体" charset="-122"/>
              </a:rPr>
              <a:t>3</a:t>
            </a:r>
            <a:r>
              <a:rPr lang="zh-CN" altLang="en-US" sz="1600" b="1">
                <a:latin typeface="宋体" charset="-122"/>
              </a:rPr>
              <a:t>章 基于第三代前景理论的订货模型</a:t>
            </a:r>
          </a:p>
          <a:p>
            <a:r>
              <a:rPr lang="en-US" altLang="zh-CN" sz="1600">
                <a:latin typeface="宋体" charset="-122"/>
              </a:rPr>
              <a:t>3.1</a:t>
            </a:r>
            <a:r>
              <a:rPr lang="en-US" altLang="zh-CN" sz="1600"/>
              <a:t> </a:t>
            </a:r>
            <a:r>
              <a:rPr lang="zh-CN" altLang="en-US" sz="1600">
                <a:latin typeface="宋体" charset="-122"/>
              </a:rPr>
              <a:t>问题描述 </a:t>
            </a:r>
          </a:p>
          <a:p>
            <a:pPr lvl="1"/>
            <a:r>
              <a:rPr lang="en-US" altLang="zh-CN" sz="1200"/>
              <a:t>3.1.1 </a:t>
            </a:r>
            <a:r>
              <a:rPr lang="zh-CN" altLang="en-US" sz="1200">
                <a:latin typeface="宋体" charset="-122"/>
              </a:rPr>
              <a:t>相关参数说明</a:t>
            </a:r>
          </a:p>
          <a:p>
            <a:pPr lvl="1"/>
            <a:r>
              <a:rPr lang="en-US" altLang="zh-CN" sz="1200"/>
              <a:t>3.1.2 </a:t>
            </a:r>
            <a:r>
              <a:rPr lang="zh-CN" altLang="en-US" sz="1200">
                <a:latin typeface="宋体" charset="-122"/>
              </a:rPr>
              <a:t>订货假设</a:t>
            </a:r>
          </a:p>
          <a:p>
            <a:pPr>
              <a:lnSpc>
                <a:spcPct val="90000"/>
              </a:lnSpc>
            </a:pPr>
            <a:r>
              <a:rPr lang="en-US" altLang="zh-CN" sz="1600">
                <a:latin typeface="宋体" charset="-122"/>
              </a:rPr>
              <a:t>3.2 </a:t>
            </a:r>
            <a:r>
              <a:rPr lang="zh-CN" altLang="en-US" sz="1600">
                <a:latin typeface="宋体" charset="-122"/>
              </a:rPr>
              <a:t>期望收益最大化理论的订货模型</a:t>
            </a:r>
          </a:p>
          <a:p>
            <a:pPr>
              <a:lnSpc>
                <a:spcPct val="90000"/>
              </a:lnSpc>
            </a:pPr>
            <a:r>
              <a:rPr lang="en-US" altLang="zh-CN" sz="1600">
                <a:latin typeface="宋体" charset="-122"/>
              </a:rPr>
              <a:t>3.3 </a:t>
            </a:r>
            <a:r>
              <a:rPr lang="zh-CN" altLang="en-US" sz="1600">
                <a:latin typeface="宋体" charset="-122"/>
              </a:rPr>
              <a:t>前景理论解释</a:t>
            </a:r>
          </a:p>
          <a:p>
            <a:pPr>
              <a:lnSpc>
                <a:spcPct val="90000"/>
              </a:lnSpc>
            </a:pPr>
            <a:r>
              <a:rPr lang="en-US" altLang="zh-CN" sz="1600">
                <a:latin typeface="宋体" charset="-122"/>
              </a:rPr>
              <a:t>3.4 </a:t>
            </a:r>
            <a:r>
              <a:rPr lang="zh-CN" altLang="en-US" sz="1600">
                <a:latin typeface="宋体" charset="-122"/>
              </a:rPr>
              <a:t>基于第三代前景理论的各个参考点订货模型</a:t>
            </a:r>
          </a:p>
          <a:p>
            <a:pPr lvl="1"/>
            <a:r>
              <a:rPr lang="en-US" altLang="zh-CN" sz="1200"/>
              <a:t>3.4.1 </a:t>
            </a:r>
            <a:r>
              <a:rPr lang="zh-CN" altLang="en-US" sz="1200">
                <a:latin typeface="宋体" charset="-122"/>
              </a:rPr>
              <a:t>基于静态参考点的报童问题修正模型</a:t>
            </a:r>
          </a:p>
          <a:p>
            <a:pPr lvl="1"/>
            <a:r>
              <a:rPr lang="en-US" altLang="zh-CN" sz="1200"/>
              <a:t>3.4.2 </a:t>
            </a:r>
            <a:r>
              <a:rPr lang="zh-CN" altLang="en-US" sz="1200"/>
              <a:t>基于动态参考点的报童问题修正模型 </a:t>
            </a:r>
          </a:p>
          <a:p>
            <a:pPr>
              <a:lnSpc>
                <a:spcPct val="90000"/>
              </a:lnSpc>
            </a:pPr>
            <a:r>
              <a:rPr lang="en-US" altLang="zh-CN" sz="1600">
                <a:latin typeface="宋体" charset="-122"/>
              </a:rPr>
              <a:t>3.5 </a:t>
            </a:r>
            <a:r>
              <a:rPr lang="zh-CN" altLang="en-US" sz="1600">
                <a:latin typeface="宋体" charset="-122"/>
              </a:rPr>
              <a:t>本章小结</a:t>
            </a:r>
          </a:p>
        </p:txBody>
      </p:sp>
      <p:sp>
        <p:nvSpPr>
          <p:cNvPr id="24579" name="Rectangle 3"/>
          <p:cNvSpPr>
            <a:spLocks noChangeArrowheads="1"/>
          </p:cNvSpPr>
          <p:nvPr/>
        </p:nvSpPr>
        <p:spPr bwMode="auto">
          <a:xfrm>
            <a:off x="4572000" y="571500"/>
            <a:ext cx="4214813" cy="6143625"/>
          </a:xfrm>
          <a:prstGeom prst="rect">
            <a:avLst/>
          </a:prstGeom>
          <a:noFill/>
          <a:ln w="9525">
            <a:noFill/>
            <a:miter lim="800000"/>
            <a:headEnd/>
            <a:tailEnd/>
          </a:ln>
        </p:spPr>
        <p:txBody>
          <a:bodyPr/>
          <a:lstStyle>
            <a:lvl1pPr marL="342900" indent="-342900" eaLnBrk="0" hangingPunct="0">
              <a:defRPr>
                <a:solidFill>
                  <a:schemeClr val="tx1"/>
                </a:solidFill>
                <a:latin typeface="Arial" charset="0"/>
                <a:ea typeface="宋体" charset="-122"/>
              </a:defRPr>
            </a:lvl1pPr>
            <a:lvl2pPr marL="639763" indent="-246063"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20000"/>
              </a:spcBef>
              <a:buClr>
                <a:schemeClr val="hlink"/>
              </a:buClr>
              <a:buSzPct val="70000"/>
              <a:buFont typeface="Wingdings" charset="2"/>
              <a:buNone/>
            </a:pPr>
            <a:r>
              <a:rPr lang="zh-CN" altLang="en-US" sz="1600" b="1">
                <a:latin typeface="宋体" charset="-122"/>
              </a:rPr>
              <a:t>第</a:t>
            </a:r>
            <a:r>
              <a:rPr lang="en-US" altLang="zh-CN" sz="1600" b="1">
                <a:latin typeface="宋体" charset="-122"/>
              </a:rPr>
              <a:t>4</a:t>
            </a:r>
            <a:r>
              <a:rPr lang="zh-CN" altLang="en-US" sz="1600" b="1">
                <a:latin typeface="宋体" charset="-122"/>
              </a:rPr>
              <a:t>章 实验研究</a:t>
            </a:r>
          </a:p>
          <a:p>
            <a:pPr>
              <a:lnSpc>
                <a:spcPct val="90000"/>
              </a:lnSpc>
              <a:spcBef>
                <a:spcPct val="20000"/>
              </a:spcBef>
              <a:buClr>
                <a:srgbClr val="0BD0D9"/>
              </a:buClr>
              <a:buSzPct val="95000"/>
              <a:buFont typeface="Wingdings 2" charset="2"/>
              <a:buChar char=""/>
            </a:pPr>
            <a:r>
              <a:rPr lang="en-US" altLang="zh-CN" sz="1600">
                <a:latin typeface="宋体" charset="-122"/>
              </a:rPr>
              <a:t>4.1 </a:t>
            </a:r>
            <a:r>
              <a:rPr lang="zh-CN" altLang="zh-CN" sz="1600">
                <a:latin typeface="宋体" charset="-122"/>
              </a:rPr>
              <a:t>实验研究目的</a:t>
            </a:r>
          </a:p>
          <a:p>
            <a:pPr>
              <a:lnSpc>
                <a:spcPct val="90000"/>
              </a:lnSpc>
              <a:spcBef>
                <a:spcPct val="20000"/>
              </a:spcBef>
              <a:buClr>
                <a:srgbClr val="0BD0D9"/>
              </a:buClr>
              <a:buSzPct val="95000"/>
              <a:buFont typeface="Wingdings 2" charset="2"/>
              <a:buChar char=""/>
            </a:pPr>
            <a:r>
              <a:rPr lang="en-US" altLang="zh-CN" sz="1600">
                <a:latin typeface="宋体" charset="-122"/>
              </a:rPr>
              <a:t>4.2 </a:t>
            </a:r>
            <a:r>
              <a:rPr lang="zh-CN" altLang="en-US" sz="1600">
                <a:latin typeface="宋体" charset="-122"/>
              </a:rPr>
              <a:t>损失规避系数引出</a:t>
            </a:r>
            <a:r>
              <a:rPr lang="zh-CN" altLang="zh-CN" sz="1600">
                <a:latin typeface="宋体" charset="-122"/>
              </a:rPr>
              <a:t>的实验设计</a:t>
            </a:r>
          </a:p>
          <a:p>
            <a:pPr>
              <a:lnSpc>
                <a:spcPct val="90000"/>
              </a:lnSpc>
              <a:spcBef>
                <a:spcPct val="20000"/>
              </a:spcBef>
              <a:buClr>
                <a:srgbClr val="0BD0D9"/>
              </a:buClr>
              <a:buSzPct val="95000"/>
              <a:buFont typeface="Wingdings 2" charset="2"/>
              <a:buChar char=""/>
            </a:pPr>
            <a:r>
              <a:rPr lang="en-US" altLang="zh-CN" sz="1600">
                <a:latin typeface="宋体" charset="-122"/>
              </a:rPr>
              <a:t>4.3 </a:t>
            </a:r>
            <a:r>
              <a:rPr lang="zh-CN" altLang="en-US" sz="1600">
                <a:latin typeface="宋体" charset="-122"/>
              </a:rPr>
              <a:t>引入参考点的</a:t>
            </a:r>
            <a:r>
              <a:rPr lang="zh-CN" altLang="zh-CN" sz="1600">
                <a:latin typeface="宋体" charset="-122"/>
              </a:rPr>
              <a:t>模拟订货实验设计</a:t>
            </a:r>
          </a:p>
          <a:p>
            <a:pPr>
              <a:lnSpc>
                <a:spcPct val="90000"/>
              </a:lnSpc>
              <a:spcBef>
                <a:spcPct val="20000"/>
              </a:spcBef>
              <a:buClr>
                <a:srgbClr val="0BD0D9"/>
              </a:buClr>
              <a:buSzPct val="95000"/>
              <a:buFont typeface="Wingdings 2" charset="2"/>
              <a:buChar char=""/>
            </a:pPr>
            <a:r>
              <a:rPr lang="en-US" altLang="zh-CN" sz="1600">
                <a:latin typeface="宋体" charset="-122"/>
              </a:rPr>
              <a:t>4.4 </a:t>
            </a:r>
            <a:r>
              <a:rPr lang="zh-CN" altLang="zh-CN" sz="1600">
                <a:latin typeface="宋体" charset="-122"/>
              </a:rPr>
              <a:t>实验任务与过程</a:t>
            </a:r>
          </a:p>
          <a:p>
            <a:pPr>
              <a:lnSpc>
                <a:spcPct val="90000"/>
              </a:lnSpc>
              <a:spcBef>
                <a:spcPct val="20000"/>
              </a:spcBef>
              <a:buClr>
                <a:srgbClr val="0BD0D9"/>
              </a:buClr>
              <a:buSzPct val="95000"/>
              <a:buFont typeface="Wingdings 2" charset="2"/>
              <a:buChar char=""/>
            </a:pPr>
            <a:r>
              <a:rPr lang="en-US" altLang="zh-CN" sz="1600">
                <a:latin typeface="宋体" charset="-122"/>
              </a:rPr>
              <a:t>4.5 </a:t>
            </a:r>
            <a:r>
              <a:rPr lang="zh-CN" altLang="zh-CN" sz="1600">
                <a:latin typeface="宋体" charset="-122"/>
              </a:rPr>
              <a:t>本章小结</a:t>
            </a:r>
          </a:p>
          <a:p>
            <a:pPr eaLnBrk="1" hangingPunct="1">
              <a:lnSpc>
                <a:spcPct val="80000"/>
              </a:lnSpc>
              <a:spcBef>
                <a:spcPct val="20000"/>
              </a:spcBef>
              <a:buClr>
                <a:schemeClr val="hlink"/>
              </a:buClr>
              <a:buSzPct val="70000"/>
              <a:buFont typeface="Wingdings" charset="2"/>
              <a:buNone/>
            </a:pPr>
            <a:r>
              <a:rPr lang="zh-CN" altLang="en-US" sz="1600" b="1">
                <a:latin typeface="宋体" charset="-122"/>
              </a:rPr>
              <a:t>第</a:t>
            </a:r>
            <a:r>
              <a:rPr lang="en-US" altLang="zh-CN" sz="1600" b="1">
                <a:latin typeface="宋体" charset="-122"/>
              </a:rPr>
              <a:t>5</a:t>
            </a:r>
            <a:r>
              <a:rPr lang="zh-CN" altLang="en-US" sz="1600" b="1">
                <a:latin typeface="宋体" charset="-122"/>
              </a:rPr>
              <a:t>章 实证结果分析</a:t>
            </a:r>
          </a:p>
          <a:p>
            <a:pPr>
              <a:lnSpc>
                <a:spcPct val="90000"/>
              </a:lnSpc>
              <a:spcBef>
                <a:spcPct val="20000"/>
              </a:spcBef>
              <a:buClr>
                <a:srgbClr val="0BD0D9"/>
              </a:buClr>
              <a:buSzPct val="95000"/>
              <a:buFont typeface="Wingdings 2" charset="2"/>
              <a:buChar char=""/>
            </a:pPr>
            <a:r>
              <a:rPr lang="en-US" altLang="zh-CN" sz="1600">
                <a:latin typeface="宋体" charset="-122"/>
              </a:rPr>
              <a:t>5.1 </a:t>
            </a:r>
            <a:r>
              <a:rPr lang="zh-CN" altLang="zh-CN" sz="1600">
                <a:latin typeface="宋体" charset="-122"/>
              </a:rPr>
              <a:t>数据整理与分析 </a:t>
            </a:r>
          </a:p>
          <a:p>
            <a:pPr>
              <a:lnSpc>
                <a:spcPct val="90000"/>
              </a:lnSpc>
              <a:spcBef>
                <a:spcPct val="20000"/>
              </a:spcBef>
              <a:buClr>
                <a:srgbClr val="0BD0D9"/>
              </a:buClr>
              <a:buSzPct val="95000"/>
              <a:buFont typeface="Wingdings 2" charset="2"/>
              <a:buChar char=""/>
            </a:pPr>
            <a:r>
              <a:rPr lang="en-US" altLang="zh-CN" sz="1600">
                <a:latin typeface="宋体" charset="-122"/>
              </a:rPr>
              <a:t>5.2 </a:t>
            </a:r>
            <a:r>
              <a:rPr lang="zh-CN" altLang="zh-CN" sz="1600">
                <a:latin typeface="宋体" charset="-122"/>
              </a:rPr>
              <a:t>参数估计与模型检验</a:t>
            </a:r>
          </a:p>
          <a:p>
            <a:pPr>
              <a:lnSpc>
                <a:spcPct val="90000"/>
              </a:lnSpc>
              <a:spcBef>
                <a:spcPct val="20000"/>
              </a:spcBef>
              <a:buClr>
                <a:srgbClr val="0BD0D9"/>
              </a:buClr>
              <a:buSzPct val="95000"/>
              <a:buFont typeface="Wingdings 2" charset="2"/>
              <a:buChar char=""/>
            </a:pPr>
            <a:r>
              <a:rPr lang="en-US" altLang="zh-CN" sz="1600">
                <a:latin typeface="宋体" charset="-122"/>
              </a:rPr>
              <a:t>5.3 </a:t>
            </a:r>
            <a:r>
              <a:rPr lang="zh-CN" altLang="zh-CN" sz="1600">
                <a:latin typeface="宋体" charset="-122"/>
              </a:rPr>
              <a:t>实证数据对比研究 </a:t>
            </a:r>
          </a:p>
          <a:p>
            <a:pPr lvl="1">
              <a:lnSpc>
                <a:spcPct val="150000"/>
              </a:lnSpc>
              <a:spcBef>
                <a:spcPct val="20000"/>
              </a:spcBef>
              <a:buClr>
                <a:schemeClr val="accent1"/>
              </a:buClr>
              <a:buSzPct val="85000"/>
              <a:buFont typeface="Wingdings 2" charset="2"/>
              <a:buChar char=""/>
            </a:pPr>
            <a:r>
              <a:rPr lang="en-US" altLang="zh-CN" sz="1200"/>
              <a:t>5.3.1 </a:t>
            </a:r>
            <a:r>
              <a:rPr lang="zh-CN" altLang="zh-CN" sz="1200">
                <a:latin typeface="宋体" charset="-122"/>
              </a:rPr>
              <a:t>各个参考点下的订货模型比较</a:t>
            </a:r>
          </a:p>
          <a:p>
            <a:pPr lvl="1">
              <a:lnSpc>
                <a:spcPct val="150000"/>
              </a:lnSpc>
              <a:spcBef>
                <a:spcPct val="20000"/>
              </a:spcBef>
              <a:buClr>
                <a:schemeClr val="accent1"/>
              </a:buClr>
              <a:buSzPct val="85000"/>
              <a:buFont typeface="Wingdings 2" charset="2"/>
              <a:buChar char=""/>
            </a:pPr>
            <a:r>
              <a:rPr lang="en-US" altLang="zh-CN" sz="1200"/>
              <a:t>5.3.2 </a:t>
            </a:r>
            <a:r>
              <a:rPr lang="zh-CN" altLang="zh-CN" sz="1200">
                <a:latin typeface="宋体" charset="-122"/>
              </a:rPr>
              <a:t>多参考点理论与前景理论结合下的模型比较</a:t>
            </a:r>
          </a:p>
          <a:p>
            <a:pPr>
              <a:lnSpc>
                <a:spcPct val="90000"/>
              </a:lnSpc>
              <a:spcBef>
                <a:spcPct val="20000"/>
              </a:spcBef>
              <a:buClr>
                <a:srgbClr val="0BD0D9"/>
              </a:buClr>
              <a:buSzPct val="95000"/>
              <a:buFont typeface="Wingdings 2" charset="2"/>
              <a:buChar char=""/>
            </a:pPr>
            <a:r>
              <a:rPr lang="en-US" altLang="zh-CN" sz="1600">
                <a:latin typeface="宋体" charset="-122"/>
              </a:rPr>
              <a:t>5.4 </a:t>
            </a:r>
            <a:r>
              <a:rPr lang="zh-CN" altLang="zh-CN" sz="1600">
                <a:latin typeface="宋体" charset="-122"/>
              </a:rPr>
              <a:t>决策参考点影响机制探讨 </a:t>
            </a:r>
          </a:p>
          <a:p>
            <a:pPr>
              <a:lnSpc>
                <a:spcPct val="90000"/>
              </a:lnSpc>
              <a:spcBef>
                <a:spcPct val="20000"/>
              </a:spcBef>
              <a:buClr>
                <a:srgbClr val="0BD0D9"/>
              </a:buClr>
              <a:buSzPct val="95000"/>
              <a:buFont typeface="Wingdings 2" charset="2"/>
              <a:buChar char=""/>
            </a:pPr>
            <a:r>
              <a:rPr lang="en-US" altLang="zh-CN" sz="1600">
                <a:latin typeface="宋体" charset="-122"/>
              </a:rPr>
              <a:t>5.5 </a:t>
            </a:r>
            <a:r>
              <a:rPr lang="zh-CN" altLang="zh-CN" sz="1600">
                <a:latin typeface="宋体" charset="-122"/>
              </a:rPr>
              <a:t>本章小结</a:t>
            </a:r>
          </a:p>
          <a:p>
            <a:pPr eaLnBrk="1" hangingPunct="1">
              <a:lnSpc>
                <a:spcPct val="80000"/>
              </a:lnSpc>
              <a:spcBef>
                <a:spcPct val="20000"/>
              </a:spcBef>
              <a:buClr>
                <a:schemeClr val="hlink"/>
              </a:buClr>
              <a:buSzPct val="70000"/>
              <a:buFont typeface="Wingdings" charset="2"/>
              <a:buNone/>
            </a:pPr>
            <a:r>
              <a:rPr lang="zh-CN" altLang="en-US" sz="1600" b="1">
                <a:latin typeface="宋体" charset="-122"/>
              </a:rPr>
              <a:t>第</a:t>
            </a:r>
            <a:r>
              <a:rPr lang="en-US" altLang="zh-CN" sz="1600" b="1">
                <a:latin typeface="宋体" charset="-122"/>
              </a:rPr>
              <a:t>6</a:t>
            </a:r>
            <a:r>
              <a:rPr lang="zh-CN" altLang="en-US" sz="1600" b="1">
                <a:latin typeface="宋体" charset="-122"/>
              </a:rPr>
              <a:t>章 结论及展望</a:t>
            </a:r>
          </a:p>
          <a:p>
            <a:pPr>
              <a:lnSpc>
                <a:spcPct val="90000"/>
              </a:lnSpc>
              <a:spcBef>
                <a:spcPct val="20000"/>
              </a:spcBef>
              <a:buClr>
                <a:srgbClr val="0BD0D9"/>
              </a:buClr>
              <a:buSzPct val="95000"/>
              <a:buFont typeface="Wingdings 2" charset="2"/>
              <a:buChar char=""/>
            </a:pPr>
            <a:r>
              <a:rPr lang="en-US" altLang="zh-CN" sz="1600">
                <a:latin typeface="宋体" charset="-122"/>
              </a:rPr>
              <a:t>6.1 </a:t>
            </a:r>
            <a:r>
              <a:rPr lang="zh-CN" altLang="en-US" sz="1600">
                <a:latin typeface="宋体" charset="-122"/>
              </a:rPr>
              <a:t>研究主要结论</a:t>
            </a:r>
            <a:endParaRPr lang="en-US" altLang="zh-CN" sz="1600">
              <a:latin typeface="宋体" charset="-122"/>
            </a:endParaRPr>
          </a:p>
          <a:p>
            <a:pPr>
              <a:lnSpc>
                <a:spcPct val="90000"/>
              </a:lnSpc>
              <a:spcBef>
                <a:spcPct val="20000"/>
              </a:spcBef>
              <a:buClr>
                <a:srgbClr val="0BD0D9"/>
              </a:buClr>
              <a:buSzPct val="95000"/>
              <a:buFont typeface="Wingdings 2" charset="2"/>
              <a:buChar char=""/>
            </a:pPr>
            <a:r>
              <a:rPr lang="en-US" altLang="zh-CN" sz="1600">
                <a:latin typeface="宋体" charset="-122"/>
              </a:rPr>
              <a:t>6.2 </a:t>
            </a:r>
            <a:r>
              <a:rPr lang="zh-CN" altLang="en-US" sz="1600">
                <a:latin typeface="宋体" charset="-122"/>
              </a:rPr>
              <a:t>现实应用</a:t>
            </a:r>
          </a:p>
          <a:p>
            <a:pPr>
              <a:lnSpc>
                <a:spcPct val="90000"/>
              </a:lnSpc>
              <a:spcBef>
                <a:spcPct val="20000"/>
              </a:spcBef>
              <a:buClr>
                <a:srgbClr val="0BD0D9"/>
              </a:buClr>
              <a:buSzPct val="95000"/>
              <a:buFont typeface="Wingdings 2" charset="2"/>
              <a:buChar char=""/>
            </a:pPr>
            <a:r>
              <a:rPr lang="en-US" altLang="zh-CN" sz="1600">
                <a:latin typeface="宋体" charset="-122"/>
              </a:rPr>
              <a:t>6.3 </a:t>
            </a:r>
            <a:r>
              <a:rPr lang="zh-CN" altLang="en-US" sz="1600">
                <a:latin typeface="宋体" charset="-122"/>
              </a:rPr>
              <a:t>研究局限与展望</a:t>
            </a:r>
          </a:p>
        </p:txBody>
      </p:sp>
      <p:sp>
        <p:nvSpPr>
          <p:cNvPr id="32772" name="Line 4"/>
          <p:cNvSpPr>
            <a:spLocks noChangeShapeType="1"/>
          </p:cNvSpPr>
          <p:nvPr/>
        </p:nvSpPr>
        <p:spPr bwMode="auto">
          <a:xfrm>
            <a:off x="4357688" y="0"/>
            <a:ext cx="71437" cy="68580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advTm="13578"/>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14"/>
          <p:cNvSpPr txBox="1">
            <a:spLocks noChangeArrowheads="1"/>
          </p:cNvSpPr>
          <p:nvPr/>
        </p:nvSpPr>
        <p:spPr bwMode="auto">
          <a:xfrm>
            <a:off x="3375025" y="6143625"/>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t>期望效用理论</a:t>
            </a:r>
          </a:p>
        </p:txBody>
      </p:sp>
      <p:sp>
        <p:nvSpPr>
          <p:cNvPr id="12296" name="TextBox 16"/>
          <p:cNvSpPr txBox="1">
            <a:spLocks noChangeArrowheads="1"/>
          </p:cNvSpPr>
          <p:nvPr/>
        </p:nvSpPr>
        <p:spPr bwMode="auto">
          <a:xfrm>
            <a:off x="2446338" y="6416675"/>
            <a:ext cx="3840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Von Neumann</a:t>
            </a:r>
            <a:r>
              <a:rPr lang="zh-CN" altLang="en-US"/>
              <a:t>和</a:t>
            </a:r>
            <a:r>
              <a:rPr lang="en-US" altLang="zh-CN"/>
              <a:t>Morgenstern(1944)</a:t>
            </a:r>
            <a:endParaRPr lang="zh-CN" altLang="en-US"/>
          </a:p>
        </p:txBody>
      </p:sp>
      <p:sp>
        <p:nvSpPr>
          <p:cNvPr id="18" name="TextBox 17"/>
          <p:cNvSpPr txBox="1"/>
          <p:nvPr/>
        </p:nvSpPr>
        <p:spPr>
          <a:xfrm>
            <a:off x="899593" y="1357313"/>
            <a:ext cx="7376046" cy="3416320"/>
          </a:xfrm>
          <a:prstGeom prst="rect">
            <a:avLst/>
          </a:prstGeom>
          <a:noFill/>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Char char="•"/>
            </a:pPr>
            <a:r>
              <a:rPr lang="zh-CN" altLang="zh-CN" dirty="0"/>
              <a:t>近年来，软件行业发展非常迅速，地位日趋重要，在很多发达国家，软件产业已经超过钢铁、汽车和石油化工等传统产业成为国民经济的</a:t>
            </a:r>
            <a:r>
              <a:rPr lang="zh-CN" altLang="zh-CN" dirty="0" smtClean="0"/>
              <a:t>支柱</a:t>
            </a:r>
            <a:r>
              <a:rPr lang="zh-CN" altLang="en-US" dirty="0" smtClean="0"/>
              <a:t>。</a:t>
            </a:r>
            <a:r>
              <a:rPr lang="zh-CN" altLang="zh-CN" dirty="0" smtClean="0">
                <a:effectLst/>
              </a:rPr>
              <a:t> </a:t>
            </a:r>
            <a:endParaRPr lang="en-US" altLang="zh-CN" dirty="0">
              <a:latin typeface="宋体" charset="-122"/>
            </a:endParaRPr>
          </a:p>
          <a:p>
            <a:pPr eaLnBrk="1" hangingPunct="1">
              <a:lnSpc>
                <a:spcPct val="150000"/>
              </a:lnSpc>
              <a:buFont typeface="Arial" charset="0"/>
              <a:buChar char="•"/>
            </a:pPr>
            <a:r>
              <a:rPr lang="zh-CN" altLang="en-US" dirty="0"/>
              <a:t>软件产业</a:t>
            </a:r>
            <a:r>
              <a:rPr lang="zh-CN" altLang="en-US" dirty="0" smtClean="0"/>
              <a:t>作为我国的</a:t>
            </a:r>
            <a:r>
              <a:rPr lang="zh-CN" altLang="en-US" dirty="0"/>
              <a:t>基础性、战略性产业，在促进国民经济和社会发展信息化中具有重要的地位和作用</a:t>
            </a:r>
            <a:r>
              <a:rPr lang="zh-CN" altLang="en-US" dirty="0" smtClean="0"/>
              <a:t>。</a:t>
            </a:r>
            <a:endParaRPr lang="en-US" altLang="zh-CN" dirty="0" smtClean="0"/>
          </a:p>
          <a:p>
            <a:pPr eaLnBrk="1" hangingPunct="1">
              <a:lnSpc>
                <a:spcPct val="150000"/>
              </a:lnSpc>
              <a:buFont typeface="Arial" charset="0"/>
              <a:buChar char="•"/>
            </a:pPr>
            <a:r>
              <a:rPr lang="zh-CN" altLang="zh-CN" dirty="0" smtClean="0"/>
              <a:t>软件属于知识密集型产业，企业是否能够快速</a:t>
            </a:r>
            <a:r>
              <a:rPr lang="zh-CN" altLang="en-US" dirty="0" smtClean="0"/>
              <a:t>发展</a:t>
            </a:r>
            <a:r>
              <a:rPr lang="zh-CN" altLang="zh-CN" dirty="0" smtClean="0"/>
              <a:t>，关键取决于</a:t>
            </a:r>
            <a:r>
              <a:rPr lang="zh-CN" altLang="en-US" dirty="0" smtClean="0"/>
              <a:t>其核心的研发部门是否高效</a:t>
            </a:r>
            <a:r>
              <a:rPr lang="zh-CN" altLang="zh-CN" dirty="0" smtClean="0"/>
              <a:t>。</a:t>
            </a:r>
            <a:r>
              <a:rPr lang="zh-CN" altLang="en-US" dirty="0" smtClean="0"/>
              <a:t>因此，研发部门的绩效管理对软件企业来说至关重要。</a:t>
            </a:r>
            <a:endParaRPr lang="en-US" altLang="zh-CN" dirty="0">
              <a:latin typeface="宋体" charset="-122"/>
            </a:endParaRPr>
          </a:p>
          <a:p>
            <a:pPr eaLnBrk="1" hangingPunct="1">
              <a:lnSpc>
                <a:spcPct val="150000"/>
              </a:lnSpc>
            </a:pPr>
            <a:endParaRPr lang="zh-CN" altLang="en-US" dirty="0">
              <a:latin typeface="宋体" charset="-122"/>
            </a:endParaRPr>
          </a:p>
        </p:txBody>
      </p:sp>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选题背景</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14313"/>
            <a:ext cx="8229600" cy="776287"/>
          </a:xfrm>
        </p:spPr>
        <p:txBody>
          <a:bodyPr/>
          <a:lstStyle/>
          <a:p>
            <a:pPr>
              <a:defRPr/>
            </a:pPr>
            <a:r>
              <a:rPr lang="zh-CN" altLang="en-US" dirty="0" smtClean="0"/>
              <a:t>参考文献</a:t>
            </a:r>
            <a:endParaRPr lang="zh-CN" altLang="en-US" dirty="0"/>
          </a:p>
        </p:txBody>
      </p:sp>
      <p:sp>
        <p:nvSpPr>
          <p:cNvPr id="34819" name="内容占位符 2"/>
          <p:cNvSpPr>
            <a:spLocks noGrp="1"/>
          </p:cNvSpPr>
          <p:nvPr>
            <p:ph idx="1"/>
          </p:nvPr>
        </p:nvSpPr>
        <p:spPr>
          <a:xfrm>
            <a:off x="457200" y="1000125"/>
            <a:ext cx="8229600" cy="5572125"/>
          </a:xfrm>
        </p:spPr>
        <p:txBody>
          <a:bodyPr/>
          <a:lstStyle/>
          <a:p>
            <a:pPr indent="0">
              <a:buFont typeface="Wingdings 2" charset="2"/>
              <a:buNone/>
            </a:pPr>
            <a:r>
              <a:rPr lang="en-US" altLang="zh-CN" sz="1400">
                <a:latin typeface="Times New Roman" charset="0"/>
              </a:rPr>
              <a:t>[1] Monczka R M, et al. , </a:t>
            </a:r>
            <a:r>
              <a:rPr lang="zh-CN" altLang="en-US" sz="1400">
                <a:latin typeface="Times New Roman" charset="0"/>
              </a:rPr>
              <a:t>采购与供应链管理</a:t>
            </a:r>
            <a:r>
              <a:rPr lang="en-US" altLang="zh-CN" sz="1400">
                <a:latin typeface="Times New Roman" charset="0"/>
              </a:rPr>
              <a:t>[W]. </a:t>
            </a:r>
            <a:r>
              <a:rPr lang="zh-CN" altLang="en-US" sz="1400">
                <a:latin typeface="Times New Roman" charset="0"/>
              </a:rPr>
              <a:t>中信出版社</a:t>
            </a:r>
            <a:r>
              <a:rPr lang="en-US" altLang="zh-CN" sz="1400">
                <a:latin typeface="Times New Roman" charset="0"/>
              </a:rPr>
              <a:t>. 2004.</a:t>
            </a:r>
            <a:endParaRPr lang="zh-CN" altLang="en-US" sz="1400">
              <a:latin typeface="Times New Roman" charset="0"/>
            </a:endParaRPr>
          </a:p>
          <a:p>
            <a:pPr indent="0">
              <a:buFont typeface="Wingdings 2" charset="2"/>
              <a:buNone/>
            </a:pPr>
            <a:r>
              <a:rPr lang="en-US" altLang="zh-CN" sz="1400">
                <a:latin typeface="Times New Roman" charset="0"/>
              </a:rPr>
              <a:t>[2] Gallego G, Moon I. The distribution free newsboy problem: review and extensions[J]</a:t>
            </a:r>
            <a:r>
              <a:rPr lang="en-US" altLang="zh-CN" sz="1400" i="1">
                <a:latin typeface="Times New Roman" charset="0"/>
              </a:rPr>
              <a:t>.</a:t>
            </a:r>
            <a:r>
              <a:rPr lang="en-US" altLang="zh-CN" sz="1400">
                <a:latin typeface="Times New Roman" charset="0"/>
              </a:rPr>
              <a:t> Journal of the Operational Research Society, 1993: 825-834.</a:t>
            </a:r>
            <a:endParaRPr lang="zh-CN" altLang="en-US" sz="1400">
              <a:latin typeface="Times New Roman" charset="0"/>
            </a:endParaRPr>
          </a:p>
          <a:p>
            <a:pPr indent="0">
              <a:buFont typeface="Wingdings 2" charset="2"/>
              <a:buNone/>
            </a:pPr>
            <a:r>
              <a:rPr lang="en-US" altLang="zh-CN" sz="1400">
                <a:latin typeface="Times New Roman" charset="0"/>
              </a:rPr>
              <a:t>[3] Whitin T. Inventory control and price theory[J]</a:t>
            </a:r>
            <a:r>
              <a:rPr lang="en-US" altLang="zh-CN" sz="1400" i="1">
                <a:latin typeface="Times New Roman" charset="0"/>
              </a:rPr>
              <a:t>.</a:t>
            </a:r>
            <a:r>
              <a:rPr lang="en-US" altLang="zh-CN" sz="1400">
                <a:latin typeface="Times New Roman" charset="0"/>
              </a:rPr>
              <a:t> Management Science, 1955. </a:t>
            </a:r>
            <a:r>
              <a:rPr lang="en-US" altLang="zh-CN" sz="1400" b="1">
                <a:latin typeface="Times New Roman" charset="0"/>
              </a:rPr>
              <a:t>2</a:t>
            </a:r>
            <a:r>
              <a:rPr lang="en-US" altLang="zh-CN" sz="1400">
                <a:latin typeface="Times New Roman" charset="0"/>
              </a:rPr>
              <a:t>(1): 61-68.</a:t>
            </a:r>
            <a:endParaRPr lang="zh-CN" altLang="en-US" sz="1400">
              <a:latin typeface="Times New Roman" charset="0"/>
            </a:endParaRPr>
          </a:p>
          <a:p>
            <a:pPr indent="0">
              <a:buFont typeface="Wingdings 2" charset="2"/>
              <a:buNone/>
            </a:pPr>
            <a:r>
              <a:rPr lang="en-US" altLang="zh-CN" sz="1400">
                <a:latin typeface="Times New Roman" charset="0"/>
              </a:rPr>
              <a:t>[4] Von Neumann J, Morgenstern O. Theory of games and economic behavior. Princeton[J]</a:t>
            </a:r>
            <a:r>
              <a:rPr lang="en-US" altLang="zh-CN" sz="1400" i="1">
                <a:latin typeface="Times New Roman" charset="0"/>
              </a:rPr>
              <a:t>.</a:t>
            </a:r>
            <a:r>
              <a:rPr lang="en-US" altLang="zh-CN" sz="1400">
                <a:latin typeface="Times New Roman" charset="0"/>
              </a:rPr>
              <a:t> NJ: Princeton University, 1947.</a:t>
            </a:r>
            <a:endParaRPr lang="zh-CN" altLang="en-US" sz="1400">
              <a:latin typeface="Times New Roman" charset="0"/>
            </a:endParaRPr>
          </a:p>
          <a:p>
            <a:pPr indent="0">
              <a:buFont typeface="Wingdings 2" charset="2"/>
              <a:buNone/>
            </a:pPr>
            <a:r>
              <a:rPr lang="en-US" altLang="zh-CN" sz="1400">
                <a:latin typeface="Times New Roman" charset="0"/>
              </a:rPr>
              <a:t>[5] .Schweitzer M E, P.Cachon G. Decision bias in the newsvendor problem with a known demand distribution: Experimental Evidence[J]</a:t>
            </a:r>
            <a:r>
              <a:rPr lang="en-US" altLang="zh-CN" sz="1400" i="1">
                <a:latin typeface="Times New Roman" charset="0"/>
              </a:rPr>
              <a:t>.</a:t>
            </a:r>
            <a:r>
              <a:rPr lang="en-US" altLang="zh-CN" sz="1400">
                <a:latin typeface="Times New Roman" charset="0"/>
              </a:rPr>
              <a:t> Management Science, 2000. </a:t>
            </a:r>
            <a:r>
              <a:rPr lang="en-US" altLang="zh-CN" sz="1400" b="1">
                <a:latin typeface="Times New Roman" charset="0"/>
              </a:rPr>
              <a:t>46</a:t>
            </a:r>
            <a:r>
              <a:rPr lang="en-US" altLang="zh-CN" sz="1400">
                <a:latin typeface="Times New Roman" charset="0"/>
              </a:rPr>
              <a:t>: 404-420.</a:t>
            </a:r>
            <a:endParaRPr lang="zh-CN" altLang="en-US" sz="1400">
              <a:latin typeface="Times New Roman" charset="0"/>
            </a:endParaRPr>
          </a:p>
          <a:p>
            <a:pPr indent="0">
              <a:buFont typeface="Wingdings 2" charset="2"/>
              <a:buNone/>
            </a:pPr>
            <a:r>
              <a:rPr lang="en-US" altLang="zh-CN" sz="1400">
                <a:latin typeface="Times New Roman" charset="0"/>
              </a:rPr>
              <a:t>[6] Fisher M, Raman A. Reducing the cost of demand uncertainty through accurate response to early sales[J]</a:t>
            </a:r>
            <a:r>
              <a:rPr lang="en-US" altLang="zh-CN" sz="1400" i="1">
                <a:latin typeface="Times New Roman" charset="0"/>
              </a:rPr>
              <a:t>.</a:t>
            </a:r>
            <a:r>
              <a:rPr lang="en-US" altLang="zh-CN" sz="1400">
                <a:latin typeface="Times New Roman" charset="0"/>
              </a:rPr>
              <a:t> OPERATIONS RESEARCH, 1996. </a:t>
            </a:r>
            <a:r>
              <a:rPr lang="en-US" altLang="zh-CN" sz="1400" b="1">
                <a:latin typeface="Times New Roman" charset="0"/>
              </a:rPr>
              <a:t>44</a:t>
            </a:r>
            <a:r>
              <a:rPr lang="en-US" altLang="zh-CN" sz="1400">
                <a:latin typeface="Times New Roman" charset="0"/>
              </a:rPr>
              <a:t>: 87-99.</a:t>
            </a:r>
            <a:endParaRPr lang="zh-CN" altLang="en-US" sz="1400">
              <a:latin typeface="Times New Roman" charset="0"/>
            </a:endParaRPr>
          </a:p>
          <a:p>
            <a:pPr indent="0">
              <a:buFont typeface="Wingdings 2" charset="2"/>
              <a:buNone/>
            </a:pPr>
            <a:r>
              <a:rPr lang="en-US" altLang="zh-CN" sz="1400">
                <a:latin typeface="Times New Roman" charset="0"/>
              </a:rPr>
              <a:t>[7] Patsuris P. Christmas Sales : The Worst Growth in 33 Years[ ED/ OL ] [J]</a:t>
            </a:r>
            <a:r>
              <a:rPr lang="en-US" altLang="zh-CN" sz="1400" i="1">
                <a:latin typeface="Times New Roman" charset="0"/>
              </a:rPr>
              <a:t>.</a:t>
            </a:r>
            <a:r>
              <a:rPr lang="en-US" altLang="zh-CN" sz="1400">
                <a:latin typeface="Times New Roman" charset="0"/>
              </a:rPr>
              <a:t> Forbes. com , 2001.〈http :/ / www. forbes. com/ 2001/ 10/30/ 1030retail. html〉, 2001.</a:t>
            </a:r>
            <a:endParaRPr lang="zh-CN" altLang="en-US" sz="1400">
              <a:latin typeface="Times New Roman" charset="0"/>
            </a:endParaRPr>
          </a:p>
          <a:p>
            <a:pPr indent="0">
              <a:buFont typeface="Wingdings 2" charset="2"/>
              <a:buNone/>
            </a:pPr>
            <a:r>
              <a:rPr lang="en-US" altLang="zh-CN" sz="1400">
                <a:latin typeface="Times New Roman" charset="0"/>
              </a:rPr>
              <a:t>[8] Simon H A. A behavioral model of rational choice[J]</a:t>
            </a:r>
            <a:r>
              <a:rPr lang="en-US" altLang="zh-CN" sz="1400" i="1">
                <a:latin typeface="Times New Roman" charset="0"/>
              </a:rPr>
              <a:t>.</a:t>
            </a:r>
            <a:r>
              <a:rPr lang="en-US" altLang="zh-CN" sz="1400">
                <a:latin typeface="Times New Roman" charset="0"/>
              </a:rPr>
              <a:t> The Quarterly Journal of Economics, 1955. </a:t>
            </a:r>
            <a:r>
              <a:rPr lang="en-US" altLang="zh-CN" sz="1400" b="1">
                <a:latin typeface="Times New Roman" charset="0"/>
              </a:rPr>
              <a:t>69</a:t>
            </a:r>
            <a:r>
              <a:rPr lang="en-US" altLang="zh-CN" sz="1400">
                <a:latin typeface="Times New Roman" charset="0"/>
              </a:rPr>
              <a:t>(1): 99-118.</a:t>
            </a:r>
            <a:endParaRPr lang="zh-CN" altLang="en-US" sz="1400">
              <a:latin typeface="Times New Roman" charset="0"/>
            </a:endParaRPr>
          </a:p>
          <a:p>
            <a:pPr indent="0">
              <a:buFont typeface="Wingdings 2" charset="2"/>
              <a:buNone/>
            </a:pPr>
            <a:r>
              <a:rPr lang="en-US" altLang="zh-CN" sz="1400">
                <a:latin typeface="Times New Roman" charset="0"/>
              </a:rPr>
              <a:t>[9] Kahneman D, Tversky A. Prospect Theory: An Analysis of Decision under Risk[J]</a:t>
            </a:r>
            <a:r>
              <a:rPr lang="en-US" altLang="zh-CN" sz="1400" i="1">
                <a:latin typeface="Times New Roman" charset="0"/>
              </a:rPr>
              <a:t>.</a:t>
            </a:r>
            <a:r>
              <a:rPr lang="en-US" altLang="zh-CN" sz="1400">
                <a:latin typeface="Times New Roman" charset="0"/>
              </a:rPr>
              <a:t> Econometrica, 1979.</a:t>
            </a:r>
            <a:r>
              <a:rPr lang="en-US" altLang="zh-CN" sz="1400" b="1">
                <a:latin typeface="Times New Roman" charset="0"/>
              </a:rPr>
              <a:t> 47</a:t>
            </a:r>
            <a:r>
              <a:rPr lang="en-US" altLang="zh-CN" sz="1400">
                <a:latin typeface="Times New Roman" charset="0"/>
              </a:rPr>
              <a:t>(2): 263-292.</a:t>
            </a:r>
            <a:endParaRPr lang="zh-CN" altLang="en-US" sz="1400">
              <a:latin typeface="Times New Roman"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0"/>
            <a:ext cx="8229600" cy="857250"/>
          </a:xfrm>
        </p:spPr>
        <p:txBody>
          <a:bodyPr/>
          <a:lstStyle/>
          <a:p>
            <a:pPr>
              <a:defRPr/>
            </a:pPr>
            <a:r>
              <a:rPr lang="zh-CN" altLang="en-US" dirty="0" smtClean="0"/>
              <a:t>参考文献</a:t>
            </a:r>
            <a:endParaRPr lang="zh-CN" altLang="en-US" dirty="0"/>
          </a:p>
        </p:txBody>
      </p:sp>
      <p:sp>
        <p:nvSpPr>
          <p:cNvPr id="35843" name="内容占位符 2"/>
          <p:cNvSpPr>
            <a:spLocks noGrp="1"/>
          </p:cNvSpPr>
          <p:nvPr>
            <p:ph idx="1"/>
          </p:nvPr>
        </p:nvSpPr>
        <p:spPr>
          <a:xfrm>
            <a:off x="357188" y="890588"/>
            <a:ext cx="8115300" cy="5538787"/>
          </a:xfrm>
        </p:spPr>
        <p:txBody>
          <a:bodyPr/>
          <a:lstStyle/>
          <a:p>
            <a:pPr indent="0">
              <a:buFont typeface="Wingdings 2" charset="2"/>
              <a:buNone/>
            </a:pPr>
            <a:r>
              <a:rPr lang="en-US" altLang="zh-CN" sz="1400">
                <a:latin typeface="Times New Roman" charset="0"/>
              </a:rPr>
              <a:t>[10] March J G, Simon H A. Organizations. 1958[J]</a:t>
            </a:r>
            <a:r>
              <a:rPr lang="en-US" altLang="zh-CN" sz="1400" i="1">
                <a:latin typeface="Times New Roman" charset="0"/>
              </a:rPr>
              <a:t>.</a:t>
            </a:r>
            <a:r>
              <a:rPr lang="en-US" altLang="zh-CN" sz="1400">
                <a:latin typeface="Times New Roman" charset="0"/>
              </a:rPr>
              <a:t> NY: Wiley, New York.</a:t>
            </a:r>
          </a:p>
          <a:p>
            <a:pPr indent="0">
              <a:buFont typeface="Wingdings 2" charset="2"/>
              <a:buNone/>
            </a:pPr>
            <a:r>
              <a:rPr lang="en-US" altLang="zh-CN" sz="1400">
                <a:latin typeface="Times New Roman" charset="0"/>
              </a:rPr>
              <a:t>[11] </a:t>
            </a:r>
            <a:r>
              <a:rPr lang="zh-CN" altLang="en-US" sz="1400">
                <a:latin typeface="Times New Roman" charset="0"/>
              </a:rPr>
              <a:t>刘作仪</a:t>
            </a:r>
            <a:r>
              <a:rPr lang="en-US" altLang="zh-CN" sz="1400">
                <a:latin typeface="Times New Roman" charset="0"/>
              </a:rPr>
              <a:t>, </a:t>
            </a:r>
            <a:r>
              <a:rPr lang="zh-CN" altLang="en-US" sz="1400">
                <a:latin typeface="Times New Roman" charset="0"/>
              </a:rPr>
              <a:t>查勇</a:t>
            </a:r>
            <a:r>
              <a:rPr lang="en-US" altLang="zh-CN" sz="1400">
                <a:latin typeface="Times New Roman" charset="0"/>
              </a:rPr>
              <a:t>. </a:t>
            </a:r>
            <a:r>
              <a:rPr lang="zh-CN" altLang="en-US" sz="1400">
                <a:latin typeface="Times New Roman" charset="0"/>
              </a:rPr>
              <a:t>行为运作管理</a:t>
            </a:r>
            <a:r>
              <a:rPr lang="en-US" altLang="zh-CN" sz="1400">
                <a:latin typeface="Times New Roman" charset="0"/>
              </a:rPr>
              <a:t>: </a:t>
            </a:r>
            <a:r>
              <a:rPr lang="zh-CN" altLang="en-US" sz="1400">
                <a:latin typeface="Times New Roman" charset="0"/>
              </a:rPr>
              <a:t>一个正在显现的研究领域</a:t>
            </a:r>
            <a:r>
              <a:rPr lang="en-US" altLang="zh-CN" sz="1400">
                <a:latin typeface="Times New Roman" charset="0"/>
              </a:rPr>
              <a:t>[J]</a:t>
            </a:r>
            <a:r>
              <a:rPr lang="en-US" altLang="zh-CN" sz="1400" i="1">
                <a:latin typeface="Times New Roman" charset="0"/>
              </a:rPr>
              <a:t>.</a:t>
            </a:r>
            <a:r>
              <a:rPr lang="en-US" altLang="zh-CN" sz="1400">
                <a:latin typeface="Times New Roman" charset="0"/>
              </a:rPr>
              <a:t> </a:t>
            </a:r>
            <a:r>
              <a:rPr lang="zh-CN" altLang="en-US" sz="1400">
                <a:latin typeface="Times New Roman" charset="0"/>
              </a:rPr>
              <a:t>管理科学学报</a:t>
            </a:r>
            <a:r>
              <a:rPr lang="en-US" altLang="zh-CN" sz="1400">
                <a:latin typeface="Times New Roman" charset="0"/>
              </a:rPr>
              <a:t>, 2009(004): 64-74.</a:t>
            </a:r>
            <a:endParaRPr lang="zh-CN" altLang="en-US" sz="1400">
              <a:latin typeface="Times New Roman" charset="0"/>
            </a:endParaRPr>
          </a:p>
          <a:p>
            <a:pPr indent="0">
              <a:buFont typeface="Wingdings 2" charset="2"/>
              <a:buNone/>
            </a:pPr>
            <a:r>
              <a:rPr lang="en-US" altLang="zh-CN" sz="1400">
                <a:latin typeface="Times New Roman" charset="0"/>
              </a:rPr>
              <a:t>[12] Carlson J A, O'Keefe T B. Buffer stocks and reaction coefficients: An experiment with decision making under risk[J]</a:t>
            </a:r>
            <a:r>
              <a:rPr lang="en-US" altLang="zh-CN" sz="1400" i="1">
                <a:latin typeface="Times New Roman" charset="0"/>
              </a:rPr>
              <a:t>.</a:t>
            </a:r>
            <a:r>
              <a:rPr lang="en-US" altLang="zh-CN" sz="1400">
                <a:latin typeface="Times New Roman" charset="0"/>
              </a:rPr>
              <a:t> The Review of Economic Studies, 1969: 467-484.</a:t>
            </a:r>
            <a:endParaRPr lang="zh-CN" altLang="en-US" sz="1400">
              <a:latin typeface="Times New Roman" charset="0"/>
            </a:endParaRPr>
          </a:p>
          <a:p>
            <a:pPr indent="0">
              <a:buFont typeface="Wingdings 2" charset="2"/>
              <a:buNone/>
            </a:pPr>
            <a:r>
              <a:rPr lang="en-US" altLang="zh-CN" sz="1400">
                <a:latin typeface="Times New Roman" charset="0"/>
              </a:rPr>
              <a:t>[13] Sterman J D. Misperceptions of feedback in dynamic decision making* 1[J]</a:t>
            </a:r>
            <a:r>
              <a:rPr lang="en-US" altLang="zh-CN" sz="1400" i="1">
                <a:latin typeface="Times New Roman" charset="0"/>
              </a:rPr>
              <a:t>.</a:t>
            </a:r>
            <a:r>
              <a:rPr lang="en-US" altLang="zh-CN" sz="1400">
                <a:latin typeface="Times New Roman" charset="0"/>
              </a:rPr>
              <a:t> Organizational Behavior and Human Decision Processes, 1989. </a:t>
            </a:r>
            <a:r>
              <a:rPr lang="en-US" altLang="zh-CN" sz="1400" b="1">
                <a:latin typeface="Times New Roman" charset="0"/>
              </a:rPr>
              <a:t>43</a:t>
            </a:r>
            <a:r>
              <a:rPr lang="en-US" altLang="zh-CN" sz="1400">
                <a:latin typeface="Times New Roman" charset="0"/>
              </a:rPr>
              <a:t>(3): 301-335.</a:t>
            </a:r>
            <a:endParaRPr lang="zh-CN" altLang="en-US" sz="1400">
              <a:latin typeface="Times New Roman" charset="0"/>
            </a:endParaRPr>
          </a:p>
          <a:p>
            <a:pPr indent="0">
              <a:buFont typeface="Wingdings 2" charset="2"/>
              <a:buNone/>
            </a:pPr>
            <a:r>
              <a:rPr lang="en-US" altLang="zh-CN" sz="1400">
                <a:latin typeface="Times New Roman" charset="0"/>
              </a:rPr>
              <a:t>[14] Diehl E, Sterman J D. Effects of feedback complexity on dynamic decision making[J]</a:t>
            </a:r>
            <a:r>
              <a:rPr lang="en-US" altLang="zh-CN" sz="1400" i="1">
                <a:latin typeface="Times New Roman" charset="0"/>
              </a:rPr>
              <a:t>.</a:t>
            </a:r>
            <a:r>
              <a:rPr lang="en-US" altLang="zh-CN" sz="1400">
                <a:latin typeface="Times New Roman" charset="0"/>
              </a:rPr>
              <a:t> Organizational Behavior and Human Decision Processes, 1995. </a:t>
            </a:r>
            <a:r>
              <a:rPr lang="en-US" altLang="zh-CN" sz="1400" b="1">
                <a:latin typeface="Times New Roman" charset="0"/>
              </a:rPr>
              <a:t>62</a:t>
            </a:r>
            <a:r>
              <a:rPr lang="en-US" altLang="zh-CN" sz="1400">
                <a:latin typeface="Times New Roman" charset="0"/>
              </a:rPr>
              <a:t>(2): 198-215.</a:t>
            </a:r>
            <a:endParaRPr lang="zh-CN" altLang="en-US" sz="1400">
              <a:latin typeface="Times New Roman" charset="0"/>
            </a:endParaRPr>
          </a:p>
          <a:p>
            <a:pPr indent="0">
              <a:buFont typeface="Wingdings 2" charset="2"/>
              <a:buNone/>
            </a:pPr>
            <a:r>
              <a:rPr lang="en-US" altLang="zh-CN" sz="1400">
                <a:latin typeface="Times New Roman" charset="0"/>
              </a:rPr>
              <a:t>[15] Agrawal v, Seshadri S. Impact of Uncertainty and Risk Aversion on Price and Order Quantity in the Newsvendor Problem[J]</a:t>
            </a:r>
            <a:r>
              <a:rPr lang="en-US" altLang="zh-CN" sz="1400" i="1">
                <a:latin typeface="Times New Roman" charset="0"/>
              </a:rPr>
              <a:t>.</a:t>
            </a:r>
            <a:r>
              <a:rPr lang="en-US" altLang="zh-CN" sz="1400">
                <a:latin typeface="Times New Roman" charset="0"/>
              </a:rPr>
              <a:t> Manufacturing &amp; Servic Operations Management 2000. </a:t>
            </a:r>
            <a:r>
              <a:rPr lang="en-US" altLang="zh-CN" sz="1400" b="1">
                <a:latin typeface="Times New Roman" charset="0"/>
              </a:rPr>
              <a:t>2</a:t>
            </a:r>
            <a:r>
              <a:rPr lang="en-US" altLang="zh-CN" sz="1400">
                <a:latin typeface="Times New Roman" charset="0"/>
              </a:rPr>
              <a:t>(4): 410-423.</a:t>
            </a:r>
            <a:endParaRPr lang="zh-CN" altLang="en-US" sz="1400">
              <a:latin typeface="Times New Roman" charset="0"/>
            </a:endParaRPr>
          </a:p>
          <a:p>
            <a:pPr indent="0">
              <a:buFont typeface="Wingdings 2" charset="2"/>
              <a:buNone/>
            </a:pPr>
            <a:r>
              <a:rPr lang="en-US" altLang="zh-CN" sz="1400">
                <a:latin typeface="Times New Roman" charset="0"/>
              </a:rPr>
              <a:t>[16] Keren B, Pliskin J S. A benchmark solution for the risk-averse newsvendor problem[J]</a:t>
            </a:r>
            <a:r>
              <a:rPr lang="en-US" altLang="zh-CN" sz="1400" i="1">
                <a:latin typeface="Times New Roman" charset="0"/>
              </a:rPr>
              <a:t>.</a:t>
            </a:r>
            <a:r>
              <a:rPr lang="en-US" altLang="zh-CN" sz="1400">
                <a:latin typeface="Times New Roman" charset="0"/>
              </a:rPr>
              <a:t> European Journal of Operational Research, 2006. </a:t>
            </a:r>
            <a:r>
              <a:rPr lang="en-US" altLang="zh-CN" sz="1400" b="1">
                <a:latin typeface="Times New Roman" charset="0"/>
              </a:rPr>
              <a:t>174</a:t>
            </a:r>
            <a:r>
              <a:rPr lang="en-US" altLang="zh-CN" sz="1400">
                <a:latin typeface="Times New Roman" charset="0"/>
              </a:rPr>
              <a:t>: 1643-1650.</a:t>
            </a:r>
            <a:endParaRPr lang="zh-CN" altLang="en-US" sz="1400">
              <a:latin typeface="Times New Roman" charset="0"/>
            </a:endParaRPr>
          </a:p>
          <a:p>
            <a:pPr indent="0">
              <a:buFont typeface="Wingdings 2" charset="2"/>
              <a:buNone/>
            </a:pPr>
            <a:r>
              <a:rPr lang="en-US" altLang="zh-CN" sz="1400">
                <a:latin typeface="Times New Roman" charset="0"/>
              </a:rPr>
              <a:t>[17] Wang C X, Webster S, Suresh N C. Would a risk-averse newsvendor order less at a higher selling price? [J]</a:t>
            </a:r>
            <a:r>
              <a:rPr lang="en-US" altLang="zh-CN" sz="1400" i="1">
                <a:latin typeface="Times New Roman" charset="0"/>
              </a:rPr>
              <a:t>.</a:t>
            </a:r>
            <a:r>
              <a:rPr lang="en-US" altLang="zh-CN" sz="1400">
                <a:latin typeface="Times New Roman" charset="0"/>
              </a:rPr>
              <a:t> European Journal of Operational Research, 2009. </a:t>
            </a:r>
            <a:r>
              <a:rPr lang="en-US" altLang="zh-CN" sz="1400" b="1">
                <a:latin typeface="Times New Roman" charset="0"/>
              </a:rPr>
              <a:t>196</a:t>
            </a:r>
            <a:r>
              <a:rPr lang="en-US" altLang="zh-CN" sz="1400">
                <a:latin typeface="Times New Roman" charset="0"/>
              </a:rPr>
              <a:t>: 544-553.</a:t>
            </a:r>
          </a:p>
          <a:p>
            <a:pPr indent="0">
              <a:buFont typeface="Wingdings 2" charset="2"/>
              <a:buNone/>
            </a:pPr>
            <a:r>
              <a:rPr lang="en-US" altLang="zh-CN" sz="1400">
                <a:latin typeface="Times New Roman" charset="0"/>
              </a:rPr>
              <a:t>[18] Arcelus F, Kumar S, Srinivasan G. Pricing, rebate, advertising and ordering policies of a retailer facing price dependent stochastic demand in newsvendor framework under different risk preferences[J]</a:t>
            </a:r>
            <a:r>
              <a:rPr lang="en-US" altLang="zh-CN" sz="1400" i="1">
                <a:latin typeface="Times New Roman" charset="0"/>
              </a:rPr>
              <a:t>.</a:t>
            </a:r>
            <a:r>
              <a:rPr lang="en-US" altLang="zh-CN" sz="1400">
                <a:latin typeface="Times New Roman" charset="0"/>
              </a:rPr>
              <a:t> International Transactions in Operational Research, 2006. </a:t>
            </a:r>
            <a:r>
              <a:rPr lang="en-US" altLang="zh-CN" sz="1400" b="1">
                <a:latin typeface="Times New Roman" charset="0"/>
              </a:rPr>
              <a:t>13</a:t>
            </a:r>
            <a:r>
              <a:rPr lang="en-US" altLang="zh-CN" sz="1400">
                <a:latin typeface="Times New Roman" charset="0"/>
              </a:rPr>
              <a:t>(3): 209-227.</a:t>
            </a:r>
            <a:endParaRPr lang="zh-CN" altLang="en-US" sz="1400">
              <a:latin typeface="Times New Roman" charset="0"/>
            </a:endParaRPr>
          </a:p>
          <a:p>
            <a:pPr indent="0">
              <a:buFont typeface="Wingdings 2" charset="2"/>
              <a:buNone/>
            </a:pPr>
            <a:endParaRPr lang="zh-CN" altLang="en-US" sz="1400"/>
          </a:p>
          <a:p>
            <a:pPr indent="0">
              <a:buFont typeface="Wingdings 2" charset="2"/>
              <a:buNone/>
            </a:pPr>
            <a:endParaRPr lang="zh-CN" altLang="en-US" sz="14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633412"/>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a:xfrm>
            <a:off x="457200" y="1000125"/>
            <a:ext cx="8229600" cy="5324475"/>
          </a:xfrm>
        </p:spPr>
        <p:txBody>
          <a:bodyPr/>
          <a:lstStyle/>
          <a:p>
            <a:pPr indent="0">
              <a:buFont typeface="Wingdings 2" pitchFamily="18" charset="2"/>
              <a:buNone/>
              <a:defRPr/>
            </a:pPr>
            <a:r>
              <a:rPr lang="en-US" sz="1400" dirty="0" smtClean="0">
                <a:latin typeface="Times New Roman" pitchFamily="18" charset="0"/>
                <a:cs typeface="Times New Roman" pitchFamily="18" charset="0"/>
              </a:rPr>
              <a:t>[19] </a:t>
            </a:r>
            <a:r>
              <a:rPr lang="en-US" sz="1400" dirty="0" err="1" smtClean="0">
                <a:latin typeface="Times New Roman" pitchFamily="18" charset="0"/>
                <a:cs typeface="Times New Roman" pitchFamily="18" charset="0"/>
              </a:rPr>
              <a:t>Gavirneni</a:t>
            </a:r>
            <a:r>
              <a:rPr lang="en-US" sz="1400" dirty="0" smtClean="0">
                <a:latin typeface="Times New Roman" pitchFamily="18" charset="0"/>
                <a:cs typeface="Times New Roman" pitchFamily="18" charset="0"/>
              </a:rPr>
              <a:t> S, Xia Y. Anchor Selection and Group Dynamics in Newsvendor Decisions—A Note[J]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Decision Analysis, 2009. </a:t>
            </a:r>
            <a:r>
              <a:rPr lang="en-US" sz="1400" b="1" dirty="0" smtClean="0">
                <a:latin typeface="Times New Roman" pitchFamily="18" charset="0"/>
                <a:cs typeface="Times New Roman" pitchFamily="18" charset="0"/>
              </a:rPr>
              <a:t>6</a:t>
            </a:r>
            <a:r>
              <a:rPr lang="en-US" sz="1400" dirty="0" smtClean="0">
                <a:latin typeface="Times New Roman" pitchFamily="18" charset="0"/>
                <a:cs typeface="Times New Roman" pitchFamily="18" charset="0"/>
              </a:rPr>
              <a:t>(2): 1-11.</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[20] Ho T H, Lim N, Cui T H. Reference-dependence in multi-location newsvendor models: A structural analysis[J]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Management Sci. Forthcoming, 2010.</a:t>
            </a:r>
          </a:p>
          <a:p>
            <a:pPr indent="0">
              <a:buFont typeface="Wingdings 2" pitchFamily="18" charset="2"/>
              <a:buNone/>
              <a:defRPr/>
            </a:pPr>
            <a:r>
              <a:rPr lang="en-US" sz="1400" dirty="0" smtClean="0">
                <a:latin typeface="Times New Roman" pitchFamily="18" charset="0"/>
                <a:cs typeface="Times New Roman" pitchFamily="18" charset="0"/>
              </a:rPr>
              <a:t>[21] </a:t>
            </a:r>
            <a:r>
              <a:rPr lang="en-US" sz="1400" dirty="0" err="1" smtClean="0">
                <a:latin typeface="Times New Roman" pitchFamily="18" charset="0"/>
                <a:cs typeface="Times New Roman" pitchFamily="18" charset="0"/>
              </a:rPr>
              <a:t>Feng</a:t>
            </a:r>
            <a:r>
              <a:rPr lang="en-US" sz="1400" dirty="0" smtClean="0">
                <a:latin typeface="Times New Roman" pitchFamily="18" charset="0"/>
                <a:cs typeface="Times New Roman" pitchFamily="18" charset="0"/>
              </a:rPr>
              <a:t> T, Keller L R, </a:t>
            </a:r>
            <a:r>
              <a:rPr lang="en-US" sz="1400" dirty="0" err="1" smtClean="0">
                <a:latin typeface="Times New Roman" pitchFamily="18" charset="0"/>
                <a:cs typeface="Times New Roman" pitchFamily="18" charset="0"/>
              </a:rPr>
              <a:t>Zheng</a:t>
            </a:r>
            <a:r>
              <a:rPr lang="en-US" sz="1400" dirty="0" smtClean="0">
                <a:latin typeface="Times New Roman" pitchFamily="18" charset="0"/>
                <a:cs typeface="Times New Roman" pitchFamily="18" charset="0"/>
              </a:rPr>
              <a:t> X. Decision making in the newsvendor problem: A cross-national laboratory study[J]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Omega, 2011. </a:t>
            </a:r>
            <a:r>
              <a:rPr lang="en-US" sz="1400" b="1" dirty="0" smtClean="0">
                <a:latin typeface="Times New Roman" pitchFamily="18" charset="0"/>
                <a:cs typeface="Times New Roman" pitchFamily="18" charset="0"/>
              </a:rPr>
              <a:t>39</a:t>
            </a:r>
            <a:r>
              <a:rPr lang="en-US" sz="1400" dirty="0" smtClean="0">
                <a:latin typeface="Times New Roman" pitchFamily="18" charset="0"/>
                <a:cs typeface="Times New Roman" pitchFamily="18" charset="0"/>
              </a:rPr>
              <a:t>(1): 41-50.</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[22] Su X. Bounded Rationality in Newsvendor Models[J]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SERVICE OPERATIONS MANAGEMENT, 2008. </a:t>
            </a:r>
            <a:r>
              <a:rPr lang="en-US" sz="1400" b="1" dirty="0" smtClean="0">
                <a:latin typeface="Times New Roman" pitchFamily="18" charset="0"/>
                <a:cs typeface="Times New Roman" pitchFamily="18" charset="0"/>
              </a:rPr>
              <a:t>10</a:t>
            </a:r>
            <a:r>
              <a:rPr lang="en-US" sz="1400" dirty="0" smtClean="0">
                <a:latin typeface="Times New Roman" pitchFamily="18" charset="0"/>
                <a:cs typeface="Times New Roman" pitchFamily="18" charset="0"/>
              </a:rPr>
              <a:t>(4): 566-589.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[23] Kremer M, </a:t>
            </a:r>
            <a:r>
              <a:rPr lang="en-US" sz="1400" dirty="0" err="1" smtClean="0">
                <a:latin typeface="Times New Roman" pitchFamily="18" charset="0"/>
                <a:cs typeface="Times New Roman" pitchFamily="18" charset="0"/>
              </a:rPr>
              <a:t>Minner</a:t>
            </a:r>
            <a:r>
              <a:rPr lang="en-US" sz="1400" dirty="0" smtClean="0">
                <a:latin typeface="Times New Roman" pitchFamily="18" charset="0"/>
                <a:cs typeface="Times New Roman" pitchFamily="18" charset="0"/>
              </a:rPr>
              <a:t> S, Van </a:t>
            </a:r>
            <a:r>
              <a:rPr lang="en-US" sz="1400" dirty="0" err="1" smtClean="0">
                <a:latin typeface="Times New Roman" pitchFamily="18" charset="0"/>
                <a:cs typeface="Times New Roman" pitchFamily="18" charset="0"/>
              </a:rPr>
              <a:t>Wassenhove</a:t>
            </a:r>
            <a:r>
              <a:rPr lang="en-US" sz="1400" dirty="0" smtClean="0">
                <a:latin typeface="Times New Roman" pitchFamily="18" charset="0"/>
                <a:cs typeface="Times New Roman" pitchFamily="18" charset="0"/>
              </a:rPr>
              <a:t> L N. Do Random Errors Explain Newsvendor Behavior?[J]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&amp; SERVICE OPERATIONS MANAGEMENT, 2010. </a:t>
            </a:r>
            <a:r>
              <a:rPr lang="en-US" sz="1400" b="1" dirty="0" smtClean="0">
                <a:latin typeface="Times New Roman" pitchFamily="18" charset="0"/>
                <a:cs typeface="Times New Roman" pitchFamily="18" charset="0"/>
              </a:rPr>
              <a:t>12</a:t>
            </a:r>
            <a:r>
              <a:rPr lang="en-US" sz="1400" dirty="0" smtClean="0">
                <a:latin typeface="Times New Roman" pitchFamily="18" charset="0"/>
                <a:cs typeface="Times New Roman" pitchFamily="18" charset="0"/>
              </a:rPr>
              <a:t>(4): 673-681.</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[24] Bolton G E, </a:t>
            </a:r>
            <a:r>
              <a:rPr lang="en-US" sz="1400" dirty="0" err="1" smtClean="0">
                <a:latin typeface="Times New Roman" pitchFamily="18" charset="0"/>
                <a:cs typeface="Times New Roman" pitchFamily="18" charset="0"/>
              </a:rPr>
              <a:t>Katok</a:t>
            </a:r>
            <a:r>
              <a:rPr lang="en-US" sz="1400" dirty="0" smtClean="0">
                <a:latin typeface="Times New Roman" pitchFamily="18" charset="0"/>
                <a:cs typeface="Times New Roman" pitchFamily="18" charset="0"/>
              </a:rPr>
              <a:t> E. Learning by Doing in the Newsvendor Problem: A Laboratory Investigation of the Role of Experience and Feedback[J]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SERVICE OPERATIONS MANAGEMENT, 2008. </a:t>
            </a:r>
            <a:r>
              <a:rPr lang="en-US" sz="1400" b="1" dirty="0" smtClean="0">
                <a:latin typeface="Times New Roman" pitchFamily="18" charset="0"/>
                <a:cs typeface="Times New Roman" pitchFamily="18" charset="0"/>
              </a:rPr>
              <a:t>10</a:t>
            </a:r>
            <a:r>
              <a:rPr lang="en-US" sz="1400" dirty="0" smtClean="0">
                <a:latin typeface="Times New Roman" pitchFamily="18" charset="0"/>
                <a:cs typeface="Times New Roman" pitchFamily="18" charset="0"/>
              </a:rPr>
              <a:t>(3): 519-538.</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[25] </a:t>
            </a:r>
            <a:r>
              <a:rPr lang="en-US" sz="1400" dirty="0" err="1" smtClean="0">
                <a:latin typeface="Times New Roman" pitchFamily="18" charset="0"/>
                <a:cs typeface="Times New Roman" pitchFamily="18" charset="0"/>
              </a:rPr>
              <a:t>Benzion</a:t>
            </a:r>
            <a:r>
              <a:rPr lang="en-US" sz="1400" dirty="0" smtClean="0">
                <a:latin typeface="Times New Roman" pitchFamily="18" charset="0"/>
                <a:cs typeface="Times New Roman" pitchFamily="18" charset="0"/>
              </a:rPr>
              <a:t> U, et al. . Decision-making and the newsvendor problem: an experimental study[J]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the Operational Research Society, 2008. </a:t>
            </a:r>
            <a:r>
              <a:rPr lang="en-US" sz="1400" b="1" dirty="0" smtClean="0">
                <a:latin typeface="Times New Roman" pitchFamily="18" charset="0"/>
                <a:cs typeface="Times New Roman" pitchFamily="18" charset="0"/>
              </a:rPr>
              <a:t>59</a:t>
            </a:r>
            <a:r>
              <a:rPr lang="en-US" sz="1400" dirty="0" smtClean="0">
                <a:latin typeface="Times New Roman" pitchFamily="18" charset="0"/>
                <a:cs typeface="Times New Roman" pitchFamily="18" charset="0"/>
              </a:rPr>
              <a:t>: 1281-1287.</a:t>
            </a:r>
            <a:endParaRPr lang="zh-CN" altLang="en-US" sz="1400" dirty="0" smtClean="0">
              <a:latin typeface="Times New Roman" pitchFamily="18" charset="0"/>
              <a:cs typeface="Times New Roman" pitchFamily="18" charset="0"/>
            </a:endParaRPr>
          </a:p>
          <a:p>
            <a:pPr>
              <a:buFont typeface="Wingdings 2" pitchFamily="18" charset="2"/>
              <a:buNone/>
              <a:defRPr/>
            </a:pP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704850"/>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fontScale="92500" lnSpcReduction="20000"/>
          </a:bodyPr>
          <a:lstStyle/>
          <a:p>
            <a:pPr indent="0">
              <a:buFont typeface="Wingdings 2" charset="2"/>
              <a:buNone/>
            </a:pPr>
            <a:r>
              <a:rPr lang="en-US" altLang="zh-CN" sz="1400"/>
              <a:t>[26] Lurie N, Swaminathan J. Is timely information always better? The effect of feedback frequency on decision making q[J]</a:t>
            </a:r>
            <a:r>
              <a:rPr lang="en-US" altLang="zh-CN" sz="1400" i="1"/>
              <a:t>.</a:t>
            </a:r>
            <a:r>
              <a:rPr lang="en-US" altLang="zh-CN" sz="1400"/>
              <a:t> Organizational Behavior and Human Decision Processes, 2009. </a:t>
            </a:r>
            <a:r>
              <a:rPr lang="en-US" altLang="zh-CN" sz="1400" b="1"/>
              <a:t>108</a:t>
            </a:r>
            <a:r>
              <a:rPr lang="en-US" altLang="zh-CN" sz="1400"/>
              <a:t>(2): 315-329.</a:t>
            </a:r>
            <a:endParaRPr lang="zh-CN" altLang="en-US" sz="1400">
              <a:latin typeface="宋体" charset="-122"/>
            </a:endParaRPr>
          </a:p>
          <a:p>
            <a:pPr indent="0">
              <a:buFont typeface="Wingdings 2" charset="2"/>
              <a:buNone/>
            </a:pPr>
            <a:r>
              <a:rPr lang="en-US" altLang="zh-CN" sz="1400"/>
              <a:t>[27] Bostian A A, Holt C A, Smith A M. Newsvendor "Pull-to-Center" Effect: Adaptive Learning in a Laboratory Experiment[J]</a:t>
            </a:r>
            <a:r>
              <a:rPr lang="en-US" altLang="zh-CN" sz="1400" i="1"/>
              <a:t>.</a:t>
            </a:r>
            <a:r>
              <a:rPr lang="en-US" altLang="zh-CN" sz="1400"/>
              <a:t> MANUFACTURING SERVICE OPERATIONS MANAGEMENT, 2008. </a:t>
            </a:r>
            <a:r>
              <a:rPr lang="en-US" altLang="zh-CN" sz="1400" b="1"/>
              <a:t>10</a:t>
            </a:r>
            <a:r>
              <a:rPr lang="en-US" altLang="zh-CN" sz="1400"/>
              <a:t>(4): 590-608.</a:t>
            </a:r>
            <a:endParaRPr lang="zh-CN" altLang="en-US" sz="1400">
              <a:latin typeface="宋体" charset="-122"/>
            </a:endParaRPr>
          </a:p>
          <a:p>
            <a:pPr indent="0">
              <a:buFont typeface="Wingdings 2" charset="2"/>
              <a:buNone/>
            </a:pPr>
            <a:r>
              <a:rPr lang="en-US" altLang="zh-CN" sz="1400"/>
              <a:t>[28] Tversky A, Kahneman D. Advances in prospect theory: Cumulative representation of uncertainty[J]</a:t>
            </a:r>
            <a:r>
              <a:rPr lang="en-US" altLang="zh-CN" sz="1400" i="1"/>
              <a:t>.</a:t>
            </a:r>
            <a:r>
              <a:rPr lang="en-US" altLang="zh-CN" sz="1400"/>
              <a:t> Journal of Risk and Uncertainty, 1992. </a:t>
            </a:r>
            <a:r>
              <a:rPr lang="en-US" altLang="zh-CN" sz="1400" b="1"/>
              <a:t>5</a:t>
            </a:r>
            <a:r>
              <a:rPr lang="en-US" altLang="zh-CN" sz="1400"/>
              <a:t>(4): 297-323.</a:t>
            </a:r>
            <a:endParaRPr lang="zh-CN" altLang="en-US" sz="1400">
              <a:latin typeface="宋体" charset="-122"/>
            </a:endParaRPr>
          </a:p>
          <a:p>
            <a:pPr indent="0">
              <a:buFont typeface="Wingdings 2" charset="2"/>
              <a:buNone/>
            </a:pPr>
            <a:r>
              <a:rPr lang="en-US" altLang="zh-CN" sz="1400"/>
              <a:t>[29] Quiggin J. A theory of anticipated utility[J]</a:t>
            </a:r>
            <a:r>
              <a:rPr lang="en-US" altLang="zh-CN" sz="1400" i="1"/>
              <a:t>.</a:t>
            </a:r>
            <a:r>
              <a:rPr lang="en-US" altLang="zh-CN" sz="1400"/>
              <a:t> Journal of Economic Behavior &amp; Organization, 1982. </a:t>
            </a:r>
            <a:r>
              <a:rPr lang="en-US" altLang="zh-CN" sz="1400" b="1"/>
              <a:t>3</a:t>
            </a:r>
            <a:r>
              <a:rPr lang="en-US" altLang="zh-CN" sz="1400"/>
              <a:t>(4): 323-343.</a:t>
            </a:r>
            <a:endParaRPr lang="zh-CN" altLang="en-US" sz="1400">
              <a:latin typeface="宋体" charset="-122"/>
            </a:endParaRPr>
          </a:p>
          <a:p>
            <a:pPr indent="0">
              <a:buFont typeface="Wingdings 2" charset="2"/>
              <a:buNone/>
            </a:pPr>
            <a:r>
              <a:rPr lang="en-US" altLang="zh-CN" sz="1400"/>
              <a:t>[30] Schmidt U, Starmer C, Sugden R. Third-generation prospect theory[J]</a:t>
            </a:r>
            <a:r>
              <a:rPr lang="en-US" altLang="zh-CN" sz="1400" i="1"/>
              <a:t>.</a:t>
            </a:r>
            <a:r>
              <a:rPr lang="en-US" altLang="zh-CN" sz="1400"/>
              <a:t> Journal of Risk and Uncertainty, 2008. </a:t>
            </a:r>
            <a:r>
              <a:rPr lang="en-US" altLang="zh-CN" sz="1400" b="1"/>
              <a:t>36</a:t>
            </a:r>
            <a:r>
              <a:rPr lang="en-US" altLang="zh-CN" sz="1400"/>
              <a:t>(3): 203-223.</a:t>
            </a:r>
            <a:endParaRPr lang="zh-CN" altLang="en-US" sz="1400">
              <a:latin typeface="宋体" charset="-122"/>
            </a:endParaRPr>
          </a:p>
          <a:p>
            <a:pPr indent="0">
              <a:buFont typeface="Wingdings 2" charset="2"/>
              <a:buNone/>
            </a:pPr>
            <a:r>
              <a:rPr lang="en-US" altLang="zh-CN" sz="1400"/>
              <a:t>[31] wang x q. Decision bias in the newsvendor problem and supply chains [D]</a:t>
            </a:r>
            <a:r>
              <a:rPr lang="en-US" altLang="zh-CN" sz="1400" i="1"/>
              <a:t>.</a:t>
            </a:r>
            <a:r>
              <a:rPr lang="en-US" altLang="zh-CN" sz="1400"/>
              <a:t> Syracuse University, 2003.</a:t>
            </a:r>
            <a:endParaRPr lang="zh-CN" altLang="en-US" sz="1400">
              <a:latin typeface="宋体" charset="-122"/>
            </a:endParaRPr>
          </a:p>
          <a:p>
            <a:pPr indent="0">
              <a:buFont typeface="Wingdings 2" charset="2"/>
              <a:buNone/>
            </a:pPr>
            <a:r>
              <a:rPr lang="en-US" altLang="zh-CN" sz="1400"/>
              <a:t>[32] </a:t>
            </a:r>
            <a:r>
              <a:rPr lang="zh-CN" altLang="en-US" sz="1400">
                <a:latin typeface="宋体" charset="-122"/>
              </a:rPr>
              <a:t>邓天虎</a:t>
            </a:r>
            <a:r>
              <a:rPr lang="en-US" altLang="zh-CN" sz="1400"/>
              <a:t>, </a:t>
            </a:r>
            <a:r>
              <a:rPr lang="zh-CN" altLang="en-US" sz="1400">
                <a:latin typeface="宋体" charset="-122"/>
              </a:rPr>
              <a:t>黄四民</a:t>
            </a:r>
            <a:r>
              <a:rPr lang="en-US" altLang="zh-CN" sz="1400"/>
              <a:t>. </a:t>
            </a:r>
            <a:r>
              <a:rPr lang="zh-CN" altLang="en-US" sz="1400">
                <a:latin typeface="宋体" charset="-122"/>
              </a:rPr>
              <a:t>基于预期理论的报童模型及敏感性分析</a:t>
            </a:r>
            <a:r>
              <a:rPr lang="en-US" altLang="zh-CN" sz="1400"/>
              <a:t>[J]</a:t>
            </a:r>
            <a:r>
              <a:rPr lang="en-US" altLang="zh-CN" sz="1400" i="1"/>
              <a:t>.</a:t>
            </a:r>
            <a:r>
              <a:rPr lang="en-US" altLang="zh-CN" sz="1400"/>
              <a:t> </a:t>
            </a:r>
            <a:r>
              <a:rPr lang="zh-CN" altLang="en-US" sz="1400">
                <a:latin typeface="宋体" charset="-122"/>
              </a:rPr>
              <a:t>管理评论</a:t>
            </a:r>
            <a:r>
              <a:rPr lang="en-US" altLang="zh-CN" sz="1400"/>
              <a:t>, 2009. </a:t>
            </a:r>
            <a:r>
              <a:rPr lang="en-US" altLang="zh-CN" sz="1400" b="1"/>
              <a:t>21</a:t>
            </a:r>
            <a:r>
              <a:rPr lang="en-US" altLang="zh-CN" sz="1400"/>
              <a:t>(6): 108-112.</a:t>
            </a:r>
            <a:endParaRPr lang="zh-CN" altLang="en-US" sz="1400">
              <a:latin typeface="宋体"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704850"/>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fontScale="85000" lnSpcReduction="10000"/>
          </a:bodyPr>
          <a:lstStyle/>
          <a:p>
            <a:pPr indent="0">
              <a:buFont typeface="Wingdings 2" charset="2"/>
              <a:buNone/>
            </a:pPr>
            <a:r>
              <a:rPr lang="en-US" altLang="zh-CN" sz="1400"/>
              <a:t>[33] </a:t>
            </a:r>
            <a:r>
              <a:rPr lang="zh-CN" altLang="en-US" sz="1400">
                <a:latin typeface="宋体" charset="-122"/>
              </a:rPr>
              <a:t>邓天虎；黄四民</a:t>
            </a:r>
            <a:r>
              <a:rPr lang="en-US" altLang="zh-CN" sz="1400"/>
              <a:t>. </a:t>
            </a:r>
            <a:r>
              <a:rPr lang="zh-CN" altLang="en-US" sz="1400">
                <a:latin typeface="宋体" charset="-122"/>
              </a:rPr>
              <a:t>基于预期理论的报童模型及敏感性分析</a:t>
            </a:r>
            <a:r>
              <a:rPr lang="en-US" altLang="zh-CN" sz="1400"/>
              <a:t>[J]</a:t>
            </a:r>
            <a:r>
              <a:rPr lang="en-US" altLang="zh-CN" sz="1400" i="1"/>
              <a:t>.</a:t>
            </a:r>
            <a:r>
              <a:rPr lang="en-US" altLang="zh-CN" sz="1400"/>
              <a:t> </a:t>
            </a:r>
            <a:r>
              <a:rPr lang="zh-CN" altLang="en-US" sz="1400">
                <a:latin typeface="宋体" charset="-122"/>
              </a:rPr>
              <a:t>管理评论</a:t>
            </a:r>
            <a:r>
              <a:rPr lang="en-US" altLang="zh-CN" sz="1400"/>
              <a:t>, 2009. </a:t>
            </a:r>
            <a:r>
              <a:rPr lang="en-US" altLang="zh-CN" sz="1400" b="1"/>
              <a:t>21</a:t>
            </a:r>
            <a:r>
              <a:rPr lang="en-US" altLang="zh-CN" sz="1400"/>
              <a:t>.</a:t>
            </a:r>
            <a:endParaRPr lang="zh-CN" altLang="en-US" sz="1400">
              <a:latin typeface="宋体" charset="-122"/>
            </a:endParaRPr>
          </a:p>
          <a:p>
            <a:pPr indent="0">
              <a:buFont typeface="Wingdings 2" charset="2"/>
              <a:buNone/>
            </a:pPr>
            <a:r>
              <a:rPr lang="en-US" altLang="zh-CN" sz="1400">
                <a:latin typeface="Times New Roman" charset="0"/>
              </a:rPr>
              <a:t>[34] </a:t>
            </a:r>
            <a:r>
              <a:rPr lang="zh-CN" altLang="en-US" sz="1400">
                <a:latin typeface="Times New Roman" charset="0"/>
              </a:rPr>
              <a:t>彭民</a:t>
            </a:r>
            <a:r>
              <a:rPr lang="en-US" altLang="zh-CN" sz="1400">
                <a:latin typeface="Times New Roman" charset="0"/>
              </a:rPr>
              <a:t>. </a:t>
            </a:r>
            <a:r>
              <a:rPr lang="zh-CN" altLang="en-US" sz="1400">
                <a:latin typeface="Times New Roman" charset="0"/>
              </a:rPr>
              <a:t>考虑决策者决策偏好与心理预期的订货问题研究</a:t>
            </a:r>
            <a:r>
              <a:rPr lang="en-US" altLang="zh-CN" sz="1400">
                <a:latin typeface="Times New Roman" charset="0"/>
              </a:rPr>
              <a:t>[J]</a:t>
            </a:r>
            <a:r>
              <a:rPr lang="en-US" altLang="zh-CN" sz="1400" i="1">
                <a:latin typeface="Times New Roman" charset="0"/>
              </a:rPr>
              <a:t>.</a:t>
            </a:r>
            <a:r>
              <a:rPr lang="en-US" altLang="zh-CN" sz="1400">
                <a:latin typeface="Times New Roman" charset="0"/>
              </a:rPr>
              <a:t> 2008.</a:t>
            </a:r>
            <a:endParaRPr lang="zh-CN" altLang="en-US" sz="1400">
              <a:latin typeface="Times New Roman" charset="0"/>
            </a:endParaRPr>
          </a:p>
          <a:p>
            <a:pPr indent="0">
              <a:buFont typeface="Wingdings 2" charset="2"/>
              <a:buNone/>
            </a:pPr>
            <a:r>
              <a:rPr lang="en-US" altLang="zh-CN" sz="1400">
                <a:latin typeface="Times New Roman" charset="0"/>
              </a:rPr>
              <a:t>[35] Brown D R. Stimulus-similarity and the anchoring of subjective scales[J]</a:t>
            </a:r>
            <a:r>
              <a:rPr lang="en-US" altLang="zh-CN" sz="1400" i="1">
                <a:latin typeface="Times New Roman" charset="0"/>
              </a:rPr>
              <a:t>.</a:t>
            </a:r>
            <a:r>
              <a:rPr lang="en-US" altLang="zh-CN" sz="1400">
                <a:latin typeface="Times New Roman" charset="0"/>
              </a:rPr>
              <a:t> The American Journal of Psychology, 1953. </a:t>
            </a:r>
            <a:r>
              <a:rPr lang="en-US" altLang="zh-CN" sz="1400" b="1">
                <a:latin typeface="Times New Roman" charset="0"/>
              </a:rPr>
              <a:t>66</a:t>
            </a:r>
            <a:r>
              <a:rPr lang="en-US" altLang="zh-CN" sz="1400">
                <a:latin typeface="Times New Roman" charset="0"/>
              </a:rPr>
              <a:t>(2): 199-214.</a:t>
            </a:r>
            <a:endParaRPr lang="zh-CN" altLang="en-US" sz="1400">
              <a:latin typeface="Times New Roman" charset="0"/>
            </a:endParaRPr>
          </a:p>
          <a:p>
            <a:pPr indent="0">
              <a:buFont typeface="Wingdings 2" charset="2"/>
              <a:buNone/>
            </a:pPr>
            <a:r>
              <a:rPr lang="en-US" altLang="zh-CN" sz="1400">
                <a:latin typeface="Times New Roman" charset="0"/>
              </a:rPr>
              <a:t>[36] Thaler R. Mental accounting and consumer choice[J]</a:t>
            </a:r>
            <a:r>
              <a:rPr lang="en-US" altLang="zh-CN" sz="1400" i="1">
                <a:latin typeface="Times New Roman" charset="0"/>
              </a:rPr>
              <a:t>.</a:t>
            </a:r>
            <a:r>
              <a:rPr lang="en-US" altLang="zh-CN" sz="1400">
                <a:latin typeface="Times New Roman" charset="0"/>
              </a:rPr>
              <a:t> Marketing science, 1985. </a:t>
            </a:r>
            <a:r>
              <a:rPr lang="en-US" altLang="zh-CN" sz="1400" b="1">
                <a:latin typeface="Times New Roman" charset="0"/>
              </a:rPr>
              <a:t>4</a:t>
            </a:r>
            <a:r>
              <a:rPr lang="en-US" altLang="zh-CN" sz="1400">
                <a:latin typeface="Times New Roman" charset="0"/>
              </a:rPr>
              <a:t>(3): 199-214.</a:t>
            </a:r>
            <a:endParaRPr lang="zh-CN" altLang="en-US" sz="1400">
              <a:latin typeface="Times New Roman" charset="0"/>
            </a:endParaRPr>
          </a:p>
          <a:p>
            <a:pPr indent="0">
              <a:buFont typeface="Wingdings 2" charset="2"/>
              <a:buNone/>
            </a:pPr>
            <a:r>
              <a:rPr lang="en-US" altLang="zh-CN" sz="1400">
                <a:latin typeface="Times New Roman" charset="0"/>
              </a:rPr>
              <a:t>[37] K szegi B, Rabin M. A Model of Reference-Dependent Preferences*[J]</a:t>
            </a:r>
            <a:r>
              <a:rPr lang="en-US" altLang="zh-CN" sz="1400" i="1">
                <a:latin typeface="Times New Roman" charset="0"/>
              </a:rPr>
              <a:t>.</a:t>
            </a:r>
            <a:r>
              <a:rPr lang="en-US" altLang="zh-CN" sz="1400">
                <a:latin typeface="Times New Roman" charset="0"/>
              </a:rPr>
              <a:t> The Quarterly Journal of Economics, 2006. </a:t>
            </a:r>
            <a:r>
              <a:rPr lang="en-US" altLang="zh-CN" sz="1400" b="1">
                <a:latin typeface="Times New Roman" charset="0"/>
              </a:rPr>
              <a:t>121</a:t>
            </a:r>
            <a:r>
              <a:rPr lang="en-US" altLang="zh-CN" sz="1400">
                <a:latin typeface="Times New Roman" charset="0"/>
              </a:rPr>
              <a:t>(4): 1133-1165.</a:t>
            </a:r>
            <a:endParaRPr lang="zh-CN" altLang="en-US" sz="1400">
              <a:latin typeface="Times New Roman" charset="0"/>
            </a:endParaRPr>
          </a:p>
          <a:p>
            <a:pPr indent="0">
              <a:buFont typeface="Wingdings 2" charset="2"/>
              <a:buNone/>
            </a:pPr>
            <a:r>
              <a:rPr lang="en-US" altLang="zh-CN" sz="1400">
                <a:latin typeface="Times New Roman" charset="0"/>
              </a:rPr>
              <a:t>[38] Abeler J, et al. . Reference points and effort provision[J]</a:t>
            </a:r>
            <a:r>
              <a:rPr lang="en-US" altLang="zh-CN" sz="1400" i="1">
                <a:latin typeface="Times New Roman" charset="0"/>
              </a:rPr>
              <a:t>.</a:t>
            </a:r>
            <a:r>
              <a:rPr lang="en-US" altLang="zh-CN" sz="1400">
                <a:latin typeface="Times New Roman" charset="0"/>
              </a:rPr>
              <a:t> Institute for the Study of Labor (IZA); Swarthmore College, 2009.</a:t>
            </a:r>
            <a:endParaRPr lang="zh-CN" altLang="en-US" sz="1400">
              <a:latin typeface="Times New Roman" charset="0"/>
            </a:endParaRPr>
          </a:p>
          <a:p>
            <a:pPr indent="0">
              <a:buFont typeface="Wingdings 2" charset="2"/>
              <a:buNone/>
            </a:pPr>
            <a:r>
              <a:rPr lang="en-US" altLang="zh-CN" sz="1400">
                <a:latin typeface="Times New Roman" charset="0"/>
              </a:rPr>
              <a:t>[39] Heath C, Larrick R P, Wu G. Goals as reference points[J]</a:t>
            </a:r>
            <a:r>
              <a:rPr lang="en-US" altLang="zh-CN" sz="1400" i="1">
                <a:latin typeface="Times New Roman" charset="0"/>
              </a:rPr>
              <a:t>.</a:t>
            </a:r>
            <a:r>
              <a:rPr lang="en-US" altLang="zh-CN" sz="1400">
                <a:latin typeface="Times New Roman" charset="0"/>
              </a:rPr>
              <a:t> Cognitive Psychology, 1999. </a:t>
            </a:r>
            <a:r>
              <a:rPr lang="en-US" altLang="zh-CN" sz="1400" b="1">
                <a:latin typeface="Times New Roman" charset="0"/>
              </a:rPr>
              <a:t>38</a:t>
            </a:r>
            <a:r>
              <a:rPr lang="en-US" altLang="zh-CN" sz="1400">
                <a:latin typeface="Times New Roman" charset="0"/>
              </a:rPr>
              <a:t>(1): 79-109.</a:t>
            </a:r>
            <a:endParaRPr lang="zh-CN" altLang="en-US" sz="1400">
              <a:latin typeface="Times New Roman" charset="0"/>
            </a:endParaRPr>
          </a:p>
          <a:p>
            <a:pPr indent="0">
              <a:buFont typeface="Wingdings 2" charset="2"/>
              <a:buNone/>
            </a:pPr>
            <a:r>
              <a:rPr lang="en-US" altLang="zh-CN" sz="1400">
                <a:latin typeface="Times New Roman" charset="0"/>
              </a:rPr>
              <a:t>[40] March J G, Shapira Z. Variable risk preferences and the focus of attention[J]</a:t>
            </a:r>
            <a:r>
              <a:rPr lang="en-US" altLang="zh-CN" sz="1400" i="1">
                <a:latin typeface="Times New Roman" charset="0"/>
              </a:rPr>
              <a:t>.</a:t>
            </a:r>
            <a:r>
              <a:rPr lang="en-US" altLang="zh-CN" sz="1400">
                <a:latin typeface="Times New Roman" charset="0"/>
              </a:rPr>
              <a:t> Psychological Review, 1992. </a:t>
            </a:r>
            <a:r>
              <a:rPr lang="en-US" altLang="zh-CN" sz="1400" b="1">
                <a:latin typeface="Times New Roman" charset="0"/>
              </a:rPr>
              <a:t>99</a:t>
            </a:r>
            <a:r>
              <a:rPr lang="en-US" altLang="zh-CN" sz="1400">
                <a:latin typeface="Times New Roman" charset="0"/>
              </a:rPr>
              <a:t>(1): 172-183.</a:t>
            </a:r>
            <a:endParaRPr lang="zh-CN" altLang="en-US" sz="1400">
              <a:latin typeface="Times New Roman" charset="0"/>
            </a:endParaRPr>
          </a:p>
          <a:p>
            <a:pPr indent="0">
              <a:buFont typeface="Wingdings 2" charset="2"/>
              <a:buNone/>
            </a:pPr>
            <a:r>
              <a:rPr lang="en-US" altLang="zh-CN" sz="1400">
                <a:latin typeface="Times New Roman" charset="0"/>
              </a:rPr>
              <a:t>[41] Lopes L L, Oden G C. The role of aspiration level in risky choice: A comparison of cumulative prospect theory and SP/A theory[J]</a:t>
            </a:r>
            <a:r>
              <a:rPr lang="en-US" altLang="zh-CN" sz="1400" i="1">
                <a:latin typeface="Times New Roman" charset="0"/>
              </a:rPr>
              <a:t>.</a:t>
            </a:r>
            <a:r>
              <a:rPr lang="en-US" altLang="zh-CN" sz="1400">
                <a:latin typeface="Times New Roman" charset="0"/>
              </a:rPr>
              <a:t> Journal of mathematical psychology, 1999. </a:t>
            </a:r>
            <a:r>
              <a:rPr lang="en-US" altLang="zh-CN" sz="1400" b="1">
                <a:latin typeface="Times New Roman" charset="0"/>
              </a:rPr>
              <a:t>43</a:t>
            </a:r>
            <a:r>
              <a:rPr lang="en-US" altLang="zh-CN" sz="1400">
                <a:latin typeface="Times New Roman" charset="0"/>
              </a:rPr>
              <a:t>(2): 286-313.</a:t>
            </a:r>
            <a:endParaRPr lang="zh-CN" altLang="en-US" sz="1400">
              <a:latin typeface="Times New Roman"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633412"/>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lnSpcReduction="10000"/>
          </a:bodyPr>
          <a:lstStyle/>
          <a:p>
            <a:pPr indent="0">
              <a:buFont typeface="Wingdings 2" pitchFamily="18" charset="2"/>
              <a:buNone/>
              <a:defRPr/>
            </a:pPr>
            <a:r>
              <a:rPr lang="en-US" sz="1400" dirty="0" smtClean="0">
                <a:latin typeface="Times New Roman" pitchFamily="18" charset="0"/>
                <a:cs typeface="Times New Roman" pitchFamily="18" charset="0"/>
              </a:rPr>
              <a:t>[42] March J G. Variable risk preferences and adaptive aspirations[J]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Economic Behavior &amp; Organization, 1988. </a:t>
            </a:r>
            <a:r>
              <a:rPr lang="en-US" sz="1400" b="1" dirty="0" smtClean="0">
                <a:latin typeface="Times New Roman" pitchFamily="18" charset="0"/>
                <a:cs typeface="Times New Roman" pitchFamily="18" charset="0"/>
              </a:rPr>
              <a:t>9</a:t>
            </a:r>
            <a:r>
              <a:rPr lang="en-US" sz="1400" dirty="0" smtClean="0">
                <a:latin typeface="Times New Roman" pitchFamily="18" charset="0"/>
                <a:cs typeface="Times New Roman" pitchFamily="18" charset="0"/>
              </a:rPr>
              <a:t>(1): 5-24.</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[43] Olson J M, </a:t>
            </a:r>
            <a:r>
              <a:rPr lang="en-US" sz="1400" dirty="0" err="1" smtClean="0">
                <a:latin typeface="Times New Roman" pitchFamily="18" charset="0"/>
                <a:cs typeface="Times New Roman" pitchFamily="18" charset="0"/>
              </a:rPr>
              <a:t>Roese</a:t>
            </a:r>
            <a:r>
              <a:rPr lang="en-US" sz="1400" dirty="0" smtClean="0">
                <a:latin typeface="Times New Roman" pitchFamily="18" charset="0"/>
                <a:cs typeface="Times New Roman" pitchFamily="18" charset="0"/>
              </a:rPr>
              <a:t> N J, </a:t>
            </a:r>
            <a:r>
              <a:rPr lang="en-US" sz="1400" dirty="0" err="1" smtClean="0">
                <a:latin typeface="Times New Roman" pitchFamily="18" charset="0"/>
                <a:cs typeface="Times New Roman" pitchFamily="18" charset="0"/>
              </a:rPr>
              <a:t>Zanna</a:t>
            </a:r>
            <a:r>
              <a:rPr lang="en-US" sz="1400" dirty="0" smtClean="0">
                <a:latin typeface="Times New Roman" pitchFamily="18" charset="0"/>
                <a:cs typeface="Times New Roman" pitchFamily="18" charset="0"/>
              </a:rPr>
              <a:t> M P. Expectancies[J]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1996.</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[44] Tryon W W. Expectation[J]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Encyclopedia of Human Behavior, 1994. </a:t>
            </a:r>
            <a:r>
              <a:rPr lang="en-US" sz="1400" b="1" dirty="0" smtClean="0">
                <a:latin typeface="Times New Roman" pitchFamily="18" charset="0"/>
                <a:cs typeface="Times New Roman" pitchFamily="18" charset="0"/>
              </a:rPr>
              <a:t>2</a:t>
            </a:r>
            <a:r>
              <a:rPr lang="en-US" sz="1400" dirty="0" smtClean="0">
                <a:latin typeface="Times New Roman" pitchFamily="18" charset="0"/>
                <a:cs typeface="Times New Roman" pitchFamily="18" charset="0"/>
              </a:rPr>
              <a:t>: 313-319.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[45] </a:t>
            </a:r>
            <a:r>
              <a:rPr lang="en-US" sz="1400" dirty="0" err="1" smtClean="0">
                <a:latin typeface="Times New Roman" pitchFamily="18" charset="0"/>
                <a:cs typeface="Times New Roman" pitchFamily="18" charset="0"/>
              </a:rPr>
              <a:t>Ord¨nez</a:t>
            </a:r>
            <a:r>
              <a:rPr lang="en-US" sz="1400" dirty="0" smtClean="0">
                <a:latin typeface="Times New Roman" pitchFamily="18" charset="0"/>
                <a:cs typeface="Times New Roman" pitchFamily="18" charset="0"/>
              </a:rPr>
              <a:t> L D, Connolly T, </a:t>
            </a:r>
            <a:r>
              <a:rPr lang="en-US" sz="1400" dirty="0" err="1" smtClean="0">
                <a:latin typeface="Times New Roman" pitchFamily="18" charset="0"/>
                <a:cs typeface="Times New Roman" pitchFamily="18" charset="0"/>
              </a:rPr>
              <a:t>Coughlan</a:t>
            </a:r>
            <a:r>
              <a:rPr lang="en-US" sz="1400" dirty="0" smtClean="0">
                <a:latin typeface="Times New Roman" pitchFamily="18" charset="0"/>
                <a:cs typeface="Times New Roman" pitchFamily="18" charset="0"/>
              </a:rPr>
              <a:t> R. Multiple reference points in satisfaction and fairness assessment[J]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Behavioral Decision Making, 2000. </a:t>
            </a:r>
            <a:r>
              <a:rPr lang="en-US" sz="1400" b="1" dirty="0" smtClean="0">
                <a:latin typeface="Times New Roman" pitchFamily="18" charset="0"/>
                <a:cs typeface="Times New Roman" pitchFamily="18" charset="0"/>
              </a:rPr>
              <a:t>13</a:t>
            </a:r>
            <a:r>
              <a:rPr lang="en-US" sz="1400" dirty="0" smtClean="0">
                <a:latin typeface="Times New Roman" pitchFamily="18" charset="0"/>
                <a:cs typeface="Times New Roman" pitchFamily="18" charset="0"/>
              </a:rPr>
              <a:t>(3): 329-344.</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[46] Sullivan K, Kida T. The Effect of Multiple Reference Points and Prior Gains and Losses on </a:t>
            </a:r>
            <a:r>
              <a:rPr lang="en-US" sz="1400" dirty="0" err="1" smtClean="0">
                <a:latin typeface="Times New Roman" pitchFamily="18" charset="0"/>
                <a:cs typeface="Times New Roman" pitchFamily="18" charset="0"/>
              </a:rPr>
              <a:t>Managers¡ä</a:t>
            </a:r>
            <a:r>
              <a:rPr lang="en-US" sz="1400" dirty="0" smtClean="0">
                <a:latin typeface="Times New Roman" pitchFamily="18" charset="0"/>
                <a:cs typeface="Times New Roman" pitchFamily="18" charset="0"/>
              </a:rPr>
              <a:t> Risky Decision Making[J]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Organizational Behavior and Human Decision Processes, 1995. </a:t>
            </a:r>
            <a:r>
              <a:rPr lang="en-US" sz="1400" b="1" dirty="0" smtClean="0">
                <a:latin typeface="Times New Roman" pitchFamily="18" charset="0"/>
                <a:cs typeface="Times New Roman" pitchFamily="18" charset="0"/>
              </a:rPr>
              <a:t>64</a:t>
            </a:r>
            <a:r>
              <a:rPr lang="en-US" sz="1400" dirty="0" smtClean="0">
                <a:latin typeface="Times New Roman" pitchFamily="18" charset="0"/>
                <a:cs typeface="Times New Roman" pitchFamily="18" charset="0"/>
              </a:rPr>
              <a:t>(1): 76-83.</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[47] Wang X T, Johnson J G. Tri-reference point theory of risky choice[J]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2009.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[48] Koop G J, Johnson J G. The use of multiple reference points in risky decision making[J]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Behavioral Decision Making, 2010</a:t>
            </a:r>
            <a:endParaRPr lang="zh-CN" altLang="en-US" sz="1400" dirty="0" smtClean="0">
              <a:latin typeface="Times New Roman" pitchFamily="18" charset="0"/>
              <a:cs typeface="Times New Roman" pitchFamily="18" charset="0"/>
            </a:endParaRPr>
          </a:p>
          <a:p>
            <a:pPr>
              <a:buFont typeface="Wingdings 2" pitchFamily="18" charset="2"/>
              <a:buNone/>
              <a:defRPr/>
            </a:pPr>
            <a:endParaRPr lang="zh-CN" alt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99593" y="1357313"/>
            <a:ext cx="7376046" cy="4662815"/>
          </a:xfrm>
          <a:prstGeom prst="rect">
            <a:avLst/>
          </a:prstGeom>
          <a:noFill/>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Char char="•"/>
            </a:pPr>
            <a:r>
              <a:rPr lang="en-US" altLang="zh-CN" dirty="0" smtClean="0"/>
              <a:t>M</a:t>
            </a:r>
            <a:r>
              <a:rPr lang="zh-CN" altLang="en-US" dirty="0" smtClean="0"/>
              <a:t> </a:t>
            </a:r>
            <a:r>
              <a:rPr lang="zh-CN" altLang="zh-CN" dirty="0" smtClean="0"/>
              <a:t>软件</a:t>
            </a:r>
            <a:r>
              <a:rPr lang="zh-CN" altLang="zh-CN" dirty="0"/>
              <a:t>公司</a:t>
            </a:r>
            <a:r>
              <a:rPr lang="zh-CN" altLang="zh-CN" dirty="0" smtClean="0"/>
              <a:t>目前</a:t>
            </a:r>
            <a:r>
              <a:rPr lang="zh-CN" altLang="en-US" dirty="0" smtClean="0"/>
              <a:t>在业务上正处于迅速发展时期，但其研发部门目前正举步维艰，效率低下，而这些问题几乎都和部门当前落后的绩效管理体系有关</a:t>
            </a:r>
            <a:r>
              <a:rPr lang="en-US" altLang="zh-CN" dirty="0" smtClean="0"/>
              <a:t>:</a:t>
            </a:r>
            <a:endParaRPr lang="en-US" altLang="zh-CN" dirty="0" smtClean="0">
              <a:effectLst/>
            </a:endParaRPr>
          </a:p>
          <a:p>
            <a:pPr marL="285750" lvl="0" indent="-285750" eaLnBrk="1" hangingPunct="1">
              <a:lnSpc>
                <a:spcPct val="150000"/>
              </a:lnSpc>
              <a:buFont typeface="Wingdings" charset="2"/>
              <a:buChar char="u"/>
            </a:pPr>
            <a:r>
              <a:rPr lang="zh-CN" altLang="zh-CN" dirty="0" smtClean="0"/>
              <a:t>很多员工认为自己没有得到公正的评价，不受重视，离职率高。</a:t>
            </a:r>
          </a:p>
          <a:p>
            <a:pPr marL="285750" lvl="0" indent="-285750" eaLnBrk="1" hangingPunct="1">
              <a:lnSpc>
                <a:spcPct val="150000"/>
              </a:lnSpc>
              <a:buFont typeface="Wingdings" charset="2"/>
              <a:buChar char="u"/>
            </a:pPr>
            <a:r>
              <a:rPr lang="zh-CN" altLang="zh-CN" dirty="0" smtClean="0"/>
              <a:t>团队</a:t>
            </a:r>
            <a:r>
              <a:rPr lang="zh-CN" altLang="zh-CN" dirty="0"/>
              <a:t>绩效目标和个人绩效目标没有很好的关联，大家都很忙，但部门整体的绩效目标总是难以完成。</a:t>
            </a:r>
          </a:p>
          <a:p>
            <a:pPr marL="285750" lvl="0" indent="-285750" eaLnBrk="1" hangingPunct="1">
              <a:lnSpc>
                <a:spcPct val="150000"/>
              </a:lnSpc>
              <a:buFont typeface="Wingdings" charset="2"/>
              <a:buChar char="u"/>
            </a:pPr>
            <a:r>
              <a:rPr lang="zh-CN" altLang="zh-CN" dirty="0"/>
              <a:t>绩效考核的结果没有得到很好的应用，后续的激励和沟通跟不上，员工的工作热情不高</a:t>
            </a:r>
            <a:r>
              <a:rPr lang="zh-CN" altLang="zh-CN" dirty="0" smtClean="0"/>
              <a:t>。</a:t>
            </a:r>
            <a:endParaRPr lang="en-US" altLang="zh-CN" dirty="0"/>
          </a:p>
          <a:p>
            <a:pPr marL="285750" lvl="0" indent="-285750" eaLnBrk="1" hangingPunct="1">
              <a:lnSpc>
                <a:spcPct val="150000"/>
              </a:lnSpc>
              <a:buFont typeface="Arial" charset="0"/>
              <a:buChar char="•"/>
            </a:pPr>
            <a:r>
              <a:rPr lang="zh-CN" altLang="en-US" b="1" dirty="0" smtClean="0">
                <a:solidFill>
                  <a:srgbClr val="00B050"/>
                </a:solidFill>
              </a:rPr>
              <a:t>重新设计研发</a:t>
            </a:r>
            <a:r>
              <a:rPr lang="zh-CN" altLang="en-US" b="1" dirty="0">
                <a:solidFill>
                  <a:srgbClr val="00B050"/>
                </a:solidFill>
              </a:rPr>
              <a:t>部门的绩效管理</a:t>
            </a:r>
            <a:r>
              <a:rPr lang="zh-CN" altLang="en-US" b="1" dirty="0" smtClean="0">
                <a:solidFill>
                  <a:srgbClr val="00B050"/>
                </a:solidFill>
              </a:rPr>
              <a:t>体系已经</a:t>
            </a:r>
            <a:r>
              <a:rPr lang="zh-CN" altLang="en-US" b="1" dirty="0">
                <a:solidFill>
                  <a:srgbClr val="00B050"/>
                </a:solidFill>
              </a:rPr>
              <a:t>是迫在眉睫</a:t>
            </a:r>
            <a:endParaRPr lang="zh-CN" altLang="zh-CN" b="1" dirty="0">
              <a:solidFill>
                <a:srgbClr val="00B050"/>
              </a:solidFill>
            </a:endParaRPr>
          </a:p>
          <a:p>
            <a:pPr eaLnBrk="1" hangingPunct="1">
              <a:lnSpc>
                <a:spcPct val="150000"/>
              </a:lnSpc>
              <a:buFont typeface="Arial" charset="0"/>
              <a:buChar char="•"/>
            </a:pPr>
            <a:endParaRPr lang="en-US" altLang="zh-CN" dirty="0" smtClean="0">
              <a:effectLst/>
            </a:endParaRPr>
          </a:p>
          <a:p>
            <a:pPr eaLnBrk="1" hangingPunct="1">
              <a:lnSpc>
                <a:spcPct val="150000"/>
              </a:lnSpc>
            </a:pPr>
            <a:endParaRPr lang="zh-CN" altLang="en-US" dirty="0">
              <a:latin typeface="宋体" charset="-122"/>
            </a:endParaRPr>
          </a:p>
        </p:txBody>
      </p:sp>
      <p:sp>
        <p:nvSpPr>
          <p:cNvPr id="21" name="标题 1"/>
          <p:cNvSpPr>
            <a:spLocks noGrp="1"/>
          </p:cNvSpPr>
          <p:nvPr>
            <p:ph type="title"/>
          </p:nvPr>
        </p:nvSpPr>
        <p:spPr>
          <a:xfrm>
            <a:off x="428625" y="214313"/>
            <a:ext cx="8229600" cy="785812"/>
          </a:xfrm>
        </p:spPr>
        <p:txBody>
          <a:bodyPr/>
          <a:lstStyle/>
          <a:p>
            <a:pPr eaLnBrk="1" hangingPunct="1"/>
            <a:r>
              <a:rPr lang="zh-CN" altLang="en-US">
                <a:latin typeface="楷体_GB2312" charset="0"/>
              </a:rPr>
              <a:t>选题背景</a:t>
            </a:r>
          </a:p>
        </p:txBody>
      </p:sp>
    </p:spTree>
    <p:extLst>
      <p:ext uri="{BB962C8B-B14F-4D97-AF65-F5344CB8AC3E}">
        <p14:creationId xmlns:p14="http://schemas.microsoft.com/office/powerpoint/2010/main" val="1886296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Diagram group"/>
          <p:cNvGrpSpPr/>
          <p:nvPr/>
        </p:nvGrpSpPr>
        <p:grpSpPr>
          <a:xfrm>
            <a:off x="153582" y="1585900"/>
            <a:ext cx="4714908" cy="2486042"/>
            <a:chOff x="428618" y="428631"/>
            <a:chExt cx="2486042" cy="1628786"/>
          </a:xfrm>
          <a:solidFill>
            <a:schemeClr val="accent1"/>
          </a:solidFill>
          <a:scene3d>
            <a:camera prst="perspectiveHeroicExtremeRightFacing" zoom="82000">
              <a:rot lat="21300000" lon="20400000" rev="180000"/>
            </a:camera>
            <a:lightRig rig="morning" dir="t">
              <a:rot lat="0" lon="0" rev="20400000"/>
            </a:lightRig>
          </a:scene3d>
        </p:grpSpPr>
        <p:sp>
          <p:nvSpPr>
            <p:cNvPr id="5" name="下箭头 4"/>
            <p:cNvSpPr/>
            <p:nvPr/>
          </p:nvSpPr>
          <p:spPr>
            <a:xfrm>
              <a:off x="428618" y="428631"/>
              <a:ext cx="2486042" cy="1628786"/>
            </a:xfrm>
            <a:prstGeom prst="downArrow">
              <a:avLst/>
            </a:prstGeom>
            <a:grpFill/>
            <a:sp3d extrusionH="190500" prstMaterial="matte">
              <a:bevelT w="120650" h="38100" prst="relaxedInset"/>
              <a:bevelB w="120650" h="57150" prst="relaxedInset"/>
              <a:contourClr>
                <a:schemeClr val="bg1"/>
              </a:contourClr>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sp>
      </p:grpSp>
      <p:grpSp>
        <p:nvGrpSpPr>
          <p:cNvPr id="3" name="Diagram group"/>
          <p:cNvGrpSpPr/>
          <p:nvPr/>
        </p:nvGrpSpPr>
        <p:grpSpPr>
          <a:xfrm rot="21194954">
            <a:off x="246998" y="3035567"/>
            <a:ext cx="9160808" cy="914234"/>
            <a:chOff x="24165" y="1578865"/>
            <a:chExt cx="8238477" cy="914234"/>
          </a:xfrm>
          <a:solidFill>
            <a:srgbClr val="FFFF00"/>
          </a:solidFill>
          <a:effectLst>
            <a:glow rad="139700">
              <a:schemeClr val="accent3">
                <a:satMod val="175000"/>
                <a:alpha val="40000"/>
              </a:schemeClr>
            </a:glow>
          </a:effectLst>
          <a:scene3d>
            <a:camera prst="perspectiveHeroicExtremeRightFacing" zoom="82000">
              <a:rot lat="21300000" lon="20400000" rev="180000"/>
            </a:camera>
            <a:lightRig rig="morning" dir="t">
              <a:rot lat="0" lon="0" rev="20400000"/>
            </a:lightRig>
          </a:scene3d>
        </p:grpSpPr>
        <p:sp>
          <p:nvSpPr>
            <p:cNvPr id="7" name="减号 6"/>
            <p:cNvSpPr/>
            <p:nvPr/>
          </p:nvSpPr>
          <p:spPr>
            <a:xfrm rot="21300000">
              <a:off x="24165" y="1578865"/>
              <a:ext cx="8238477" cy="914234"/>
            </a:xfrm>
            <a:prstGeom prst="mathMinus">
              <a:avLst/>
            </a:prstGeom>
            <a:grpFill/>
            <a:ln>
              <a:solidFill>
                <a:srgbClr val="FFFF00"/>
              </a:solidFill>
            </a:ln>
            <a:sp3d z="152400" extrusionH="63500" prstMaterial="matte">
              <a:bevelT w="50800" h="19050" prst="relaxedInset"/>
              <a:contourClr>
                <a:schemeClr val="bg1"/>
              </a:contourClr>
            </a:sp3d>
          </p:spPr>
          <p:style>
            <a:lnRef idx="0">
              <a:schemeClr val="lt1">
                <a:hueOff val="0"/>
                <a:satOff val="0"/>
                <a:lumOff val="0"/>
                <a:alphaOff val="0"/>
              </a:schemeClr>
            </a:lnRef>
            <a:fillRef idx="1">
              <a:schemeClr val="accent1">
                <a:tint val="60000"/>
                <a:hueOff val="0"/>
                <a:satOff val="0"/>
                <a:lumOff val="0"/>
                <a:alphaOff val="0"/>
              </a:schemeClr>
            </a:fillRef>
            <a:effectRef idx="2">
              <a:schemeClr val="accent1">
                <a:tint val="60000"/>
                <a:hueOff val="0"/>
                <a:satOff val="0"/>
                <a:lumOff val="0"/>
                <a:alphaOff val="0"/>
              </a:schemeClr>
            </a:effectRef>
            <a:fontRef idx="minor">
              <a:schemeClr val="dk1">
                <a:hueOff val="0"/>
                <a:satOff val="0"/>
                <a:lumOff val="0"/>
                <a:alphaOff val="0"/>
              </a:schemeClr>
            </a:fontRef>
          </p:style>
        </p:sp>
      </p:grpSp>
      <p:sp>
        <p:nvSpPr>
          <p:cNvPr id="13316" name="TextBox 7"/>
          <p:cNvSpPr txBox="1">
            <a:spLocks noChangeArrowheads="1"/>
          </p:cNvSpPr>
          <p:nvPr/>
        </p:nvSpPr>
        <p:spPr bwMode="auto">
          <a:xfrm>
            <a:off x="3571875" y="3286125"/>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solidFill>
                  <a:srgbClr val="000000"/>
                </a:solidFill>
              </a:rPr>
              <a:t>报童问题决策</a:t>
            </a:r>
          </a:p>
        </p:txBody>
      </p:sp>
      <p:sp>
        <p:nvSpPr>
          <p:cNvPr id="13317" name="TextBox 10"/>
          <p:cNvSpPr txBox="1">
            <a:spLocks noChangeArrowheads="1"/>
          </p:cNvSpPr>
          <p:nvPr/>
        </p:nvSpPr>
        <p:spPr bwMode="auto">
          <a:xfrm>
            <a:off x="1368425" y="1357313"/>
            <a:ext cx="1811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t>非理性订货行为</a:t>
            </a:r>
          </a:p>
        </p:txBody>
      </p:sp>
      <p:sp>
        <p:nvSpPr>
          <p:cNvPr id="13" name="上箭头 12"/>
          <p:cNvSpPr/>
          <p:nvPr/>
        </p:nvSpPr>
        <p:spPr>
          <a:xfrm>
            <a:off x="4000496" y="3714752"/>
            <a:ext cx="939432" cy="1307778"/>
          </a:xfrm>
          <a:prstGeom prst="upArrow">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defRPr/>
            </a:pPr>
            <a:endParaRPr lang="zh-CN" altLang="en-US"/>
          </a:p>
        </p:txBody>
      </p:sp>
      <p:sp>
        <p:nvSpPr>
          <p:cNvPr id="13321" name="TextBox 13"/>
          <p:cNvSpPr txBox="1">
            <a:spLocks noChangeArrowheads="1"/>
          </p:cNvSpPr>
          <p:nvPr/>
        </p:nvSpPr>
        <p:spPr bwMode="auto">
          <a:xfrm>
            <a:off x="4143375" y="1428750"/>
            <a:ext cx="37147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Simon(1955)</a:t>
            </a:r>
            <a:r>
              <a:rPr lang="zh-CN" altLang="en-US"/>
              <a:t>、</a:t>
            </a:r>
            <a:r>
              <a:rPr lang="en-US" altLang="zh-CN"/>
              <a:t>Kahneman(1979)</a:t>
            </a:r>
          </a:p>
          <a:p>
            <a:pPr eaLnBrk="1" hangingPunct="1"/>
            <a:r>
              <a:rPr lang="zh-CN" altLang="en-US"/>
              <a:t>决策者的决策评判实际上并非纯粹基于物质利益，很大程度上是有限理性</a:t>
            </a:r>
            <a:endParaRPr lang="en-US" altLang="zh-CN"/>
          </a:p>
          <a:p>
            <a:pPr eaLnBrk="1" hangingPunct="1"/>
            <a:endParaRPr lang="zh-CN" altLang="en-US"/>
          </a:p>
        </p:txBody>
      </p:sp>
      <p:sp>
        <p:nvSpPr>
          <p:cNvPr id="13322" name="TextBox 14"/>
          <p:cNvSpPr txBox="1">
            <a:spLocks noChangeArrowheads="1"/>
          </p:cNvSpPr>
          <p:nvPr/>
        </p:nvSpPr>
        <p:spPr bwMode="auto">
          <a:xfrm>
            <a:off x="1511300" y="1951038"/>
            <a:ext cx="1785938"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a:solidFill>
                  <a:schemeClr val="bg1"/>
                </a:solidFill>
              </a:rPr>
              <a:t>智力和知觉限制</a:t>
            </a:r>
            <a:endParaRPr lang="en-US" altLang="zh-CN">
              <a:solidFill>
                <a:schemeClr val="bg1"/>
              </a:solidFill>
            </a:endParaRPr>
          </a:p>
          <a:p>
            <a:pPr algn="ctr" eaLnBrk="1" hangingPunct="1"/>
            <a:r>
              <a:rPr lang="zh-CN" altLang="en-US">
                <a:solidFill>
                  <a:schemeClr val="bg1"/>
                </a:solidFill>
              </a:rPr>
              <a:t>心理感知</a:t>
            </a:r>
            <a:endParaRPr lang="en-US" altLang="zh-CN">
              <a:solidFill>
                <a:schemeClr val="bg1"/>
              </a:solidFill>
            </a:endParaRPr>
          </a:p>
          <a:p>
            <a:pPr algn="ctr" eaLnBrk="1" hangingPunct="1"/>
            <a:r>
              <a:rPr lang="zh-CN" altLang="en-US">
                <a:solidFill>
                  <a:schemeClr val="bg1"/>
                </a:solidFill>
              </a:rPr>
              <a:t>信息缺乏</a:t>
            </a:r>
            <a:endParaRPr lang="en-US" altLang="zh-CN">
              <a:solidFill>
                <a:schemeClr val="bg1"/>
              </a:solidFill>
            </a:endParaRPr>
          </a:p>
          <a:p>
            <a:pPr algn="ctr" eaLnBrk="1" hangingPunct="1"/>
            <a:r>
              <a:rPr lang="zh-CN" altLang="en-US">
                <a:solidFill>
                  <a:schemeClr val="bg1"/>
                </a:solidFill>
              </a:rPr>
              <a:t>时间</a:t>
            </a:r>
            <a:endParaRPr lang="en-US" altLang="zh-CN">
              <a:solidFill>
                <a:schemeClr val="bg1"/>
              </a:solidFill>
            </a:endParaRPr>
          </a:p>
          <a:p>
            <a:pPr algn="ctr" eaLnBrk="1" hangingPunct="1"/>
            <a:r>
              <a:rPr lang="zh-CN" altLang="en-US">
                <a:solidFill>
                  <a:schemeClr val="bg1"/>
                </a:solidFill>
              </a:rPr>
              <a:t>成本</a:t>
            </a:r>
          </a:p>
        </p:txBody>
      </p:sp>
      <p:sp>
        <p:nvSpPr>
          <p:cNvPr id="16" name="矩形 15"/>
          <p:cNvSpPr/>
          <p:nvPr/>
        </p:nvSpPr>
        <p:spPr>
          <a:xfrm>
            <a:off x="3654044" y="3788166"/>
            <a:ext cx="1714512" cy="2246769"/>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altLang="zh-CN" sz="14000" b="1" spc="50" dirty="0">
                <a:ln w="11430">
                  <a:solidFill>
                    <a:srgbClr val="FF0000"/>
                  </a:solidFill>
                </a:ln>
                <a:solidFill>
                  <a:srgbClr val="FF0000"/>
                </a:solidFill>
                <a:effectLst>
                  <a:outerShdw blurRad="76200" dist="50800" dir="5400000" algn="tl" rotWithShape="0">
                    <a:srgbClr val="000000">
                      <a:alpha val="65000"/>
                    </a:srgbClr>
                  </a:outerShdw>
                </a:effectLst>
                <a:ea typeface="宋体" pitchFamily="2" charset="-122"/>
              </a:rPr>
              <a:t>X</a:t>
            </a:r>
            <a:endParaRPr lang="zh-CN" altLang="en-US" sz="14000" b="1" spc="50" dirty="0">
              <a:ln w="11430">
                <a:solidFill>
                  <a:srgbClr val="FF0000"/>
                </a:solidFill>
              </a:ln>
              <a:solidFill>
                <a:srgbClr val="FF0000"/>
              </a:solidFill>
              <a:effectLst>
                <a:outerShdw blurRad="76200" dist="50800" dir="5400000" algn="tl" rotWithShape="0">
                  <a:srgbClr val="000000">
                    <a:alpha val="65000"/>
                  </a:srgbClr>
                </a:outerShdw>
              </a:effectLst>
              <a:ea typeface="宋体" pitchFamily="2" charset="-122"/>
            </a:endParaRPr>
          </a:p>
        </p:txBody>
      </p:sp>
      <p:sp>
        <p:nvSpPr>
          <p:cNvPr id="13324" name="TextBox 9"/>
          <p:cNvSpPr txBox="1">
            <a:spLocks noChangeArrowheads="1"/>
          </p:cNvSpPr>
          <p:nvPr/>
        </p:nvSpPr>
        <p:spPr bwMode="auto">
          <a:xfrm>
            <a:off x="3725863" y="4500563"/>
            <a:ext cx="157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t>期望效用理论</a:t>
            </a:r>
          </a:p>
        </p:txBody>
      </p:sp>
      <p:sp>
        <p:nvSpPr>
          <p:cNvPr id="13325" name="TextBox 17"/>
          <p:cNvSpPr txBox="1">
            <a:spLocks noChangeArrowheads="1"/>
          </p:cNvSpPr>
          <p:nvPr/>
        </p:nvSpPr>
        <p:spPr bwMode="auto">
          <a:xfrm>
            <a:off x="214313" y="5534025"/>
            <a:ext cx="864393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58775"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a:t>基于“理性经济人”假设而建立的传统报童模型对现实经济问题解释具有其局限性</a:t>
            </a:r>
            <a:endParaRPr lang="en-US" altLang="zh-CN" sz="2000"/>
          </a:p>
          <a:p>
            <a:pPr eaLnBrk="1" hangingPunct="1"/>
            <a:r>
              <a:rPr lang="zh-CN" altLang="en-US" sz="2000"/>
              <a:t>只有结合社会心理学和认知心理学，引入行为和认知因素才能更好地指导实践</a:t>
            </a:r>
          </a:p>
        </p:txBody>
      </p:sp>
      <p:sp>
        <p:nvSpPr>
          <p:cNvPr id="19" name="标题 1"/>
          <p:cNvSpPr>
            <a:spLocks noGrp="1"/>
          </p:cNvSpPr>
          <p:nvPr>
            <p:ph type="title"/>
          </p:nvPr>
        </p:nvSpPr>
        <p:spPr>
          <a:xfrm>
            <a:off x="428625" y="214313"/>
            <a:ext cx="8229600" cy="785812"/>
          </a:xfrm>
        </p:spPr>
        <p:txBody>
          <a:bodyPr/>
          <a:lstStyle/>
          <a:p>
            <a:pPr eaLnBrk="1" hangingPunct="1"/>
            <a:r>
              <a:rPr lang="zh-CN" altLang="en-US">
                <a:latin typeface="楷体_GB2312" charset="0"/>
              </a:rPr>
              <a:t>选题背景</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313"/>
            <a:ext cx="8229600" cy="928687"/>
          </a:xfrm>
        </p:spPr>
        <p:txBody>
          <a:bodyPr/>
          <a:lstStyle/>
          <a:p>
            <a:r>
              <a:rPr lang="zh-CN" altLang="en-US">
                <a:latin typeface="楷体_GB2312" charset="0"/>
              </a:rPr>
              <a:t>国内外研究现状</a:t>
            </a:r>
          </a:p>
        </p:txBody>
      </p:sp>
      <p:graphicFrame>
        <p:nvGraphicFramePr>
          <p:cNvPr id="4" name="图示 3"/>
          <p:cNvGraphicFramePr/>
          <p:nvPr/>
        </p:nvGraphicFramePr>
        <p:xfrm>
          <a:off x="0" y="1214422"/>
          <a:ext cx="9144000" cy="5643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42876" y="1214422"/>
          <a:ext cx="8858280" cy="56435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标题 1"/>
          <p:cNvSpPr txBox="1">
            <a:spLocks/>
          </p:cNvSpPr>
          <p:nvPr/>
        </p:nvSpPr>
        <p:spPr>
          <a:xfrm>
            <a:off x="414338" y="428625"/>
            <a:ext cx="8229600" cy="642938"/>
          </a:xfrm>
          <a:prstGeom prst="rect">
            <a:avLst/>
          </a:prstGeom>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3200" b="1">
                <a:solidFill>
                  <a:schemeClr val="tx2"/>
                </a:solidFill>
                <a:latin typeface="宋体" charset="-122"/>
              </a:rPr>
              <a:t>国内外研究现状</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14282" y="2397132"/>
          <a:ext cx="8215370" cy="4603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4929190" y="3643314"/>
            <a:ext cx="1143008" cy="1938992"/>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altLang="zh-CN" sz="12000" b="1" spc="50" dirty="0">
                <a:ln w="11430">
                  <a:solidFill>
                    <a:srgbClr val="FF0000"/>
                  </a:solidFill>
                </a:ln>
                <a:solidFill>
                  <a:srgbClr val="FF0000"/>
                </a:solidFill>
                <a:effectLst>
                  <a:outerShdw blurRad="76200" dist="50800" dir="5400000" algn="tl" rotWithShape="0">
                    <a:srgbClr val="000000">
                      <a:alpha val="65000"/>
                    </a:srgbClr>
                  </a:outerShdw>
                </a:effectLst>
                <a:ea typeface="宋体" pitchFamily="2" charset="-122"/>
              </a:rPr>
              <a:t>X</a:t>
            </a:r>
            <a:endParaRPr lang="zh-CN" altLang="en-US" sz="12000" b="1" spc="50" dirty="0">
              <a:ln w="11430">
                <a:solidFill>
                  <a:srgbClr val="FF0000"/>
                </a:solidFill>
              </a:ln>
              <a:solidFill>
                <a:srgbClr val="FF0000"/>
              </a:solidFill>
              <a:effectLst>
                <a:outerShdw blurRad="76200" dist="50800" dir="5400000" algn="tl" rotWithShape="0">
                  <a:srgbClr val="000000">
                    <a:alpha val="65000"/>
                  </a:srgbClr>
                </a:outerShdw>
              </a:effectLst>
              <a:ea typeface="宋体" pitchFamily="2" charset="-122"/>
            </a:endParaRPr>
          </a:p>
        </p:txBody>
      </p:sp>
      <p:sp>
        <p:nvSpPr>
          <p:cNvPr id="17412" name="TextBox 3"/>
          <p:cNvSpPr txBox="1">
            <a:spLocks noChangeArrowheads="1"/>
          </p:cNvSpPr>
          <p:nvPr/>
        </p:nvSpPr>
        <p:spPr bwMode="auto">
          <a:xfrm>
            <a:off x="642938" y="1468438"/>
            <a:ext cx="62865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实验一</a:t>
            </a:r>
            <a:endParaRPr lang="en-US" altLang="zh-CN"/>
          </a:p>
          <a:p>
            <a:pPr eaLnBrk="1" hangingPunct="1"/>
            <a:r>
              <a:rPr lang="en-US" altLang="zh-CN"/>
              <a:t>        </a:t>
            </a:r>
            <a:r>
              <a:rPr lang="zh-CN" altLang="en-US"/>
              <a:t>设计：高利润组和低利润组均为每期订货既有可能为获得又有可能为损失</a:t>
            </a:r>
            <a:endParaRPr lang="en-US" altLang="zh-CN"/>
          </a:p>
          <a:p>
            <a:pPr eaLnBrk="1" hangingPunct="1"/>
            <a:r>
              <a:rPr lang="en-US" altLang="zh-CN"/>
              <a:t>       </a:t>
            </a:r>
            <a:r>
              <a:rPr lang="zh-CN" altLang="en-US"/>
              <a:t>实验结果：受试者在高利润条件下的平均订购量低于最优订购量，低利润条件下的平均订购量高于最优订购量。</a:t>
            </a:r>
            <a:endParaRPr lang="en-US" altLang="zh-CN"/>
          </a:p>
          <a:p>
            <a:pPr eaLnBrk="1" hangingPunct="1"/>
            <a:r>
              <a:rPr lang="en-US" altLang="zh-CN"/>
              <a:t>       </a:t>
            </a:r>
            <a:r>
              <a:rPr lang="zh-CN" altLang="en-US"/>
              <a:t>说明：表现为获得时的风险规避，损失时的风险寻求</a:t>
            </a:r>
          </a:p>
        </p:txBody>
      </p:sp>
      <p:sp>
        <p:nvSpPr>
          <p:cNvPr id="5" name="矩形 4"/>
          <p:cNvSpPr/>
          <p:nvPr/>
        </p:nvSpPr>
        <p:spPr>
          <a:xfrm>
            <a:off x="6500826" y="1214422"/>
            <a:ext cx="1714512" cy="2246769"/>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zh-CN" altLang="en-US" sz="14000" b="1" spc="50" dirty="0">
                <a:ln w="11430">
                  <a:solidFill>
                    <a:srgbClr val="FF0000"/>
                  </a:solidFill>
                </a:ln>
                <a:solidFill>
                  <a:srgbClr val="FF0000"/>
                </a:solidFill>
                <a:effectLst>
                  <a:outerShdw blurRad="76200" dist="50800" dir="5400000" algn="tl" rotWithShape="0">
                    <a:srgbClr val="000000">
                      <a:alpha val="65000"/>
                    </a:srgbClr>
                  </a:outerShdw>
                </a:effectLst>
                <a:ea typeface="宋体" pitchFamily="2" charset="-122"/>
              </a:rPr>
              <a:t>√</a:t>
            </a:r>
          </a:p>
        </p:txBody>
      </p:sp>
      <p:sp>
        <p:nvSpPr>
          <p:cNvPr id="6" name="矩形 5"/>
          <p:cNvSpPr/>
          <p:nvPr/>
        </p:nvSpPr>
        <p:spPr>
          <a:xfrm>
            <a:off x="5286380" y="5226784"/>
            <a:ext cx="3071834" cy="1631216"/>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zh-CN" altLang="en-US" sz="10000" b="1" spc="50" dirty="0">
                <a:ln w="11430">
                  <a:solidFill>
                    <a:srgbClr val="FF0000"/>
                  </a:solidFill>
                </a:ln>
                <a:solidFill>
                  <a:srgbClr val="FF0000"/>
                </a:solidFill>
                <a:effectLst>
                  <a:outerShdw blurRad="76200" dist="50800" dir="5400000" algn="tl" rotWithShape="0">
                    <a:srgbClr val="000000">
                      <a:alpha val="65000"/>
                    </a:srgbClr>
                  </a:outerShdw>
                </a:effectLst>
                <a:ea typeface="宋体" pitchFamily="2" charset="-122"/>
              </a:rPr>
              <a:t>？？？</a:t>
            </a:r>
          </a:p>
        </p:txBody>
      </p:sp>
    </p:spTree>
  </p:cSld>
  <p:clrMapOvr>
    <a:masterClrMapping/>
  </p:clrMapOvr>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3408</TotalTime>
  <Words>3958</Words>
  <Application>Microsoft Macintosh PowerPoint</Application>
  <PresentationFormat>全屏显示(4:3)</PresentationFormat>
  <Paragraphs>345</Paragraphs>
  <Slides>36</Slides>
  <Notes>3</Notes>
  <HiddenSlides>1</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9" baseType="lpstr">
      <vt:lpstr>Calibri</vt:lpstr>
      <vt:lpstr>Century Gothic</vt:lpstr>
      <vt:lpstr>Times New Roman</vt:lpstr>
      <vt:lpstr>Wingdings</vt:lpstr>
      <vt:lpstr>Wingdings 2</vt:lpstr>
      <vt:lpstr>Wingdings 3</vt:lpstr>
      <vt:lpstr>华文楷体</vt:lpstr>
      <vt:lpstr>楷体_GB2312</vt:lpstr>
      <vt:lpstr>宋体</vt:lpstr>
      <vt:lpstr>幼圆</vt:lpstr>
      <vt:lpstr>Arial</vt:lpstr>
      <vt:lpstr>切片</vt:lpstr>
      <vt:lpstr>公式</vt:lpstr>
      <vt:lpstr>M软件公司研发部门绩效管理体系设计</vt:lpstr>
      <vt:lpstr>PowerPoint 演示文稿</vt:lpstr>
      <vt:lpstr>选题背景</vt:lpstr>
      <vt:lpstr>选题背景</vt:lpstr>
      <vt:lpstr>选题背景</vt:lpstr>
      <vt:lpstr>PowerPoint 演示文稿</vt:lpstr>
      <vt:lpstr>国内外研究现状</vt:lpstr>
      <vt:lpstr>PowerPoint 演示文稿</vt:lpstr>
      <vt:lpstr>PowerPoint 演示文稿</vt:lpstr>
      <vt:lpstr>PowerPoint 演示文稿</vt:lpstr>
      <vt:lpstr>PowerPoint 演示文稿</vt:lpstr>
      <vt:lpstr>PowerPoint 演示文稿</vt:lpstr>
      <vt:lpstr>研究目的与意义</vt:lpstr>
      <vt:lpstr>PowerPoint 演示文稿</vt:lpstr>
      <vt:lpstr>研究内容</vt:lpstr>
      <vt:lpstr>研究内容——数学建模</vt:lpstr>
      <vt:lpstr>研究内容——数学建模</vt:lpstr>
      <vt:lpstr>研究内容——数学建模</vt:lpstr>
      <vt:lpstr>研究内容——数学建模</vt:lpstr>
      <vt:lpstr>研究内容——数学建模</vt:lpstr>
      <vt:lpstr>PowerPoint 演示文稿</vt:lpstr>
      <vt:lpstr>研究方法—实验</vt:lpstr>
      <vt:lpstr>研究方法—实验</vt:lpstr>
      <vt:lpstr>研究方法—实验</vt:lpstr>
      <vt:lpstr>研究方法—实验</vt:lpstr>
      <vt:lpstr>技术路线</vt:lpstr>
      <vt:lpstr>研究创新点</vt:lpstr>
      <vt:lpstr>PowerPoint 演示文稿</vt:lpstr>
      <vt:lpstr>PowerPoint 演示文稿</vt:lpstr>
      <vt:lpstr>PowerPoint 演示文稿</vt:lpstr>
      <vt:lpstr>参考文献</vt:lpstr>
      <vt:lpstr>参考文献</vt:lpstr>
      <vt:lpstr>参考文献</vt:lpstr>
      <vt:lpstr>参考文献</vt:lpstr>
      <vt:lpstr>参考文献</vt:lpstr>
      <vt:lpstr>参考文献</vt:lpstr>
    </vt:vector>
  </TitlesOfParts>
  <Company>微软中国</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考虑后悔的报童决策研究</dc:title>
  <dc:creator>微软用户</dc:creator>
  <cp:lastModifiedBy>Michael He</cp:lastModifiedBy>
  <cp:revision>311</cp:revision>
  <dcterms:created xsi:type="dcterms:W3CDTF">2010-03-25T08:10:39Z</dcterms:created>
  <dcterms:modified xsi:type="dcterms:W3CDTF">2016-12-25T04:11:07Z</dcterms:modified>
</cp:coreProperties>
</file>