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D33"/>
    <a:srgbClr val="77933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6110" autoAdjust="0"/>
  </p:normalViewPr>
  <p:slideViewPr>
    <p:cSldViewPr snapToGrid="0">
      <p:cViewPr>
        <p:scale>
          <a:sx n="25" d="100"/>
          <a:sy n="25" d="100"/>
        </p:scale>
        <p:origin x="18" y="-936"/>
      </p:cViewPr>
      <p:guideLst>
        <p:guide orient="horz" pos="9535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89318-EBD5-41FA-B3DD-C5817805B3B7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91537-26C2-4BED-A55B-542D3514E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5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91537-26C2-4BED-A55B-542D3514EF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2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0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1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0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5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4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2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1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522845" y="25639382"/>
            <a:ext cx="20745450" cy="996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42901" y="8134742"/>
            <a:ext cx="20745450" cy="996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048012"/>
            <a:ext cx="20793074" cy="996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3757" y="368907"/>
            <a:ext cx="21383625" cy="42871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/>
          <p:cNvSpPr/>
          <p:nvPr/>
        </p:nvSpPr>
        <p:spPr>
          <a:xfrm>
            <a:off x="4883722" y="736633"/>
            <a:ext cx="16077973" cy="3512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dirty="0" err="1"/>
              <a:t>펄린</a:t>
            </a:r>
            <a:r>
              <a:rPr lang="ko-KR" altLang="en-US" dirty="0"/>
              <a:t> 노이즈를 활용한 </a:t>
            </a:r>
            <a:r>
              <a:rPr lang="en-US" altLang="ko-KR" dirty="0"/>
              <a:t>3</a:t>
            </a:r>
            <a:r>
              <a:rPr lang="ko-KR" altLang="en-US" dirty="0"/>
              <a:t>차원 지형 생성과 </a:t>
            </a:r>
            <a:endParaRPr lang="en-US" altLang="ko-KR" dirty="0"/>
          </a:p>
          <a:p>
            <a:pPr algn="ctr" fontAlgn="base" latinLnBrk="0"/>
            <a:r>
              <a:rPr lang="ko-KR" altLang="en-US" dirty="0"/>
              <a:t>마우스를 이용한 물체 움직임 연구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+mj-ea"/>
                <a:ea typeface="+mj-ea"/>
              </a:rPr>
              <a:t>이주현</a:t>
            </a:r>
            <a:r>
              <a:rPr lang="en-US" altLang="ko-KR" sz="4000" dirty="0">
                <a:latin typeface="+mj-ea"/>
                <a:ea typeface="+mj-ea"/>
              </a:rPr>
              <a:t>, </a:t>
            </a:r>
            <a:r>
              <a:rPr lang="ko-KR" altLang="en-US" sz="4000" dirty="0" err="1">
                <a:latin typeface="+mj-ea"/>
                <a:ea typeface="+mj-ea"/>
              </a:rPr>
              <a:t>남길우</a:t>
            </a:r>
            <a:r>
              <a:rPr lang="en-US" altLang="ko-KR" sz="4000" dirty="0">
                <a:latin typeface="+mj-ea"/>
                <a:ea typeface="+mj-ea"/>
              </a:rPr>
              <a:t>, </a:t>
            </a:r>
            <a:r>
              <a:rPr lang="ko-KR" altLang="en-US" sz="4000" dirty="0" err="1">
                <a:latin typeface="+mj-ea"/>
                <a:ea typeface="+mj-ea"/>
              </a:rPr>
              <a:t>임희재</a:t>
            </a:r>
            <a:r>
              <a:rPr lang="en-US" altLang="ko-KR" sz="4000" dirty="0">
                <a:latin typeface="+mj-ea"/>
                <a:ea typeface="+mj-ea"/>
              </a:rPr>
              <a:t>,</a:t>
            </a:r>
            <a:r>
              <a:rPr lang="ko-KR" altLang="en-US" sz="4000" dirty="0">
                <a:latin typeface="+mj-ea"/>
                <a:ea typeface="+mj-ea"/>
              </a:rPr>
              <a:t> </a:t>
            </a:r>
            <a:r>
              <a:rPr lang="ko-KR" altLang="en-US" sz="4000" dirty="0" err="1">
                <a:latin typeface="+mj-ea"/>
                <a:ea typeface="+mj-ea"/>
              </a:rPr>
              <a:t>심재창</a:t>
            </a:r>
            <a:endParaRPr lang="en-US" altLang="ko-KR" sz="40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+mj-ea"/>
                <a:ea typeface="+mj-ea"/>
              </a:rPr>
              <a:t>안동대학교 컴퓨터공학과</a:t>
            </a:r>
            <a:endParaRPr lang="en-US" altLang="ko-KR" sz="4400" dirty="0">
              <a:latin typeface="+mj-ea"/>
              <a:ea typeface="+mj-ea"/>
            </a:endParaRPr>
          </a:p>
        </p:txBody>
      </p:sp>
      <p:pic>
        <p:nvPicPr>
          <p:cNvPr id="272" name="그림 2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753" y="506667"/>
            <a:ext cx="3894074" cy="389407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44" name="직사각형 343"/>
          <p:cNvSpPr/>
          <p:nvPr/>
        </p:nvSpPr>
        <p:spPr>
          <a:xfrm>
            <a:off x="342900" y="5044300"/>
            <a:ext cx="20745449" cy="1000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latin typeface="+mj-ea"/>
                <a:ea typeface="+mj-ea"/>
              </a:rPr>
              <a:t>요</a:t>
            </a:r>
            <a:r>
              <a:rPr lang="en-US" altLang="ko-KR" sz="4000" b="1" dirty="0">
                <a:latin typeface="+mj-ea"/>
                <a:ea typeface="+mj-ea"/>
              </a:rPr>
              <a:t>	</a:t>
            </a:r>
            <a:r>
              <a:rPr lang="ko-KR" altLang="en-US" sz="4000" b="1" dirty="0">
                <a:latin typeface="+mj-ea"/>
                <a:ea typeface="+mj-ea"/>
              </a:rPr>
              <a:t>약</a:t>
            </a:r>
            <a:endParaRPr lang="en-US" altLang="ko-KR" sz="40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61385" y="6450775"/>
            <a:ext cx="19668371" cy="2326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latin typeface="+mn-ea"/>
              </a:rPr>
              <a:t>   </a:t>
            </a:r>
            <a:r>
              <a:rPr lang="en-US" altLang="ko-KR" sz="2500" dirty="0"/>
              <a:t>본 </a:t>
            </a:r>
            <a:r>
              <a:rPr lang="en-US" altLang="ko-KR" sz="2500" dirty="0" err="1"/>
              <a:t>논문은</a:t>
            </a:r>
            <a:r>
              <a:rPr lang="en-US" altLang="ko-KR" sz="2500" dirty="0"/>
              <a:t> </a:t>
            </a:r>
            <a:r>
              <a:rPr lang="en-US" altLang="ko-KR" sz="2500" dirty="0" err="1"/>
              <a:t>프로세싱</a:t>
            </a:r>
            <a:r>
              <a:rPr lang="en-US" altLang="ko-KR" sz="2500" dirty="0"/>
              <a:t> </a:t>
            </a:r>
            <a:r>
              <a:rPr lang="en-US" altLang="ko-KR" sz="2500" dirty="0" err="1"/>
              <a:t>언어를</a:t>
            </a:r>
            <a:r>
              <a:rPr lang="en-US" altLang="ko-KR" sz="2500" dirty="0"/>
              <a:t> </a:t>
            </a:r>
            <a:r>
              <a:rPr lang="en-US" altLang="ko-KR" sz="2500" dirty="0" err="1"/>
              <a:t>사용하여</a:t>
            </a:r>
            <a:r>
              <a:rPr lang="en-US" altLang="ko-KR" sz="2500" dirty="0"/>
              <a:t> </a:t>
            </a:r>
            <a:r>
              <a:rPr lang="en-US" altLang="ko-KR" sz="2500" dirty="0" err="1"/>
              <a:t>노이즈를</a:t>
            </a:r>
            <a:r>
              <a:rPr lang="en-US" altLang="ko-KR" sz="2500" dirty="0"/>
              <a:t> </a:t>
            </a:r>
            <a:r>
              <a:rPr lang="en-US" altLang="ko-KR" sz="2500" dirty="0" err="1"/>
              <a:t>생성하고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펄린</a:t>
            </a:r>
            <a:r>
              <a:rPr lang="en-US" altLang="ko-KR" sz="2500" dirty="0"/>
              <a:t> </a:t>
            </a:r>
            <a:r>
              <a:rPr lang="en-US" altLang="ko-KR" sz="2500" dirty="0" err="1"/>
              <a:t>노이즈를</a:t>
            </a:r>
            <a:r>
              <a:rPr lang="en-US" altLang="ko-KR" sz="2500" dirty="0"/>
              <a:t> </a:t>
            </a:r>
            <a:r>
              <a:rPr lang="en-US" altLang="ko-KR" sz="2500" dirty="0" err="1"/>
              <a:t>활용하여</a:t>
            </a:r>
            <a:r>
              <a:rPr lang="en-US" altLang="ko-KR" sz="2500" dirty="0"/>
              <a:t> </a:t>
            </a:r>
            <a:r>
              <a:rPr lang="en-US" altLang="ko-KR" sz="2500" dirty="0" err="1"/>
              <a:t>다양한</a:t>
            </a:r>
            <a:r>
              <a:rPr lang="en-US" altLang="ko-KR" sz="2500" dirty="0"/>
              <a:t> </a:t>
            </a:r>
            <a:r>
              <a:rPr lang="en-US" altLang="ko-KR" sz="2500" dirty="0" err="1"/>
              <a:t>지형과</a:t>
            </a:r>
            <a:r>
              <a:rPr lang="en-US" altLang="ko-KR" sz="2500" dirty="0"/>
              <a:t> </a:t>
            </a:r>
            <a:r>
              <a:rPr lang="en-US" altLang="ko-KR" sz="2500" dirty="0" err="1"/>
              <a:t>하늘을</a:t>
            </a:r>
            <a:r>
              <a:rPr lang="en-US" altLang="ko-KR" sz="2500" dirty="0"/>
              <a:t> 3D </a:t>
            </a:r>
            <a:r>
              <a:rPr lang="en-US" altLang="ko-KR" sz="2500" dirty="0" err="1"/>
              <a:t>그래픽으로</a:t>
            </a:r>
            <a:r>
              <a:rPr lang="en-US" altLang="ko-KR" sz="2500" dirty="0"/>
              <a:t> </a:t>
            </a:r>
            <a:r>
              <a:rPr lang="en-US" altLang="ko-KR" sz="2500" dirty="0" err="1"/>
              <a:t>구현하였다</a:t>
            </a:r>
            <a:r>
              <a:rPr lang="en-US" altLang="ko-KR" sz="2500" dirty="0"/>
              <a:t>. </a:t>
            </a:r>
            <a:r>
              <a:rPr lang="en-US" altLang="ko-KR" sz="2500" dirty="0" err="1"/>
              <a:t>여러</a:t>
            </a:r>
            <a:r>
              <a:rPr lang="en-US" altLang="ko-KR" sz="2500" dirty="0"/>
              <a:t> </a:t>
            </a:r>
            <a:r>
              <a:rPr lang="en-US" altLang="ko-KR" sz="2500" dirty="0" err="1"/>
              <a:t>지형에서</a:t>
            </a:r>
            <a:r>
              <a:rPr lang="en-US" altLang="ko-KR" sz="2500" dirty="0"/>
              <a:t> </a:t>
            </a:r>
            <a:r>
              <a:rPr lang="en-US" altLang="ko-KR" sz="2500" dirty="0" err="1"/>
              <a:t>높낮이에</a:t>
            </a:r>
            <a:r>
              <a:rPr lang="en-US" altLang="ko-KR" sz="2500" dirty="0"/>
              <a:t> </a:t>
            </a:r>
            <a:r>
              <a:rPr lang="en-US" altLang="ko-KR" sz="2500" dirty="0" err="1"/>
              <a:t>변화를</a:t>
            </a:r>
            <a:r>
              <a:rPr lang="en-US" altLang="ko-KR" sz="2500" dirty="0"/>
              <a:t> </a:t>
            </a:r>
            <a:r>
              <a:rPr lang="en-US" altLang="ko-KR" sz="2500" dirty="0" err="1"/>
              <a:t>주어</a:t>
            </a:r>
            <a:r>
              <a:rPr lang="en-US" altLang="ko-KR" sz="2500" dirty="0"/>
              <a:t> 각 </a:t>
            </a:r>
            <a:r>
              <a:rPr lang="en-US" altLang="ko-KR" sz="2500" dirty="0" err="1"/>
              <a:t>지형의</a:t>
            </a:r>
            <a:r>
              <a:rPr lang="en-US" altLang="ko-KR" sz="2500" dirty="0"/>
              <a:t> </a:t>
            </a:r>
            <a:r>
              <a:rPr lang="en-US" altLang="ko-KR" sz="2500" dirty="0" err="1"/>
              <a:t>특색을</a:t>
            </a:r>
            <a:r>
              <a:rPr lang="en-US" altLang="ko-KR" sz="2500" dirty="0"/>
              <a:t> </a:t>
            </a:r>
            <a:r>
              <a:rPr lang="en-US" altLang="ko-KR" sz="2500" dirty="0" err="1"/>
              <a:t>나타냈다</a:t>
            </a:r>
            <a:r>
              <a:rPr lang="en-US" altLang="ko-KR" sz="2500" dirty="0"/>
              <a:t>. </a:t>
            </a:r>
            <a:r>
              <a:rPr lang="en-US" altLang="ko-KR" sz="2500" dirty="0" err="1"/>
              <a:t>추가적으로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마우스의</a:t>
            </a:r>
            <a:r>
              <a:rPr lang="en-US" altLang="ko-KR" sz="2500" dirty="0"/>
              <a:t> </a:t>
            </a:r>
            <a:r>
              <a:rPr lang="en-US" altLang="ko-KR" sz="2500" dirty="0" err="1"/>
              <a:t>위치에</a:t>
            </a:r>
            <a:r>
              <a:rPr lang="en-US" altLang="ko-KR" sz="2500" dirty="0"/>
              <a:t> </a:t>
            </a:r>
            <a:r>
              <a:rPr lang="en-US" altLang="ko-KR" sz="2500" dirty="0" err="1"/>
              <a:t>따라</a:t>
            </a:r>
            <a:r>
              <a:rPr lang="en-US" altLang="ko-KR" sz="2500" dirty="0"/>
              <a:t> </a:t>
            </a:r>
            <a:r>
              <a:rPr lang="en-US" altLang="ko-KR" sz="2500" dirty="0" err="1"/>
              <a:t>물체를</a:t>
            </a:r>
            <a:r>
              <a:rPr lang="en-US" altLang="ko-KR" sz="2500" dirty="0"/>
              <a:t> </a:t>
            </a:r>
            <a:r>
              <a:rPr lang="en-US" altLang="ko-KR" sz="2500" dirty="0" err="1"/>
              <a:t>움직일</a:t>
            </a:r>
            <a:r>
              <a:rPr lang="en-US" altLang="ko-KR" sz="2500" dirty="0"/>
              <a:t> 수 </a:t>
            </a:r>
            <a:r>
              <a:rPr lang="en-US" altLang="ko-KR" sz="2500" dirty="0" err="1"/>
              <a:t>있다</a:t>
            </a:r>
            <a:r>
              <a:rPr lang="en-US" altLang="ko-KR" sz="2500" dirty="0"/>
              <a:t>. </a:t>
            </a:r>
            <a:r>
              <a:rPr lang="en-US" altLang="ko-KR" sz="2500" dirty="0" err="1"/>
              <a:t>이를</a:t>
            </a:r>
            <a:r>
              <a:rPr lang="en-US" altLang="ko-KR" sz="2500" dirty="0"/>
              <a:t> </a:t>
            </a:r>
            <a:r>
              <a:rPr lang="en-US" altLang="ko-KR" sz="2500" dirty="0" err="1"/>
              <a:t>활용하여</a:t>
            </a:r>
            <a:r>
              <a:rPr lang="en-US" altLang="ko-KR" sz="2500" dirty="0"/>
              <a:t> </a:t>
            </a:r>
            <a:r>
              <a:rPr lang="en-US" altLang="ko-KR" sz="2500" dirty="0" err="1"/>
              <a:t>애니메이션이나</a:t>
            </a:r>
            <a:r>
              <a:rPr lang="en-US" altLang="ko-KR" sz="2500" dirty="0"/>
              <a:t> </a:t>
            </a:r>
            <a:r>
              <a:rPr lang="en-US" altLang="ko-KR" sz="2500" dirty="0" err="1"/>
              <a:t>영화</a:t>
            </a:r>
            <a:r>
              <a:rPr lang="en-US" altLang="ko-KR" sz="2500" dirty="0"/>
              <a:t> </a:t>
            </a:r>
            <a:r>
              <a:rPr lang="en-US" altLang="ko-KR" sz="2500" dirty="0" err="1"/>
              <a:t>그리고</a:t>
            </a:r>
            <a:r>
              <a:rPr lang="en-US" altLang="ko-KR" sz="2500" dirty="0"/>
              <a:t> </a:t>
            </a:r>
            <a:r>
              <a:rPr lang="en-US" altLang="ko-KR" sz="2500" dirty="0" err="1"/>
              <a:t>게임의</a:t>
            </a:r>
            <a:r>
              <a:rPr lang="en-US" altLang="ko-KR" sz="2500" dirty="0"/>
              <a:t> </a:t>
            </a:r>
            <a:r>
              <a:rPr lang="en-US" altLang="ko-KR" sz="2500" dirty="0" err="1"/>
              <a:t>배경으로</a:t>
            </a:r>
            <a:r>
              <a:rPr lang="en-US" altLang="ko-KR" sz="2500" dirty="0"/>
              <a:t> </a:t>
            </a:r>
            <a:r>
              <a:rPr lang="en-US" altLang="ko-KR" sz="2500" dirty="0" err="1"/>
              <a:t>활용될</a:t>
            </a:r>
            <a:r>
              <a:rPr lang="en-US" altLang="ko-KR" sz="2500" dirty="0"/>
              <a:t> 수 </a:t>
            </a:r>
            <a:r>
              <a:rPr lang="en-US" altLang="ko-KR" sz="2500" dirty="0" err="1"/>
              <a:t>있을</a:t>
            </a:r>
            <a:r>
              <a:rPr lang="en-US" altLang="ko-KR" sz="2500" dirty="0"/>
              <a:t> </a:t>
            </a:r>
            <a:r>
              <a:rPr lang="en-US" altLang="ko-KR" sz="2500" dirty="0" err="1"/>
              <a:t>것이다</a:t>
            </a:r>
            <a:r>
              <a:rPr lang="en-US" altLang="ko-KR" sz="2500" dirty="0"/>
              <a:t>.</a:t>
            </a:r>
          </a:p>
          <a:p>
            <a:pPr fontAlgn="base">
              <a:lnSpc>
                <a:spcPct val="150000"/>
              </a:lnSpc>
            </a:pPr>
            <a:endParaRPr lang="ko-KR" altLang="en-US" sz="2500" dirty="0">
              <a:latin typeface="+mn-e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57762" y="8267835"/>
            <a:ext cx="20745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연구 내용과 방법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3748" y="17376068"/>
            <a:ext cx="10178566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700" b="1" dirty="0">
                <a:latin typeface="+mn-ea"/>
              </a:rPr>
              <a:t>2. </a:t>
            </a:r>
            <a:r>
              <a:rPr lang="ko-KR" altLang="en-US" sz="2700" b="1" dirty="0" err="1">
                <a:latin typeface="+mn-ea"/>
              </a:rPr>
              <a:t>펄린</a:t>
            </a:r>
            <a:r>
              <a:rPr lang="ko-KR" altLang="en-US" sz="2700" b="1" dirty="0">
                <a:latin typeface="+mn-ea"/>
              </a:rPr>
              <a:t> 노이즈를 활용한 </a:t>
            </a:r>
            <a:r>
              <a:rPr lang="en-US" altLang="ko-KR" sz="2700" b="1" dirty="0">
                <a:latin typeface="+mn-ea"/>
              </a:rPr>
              <a:t>3</a:t>
            </a:r>
            <a:r>
              <a:rPr lang="ko-KR" altLang="en-US" sz="2700" b="1" dirty="0">
                <a:latin typeface="+mn-ea"/>
              </a:rPr>
              <a:t>차원 지형</a:t>
            </a:r>
            <a:endParaRPr lang="en-US" altLang="ko-KR" sz="2700" b="1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10664" y="25813430"/>
            <a:ext cx="1879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결론 및 향후 연구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089729" y="9201852"/>
            <a:ext cx="9871966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700" b="1" dirty="0">
                <a:latin typeface="+mn-ea"/>
              </a:rPr>
              <a:t>3. </a:t>
            </a:r>
            <a:r>
              <a:rPr lang="ko-KR" altLang="en-US" sz="2700" b="1" dirty="0" err="1">
                <a:latin typeface="+mn-ea"/>
              </a:rPr>
              <a:t>펄린</a:t>
            </a:r>
            <a:r>
              <a:rPr lang="ko-KR" altLang="en-US" sz="2700" b="1" dirty="0">
                <a:latin typeface="+mn-ea"/>
              </a:rPr>
              <a:t> 노이즈를 활용한 다양한 </a:t>
            </a:r>
            <a:r>
              <a:rPr lang="en-US" altLang="ko-KR" sz="2700" b="1" dirty="0">
                <a:latin typeface="+mn-ea"/>
              </a:rPr>
              <a:t>3</a:t>
            </a:r>
            <a:r>
              <a:rPr lang="ko-KR" altLang="en-US" sz="2700" b="1" dirty="0">
                <a:latin typeface="+mn-ea"/>
              </a:rPr>
              <a:t>차원 지형</a:t>
            </a:r>
            <a:endParaRPr lang="en-US" altLang="ko-KR" sz="2700" b="1" dirty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089729" y="17373134"/>
            <a:ext cx="10178566" cy="24468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700" b="1" dirty="0">
                <a:latin typeface="+mn-ea"/>
              </a:rPr>
              <a:t>4. </a:t>
            </a:r>
            <a:r>
              <a:rPr lang="ko-KR" altLang="en-US" sz="2700" b="1" dirty="0">
                <a:latin typeface="+mn-ea"/>
              </a:rPr>
              <a:t>마우스의 위치에 따른 물체의 움직임</a:t>
            </a:r>
            <a:endParaRPr lang="en-US" altLang="ko-KR" sz="25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latin typeface="+mn-ea"/>
              </a:rPr>
              <a:t>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47B972-66A4-41D4-86AF-E891EE64B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5A67EEC-280B-4CD1-972D-CD6436B0D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77CC30C-48BB-4CDE-83FC-239DEB7E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7E4C7D6-AFD4-466A-8F4F-75691B39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04F859-4A9B-482F-A08D-5DF282D4F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8731036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83D0F66-1A02-4973-853E-EE9E91309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9D1E18A-3C65-40B7-85B6-A71F35D6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5E108-C2BA-44DF-BE58-677D84E1B06B}"/>
              </a:ext>
            </a:extLst>
          </p:cNvPr>
          <p:cNvSpPr/>
          <p:nvPr/>
        </p:nvSpPr>
        <p:spPr>
          <a:xfrm>
            <a:off x="1061384" y="26751423"/>
            <a:ext cx="19668372" cy="352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>
                <a:latin typeface="+mn-ea"/>
              </a:rPr>
              <a:t>   </a:t>
            </a:r>
            <a:r>
              <a:rPr lang="ko-KR" altLang="en-US" sz="2400" dirty="0"/>
              <a:t>본 논문에서는 </a:t>
            </a:r>
            <a:r>
              <a:rPr lang="en-US" altLang="ko-KR" sz="2400" dirty="0"/>
              <a:t>Processing</a:t>
            </a:r>
            <a:r>
              <a:rPr lang="ko-KR" altLang="en-US" sz="2400" dirty="0"/>
              <a:t>에서 </a:t>
            </a:r>
            <a:r>
              <a:rPr lang="en-US" altLang="ko-KR" sz="2400" dirty="0"/>
              <a:t>3D </a:t>
            </a:r>
            <a:r>
              <a:rPr lang="ko-KR" altLang="en-US" sz="2400" dirty="0"/>
              <a:t>지형 그래픽을 구현하는 것에 대해 학습해 보았다</a:t>
            </a:r>
            <a:r>
              <a:rPr lang="en-US" altLang="ko-KR" sz="2400" dirty="0"/>
              <a:t>. 3</a:t>
            </a:r>
            <a:r>
              <a:rPr lang="ko-KR" altLang="en-US" sz="2400" dirty="0"/>
              <a:t>차원의 지형을 나타내기 위해서는 먼저 평면을 </a:t>
            </a:r>
            <a:r>
              <a:rPr lang="en-US" altLang="ko-KR" sz="2400" dirty="0"/>
              <a:t>X, Y</a:t>
            </a:r>
            <a:r>
              <a:rPr lang="ko-KR" altLang="en-US" sz="2400" dirty="0"/>
              <a:t>축으로 그리드화 하고 이 평면에서 원근감을 나타내기 위해 </a:t>
            </a:r>
            <a:r>
              <a:rPr lang="en-US" altLang="ko-KR" sz="2400" dirty="0" err="1"/>
              <a:t>rotateX</a:t>
            </a:r>
            <a:r>
              <a:rPr lang="en-US" altLang="ko-KR" sz="2400" dirty="0"/>
              <a:t>()</a:t>
            </a:r>
            <a:r>
              <a:rPr lang="ko-KR" altLang="en-US" sz="2400" dirty="0"/>
              <a:t>함수를 이용한다</a:t>
            </a:r>
            <a:r>
              <a:rPr lang="en-US" altLang="ko-KR" sz="2400" dirty="0"/>
              <a:t>. </a:t>
            </a:r>
            <a:r>
              <a:rPr lang="ko-KR" altLang="en-US" sz="2400" dirty="0"/>
              <a:t>그 후 </a:t>
            </a:r>
            <a:r>
              <a:rPr lang="ko-KR" altLang="en-US" sz="2400" dirty="0" err="1"/>
              <a:t>펄린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노이즈기법을</a:t>
            </a:r>
            <a:r>
              <a:rPr lang="ko-KR" altLang="en-US" sz="2400" dirty="0"/>
              <a:t> 적용하고</a:t>
            </a:r>
            <a:r>
              <a:rPr lang="en-US" altLang="ko-KR" sz="2400" dirty="0"/>
              <a:t>, </a:t>
            </a:r>
            <a:r>
              <a:rPr lang="ko-KR" altLang="en-US" sz="2400" dirty="0"/>
              <a:t>평면의 높낮이를 나타내기 위해 </a:t>
            </a:r>
            <a:r>
              <a:rPr lang="en-US" altLang="ko-KR" sz="2400" dirty="0"/>
              <a:t>Z</a:t>
            </a:r>
            <a:r>
              <a:rPr lang="ko-KR" altLang="en-US" sz="2400" dirty="0"/>
              <a:t>좌표의 값을 랜덤하게 생성하는데</a:t>
            </a:r>
            <a:r>
              <a:rPr lang="en-US" altLang="ko-KR" sz="2400" dirty="0"/>
              <a:t>, </a:t>
            </a:r>
            <a:r>
              <a:rPr lang="ko-KR" altLang="en-US" sz="2400" dirty="0"/>
              <a:t>이 때 </a:t>
            </a:r>
            <a:r>
              <a:rPr lang="en-US" altLang="ko-KR" sz="2400" dirty="0"/>
              <a:t>Z</a:t>
            </a:r>
            <a:r>
              <a:rPr lang="ko-KR" altLang="en-US" sz="2400" dirty="0"/>
              <a:t>좌표의 값을 랜덤으로 설정하게 된다면 일정하지 않은 높낮이를 나타내게 되므로 노이즈 함수를 사용하여 보다 자연스러운 지형을 나타내도록 한다</a:t>
            </a:r>
            <a:r>
              <a:rPr lang="en-US" altLang="ko-KR" sz="2400" dirty="0"/>
              <a:t>. </a:t>
            </a:r>
            <a:r>
              <a:rPr lang="ko-KR" altLang="en-US" sz="2400" dirty="0"/>
              <a:t>완성된 </a:t>
            </a:r>
            <a:r>
              <a:rPr lang="en-US" altLang="ko-KR" sz="2400" dirty="0"/>
              <a:t>3</a:t>
            </a:r>
            <a:r>
              <a:rPr lang="ko-KR" altLang="en-US" sz="2400" dirty="0"/>
              <a:t>차원의 지형을 바탕으로 달의 표면이나 산</a:t>
            </a:r>
            <a:r>
              <a:rPr lang="en-US" altLang="ko-KR" sz="2400" dirty="0"/>
              <a:t>, </a:t>
            </a:r>
            <a:r>
              <a:rPr lang="ko-KR" altLang="en-US" sz="2400" dirty="0"/>
              <a:t>사막</a:t>
            </a:r>
            <a:r>
              <a:rPr lang="en-US" altLang="ko-KR" sz="2400" dirty="0"/>
              <a:t>, </a:t>
            </a:r>
            <a:r>
              <a:rPr lang="ko-KR" altLang="en-US" sz="2400" dirty="0"/>
              <a:t>바다를 표현했으며 바다에서 마우스의 이동에 따라 움직이는 물체를 표현했다</a:t>
            </a:r>
            <a:r>
              <a:rPr lang="en-US" altLang="ko-KR" sz="2400" dirty="0"/>
              <a:t>. </a:t>
            </a:r>
            <a:r>
              <a:rPr lang="ko-KR" altLang="en-US" sz="2400" dirty="0"/>
              <a:t>이렇게 </a:t>
            </a:r>
            <a:r>
              <a:rPr lang="en-US" altLang="ko-KR" sz="2400" dirty="0"/>
              <a:t>3D</a:t>
            </a:r>
            <a:r>
              <a:rPr lang="ko-KR" altLang="en-US" sz="2400" dirty="0"/>
              <a:t>지형과 마우스의 이동에 따른 색 변화나 물체의 이동을 활용하여 </a:t>
            </a:r>
            <a:r>
              <a:rPr lang="en-US" altLang="ko-KR" sz="2400" dirty="0"/>
              <a:t>Processing</a:t>
            </a:r>
            <a:r>
              <a:rPr lang="ko-KR" altLang="en-US" sz="2400" dirty="0"/>
              <a:t>에서 시퀀스를 이용해 애니메이션이나 영화 그리고 게임의 배경으로 활용될 수 있을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현재 </a:t>
            </a:r>
            <a:r>
              <a:rPr lang="en-US" altLang="ko-KR" sz="2400" dirty="0"/>
              <a:t>3D</a:t>
            </a:r>
            <a:r>
              <a:rPr lang="ko-KR" altLang="en-US" sz="2400" dirty="0"/>
              <a:t>지형의 표면이나 색감의 완성도가 많이 떨어지므로 애니메이션이나 영화 또는 다른 분야에서 활용되기엔 아직 많이 부족하다</a:t>
            </a:r>
            <a:r>
              <a:rPr lang="en-US" altLang="ko-KR" sz="2400" dirty="0"/>
              <a:t>. </a:t>
            </a:r>
            <a:r>
              <a:rPr lang="ko-KR" altLang="en-US" sz="2400" dirty="0"/>
              <a:t>본 연구를 좀 더 발전시켜 </a:t>
            </a:r>
            <a:r>
              <a:rPr lang="en-US" altLang="ko-KR" sz="2400" dirty="0"/>
              <a:t>3D</a:t>
            </a:r>
            <a:r>
              <a:rPr lang="ko-KR" altLang="en-US" sz="2400" dirty="0"/>
              <a:t>지형을 좀 더 매끄럽게 표현하고 색감을 다양화 시켜야 할 과제가 남아있다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fontAlgn="base">
              <a:lnSpc>
                <a:spcPct val="150000"/>
              </a:lnSpc>
            </a:pPr>
            <a:endParaRPr lang="ko-KR" altLang="en-US" sz="24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4D34C68-3CAA-47BE-B872-9E45420C320D}"/>
              </a:ext>
            </a:extLst>
          </p:cNvPr>
          <p:cNvSpPr/>
          <p:nvPr/>
        </p:nvSpPr>
        <p:spPr>
          <a:xfrm>
            <a:off x="522844" y="9204672"/>
            <a:ext cx="10055771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700" b="1" dirty="0">
                <a:latin typeface="+mn-ea"/>
              </a:rPr>
              <a:t>1. </a:t>
            </a:r>
            <a:r>
              <a:rPr lang="ko-KR" altLang="en-US" sz="2700" b="1" dirty="0" err="1">
                <a:latin typeface="+mn-ea"/>
              </a:rPr>
              <a:t>펄린</a:t>
            </a:r>
            <a:r>
              <a:rPr lang="ko-KR" altLang="en-US" sz="2700" b="1" dirty="0">
                <a:latin typeface="+mn-ea"/>
              </a:rPr>
              <a:t> 노이즈를 적용하기 위한 </a:t>
            </a:r>
            <a:r>
              <a:rPr lang="en-US" altLang="ko-KR" sz="2700" b="1" dirty="0">
                <a:latin typeface="+mn-ea"/>
              </a:rPr>
              <a:t>X, Y</a:t>
            </a:r>
            <a:r>
              <a:rPr lang="ko-KR" altLang="en-US" sz="2700" b="1" dirty="0">
                <a:latin typeface="+mn-ea"/>
              </a:rPr>
              <a:t>축 </a:t>
            </a:r>
            <a:r>
              <a:rPr lang="en-US" altLang="ko-KR" sz="2700" b="1" dirty="0">
                <a:latin typeface="+mn-ea"/>
              </a:rPr>
              <a:t>2D </a:t>
            </a:r>
            <a:r>
              <a:rPr lang="ko-KR" altLang="en-US" sz="2700" b="1" dirty="0">
                <a:latin typeface="+mn-ea"/>
              </a:rPr>
              <a:t>그리드</a:t>
            </a:r>
            <a:endParaRPr lang="en-US" altLang="ko-KR" sz="2700" b="1" dirty="0">
              <a:latin typeface="+mn-e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F463EEA-09A2-464E-A80D-5E356448E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399" y="18103350"/>
            <a:ext cx="74726754" cy="87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8636EF8-9E5D-40D1-A12F-CFE23FF8F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6503" y="10613701"/>
            <a:ext cx="6480000" cy="64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0684A597-1D4A-40ED-A7D8-853CDB51D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42" y="19958568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53F3FB-509B-4E69-9E83-0F22C215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30" y="9137830"/>
            <a:ext cx="57594844" cy="136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74748296" descr="EMB00003dd473d2">
            <a:extLst>
              <a:ext uri="{FF2B5EF4-FFF2-40B4-BE49-F238E27FC236}">
                <a16:creationId xmlns:a16="http://schemas.microsoft.com/office/drawing/2014/main" id="{D464194B-5A26-4F11-B39F-674970943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t="11078" r="52652" b="24669"/>
          <a:stretch>
            <a:fillRect/>
          </a:stretch>
        </p:blipFill>
        <p:spPr bwMode="auto">
          <a:xfrm>
            <a:off x="522844" y="10333799"/>
            <a:ext cx="9637200" cy="658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D5DB7350-C54F-4769-AE4F-90EC5F2D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434" y="19997977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74751824" descr="EMB00003dd473d5">
            <a:extLst>
              <a:ext uri="{FF2B5EF4-FFF2-40B4-BE49-F238E27FC236}">
                <a16:creationId xmlns:a16="http://schemas.microsoft.com/office/drawing/2014/main" id="{BE078C57-95A4-4FB4-8581-94D411B08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" t="13206" r="50734" b="17349"/>
          <a:stretch>
            <a:fillRect/>
          </a:stretch>
        </p:blipFill>
        <p:spPr bwMode="auto">
          <a:xfrm>
            <a:off x="522844" y="18701169"/>
            <a:ext cx="9637200" cy="599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D9F39D39-5B43-45C2-B739-48E9BDD7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6741" y="10402072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74734544" descr="DRW00003dd473e3">
            <a:extLst>
              <a:ext uri="{FF2B5EF4-FFF2-40B4-BE49-F238E27FC236}">
                <a16:creationId xmlns:a16="http://schemas.microsoft.com/office/drawing/2014/main" id="{276BB57C-9CBD-4CE6-AD30-3EA91C420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729" y="10437882"/>
            <a:ext cx="9884524" cy="644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3152ABE8-D5B8-4479-BEEA-552C19C1E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1209" y="18241943"/>
            <a:ext cx="54421358" cy="117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_x274756288" descr="DRW00003dd473f0">
            <a:extLst>
              <a:ext uri="{FF2B5EF4-FFF2-40B4-BE49-F238E27FC236}">
                <a16:creationId xmlns:a16="http://schemas.microsoft.com/office/drawing/2014/main" id="{67DE390B-482A-4389-AB1F-A3F290CF3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598" y="18827617"/>
            <a:ext cx="9509157" cy="640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35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5359</TotalTime>
  <Words>275</Words>
  <Application>Microsoft Office PowerPoint</Application>
  <PresentationFormat>사용자 지정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Calibri</vt:lpstr>
      <vt:lpstr>Arial</vt:lpstr>
      <vt:lpstr>Calibri Light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강봉구</dc:creator>
  <cp:lastModifiedBy>JH L</cp:lastModifiedBy>
  <cp:revision>91</cp:revision>
  <dcterms:created xsi:type="dcterms:W3CDTF">2015-05-22T13:14:40Z</dcterms:created>
  <dcterms:modified xsi:type="dcterms:W3CDTF">2019-04-08T14:49:12Z</dcterms:modified>
</cp:coreProperties>
</file>