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89" r:id="rId4"/>
    <p:sldId id="290" r:id="rId5"/>
    <p:sldId id="307" r:id="rId6"/>
    <p:sldId id="309" r:id="rId7"/>
    <p:sldId id="308" r:id="rId8"/>
    <p:sldId id="311" r:id="rId9"/>
    <p:sldId id="313" r:id="rId10"/>
    <p:sldId id="316" r:id="rId11"/>
    <p:sldId id="315" r:id="rId12"/>
    <p:sldId id="31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E3252"/>
    <a:srgbClr val="393939"/>
    <a:srgbClr val="04396C"/>
    <a:srgbClr val="6497B1"/>
    <a:srgbClr val="AEAFA9"/>
    <a:srgbClr val="418A9D"/>
    <a:srgbClr val="BCDEE3"/>
    <a:srgbClr val="005289"/>
    <a:srgbClr val="007095"/>
    <a:srgbClr val="0260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409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50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3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0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135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0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3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83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15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14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37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9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C4291-AA49-4611-97D5-21EC4368F85B}"/>
              </a:ext>
            </a:extLst>
          </p:cNvPr>
          <p:cNvSpPr txBox="1"/>
          <p:nvPr/>
        </p:nvSpPr>
        <p:spPr>
          <a:xfrm>
            <a:off x="3746643" y="1735925"/>
            <a:ext cx="46987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기상데이터와 </a:t>
            </a:r>
            <a:endParaRPr lang="en-US" altLang="ko-KR" sz="48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4800" spc="-300" dirty="0">
                <a:solidFill>
                  <a:schemeClr val="bg1"/>
                </a:solidFill>
              </a:rPr>
              <a:t>안개 발생 관계 분석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F12AE3B-B2F6-41CB-8089-A3BC3350D683}"/>
              </a:ext>
            </a:extLst>
          </p:cNvPr>
          <p:cNvCxnSpPr>
            <a:cxnSpLocks/>
          </p:cNvCxnSpPr>
          <p:nvPr/>
        </p:nvCxnSpPr>
        <p:spPr>
          <a:xfrm>
            <a:off x="3862055" y="1601275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BDE27BE-D47F-4C86-A8A7-881E337B1B9F}"/>
              </a:ext>
            </a:extLst>
          </p:cNvPr>
          <p:cNvCxnSpPr>
            <a:cxnSpLocks/>
          </p:cNvCxnSpPr>
          <p:nvPr/>
        </p:nvCxnSpPr>
        <p:spPr>
          <a:xfrm>
            <a:off x="3862055" y="3440235"/>
            <a:ext cx="4467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4C7724-CC58-1F38-1367-E6EBCFA9A9A7}"/>
              </a:ext>
            </a:extLst>
          </p:cNvPr>
          <p:cNvSpPr txBox="1"/>
          <p:nvPr/>
        </p:nvSpPr>
        <p:spPr>
          <a:xfrm>
            <a:off x="4496845" y="4001535"/>
            <a:ext cx="31983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</a:rPr>
              <a:t>산업인공지능학과</a:t>
            </a:r>
            <a:endParaRPr lang="en-US" altLang="ko-KR" sz="2800" spc="-150" dirty="0">
              <a:solidFill>
                <a:schemeClr val="bg1"/>
              </a:solidFill>
            </a:endParaRPr>
          </a:p>
          <a:p>
            <a:pPr algn="ctr"/>
            <a:r>
              <a:rPr lang="ko-KR" altLang="en-US" sz="2800" spc="-150" dirty="0">
                <a:solidFill>
                  <a:schemeClr val="bg1"/>
                </a:solidFill>
              </a:rPr>
              <a:t>문정민</a:t>
            </a:r>
            <a:r>
              <a:rPr lang="en-US" altLang="ko-KR" sz="2800" spc="-150" dirty="0">
                <a:solidFill>
                  <a:schemeClr val="bg1"/>
                </a:solidFill>
              </a:rPr>
              <a:t>, </a:t>
            </a:r>
            <a:r>
              <a:rPr lang="ko-KR" altLang="en-US" sz="2800" spc="-150" dirty="0">
                <a:solidFill>
                  <a:schemeClr val="bg1"/>
                </a:solidFill>
              </a:rPr>
              <a:t>신진영</a:t>
            </a:r>
            <a:r>
              <a:rPr lang="en-US" altLang="ko-KR" sz="2800" spc="-150" dirty="0">
                <a:solidFill>
                  <a:schemeClr val="bg1"/>
                </a:solidFill>
              </a:rPr>
              <a:t>, </a:t>
            </a:r>
            <a:r>
              <a:rPr lang="ko-KR" altLang="en-US" sz="2800" spc="-150" dirty="0">
                <a:solidFill>
                  <a:schemeClr val="bg1"/>
                </a:solidFill>
              </a:rPr>
              <a:t>한재철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F4F82-6B1B-3AEE-F2FD-2AFAF057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8D73C6-3E80-7406-AE31-E0CBA99AB28B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71A1A-EC84-84C3-7654-C4AC4A38DD5B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00B50-6AB7-854C-8F3B-2E63F29C57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3BB24E-9D87-CB25-BDC8-4EAC53AA313D}"/>
              </a:ext>
            </a:extLst>
          </p:cNvPr>
          <p:cNvSpPr txBox="1"/>
          <p:nvPr/>
        </p:nvSpPr>
        <p:spPr>
          <a:xfrm>
            <a:off x="339536" y="1264666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데이터 분석 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&amp; 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전처리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15117C4-7483-48EC-653D-7D7269CD6347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7C585-ABEF-208C-3150-AD79217D4471}"/>
              </a:ext>
            </a:extLst>
          </p:cNvPr>
          <p:cNvSpPr txBox="1"/>
          <p:nvPr/>
        </p:nvSpPr>
        <p:spPr>
          <a:xfrm>
            <a:off x="339535" y="1914037"/>
            <a:ext cx="8378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현상번호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 err="1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국내식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처리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연무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 err="1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박무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1 /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외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= 0</a:t>
            </a:r>
            <a:endParaRPr lang="ko-KR" altLang="en-US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DDC70B4A-B6A1-7E49-D18A-DA14F08C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4" y="2863014"/>
            <a:ext cx="3207200" cy="29609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BF236F-4927-E52B-9C85-3FFA81C18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920" y="3519442"/>
            <a:ext cx="1324160" cy="1648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9258DA-2068-F11A-58EC-1CE8B2710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581" y="4045555"/>
            <a:ext cx="64779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14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4E1-5042-BA7A-C34B-9F96EEAA2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1E8B8A2-96D4-128B-5B59-E2B067C6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98" y="1592912"/>
            <a:ext cx="6332933" cy="48966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6ABBDAC-E85C-1312-4526-A7B31ED50447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93710-3D8B-2BF9-360A-44DE6D07721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8F275-83B3-EB59-E4B3-075384307511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B8EF94-8B14-0131-BBB5-7FD147F15778}"/>
              </a:ext>
            </a:extLst>
          </p:cNvPr>
          <p:cNvSpPr txBox="1"/>
          <p:nvPr/>
        </p:nvSpPr>
        <p:spPr>
          <a:xfrm>
            <a:off x="339536" y="1264666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데이터 분석 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&amp; 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전처리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4119F14-9F7B-1527-0E3E-C7759D58C05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519E7-2AC5-4DD3-2B77-D529E89BF14C}"/>
              </a:ext>
            </a:extLst>
          </p:cNvPr>
          <p:cNvSpPr txBox="1"/>
          <p:nvPr/>
        </p:nvSpPr>
        <p:spPr>
          <a:xfrm>
            <a:off x="339536" y="1914037"/>
            <a:ext cx="5209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Heatmap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통한 데이터 연관성 분석</a:t>
            </a:r>
            <a:endParaRPr lang="en-US" altLang="ko-KR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날씨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(weather)</a:t>
            </a:r>
            <a:b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온도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이슬점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풍속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습도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일조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일사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지면온도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연관성이 있음</a:t>
            </a:r>
            <a:endParaRPr lang="en-US" altLang="ko-KR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endParaRPr lang="ko-KR" altLang="en-US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B76656-4BE1-D52E-239F-AFC6628C2011}"/>
              </a:ext>
            </a:extLst>
          </p:cNvPr>
          <p:cNvSpPr/>
          <p:nvPr/>
        </p:nvSpPr>
        <p:spPr>
          <a:xfrm>
            <a:off x="6161103" y="4616389"/>
            <a:ext cx="5078027" cy="26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35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F2575-4E3E-11DF-259B-EA9CA7B12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6F6E571-88D9-4646-BCBA-69DCCCF3559A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CA8AD-862F-2C7C-1079-FBE3A7728E3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41E10-541A-48DE-FDB9-91EDB1EBEEE7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BBB084-76CC-B9FF-DFF8-5DC3988A11B6}"/>
              </a:ext>
            </a:extLst>
          </p:cNvPr>
          <p:cNvSpPr txBox="1"/>
          <p:nvPr/>
        </p:nvSpPr>
        <p:spPr>
          <a:xfrm>
            <a:off x="339536" y="126466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모델 구축 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&amp; 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검증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FA847E4-56C4-8E63-FBA8-41460E3E0506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8FD8EA-6CE9-2027-D3D1-02EB2B1D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03" y="2256243"/>
            <a:ext cx="7259063" cy="36771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A601AF-0B84-A6E3-860D-230CBDEC8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260" y="2256243"/>
            <a:ext cx="2905530" cy="15146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17E7E3-2BE2-70BC-FEBC-688AA018E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260" y="4123676"/>
            <a:ext cx="3181794" cy="5430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144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2111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1232309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>
                <a:solidFill>
                  <a:schemeClr val="bg1"/>
                </a:solidFill>
                <a:latin typeface="+mj-ea"/>
                <a:ea typeface="+mj-ea"/>
              </a:rPr>
              <a:t>A Table of Contents.</a:t>
            </a:r>
            <a:endParaRPr lang="ko-KR" altLang="en-US" sz="3600" spc="-3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07C6EBE-00E7-7B76-31F0-08EDB9B440A8}"/>
              </a:ext>
            </a:extLst>
          </p:cNvPr>
          <p:cNvGrpSpPr/>
          <p:nvPr/>
        </p:nvGrpSpPr>
        <p:grpSpPr>
          <a:xfrm>
            <a:off x="619016" y="2564814"/>
            <a:ext cx="6825774" cy="707886"/>
            <a:chOff x="619016" y="2289605"/>
            <a:chExt cx="6825774" cy="70788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D65EFFB-77B3-4093-9EBE-5BC7CD9D594B}"/>
                </a:ext>
              </a:extLst>
            </p:cNvPr>
            <p:cNvGrpSpPr/>
            <p:nvPr/>
          </p:nvGrpSpPr>
          <p:grpSpPr>
            <a:xfrm>
              <a:off x="619016" y="2289605"/>
              <a:ext cx="2135058" cy="707886"/>
              <a:chOff x="294640" y="3596640"/>
              <a:chExt cx="2135058" cy="70788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775390-ADD7-4C94-8805-D912724ABC3E}"/>
                  </a:ext>
                </a:extLst>
              </p:cNvPr>
              <p:cNvSpPr txBox="1"/>
              <p:nvPr/>
            </p:nvSpPr>
            <p:spPr>
              <a:xfrm>
                <a:off x="294640" y="3596640"/>
                <a:ext cx="5020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1</a:t>
                </a:r>
                <a:endParaRPr lang="ko-KR" altLang="en-US" sz="4000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461C2D-7B54-4B3D-9449-360FD650556A}"/>
                  </a:ext>
                </a:extLst>
              </p:cNvPr>
              <p:cNvSpPr txBox="1"/>
              <p:nvPr/>
            </p:nvSpPr>
            <p:spPr>
              <a:xfrm>
                <a:off x="943394" y="3688973"/>
                <a:ext cx="14863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rgbClr val="393939"/>
                    </a:solidFill>
                  </a:rPr>
                  <a:t>분석 목적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815D7E5-60ED-43DF-A965-981DE5CCE4E8}"/>
                </a:ext>
              </a:extLst>
            </p:cNvPr>
            <p:cNvSpPr txBox="1"/>
            <p:nvPr/>
          </p:nvSpPr>
          <p:spPr>
            <a:xfrm>
              <a:off x="4268921" y="2491882"/>
              <a:ext cx="3175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393939"/>
                  </a:solidFill>
                  <a:latin typeface="Arial Nova Light" panose="020B0304020202020204" pitchFamily="34" charset="0"/>
                </a:rPr>
                <a:t>안개 판단 기능의 필요성 </a:t>
              </a:r>
              <a:r>
                <a:rPr lang="en-US" altLang="ko-KR" sz="1400" dirty="0">
                  <a:solidFill>
                    <a:srgbClr val="393939"/>
                  </a:solidFill>
                  <a:latin typeface="Arial Nova Light" panose="020B0304020202020204" pitchFamily="34" charset="0"/>
                </a:rPr>
                <a:t>/ </a:t>
              </a:r>
              <a:r>
                <a:rPr lang="ko-KR" altLang="en-US" sz="1400" dirty="0">
                  <a:solidFill>
                    <a:srgbClr val="393939"/>
                  </a:solidFill>
                  <a:latin typeface="Arial Nova Light" panose="020B0304020202020204" pitchFamily="34" charset="0"/>
                </a:rPr>
                <a:t>안개 판단 장치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858FC87-7DFB-4105-AA9D-364F5C1BF58D}"/>
              </a:ext>
            </a:extLst>
          </p:cNvPr>
          <p:cNvGrpSpPr/>
          <p:nvPr/>
        </p:nvGrpSpPr>
        <p:grpSpPr>
          <a:xfrm>
            <a:off x="619016" y="3555652"/>
            <a:ext cx="5189108" cy="707886"/>
            <a:chOff x="619016" y="3280443"/>
            <a:chExt cx="5189108" cy="70788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CF3CB36-97CB-4B01-AB5E-847ED38F7969}"/>
                </a:ext>
              </a:extLst>
            </p:cNvPr>
            <p:cNvGrpSpPr/>
            <p:nvPr/>
          </p:nvGrpSpPr>
          <p:grpSpPr>
            <a:xfrm>
              <a:off x="619016" y="3280443"/>
              <a:ext cx="2750611" cy="707886"/>
              <a:chOff x="294640" y="3596640"/>
              <a:chExt cx="2750611" cy="70788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33E10E-6802-4565-A9E8-5457EEEB6662}"/>
                  </a:ext>
                </a:extLst>
              </p:cNvPr>
              <p:cNvSpPr txBox="1"/>
              <p:nvPr/>
            </p:nvSpPr>
            <p:spPr>
              <a:xfrm>
                <a:off x="294640" y="3596640"/>
                <a:ext cx="5020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2</a:t>
                </a:r>
                <a:endParaRPr lang="ko-KR" altLang="en-US" sz="4000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C73533-A9D9-4EEB-A800-80F0AD62009F}"/>
                  </a:ext>
                </a:extLst>
              </p:cNvPr>
              <p:cNvSpPr txBox="1"/>
              <p:nvPr/>
            </p:nvSpPr>
            <p:spPr>
              <a:xfrm>
                <a:off x="943394" y="3688973"/>
                <a:ext cx="21018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rgbClr val="393939"/>
                    </a:solidFill>
                  </a:rPr>
                  <a:t>사용할 데이터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0878532-1B29-4755-8161-781DC10241C0}"/>
                </a:ext>
              </a:extLst>
            </p:cNvPr>
            <p:cNvSpPr txBox="1"/>
            <p:nvPr/>
          </p:nvSpPr>
          <p:spPr>
            <a:xfrm>
              <a:off x="4268920" y="3495886"/>
              <a:ext cx="15392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393939"/>
                  </a:solidFill>
                  <a:latin typeface="Arial Nova Light" panose="020B0304020202020204" pitchFamily="34" charset="0"/>
                </a:rPr>
                <a:t>공공데이터의 활용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A08325B-C038-298C-9C65-E0BF34C72B42}"/>
              </a:ext>
            </a:extLst>
          </p:cNvPr>
          <p:cNvGrpSpPr/>
          <p:nvPr/>
        </p:nvGrpSpPr>
        <p:grpSpPr>
          <a:xfrm>
            <a:off x="619016" y="4546490"/>
            <a:ext cx="4841255" cy="707886"/>
            <a:chOff x="619016" y="4271281"/>
            <a:chExt cx="4841255" cy="70788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0D1E44C-6008-4F6E-880B-4E8105F0CF77}"/>
                </a:ext>
              </a:extLst>
            </p:cNvPr>
            <p:cNvGrpSpPr/>
            <p:nvPr/>
          </p:nvGrpSpPr>
          <p:grpSpPr>
            <a:xfrm>
              <a:off x="619016" y="4271281"/>
              <a:ext cx="2750611" cy="707886"/>
              <a:chOff x="294640" y="3596640"/>
              <a:chExt cx="2750611" cy="707886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C6CD2E-3CC1-4835-B282-AE92CEFFFE97}"/>
                  </a:ext>
                </a:extLst>
              </p:cNvPr>
              <p:cNvSpPr txBox="1"/>
              <p:nvPr/>
            </p:nvSpPr>
            <p:spPr>
              <a:xfrm>
                <a:off x="294640" y="3596640"/>
                <a:ext cx="5020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chemeClr val="accent1"/>
                    </a:solidFill>
                    <a:latin typeface="+mj-ea"/>
                    <a:ea typeface="+mj-ea"/>
                  </a:rPr>
                  <a:t>3</a:t>
                </a:r>
                <a:endParaRPr lang="ko-KR" altLang="en-US" sz="4000" b="1" dirty="0">
                  <a:solidFill>
                    <a:schemeClr val="accent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245155-BF92-4471-AC62-A87A47A31390}"/>
                  </a:ext>
                </a:extLst>
              </p:cNvPr>
              <p:cNvSpPr txBox="1"/>
              <p:nvPr/>
            </p:nvSpPr>
            <p:spPr>
              <a:xfrm>
                <a:off x="943394" y="3688973"/>
                <a:ext cx="21018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800" spc="-150" dirty="0">
                    <a:solidFill>
                      <a:srgbClr val="393939"/>
                    </a:solidFill>
                  </a:rPr>
                  <a:t>프로젝트 내용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AC1990-BFF3-4AA5-95DC-8A41214D61CA}"/>
                </a:ext>
              </a:extLst>
            </p:cNvPr>
            <p:cNvSpPr txBox="1"/>
            <p:nvPr/>
          </p:nvSpPr>
          <p:spPr>
            <a:xfrm>
              <a:off x="4268919" y="4499890"/>
              <a:ext cx="1191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rgbClr val="393939"/>
                  </a:solidFill>
                  <a:latin typeface="Arial Nova Light" panose="020B0304020202020204" pitchFamily="34" charset="0"/>
                </a:rPr>
                <a:t>전처리 작업 </a:t>
              </a:r>
              <a:r>
                <a:rPr lang="en-US" altLang="ko-KR" sz="1400" dirty="0">
                  <a:solidFill>
                    <a:srgbClr val="393939"/>
                  </a:solidFill>
                  <a:latin typeface="Arial Nova Light" panose="020B0304020202020204" pitchFamily="34" charset="0"/>
                </a:rPr>
                <a:t>/ </a:t>
              </a:r>
              <a:endParaRPr lang="ko-KR" altLang="en-US" sz="1400" dirty="0">
                <a:solidFill>
                  <a:srgbClr val="393939"/>
                </a:solidFill>
                <a:latin typeface="Arial Nova Light" panose="020B03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분석 목적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14E8D7-0C84-4A65-9B23-D1A13628D52B}"/>
              </a:ext>
            </a:extLst>
          </p:cNvPr>
          <p:cNvSpPr/>
          <p:nvPr/>
        </p:nvSpPr>
        <p:spPr>
          <a:xfrm>
            <a:off x="599659" y="1506402"/>
            <a:ext cx="287020" cy="2870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F335AD-9242-4BFA-A736-00EAA5C720F9}"/>
              </a:ext>
            </a:extLst>
          </p:cNvPr>
          <p:cNvSpPr txBox="1"/>
          <p:nvPr/>
        </p:nvSpPr>
        <p:spPr>
          <a:xfrm>
            <a:off x="781979" y="1908190"/>
            <a:ext cx="40707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국내 뿐만 아니라 미국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유럽 등 선진국에서도 안개로 인한 교통사고가 빈번하게 발생하고 있다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상당수가 대형사고로 확산되었음</a:t>
            </a:r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시야가 확보되지 않는 안개 속 도로에서는 다른 기상상태에 비해 사고 발생 가능성이 크며 치사율도 강설시보다 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4.2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배나 높음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교통사고 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건당 사망자수 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안개 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10.6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 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2.9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눈 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2.5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71A00-85F1-4713-9F2D-29E0732C8014}"/>
              </a:ext>
            </a:extLst>
          </p:cNvPr>
          <p:cNvSpPr txBox="1"/>
          <p:nvPr/>
        </p:nvSpPr>
        <p:spPr>
          <a:xfrm>
            <a:off x="1118547" y="1449857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안개 판단의 필요성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3EFB3-E76E-D7F1-A9CA-275128E3B22F}"/>
              </a:ext>
            </a:extLst>
          </p:cNvPr>
          <p:cNvSpPr txBox="1"/>
          <p:nvPr/>
        </p:nvSpPr>
        <p:spPr>
          <a:xfrm>
            <a:off x="1374141" y="5885557"/>
            <a:ext cx="2886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기상 상태에 따른 교통사고 비교</a:t>
            </a:r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출처 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도로교통공단 교통과학연구원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937838F-AC3F-16AE-B6EC-73562493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79" y="3758821"/>
            <a:ext cx="3906362" cy="207526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89DCDBBA-86D6-1443-E1F0-8C31933FA470}"/>
              </a:ext>
            </a:extLst>
          </p:cNvPr>
          <p:cNvSpPr/>
          <p:nvPr/>
        </p:nvSpPr>
        <p:spPr>
          <a:xfrm>
            <a:off x="6322442" y="1506402"/>
            <a:ext cx="287020" cy="2870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AC89DE-35EE-E5D6-6CD1-2CC7578C529C}"/>
              </a:ext>
            </a:extLst>
          </p:cNvPr>
          <p:cNvSpPr txBox="1"/>
          <p:nvPr/>
        </p:nvSpPr>
        <p:spPr>
          <a:xfrm>
            <a:off x="6689046" y="1449857"/>
            <a:ext cx="2297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-150" dirty="0">
                <a:solidFill>
                  <a:srgbClr val="393939"/>
                </a:solidFill>
                <a:latin typeface="+mj-ea"/>
                <a:ea typeface="+mj-ea"/>
              </a:rPr>
              <a:t>안개 판단 방법 및 장치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15C886B-8D85-DE6E-CF18-65D1AD0F840B}"/>
              </a:ext>
            </a:extLst>
          </p:cNvPr>
          <p:cNvCxnSpPr/>
          <p:nvPr/>
        </p:nvCxnSpPr>
        <p:spPr>
          <a:xfrm>
            <a:off x="5741043" y="1449857"/>
            <a:ext cx="0" cy="5101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83DE290-62F4-E135-E364-364DE6ECC24B}"/>
              </a:ext>
            </a:extLst>
          </p:cNvPr>
          <p:cNvSpPr txBox="1"/>
          <p:nvPr/>
        </p:nvSpPr>
        <p:spPr>
          <a:xfrm>
            <a:off x="6609462" y="1908190"/>
            <a:ext cx="40707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안개란 매우 미세한 물방울이 대기 중에 떠 있어 수평시정이 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1km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미만일 때를 이야기하며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판단하기 위해서 시정계를 사용함</a:t>
            </a:r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시정계는 매우 고가의 가격으로 시중에 판매되며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대량 구매에 어려움이 있음</a:t>
            </a:r>
          </a:p>
        </p:txBody>
      </p:sp>
      <p:pic>
        <p:nvPicPr>
          <p:cNvPr id="33" name="Picture 2" descr="NAS Korea">
            <a:extLst>
              <a:ext uri="{FF2B5EF4-FFF2-40B4-BE49-F238E27FC236}">
                <a16:creationId xmlns:a16="http://schemas.microsoft.com/office/drawing/2014/main" id="{3F90CBBF-A09D-8978-F406-96A4ED40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587" y="3758821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DC2B522-D30B-4677-157D-FCE326501D45}"/>
              </a:ext>
            </a:extLst>
          </p:cNvPr>
          <p:cNvSpPr txBox="1"/>
          <p:nvPr/>
        </p:nvSpPr>
        <p:spPr>
          <a:xfrm>
            <a:off x="7215511" y="5739561"/>
            <a:ext cx="231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안개 판단 </a:t>
            </a:r>
            <a:r>
              <a:rPr lang="ko-KR" altLang="en-US" sz="1400" spc="-150" dirty="0" err="1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시정계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(NAS KOREA)</a:t>
            </a:r>
            <a:endParaRPr lang="ko-KR" altLang="en-US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89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사용할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D78AA2-3547-46F7-1804-D3D0C1E15146}"/>
              </a:ext>
            </a:extLst>
          </p:cNvPr>
          <p:cNvSpPr txBox="1"/>
          <p:nvPr/>
        </p:nvSpPr>
        <p:spPr>
          <a:xfrm>
            <a:off x="339536" y="1264666"/>
            <a:ext cx="5657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공공 데이터의 활용 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: 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기상청 기상자료 개방 포털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F5699C-4AF4-4E82-5FF7-B33CDAE7156C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664AA-E64E-C46C-EA0F-BC57AB46D6AA}"/>
              </a:ext>
            </a:extLst>
          </p:cNvPr>
          <p:cNvSpPr txBox="1"/>
          <p:nvPr/>
        </p:nvSpPr>
        <p:spPr>
          <a:xfrm>
            <a:off x="781978" y="1908190"/>
            <a:ext cx="86973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종관기상관측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(ASOS)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종관규모의 날씨를 파악하기 위하여 정해진 시각에 모든 관측소에서 같은 시각에 실시하는 지상관측</a:t>
            </a:r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기온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습도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기압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지면온도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풍향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풍속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일조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장소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날씨현상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이슬점온도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시정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구름 등의 데이터를 제공</a:t>
            </a:r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BD3A3D1-7B5A-3ABA-BE30-E4E8ACF3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" y="2992142"/>
            <a:ext cx="11161395" cy="32981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F80F58E-DF89-670C-DFD7-9D3FFEAB6F76}"/>
              </a:ext>
            </a:extLst>
          </p:cNvPr>
          <p:cNvSpPr txBox="1"/>
          <p:nvPr/>
        </p:nvSpPr>
        <p:spPr>
          <a:xfrm>
            <a:off x="4841678" y="6327820"/>
            <a:ext cx="2310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종관기상관측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(ASOS)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856754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8AD9E7-AA5F-A2F3-E692-C49907F63A3B}"/>
              </a:ext>
            </a:extLst>
          </p:cNvPr>
          <p:cNvSpPr txBox="1"/>
          <p:nvPr/>
        </p:nvSpPr>
        <p:spPr>
          <a:xfrm>
            <a:off x="339536" y="1264666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분석 방법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7396AF0-CC4E-B1E7-BAEE-B9C9A1AE7926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657BFE-6E54-7A50-CD1F-26FF71E60378}"/>
              </a:ext>
            </a:extLst>
          </p:cNvPr>
          <p:cNvSpPr/>
          <p:nvPr/>
        </p:nvSpPr>
        <p:spPr>
          <a:xfrm>
            <a:off x="1368504" y="2620307"/>
            <a:ext cx="566684" cy="566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41148-BC37-DF52-9DAA-F71E3275724F}"/>
              </a:ext>
            </a:extLst>
          </p:cNvPr>
          <p:cNvSpPr txBox="1"/>
          <p:nvPr/>
        </p:nvSpPr>
        <p:spPr>
          <a:xfrm>
            <a:off x="877435" y="3429000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>
                <a:solidFill>
                  <a:srgbClr val="393939"/>
                </a:solidFill>
                <a:latin typeface="+mj-ea"/>
                <a:ea typeface="+mj-ea"/>
              </a:rPr>
              <a:t>데이터 탐색</a:t>
            </a:r>
            <a:endParaRPr lang="ko-KR" altLang="en-US" sz="2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BDAE0-D779-5670-F5B1-EC78D5036F75}"/>
              </a:ext>
            </a:extLst>
          </p:cNvPr>
          <p:cNvSpPr txBox="1"/>
          <p:nvPr/>
        </p:nvSpPr>
        <p:spPr>
          <a:xfrm>
            <a:off x="742302" y="4078371"/>
            <a:ext cx="1920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결측 치 파악</a:t>
            </a:r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날씨데이터 시각화</a:t>
            </a:r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시간에 따른 안개 발생 빈도 시각화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1DE8027-F502-CABF-69C6-C4CEB9A8A467}"/>
              </a:ext>
            </a:extLst>
          </p:cNvPr>
          <p:cNvSpPr/>
          <p:nvPr/>
        </p:nvSpPr>
        <p:spPr>
          <a:xfrm>
            <a:off x="4111706" y="2620307"/>
            <a:ext cx="566684" cy="566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2</a:t>
            </a:r>
            <a:endParaRPr lang="ko-KR" alt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BDFA1-BE9B-3D18-4A95-F537EF60DB2F}"/>
              </a:ext>
            </a:extLst>
          </p:cNvPr>
          <p:cNvSpPr txBox="1"/>
          <p:nvPr/>
        </p:nvSpPr>
        <p:spPr>
          <a:xfrm>
            <a:off x="3620637" y="3429000"/>
            <a:ext cx="154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데이터 처리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CA918D5-9ED6-2090-9C4E-786E40A0B43A}"/>
              </a:ext>
            </a:extLst>
          </p:cNvPr>
          <p:cNvSpPr/>
          <p:nvPr/>
        </p:nvSpPr>
        <p:spPr>
          <a:xfrm>
            <a:off x="6854908" y="2620307"/>
            <a:ext cx="566684" cy="566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3</a:t>
            </a:r>
            <a:endParaRPr lang="ko-KR" alt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BFCEA-0F23-32F0-2713-A6622D0C3667}"/>
              </a:ext>
            </a:extLst>
          </p:cNvPr>
          <p:cNvSpPr txBox="1"/>
          <p:nvPr/>
        </p:nvSpPr>
        <p:spPr>
          <a:xfrm>
            <a:off x="6363839" y="3429000"/>
            <a:ext cx="154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모델 구축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C7401C7-8211-B7B2-9DC2-91D65E9F13D1}"/>
              </a:ext>
            </a:extLst>
          </p:cNvPr>
          <p:cNvSpPr/>
          <p:nvPr/>
        </p:nvSpPr>
        <p:spPr>
          <a:xfrm>
            <a:off x="9598110" y="2620307"/>
            <a:ext cx="566684" cy="5666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4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2C232B-9A59-EDC6-D9BE-1F03D9EF2184}"/>
              </a:ext>
            </a:extLst>
          </p:cNvPr>
          <p:cNvSpPr txBox="1"/>
          <p:nvPr/>
        </p:nvSpPr>
        <p:spPr>
          <a:xfrm>
            <a:off x="9107041" y="3429000"/>
            <a:ext cx="1548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모델 검증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56E53C-CDE3-5AA8-9B0B-117A429CB953}"/>
              </a:ext>
            </a:extLst>
          </p:cNvPr>
          <p:cNvSpPr txBox="1"/>
          <p:nvPr/>
        </p:nvSpPr>
        <p:spPr>
          <a:xfrm>
            <a:off x="3620637" y="4078371"/>
            <a:ext cx="154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정규화</a:t>
            </a:r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(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이상 값 처리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F1C537-9687-6550-1E19-3F89AF49DA59}"/>
              </a:ext>
            </a:extLst>
          </p:cNvPr>
          <p:cNvSpPr txBox="1"/>
          <p:nvPr/>
        </p:nvSpPr>
        <p:spPr>
          <a:xfrm>
            <a:off x="6456751" y="4078371"/>
            <a:ext cx="1548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셋 분할 </a:t>
            </a:r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(train : test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비율 설정</a:t>
            </a:r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algn="just"/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GBM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모델을 사용</a:t>
            </a:r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145389-C29A-2E1F-F6BA-C98CDEF6C784}"/>
              </a:ext>
            </a:extLst>
          </p:cNvPr>
          <p:cNvSpPr txBox="1"/>
          <p:nvPr/>
        </p:nvSpPr>
        <p:spPr>
          <a:xfrm>
            <a:off x="9107041" y="4016815"/>
            <a:ext cx="1548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 중요도 파악</a:t>
            </a:r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모델 선택</a:t>
            </a:r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algn="just"/>
            <a:r>
              <a:rPr lang="en-US" altLang="ko-KR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15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성능 파악</a:t>
            </a:r>
            <a:endParaRPr lang="en-US" altLang="ko-KR" sz="1400" spc="-15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894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AFE26-E49C-56C6-0B36-F35A2EDC3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EC17AD-3A1C-C6A6-D491-88848176C496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835BC-8739-D704-D65C-ECD5DCE7C455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ABF21-9299-6325-854F-422BC0B905BC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AB6510-7648-977B-AB4D-BB793AA92BA0}"/>
              </a:ext>
            </a:extLst>
          </p:cNvPr>
          <p:cNvSpPr txBox="1"/>
          <p:nvPr/>
        </p:nvSpPr>
        <p:spPr>
          <a:xfrm>
            <a:off x="339536" y="1264666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데이터 분석 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&amp; 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전처리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BEAAC98-8FB1-2A42-45CF-A481F208EC81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FD065-7CB7-9CE8-2CC7-C478BB0FB0E8}"/>
              </a:ext>
            </a:extLst>
          </p:cNvPr>
          <p:cNvSpPr txBox="1"/>
          <p:nvPr/>
        </p:nvSpPr>
        <p:spPr>
          <a:xfrm>
            <a:off x="339535" y="1914037"/>
            <a:ext cx="83783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필요하지 않은 열 제거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장소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장소명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장소는 청주로 지정하여 진행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지면상태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없음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Nan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일조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일사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밤에 해당 값은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0),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강수량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비가 오지 않을 때에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0),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날씨현상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맑은 날씨는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0)</a:t>
            </a:r>
          </a:p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날짜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(date)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월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시로 분리</a:t>
            </a:r>
            <a:endParaRPr lang="en-US" altLang="ko-KR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현상번호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dirty="0" err="1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국내식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처리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앞의 현상번호로 변경</a:t>
            </a:r>
            <a:b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Ex. 1905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19 / 191611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19</a:t>
            </a:r>
          </a:p>
          <a:p>
            <a:pPr marL="285750" indent="-285750" algn="just">
              <a:buFontTx/>
              <a:buChar char="-"/>
            </a:pPr>
            <a:endParaRPr lang="ko-KR" altLang="en-US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7976FEF-27A6-CCAD-6B7F-8B831F3A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70" y="3795171"/>
            <a:ext cx="5449795" cy="296091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FC3A6F4-B376-41AF-AA6A-D01CA2900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811" y="3795170"/>
            <a:ext cx="3207200" cy="296091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E6D79B-77AF-2E6A-B908-540BC7290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340" y="1914037"/>
            <a:ext cx="987638" cy="87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002DC5A-669B-490E-7A5E-186674EA2E5C}"/>
              </a:ext>
            </a:extLst>
          </p:cNvPr>
          <p:cNvSpPr txBox="1"/>
          <p:nvPr/>
        </p:nvSpPr>
        <p:spPr>
          <a:xfrm>
            <a:off x="9459610" y="2887189"/>
            <a:ext cx="181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현상번호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400" dirty="0" err="1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박무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연무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259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6283D-9B73-DEE3-69C4-FAF72483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9F2D62D3-91EC-E30F-F4AD-95B5B5826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98" y="1811044"/>
            <a:ext cx="6384176" cy="4909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6B038A3-D6AC-6748-A151-13B16933558A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AD728-53CD-9913-7CEE-7A29879B298F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B945F-4FF5-F20C-0D65-305C21374E15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02DF15-33EE-D812-BDD9-F57366DC402B}"/>
              </a:ext>
            </a:extLst>
          </p:cNvPr>
          <p:cNvSpPr txBox="1"/>
          <p:nvPr/>
        </p:nvSpPr>
        <p:spPr>
          <a:xfrm>
            <a:off x="339536" y="1264666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데이터 분석 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&amp; 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전처리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D74186-D415-D657-AE47-6EA1F7874496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A51AE-778F-DF3F-761F-8C4F88BCD404}"/>
              </a:ext>
            </a:extLst>
          </p:cNvPr>
          <p:cNvSpPr txBox="1"/>
          <p:nvPr/>
        </p:nvSpPr>
        <p:spPr>
          <a:xfrm>
            <a:off x="339536" y="1914037"/>
            <a:ext cx="53066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Heatmap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통한 데이터 연관성 분석</a:t>
            </a:r>
            <a:endParaRPr lang="en-US" altLang="ko-KR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시정거리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(VD)</a:t>
            </a:r>
            <a:b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온도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풍속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습도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일조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일사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지면온도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연관성이 있음</a:t>
            </a:r>
            <a:endParaRPr lang="en-US" altLang="ko-KR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ko-KR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날씨 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(weather)</a:t>
            </a:r>
            <a:b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온도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풍속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습도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일사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지면온도</a:t>
            </a:r>
            <a:r>
              <a:rPr lang="en-US" altLang="ko-KR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400" dirty="0">
                <a:solidFill>
                  <a:srgbClr val="393939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연관성이 있음</a:t>
            </a:r>
            <a:endParaRPr lang="en-US" altLang="ko-KR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endParaRPr lang="en-US" altLang="ko-KR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algn="just">
              <a:buFontTx/>
              <a:buChar char="-"/>
            </a:pPr>
            <a:endParaRPr lang="ko-KR" altLang="en-US" sz="1400" dirty="0">
              <a:solidFill>
                <a:srgbClr val="393939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582FDE-5026-BE5F-3548-82C1D0831054}"/>
              </a:ext>
            </a:extLst>
          </p:cNvPr>
          <p:cNvSpPr/>
          <p:nvPr/>
        </p:nvSpPr>
        <p:spPr>
          <a:xfrm>
            <a:off x="6161103" y="4882720"/>
            <a:ext cx="5078027" cy="23081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9F77E2-6D45-E72C-CD88-3089F68483DE}"/>
              </a:ext>
            </a:extLst>
          </p:cNvPr>
          <p:cNvSpPr/>
          <p:nvPr/>
        </p:nvSpPr>
        <p:spPr>
          <a:xfrm>
            <a:off x="6161103" y="4616389"/>
            <a:ext cx="5078027" cy="26633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579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D791-B94E-F0F5-FEB0-6D180AD48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396A8D-5312-134F-C254-F3D891656338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175B4-9DCB-B041-038C-221F67F8BC06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13525-3DF2-914A-11DD-020AC7C2A307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C92012-336B-0067-385A-1F776E1C7C82}"/>
              </a:ext>
            </a:extLst>
          </p:cNvPr>
          <p:cNvSpPr txBox="1"/>
          <p:nvPr/>
        </p:nvSpPr>
        <p:spPr>
          <a:xfrm>
            <a:off x="339536" y="126466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모델 구축 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&amp; 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검증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CD7F874-47E0-44EE-D6B6-A76C923AFD29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9C96DDE-51C9-6722-FE8C-B7A86BCE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371" y="1914037"/>
            <a:ext cx="2905530" cy="1514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06AF7E-C09D-ACC2-F9AE-B45DF8407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48" y="1914037"/>
            <a:ext cx="5974598" cy="331651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128F452-4824-C6A0-58E9-E42E40E96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371" y="3703747"/>
            <a:ext cx="3086531" cy="562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7602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CC460-50F1-56F6-52E8-41EE26AD1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2F4591-8EEA-E152-9965-BA368F2AAFD3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D6551-12A8-2772-80AF-7524C7EC4862}"/>
              </a:ext>
            </a:extLst>
          </p:cNvPr>
          <p:cNvSpPr txBox="1"/>
          <p:nvPr/>
        </p:nvSpPr>
        <p:spPr>
          <a:xfrm>
            <a:off x="875104" y="101916"/>
            <a:ext cx="2550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bg1"/>
                </a:solidFill>
              </a:rPr>
              <a:t>프로젝트 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F5B78-C7B1-DE86-FD07-27CDC2DC242B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3,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D48018-5E45-F522-7590-5632C3EAB269}"/>
              </a:ext>
            </a:extLst>
          </p:cNvPr>
          <p:cNvSpPr txBox="1"/>
          <p:nvPr/>
        </p:nvSpPr>
        <p:spPr>
          <a:xfrm>
            <a:off x="339536" y="1264666"/>
            <a:ext cx="2117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모델 구축 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&amp; 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검증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355EC3-82A3-6CDB-A91D-5373EDE32B0F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D3254BA-9768-7866-2FAF-23E8D869C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48" y="1914037"/>
            <a:ext cx="5986791" cy="32860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2DD247-CC3F-FF0E-294D-E1DA1FE8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71" y="1914037"/>
            <a:ext cx="2905530" cy="15146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CE8906-287F-3A58-A5BB-44E22C034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371" y="3713273"/>
            <a:ext cx="3057952" cy="552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477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538</Words>
  <Application>Microsoft Office PowerPoint</Application>
  <PresentationFormat>와이드스크린</PresentationFormat>
  <Paragraphs>97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나눔스퀘어</vt:lpstr>
      <vt:lpstr>나눔스퀘어 ExtraBold</vt:lpstr>
      <vt:lpstr>나눔스퀘어 Light</vt:lpstr>
      <vt:lpstr>Arial</vt:lpstr>
      <vt:lpstr>Arial Nova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문 정민</cp:lastModifiedBy>
  <cp:revision>40</cp:revision>
  <dcterms:created xsi:type="dcterms:W3CDTF">2020-09-07T02:34:06Z</dcterms:created>
  <dcterms:modified xsi:type="dcterms:W3CDTF">2024-12-05T09:46:59Z</dcterms:modified>
</cp:coreProperties>
</file>