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6"/>
  </p:notesMasterIdLst>
  <p:handoutMasterIdLst>
    <p:handoutMasterId r:id="rId17"/>
  </p:handoutMasterIdLst>
  <p:sldIdLst>
    <p:sldId id="1162" r:id="rId4"/>
    <p:sldId id="1163" r:id="rId5"/>
    <p:sldId id="824" r:id="rId6"/>
    <p:sldId id="1311" r:id="rId7"/>
    <p:sldId id="1313" r:id="rId8"/>
    <p:sldId id="1316" r:id="rId9"/>
    <p:sldId id="1317" r:id="rId10"/>
    <p:sldId id="1310" r:id="rId11"/>
    <p:sldId id="1314" r:id="rId12"/>
    <p:sldId id="1315" r:id="rId13"/>
    <p:sldId id="1322" r:id="rId14"/>
    <p:sldId id="485" r:id="rId15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65A9D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 autoAdjust="0"/>
    <p:restoredTop sz="90810" autoAdjust="0"/>
  </p:normalViewPr>
  <p:slideViewPr>
    <p:cSldViewPr showGuides="1">
      <p:cViewPr varScale="1">
        <p:scale>
          <a:sx n="80" d="100"/>
          <a:sy n="80" d="100"/>
        </p:scale>
        <p:origin x="1428" y="45"/>
      </p:cViewPr>
      <p:guideLst>
        <p:guide orient="horz" pos="2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E:\machine%20learning\&#21161;&#25945;\wines_SPA.xls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E:\machine%20learning\&#21161;&#25945;\wines_SPA.xls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E:\machine%20learning\&#21161;&#25945;\wines_SPA.xls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oleObject" Target="file:///E:\machine%20learning\&#21161;&#25945;\wines_SPA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machine%20learning\&#21161;&#25945;\New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cap="none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t>region (计数)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'[wines_SPA.xls]筛选分析-region (计数)'!$B$1</c:f>
              <c:strCache>
                <c:ptCount val="1"/>
                <c:pt idx="0">
                  <c:v>region (计数)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delete val="1"/>
          </c:dLbls>
          <c:cat>
            <c:strRef>
              <c:f>'[wines_SPA.xls]筛选分析-region (计数)'!$A$2:$A$77</c:f>
              <c:strCache>
                <c:ptCount val="76"/>
                <c:pt idx="0">
                  <c:v>Rioja</c:v>
                </c:pt>
                <c:pt idx="1">
                  <c:v>Ribera del Duero</c:v>
                </c:pt>
                <c:pt idx="2">
                  <c:v>Priorato</c:v>
                </c:pt>
                <c:pt idx="3">
                  <c:v>Toro</c:v>
                </c:pt>
                <c:pt idx="4">
                  <c:v>Vino de Espana</c:v>
                </c:pt>
                <c:pt idx="5">
                  <c:v>Rias Baixas</c:v>
                </c:pt>
                <c:pt idx="6">
                  <c:v>Jerez-Xeres-Sherry</c:v>
                </c:pt>
                <c:pt idx="7">
                  <c:v>Bierzo</c:v>
                </c:pt>
                <c:pt idx="8">
                  <c:v>Mallorca</c:v>
                </c:pt>
                <c:pt idx="9">
                  <c:v>Alicante</c:v>
                </c:pt>
                <c:pt idx="10">
                  <c:v>Costers del Segre</c:v>
                </c:pt>
                <c:pt idx="11">
                  <c:v>Ribeiro</c:v>
                </c:pt>
                <c:pt idx="12">
                  <c:v>El Terrerazo</c:v>
                </c:pt>
                <c:pt idx="13">
                  <c:v>Castilla y Leon</c:v>
                </c:pt>
                <c:pt idx="14">
                  <c:v>Cava</c:v>
                </c:pt>
                <c:pt idx="15">
                  <c:v>Montilla-Moriles</c:v>
                </c:pt>
                <c:pt idx="16">
                  <c:v>Jumilla</c:v>
                </c:pt>
                <c:pt idx="17">
                  <c:v>Emporda</c:v>
                </c:pt>
                <c:pt idx="18">
                  <c:v>Sardon de Duero</c:v>
                </c:pt>
                <c:pt idx="19">
                  <c:v>Penedes</c:v>
                </c:pt>
                <c:pt idx="20">
                  <c:v>Montsant</c:v>
                </c:pt>
                <c:pt idx="21">
                  <c:v>Rueda</c:v>
                </c:pt>
                <c:pt idx="22">
                  <c:v>Campo de Borja</c:v>
                </c:pt>
                <c:pt idx="23">
                  <c:v>Somontano</c:v>
                </c:pt>
                <c:pt idx="24">
                  <c:v>Rioja Alta</c:v>
                </c:pt>
                <c:pt idx="25">
                  <c:v>Jerez Amontillado</c:v>
                </c:pt>
                <c:pt idx="26">
                  <c:v>Jerez Palo Cortado</c:v>
                </c:pt>
                <c:pt idx="27">
                  <c:v>Navarra</c:v>
                </c:pt>
                <c:pt idx="28">
                  <c:v>Valdeorras</c:v>
                </c:pt>
                <c:pt idx="29">
                  <c:v>Cataluna</c:v>
                </c:pt>
                <c:pt idx="30">
                  <c:v>Valencia</c:v>
                </c:pt>
                <c:pt idx="31">
                  <c:v>Yecla</c:v>
                </c:pt>
                <c:pt idx="32">
                  <c:v>Utiel-Requena</c:v>
                </c:pt>
                <c:pt idx="33">
                  <c:v>Castilla</c:v>
                </c:pt>
                <c:pt idx="34">
                  <c:v>Cadiz</c:v>
                </c:pt>
                <c:pt idx="35">
                  <c:v>Rioja Alavesa</c:v>
                </c:pt>
                <c:pt idx="36">
                  <c:v>Almansa</c:v>
                </c:pt>
                <c:pt idx="37">
                  <c:v>Jerez Pedro Ximenes (PX)</c:v>
                </c:pt>
                <c:pt idx="38">
                  <c:v>Conca de Barbera</c:v>
                </c:pt>
                <c:pt idx="39">
                  <c:v>Malaga</c:v>
                </c:pt>
                <c:pt idx="40">
                  <c:v>Sierras de Malaga</c:v>
                </c:pt>
                <c:pt idx="41">
                  <c:v>Jerez Oloroso</c:v>
                </c:pt>
                <c:pt idx="42">
                  <c:v>Pla de Bages</c:v>
                </c:pt>
                <c:pt idx="43">
                  <c:v>Dominio de Valdepusa</c:v>
                </c:pt>
                <c:pt idx="44">
                  <c:v>Alella</c:v>
                </c:pt>
                <c:pt idx="45">
                  <c:v>Andalucia</c:v>
                </c:pt>
                <c:pt idx="46">
                  <c:v>Galicia</c:v>
                </c:pt>
                <c:pt idx="47">
                  <c:v>Manzanilla</c:v>
                </c:pt>
                <c:pt idx="48">
                  <c:v>Dehesa del Carrizal</c:v>
                </c:pt>
                <c:pt idx="49">
                  <c:v>Madrid</c:v>
                </c:pt>
                <c:pt idx="50">
                  <c:v>Carinena</c:v>
                </c:pt>
                <c:pt idx="51">
                  <c:v>Ribeira Sacra</c:v>
                </c:pt>
                <c:pt idx="52">
                  <c:v>Arinzano</c:v>
                </c:pt>
                <c:pt idx="53">
                  <c:v>Mentrida</c:v>
                </c:pt>
                <c:pt idx="54">
                  <c:v>Gran Canaria</c:v>
                </c:pt>
                <c:pt idx="55">
                  <c:v>Cigales</c:v>
                </c:pt>
                <c:pt idx="56">
                  <c:v>Pla i Llevant</c:v>
                </c:pt>
                <c:pt idx="57">
                  <c:v>Pago Calzadilla</c:v>
                </c:pt>
                <c:pt idx="58">
                  <c:v>Aragon</c:v>
                </c:pt>
                <c:pt idx="59">
                  <c:v>La Palma</c:v>
                </c:pt>
                <c:pt idx="60">
                  <c:v>Calatayud</c:v>
                </c:pt>
                <c:pt idx="61">
                  <c:v>Tarragona</c:v>
                </c:pt>
                <c:pt idx="62">
                  <c:v>Extremadura</c:v>
                </c:pt>
                <c:pt idx="63">
                  <c:v>La Mancha</c:v>
                </c:pt>
                <c:pt idx="64">
                  <c:v>Tierra del Vino de Zamora</c:v>
                </c:pt>
                <c:pt idx="65">
                  <c:v>Condado de Huelva</c:v>
                </c:pt>
                <c:pt idx="66">
                  <c:v>Jerez Cream</c:v>
                </c:pt>
                <c:pt idx="67">
                  <c:v>Monterrei</c:v>
                </c:pt>
                <c:pt idx="68">
                  <c:v>Ribera del Gallego-Cinco Villas</c:v>
                </c:pt>
                <c:pt idx="69">
                  <c:v>Binissalem-Mallorca</c:v>
                </c:pt>
                <c:pt idx="70">
                  <c:v>Murcia</c:v>
                </c:pt>
                <c:pt idx="71">
                  <c:v>Otazu</c:v>
                </c:pt>
                <c:pt idx="72">
                  <c:v>Valdejalon</c:v>
                </c:pt>
                <c:pt idx="73">
                  <c:v>Terra Alta</c:v>
                </c:pt>
                <c:pt idx="74">
                  <c:v>Arribes</c:v>
                </c:pt>
                <c:pt idx="75">
                  <c:v>Abona</c:v>
                </c:pt>
              </c:strCache>
            </c:strRef>
          </c:cat>
          <c:val>
            <c:numRef>
              <c:f>'[wines_SPA.xls]筛选分析-region (计数)'!$B$2:$B$77</c:f>
              <c:numCache>
                <c:formatCode>General</c:formatCode>
                <c:ptCount val="76"/>
                <c:pt idx="0">
                  <c:v>2440</c:v>
                </c:pt>
                <c:pt idx="1">
                  <c:v>1413</c:v>
                </c:pt>
                <c:pt idx="2">
                  <c:v>686</c:v>
                </c:pt>
                <c:pt idx="3">
                  <c:v>300</c:v>
                </c:pt>
                <c:pt idx="4">
                  <c:v>263</c:v>
                </c:pt>
                <c:pt idx="5">
                  <c:v>252</c:v>
                </c:pt>
                <c:pt idx="6">
                  <c:v>247</c:v>
                </c:pt>
                <c:pt idx="7">
                  <c:v>244</c:v>
                </c:pt>
                <c:pt idx="8">
                  <c:v>237</c:v>
                </c:pt>
                <c:pt idx="9">
                  <c:v>233</c:v>
                </c:pt>
                <c:pt idx="10">
                  <c:v>232</c:v>
                </c:pt>
                <c:pt idx="11">
                  <c:v>230</c:v>
                </c:pt>
                <c:pt idx="12">
                  <c:v>222</c:v>
                </c:pt>
                <c:pt idx="13">
                  <c:v>51</c:v>
                </c:pt>
                <c:pt idx="14">
                  <c:v>34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24</c:v>
                </c:pt>
                <c:pt idx="19">
                  <c:v>22</c:v>
                </c:pt>
                <c:pt idx="20">
                  <c:v>20</c:v>
                </c:pt>
                <c:pt idx="21">
                  <c:v>17</c:v>
                </c:pt>
                <c:pt idx="22">
                  <c:v>16</c:v>
                </c:pt>
                <c:pt idx="23">
                  <c:v>15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11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6</c:v>
                </c:pt>
                <c:pt idx="38">
                  <c:v>6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13404870"/>
        <c:axId val="549492875"/>
      </c:barChart>
      <c:catAx>
        <c:axId val="41340487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9492875"/>
        <c:crosses val="autoZero"/>
        <c:auto val="1"/>
        <c:lblAlgn val="ctr"/>
        <c:lblOffset val="100"/>
        <c:noMultiLvlLbl val="0"/>
      </c:catAx>
      <c:valAx>
        <c:axId val="5494928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4048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t>winery (计数)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'[wines_SPA.xls]筛选分析-winery (计数)'!$B$1</c:f>
              <c:strCache>
                <c:ptCount val="1"/>
                <c:pt idx="0">
                  <c:v>winery (计数)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5000">
                  <a:schemeClr val="accent1"/>
                </a:gs>
                <a:gs pos="75000">
                  <a:schemeClr val="accent1"/>
                </a:gs>
                <a:gs pos="7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'[wines_SPA.xls]筛选分析-winery (计数)'!$A$2:$A$481</c:f>
              <c:strCache>
                <c:ptCount val="480"/>
                <c:pt idx="0">
                  <c:v>Contino</c:v>
                </c:pt>
                <c:pt idx="1">
                  <c:v>Artadi</c:v>
                </c:pt>
                <c:pt idx="2">
                  <c:v>La Rioja Alta</c:v>
                </c:pt>
                <c:pt idx="3">
                  <c:v>Sierra Cantabria</c:v>
                </c:pt>
                <c:pt idx="4">
                  <c:v>Matarromera</c:v>
                </c:pt>
                <c:pt idx="5">
                  <c:v>Vina Pedrosa</c:v>
                </c:pt>
                <c:pt idx="6">
                  <c:v>Imperial</c:v>
                </c:pt>
                <c:pt idx="7">
                  <c:v>Losada</c:v>
                </c:pt>
                <c:pt idx="8">
                  <c:v>Sei Solo</c:v>
                </c:pt>
                <c:pt idx="9">
                  <c:v>Portal del Priorat</c:v>
                </c:pt>
                <c:pt idx="10">
                  <c:v>Ramon Bilbao</c:v>
                </c:pt>
                <c:pt idx="11">
                  <c:v>Matsu</c:v>
                </c:pt>
                <c:pt idx="12">
                  <c:v>La Vicalanda</c:v>
                </c:pt>
                <c:pt idx="13">
                  <c:v>Conreria d'Scala Dei</c:v>
                </c:pt>
                <c:pt idx="14">
                  <c:v>Lustau</c:v>
                </c:pt>
                <c:pt idx="15">
                  <c:v>Campillo</c:v>
                </c:pt>
                <c:pt idx="16">
                  <c:v>Bodegas La Horra</c:v>
                </c:pt>
                <c:pt idx="17">
                  <c:v>Mustiguillo</c:v>
                </c:pt>
                <c:pt idx="18">
                  <c:v>Mar de Frades</c:v>
                </c:pt>
                <c:pt idx="19">
                  <c:v>Enrique Mendoza</c:v>
                </c:pt>
                <c:pt idx="20">
                  <c:v>Clos Pons</c:v>
                </c:pt>
                <c:pt idx="21">
                  <c:v>Ramon do Casar</c:v>
                </c:pt>
                <c:pt idx="22">
                  <c:v>Binigrau</c:v>
                </c:pt>
                <c:pt idx="23">
                  <c:v>Vinedos de Paganos</c:v>
                </c:pt>
                <c:pt idx="24">
                  <c:v>Vega Sicilia</c:v>
                </c:pt>
                <c:pt idx="25">
                  <c:v>Remirez de Ganuza</c:v>
                </c:pt>
                <c:pt idx="26">
                  <c:v>Alvaro Palacios</c:v>
                </c:pt>
                <c:pt idx="27">
                  <c:v>Marques de Murrieta</c:v>
                </c:pt>
                <c:pt idx="28">
                  <c:v>Dominio de Pingus</c:v>
                </c:pt>
                <c:pt idx="29">
                  <c:v>Martinet</c:v>
                </c:pt>
                <c:pt idx="30">
                  <c:v>Abadia Retuerta</c:v>
                </c:pt>
                <c:pt idx="31">
                  <c:v>Vina Sastre</c:v>
                </c:pt>
                <c:pt idx="32">
                  <c:v>Emilio Moro</c:v>
                </c:pt>
                <c:pt idx="33">
                  <c:v>Toro Albala</c:v>
                </c:pt>
                <c:pt idx="34">
                  <c:v>Bodegas Roda</c:v>
                </c:pt>
                <c:pt idx="35">
                  <c:v>Muga</c:v>
                </c:pt>
                <c:pt idx="36">
                  <c:v>Bodega Contador (Benjamin Romeo)</c:v>
                </c:pt>
                <c:pt idx="37">
                  <c:v>Marques de Riscal</c:v>
                </c:pt>
                <c:pt idx="38">
                  <c:v>Clos Mogador</c:v>
                </c:pt>
                <c:pt idx="39">
                  <c:v>Pago de Los Capellanes</c:v>
                </c:pt>
                <c:pt idx="40">
                  <c:v>Familia Torres</c:v>
                </c:pt>
                <c:pt idx="41">
                  <c:v>Bodegas Mauro</c:v>
                </c:pt>
                <c:pt idx="42">
                  <c:v>Teso La Monja</c:v>
                </c:pt>
                <c:pt idx="43">
                  <c:v>Alion</c:v>
                </c:pt>
                <c:pt idx="44">
                  <c:v>Arzuaga</c:v>
                </c:pt>
                <c:pt idx="45">
                  <c:v>Bodegas Valduero</c:v>
                </c:pt>
                <c:pt idx="46">
                  <c:v>Bodega Numanthia</c:v>
                </c:pt>
                <c:pt idx="47">
                  <c:v>Bodegas Mas Alta</c:v>
                </c:pt>
                <c:pt idx="48">
                  <c:v>Allende</c:v>
                </c:pt>
                <c:pt idx="49">
                  <c:v>Hacienda Monasterio</c:v>
                </c:pt>
                <c:pt idx="50">
                  <c:v>Pintia</c:v>
                </c:pt>
                <c:pt idx="51">
                  <c:v>Tinto Pesquera</c:v>
                </c:pt>
                <c:pt idx="52">
                  <c:v>Bodegas El Nido</c:v>
                </c:pt>
                <c:pt idx="53">
                  <c:v>Mas Doix</c:v>
                </c:pt>
                <c:pt idx="54">
                  <c:v>Carmelo Rodero</c:v>
                </c:pt>
                <c:pt idx="55">
                  <c:v>R. Lopez de Heredia</c:v>
                </c:pt>
                <c:pt idx="56">
                  <c:v>Remelluri</c:v>
                </c:pt>
                <c:pt idx="57">
                  <c:v>Recaredo</c:v>
                </c:pt>
                <c:pt idx="58">
                  <c:v>Aalto</c:v>
                </c:pt>
                <c:pt idx="59">
                  <c:v>Castillo Perelada</c:v>
                </c:pt>
                <c:pt idx="60">
                  <c:v>Pago de Carraovejas</c:v>
                </c:pt>
                <c:pt idx="61">
                  <c:v>Clos Erasmus</c:v>
                </c:pt>
                <c:pt idx="62">
                  <c:v>Vinicola Real</c:v>
                </c:pt>
                <c:pt idx="63">
                  <c:v>Protos</c:v>
                </c:pt>
                <c:pt idx="64">
                  <c:v>Alto Moncayo</c:v>
                </c:pt>
                <c:pt idx="65">
                  <c:v>Gramona</c:v>
                </c:pt>
                <c:pt idx="66">
                  <c:v>Terroir Al Limit Soc. Lda</c:v>
                </c:pt>
                <c:pt idx="67">
                  <c:v>Benjamin de Rothschild - Vega Sicilia</c:v>
                </c:pt>
                <c:pt idx="68">
                  <c:v>Ferrer Bobet</c:v>
                </c:pt>
                <c:pt idx="69">
                  <c:v>Scala Dei</c:v>
                </c:pt>
                <c:pt idx="70">
                  <c:v>Bodegas San Roman</c:v>
                </c:pt>
                <c:pt idx="71">
                  <c:v>Anima Negra</c:v>
                </c:pt>
                <c:pt idx="72">
                  <c:v>Enate</c:v>
                </c:pt>
                <c:pt idx="73">
                  <c:v>Lan</c:v>
                </c:pt>
                <c:pt idx="74">
                  <c:v>Descendientes de J. Palacios</c:v>
                </c:pt>
                <c:pt idx="75">
                  <c:v>Bodegas Amaren</c:v>
                </c:pt>
                <c:pt idx="76">
                  <c:v>Tomas Postigo</c:v>
                </c:pt>
                <c:pt idx="77">
                  <c:v>Dominio del Aguila</c:v>
                </c:pt>
                <c:pt idx="78">
                  <c:v>Vall Llach</c:v>
                </c:pt>
                <c:pt idx="79">
                  <c:v>Marques de Caceres</c:v>
                </c:pt>
                <c:pt idx="80">
                  <c:v>Pujanza</c:v>
                </c:pt>
                <c:pt idx="81">
                  <c:v>Mas d'en Gil</c:v>
                </c:pt>
                <c:pt idx="82">
                  <c:v>Ossian</c:v>
                </c:pt>
                <c:pt idx="83">
                  <c:v>Dominio de Atauta</c:v>
                </c:pt>
                <c:pt idx="84">
                  <c:v>Juan Gil</c:v>
                </c:pt>
                <c:pt idx="85">
                  <c:v>Vizcarra</c:v>
                </c:pt>
                <c:pt idx="86">
                  <c:v>Bodegas Faustino</c:v>
                </c:pt>
                <c:pt idx="87">
                  <c:v>Costers del Siurana</c:v>
                </c:pt>
                <c:pt idx="88">
                  <c:v>Gomez Cruzado</c:v>
                </c:pt>
                <c:pt idx="89">
                  <c:v>Telmo Rodriguez</c:v>
                </c:pt>
                <c:pt idx="90">
                  <c:v>Senorio de San Vicente</c:v>
                </c:pt>
                <c:pt idx="91">
                  <c:v>Espectacle del Montsant</c:v>
                </c:pt>
                <c:pt idx="92">
                  <c:v>Marques de Vargas</c:v>
                </c:pt>
                <c:pt idx="93">
                  <c:v>Volver</c:v>
                </c:pt>
                <c:pt idx="94">
                  <c:v>Tridente</c:v>
                </c:pt>
                <c:pt idx="95">
                  <c:v>Cims de Porrera</c:v>
                </c:pt>
                <c:pt idx="96">
                  <c:v>Ordonez</c:v>
                </c:pt>
                <c:pt idx="97">
                  <c:v>Gonzalez-Byass</c:v>
                </c:pt>
                <c:pt idx="98">
                  <c:v>Rafael Palacios</c:v>
                </c:pt>
                <c:pt idx="99">
                  <c:v>Dominio del Bendito</c:v>
                </c:pt>
                <c:pt idx="100">
                  <c:v>Osborne</c:v>
                </c:pt>
                <c:pt idx="101">
                  <c:v>Bodegas 6o Elemento - Vino Sexto Elemento</c:v>
                </c:pt>
                <c:pt idx="102">
                  <c:v>Finca Torremilanos</c:v>
                </c:pt>
                <c:pt idx="103">
                  <c:v>Bodegas Tradicion</c:v>
                </c:pt>
                <c:pt idx="104">
                  <c:v>Dominio de Es</c:v>
                </c:pt>
                <c:pt idx="105">
                  <c:v>Agusti Torello Mata</c:v>
                </c:pt>
                <c:pt idx="106">
                  <c:v>Atalaya</c:v>
                </c:pt>
                <c:pt idx="107">
                  <c:v>Bosque de Matasnos</c:v>
                </c:pt>
                <c:pt idx="108">
                  <c:v>Bodegas Ximenez-Spinola</c:v>
                </c:pt>
                <c:pt idx="109">
                  <c:v>Pago de Vallegarcia</c:v>
                </c:pt>
                <c:pt idx="110">
                  <c:v>Garmon</c:v>
                </c:pt>
                <c:pt idx="111">
                  <c:v>Jimenez-Landi</c:v>
                </c:pt>
                <c:pt idx="112">
                  <c:v>Morca</c:v>
                </c:pt>
                <c:pt idx="113">
                  <c:v>Territorio Luthier</c:v>
                </c:pt>
                <c:pt idx="114">
                  <c:v>Terra Remota</c:v>
                </c:pt>
                <c:pt idx="115">
                  <c:v>Dehesa de Los Canonigos</c:v>
                </c:pt>
                <c:pt idx="116">
                  <c:v>Miguel Merino</c:v>
                </c:pt>
                <c:pt idx="117">
                  <c:v>Casa Castillo</c:v>
                </c:pt>
                <c:pt idx="118">
                  <c:v>Vinas del Vero</c:v>
                </c:pt>
                <c:pt idx="119">
                  <c:v>Bodegas Vilano</c:v>
                </c:pt>
                <c:pt idx="120">
                  <c:v>Marques de Grinon</c:v>
                </c:pt>
                <c:pt idx="121">
                  <c:v>Castano</c:v>
                </c:pt>
                <c:pt idx="122">
                  <c:v>Oxer Wines</c:v>
                </c:pt>
                <c:pt idx="123">
                  <c:v>Huerta de Albala</c:v>
                </c:pt>
                <c:pt idx="124">
                  <c:v>Castell d'Encus</c:v>
                </c:pt>
                <c:pt idx="125">
                  <c:v>Belondrade</c:v>
                </c:pt>
                <c:pt idx="126">
                  <c:v>Adama Wines</c:v>
                </c:pt>
                <c:pt idx="127">
                  <c:v>Bodegas Naluar &amp; Acediano</c:v>
                </c:pt>
                <c:pt idx="128">
                  <c:v>Chivite</c:v>
                </c:pt>
                <c:pt idx="129">
                  <c:v>Tobia</c:v>
                </c:pt>
                <c:pt idx="130">
                  <c:v>Tresmano - Tr3smano</c:v>
                </c:pt>
                <c:pt idx="131">
                  <c:v>Finca Villacreces</c:v>
                </c:pt>
                <c:pt idx="132">
                  <c:v>Romate</c:v>
                </c:pt>
                <c:pt idx="133">
                  <c:v>Dominio de Cair</c:v>
                </c:pt>
                <c:pt idx="134">
                  <c:v>Valderiz</c:v>
                </c:pt>
                <c:pt idx="135">
                  <c:v>Jose Pariente</c:v>
                </c:pt>
                <c:pt idx="136">
                  <c:v>Abel Mendoza Monge</c:v>
                </c:pt>
                <c:pt idx="137">
                  <c:v>Bodegas Celler Francisco Castillo - Clos Dominic</c:v>
                </c:pt>
                <c:pt idx="138">
                  <c:v>Altanza</c:v>
                </c:pt>
                <c:pt idx="139">
                  <c:v>Los Aguilares</c:v>
                </c:pt>
                <c:pt idx="140">
                  <c:v>Jaro</c:v>
                </c:pt>
                <c:pt idx="141">
                  <c:v>Vina Pomal</c:v>
                </c:pt>
                <c:pt idx="142">
                  <c:v>Merum Priorati</c:v>
                </c:pt>
                <c:pt idx="143">
                  <c:v>Pazo Senorans</c:v>
                </c:pt>
                <c:pt idx="144">
                  <c:v>Figuero</c:v>
                </c:pt>
                <c:pt idx="145">
                  <c:v>Vinyes Domenech</c:v>
                </c:pt>
                <c:pt idx="146">
                  <c:v>Clos Figueras</c:v>
                </c:pt>
                <c:pt idx="147">
                  <c:v>Alta Alella</c:v>
                </c:pt>
                <c:pt idx="148">
                  <c:v>Torre de Ona</c:v>
                </c:pt>
                <c:pt idx="149">
                  <c:v>Clos Galena</c:v>
                </c:pt>
                <c:pt idx="150">
                  <c:v>Luis Canas</c:v>
                </c:pt>
                <c:pt idx="151">
                  <c:v>Williams &amp; Humbert</c:v>
                </c:pt>
                <c:pt idx="152">
                  <c:v>Quinta Sardonia</c:v>
                </c:pt>
                <c:pt idx="153">
                  <c:v>Pradorey</c:v>
                </c:pt>
                <c:pt idx="154">
                  <c:v>Terras Gauda</c:v>
                </c:pt>
                <c:pt idx="155">
                  <c:v>De Moya</c:v>
                </c:pt>
                <c:pt idx="156">
                  <c:v>Valdespino</c:v>
                </c:pt>
                <c:pt idx="157">
                  <c:v>Equipo Navazos</c:v>
                </c:pt>
                <c:pt idx="158">
                  <c:v>Gutierrez de la Vega</c:v>
                </c:pt>
                <c:pt idx="159">
                  <c:v>Nin-Ortiz</c:v>
                </c:pt>
                <c:pt idx="160">
                  <c:v>Cepa 21</c:v>
                </c:pt>
                <c:pt idx="161">
                  <c:v>Ysios</c:v>
                </c:pt>
                <c:pt idx="162">
                  <c:v>Hacienda Solano</c:v>
                </c:pt>
                <c:pt idx="163">
                  <c:v>Castillo de Cuzcurrita</c:v>
                </c:pt>
                <c:pt idx="164">
                  <c:v>Cruz de Alba</c:v>
                </c:pt>
                <c:pt idx="165">
                  <c:v>Cervoles</c:v>
                </c:pt>
                <c:pt idx="166">
                  <c:v>Penafiel</c:v>
                </c:pt>
                <c:pt idx="167">
                  <c:v>Dehesa del Carrizal</c:v>
                </c:pt>
                <c:pt idx="168">
                  <c:v>Monte Real</c:v>
                </c:pt>
                <c:pt idx="169">
                  <c:v>Valquejigoso</c:v>
                </c:pt>
                <c:pt idx="170">
                  <c:v>Legaris</c:v>
                </c:pt>
                <c:pt idx="171">
                  <c:v>Clos d'Agon</c:v>
                </c:pt>
                <c:pt idx="172">
                  <c:v>Altos de Rioja</c:v>
                </c:pt>
                <c:pt idx="173">
                  <c:v>Venus la Universal</c:v>
                </c:pt>
                <c:pt idx="174">
                  <c:v>Pedralonga</c:v>
                </c:pt>
                <c:pt idx="175">
                  <c:v>Ausas</c:v>
                </c:pt>
                <c:pt idx="176">
                  <c:v>Antidoto</c:v>
                </c:pt>
                <c:pt idx="177">
                  <c:v>VALENCISO</c:v>
                </c:pt>
                <c:pt idx="178">
                  <c:v>Enric Soler</c:v>
                </c:pt>
                <c:pt idx="179">
                  <c:v>Llopart</c:v>
                </c:pt>
                <c:pt idx="180">
                  <c:v>Ostatu</c:v>
                </c:pt>
                <c:pt idx="181">
                  <c:v>Baigorri</c:v>
                </c:pt>
                <c:pt idx="182">
                  <c:v>Comenge</c:v>
                </c:pt>
                <c:pt idx="183">
                  <c:v>Carlos Moro</c:v>
                </c:pt>
                <c:pt idx="184">
                  <c:v>Barahonda</c:v>
                </c:pt>
                <c:pt idx="185">
                  <c:v>Abadal</c:v>
                </c:pt>
                <c:pt idx="186">
                  <c:v>Arinzano</c:v>
                </c:pt>
                <c:pt idx="187">
                  <c:v>Raul Perez</c:v>
                </c:pt>
                <c:pt idx="188">
                  <c:v>Finca Rio Negro</c:v>
                </c:pt>
                <c:pt idx="189">
                  <c:v>Sebio</c:v>
                </c:pt>
                <c:pt idx="190">
                  <c:v>Bodega Tameran</c:v>
                </c:pt>
                <c:pt idx="191">
                  <c:v>Montecastro</c:v>
                </c:pt>
                <c:pt idx="192">
                  <c:v>Quinta de la Quietud</c:v>
                </c:pt>
                <c:pt idx="193">
                  <c:v>Finca Moncloa</c:v>
                </c:pt>
                <c:pt idx="194">
                  <c:v>Alvear</c:v>
                </c:pt>
                <c:pt idx="195">
                  <c:v>Cal Pla</c:v>
                </c:pt>
                <c:pt idx="196">
                  <c:v>Pago de Larrainzar</c:v>
                </c:pt>
                <c:pt idx="197">
                  <c:v>Ukan Winery</c:v>
                </c:pt>
                <c:pt idx="198">
                  <c:v>Bodegas Aragonesas</c:v>
                </c:pt>
                <c:pt idx="199">
                  <c:v>Francisco Barona</c:v>
                </c:pt>
                <c:pt idx="200">
                  <c:v>Pazo Barrantes</c:v>
                </c:pt>
                <c:pt idx="201">
                  <c:v>Jesus Madrazo</c:v>
                </c:pt>
                <c:pt idx="202">
                  <c:v>Trus</c:v>
                </c:pt>
                <c:pt idx="203">
                  <c:v>Mestres</c:v>
                </c:pt>
                <c:pt idx="204">
                  <c:v>Bodega Ribas</c:v>
                </c:pt>
                <c:pt idx="205">
                  <c:v>Sara Perez y Rene Barbier</c:v>
                </c:pt>
                <c:pt idx="206">
                  <c:v>Tarsus</c:v>
                </c:pt>
                <c:pt idx="207">
                  <c:v>Beronia</c:v>
                </c:pt>
                <c:pt idx="208">
                  <c:v>Sacristia AB</c:v>
                </c:pt>
                <c:pt idx="209">
                  <c:v>El Regajal</c:v>
                </c:pt>
                <c:pt idx="210">
                  <c:v>Anayon</c:v>
                </c:pt>
                <c:pt idx="211">
                  <c:v>Cillar de Silos</c:v>
                </c:pt>
                <c:pt idx="212">
                  <c:v>Bodega de Bardos</c:v>
                </c:pt>
                <c:pt idx="213">
                  <c:v>Perinet</c:v>
                </c:pt>
                <c:pt idx="214">
                  <c:v>Alvaro Domecq</c:v>
                </c:pt>
                <c:pt idx="215">
                  <c:v>Dominio do Bibei</c:v>
                </c:pt>
                <c:pt idx="216">
                  <c:v>Marco Abella</c:v>
                </c:pt>
                <c:pt idx="217">
                  <c:v>Javier Sanz Viticultor</c:v>
                </c:pt>
                <c:pt idx="218">
                  <c:v>Harveys</c:v>
                </c:pt>
                <c:pt idx="219">
                  <c:v>Orben</c:v>
                </c:pt>
                <c:pt idx="220">
                  <c:v>Astrales</c:v>
                </c:pt>
                <c:pt idx="221">
                  <c:v>Hacienda Lopez de Haro</c:v>
                </c:pt>
                <c:pt idx="222">
                  <c:v>Resalte</c:v>
                </c:pt>
                <c:pt idx="223">
                  <c:v>Pinea</c:v>
                </c:pt>
                <c:pt idx="224">
                  <c:v>Casa Rojo</c:v>
                </c:pt>
                <c:pt idx="225">
                  <c:v>Eulogio Pomares</c:v>
                </c:pt>
                <c:pt idx="226">
                  <c:v>Sangenis I Vaque</c:v>
                </c:pt>
                <c:pt idx="227">
                  <c:v>Luis A. Rodriguez Vazquez</c:v>
                </c:pt>
                <c:pt idx="228">
                  <c:v>Chozas Carrascal</c:v>
                </c:pt>
                <c:pt idx="229">
                  <c:v>Alonso del Yerro</c:v>
                </c:pt>
                <c:pt idx="230">
                  <c:v>Ontanon</c:v>
                </c:pt>
                <c:pt idx="231">
                  <c:v>Bodega Elias Mora</c:v>
                </c:pt>
                <c:pt idx="232">
                  <c:v>Juan Pinero</c:v>
                </c:pt>
                <c:pt idx="233">
                  <c:v>Bodegas Frontaura</c:v>
                </c:pt>
                <c:pt idx="234">
                  <c:v>Avgvstvs</c:v>
                </c:pt>
                <c:pt idx="235">
                  <c:v>Jorge Ordonez</c:v>
                </c:pt>
                <c:pt idx="236">
                  <c:v>Leda</c:v>
                </c:pt>
                <c:pt idx="237">
                  <c:v>Cal Batllet - Celler Ripoll Sans</c:v>
                </c:pt>
                <c:pt idx="238">
                  <c:v>Finca Valpiedra</c:v>
                </c:pt>
                <c:pt idx="239">
                  <c:v>Albet i Noya</c:v>
                </c:pt>
                <c:pt idx="240">
                  <c:v>Do Ferreiro (Bodegas Gerardo Mendez)</c:v>
                </c:pt>
                <c:pt idx="241">
                  <c:v>Martin Codax</c:v>
                </c:pt>
                <c:pt idx="242">
                  <c:v>Vinedos Hermanos Hernaiz</c:v>
                </c:pt>
                <c:pt idx="243">
                  <c:v>Venta Las Vacas</c:v>
                </c:pt>
                <c:pt idx="244">
                  <c:v>Pago Calzadilla</c:v>
                </c:pt>
                <c:pt idx="245">
                  <c:v>Vivanco</c:v>
                </c:pt>
                <c:pt idx="246">
                  <c:v>Bodegas Luis Perez</c:v>
                </c:pt>
                <c:pt idx="247">
                  <c:v>Lopez Cristobal</c:v>
                </c:pt>
                <c:pt idx="248">
                  <c:v>Bodegas Frontonio</c:v>
                </c:pt>
                <c:pt idx="249">
                  <c:v>St. Petroni</c:v>
                </c:pt>
                <c:pt idx="250">
                  <c:v>Llanos Negros</c:v>
                </c:pt>
                <c:pt idx="251">
                  <c:v>Aster</c:v>
                </c:pt>
                <c:pt idx="252">
                  <c:v>Avancia</c:v>
                </c:pt>
                <c:pt idx="253">
                  <c:v>Marques de Tomares</c:v>
                </c:pt>
                <c:pt idx="254">
                  <c:v>Bodega Tesalia</c:v>
                </c:pt>
                <c:pt idx="255">
                  <c:v>Taron</c:v>
                </c:pt>
                <c:pt idx="256">
                  <c:v>Bodega Campo Eliseo</c:v>
                </c:pt>
                <c:pt idx="257">
                  <c:v>De Muller</c:v>
                </c:pt>
                <c:pt idx="258">
                  <c:v>Neo</c:v>
                </c:pt>
                <c:pt idx="259">
                  <c:v>Marti Fabra</c:v>
                </c:pt>
                <c:pt idx="260">
                  <c:v>Celler de Capcanes</c:v>
                </c:pt>
                <c:pt idx="261">
                  <c:v>Habla</c:v>
                </c:pt>
                <c:pt idx="262">
                  <c:v>Rodriguez de Vera</c:v>
                </c:pt>
                <c:pt idx="263">
                  <c:v>El Maestro Sierra</c:v>
                </c:pt>
                <c:pt idx="264">
                  <c:v>Valtravieso</c:v>
                </c:pt>
                <c:pt idx="265">
                  <c:v>Bodega Otazu</c:v>
                </c:pt>
                <c:pt idx="266">
                  <c:v>Bodegas Ochoa</c:v>
                </c:pt>
                <c:pt idx="267">
                  <c:v>Josep Grau Viticultor</c:v>
                </c:pt>
                <c:pt idx="268">
                  <c:v>Can Rafols dels Caus</c:v>
                </c:pt>
                <c:pt idx="269">
                  <c:v>Juve &amp; Camps</c:v>
                </c:pt>
                <c:pt idx="270">
                  <c:v>Real de Asua</c:v>
                </c:pt>
                <c:pt idx="271">
                  <c:v>Cartoixa de Montsalvat</c:v>
                </c:pt>
                <c:pt idx="272">
                  <c:v>Atlan &amp; Artisan</c:v>
                </c:pt>
                <c:pt idx="273">
                  <c:v>Bodegas Reyes</c:v>
                </c:pt>
                <c:pt idx="274">
                  <c:v>Bodegas Gama</c:v>
                </c:pt>
                <c:pt idx="275">
                  <c:v>Bodega Juan Carlos Sancha</c:v>
                </c:pt>
                <c:pt idx="276">
                  <c:v>Zifar</c:v>
                </c:pt>
                <c:pt idx="277">
                  <c:v>El Coto</c:v>
                </c:pt>
                <c:pt idx="278">
                  <c:v>Hispano Suizas</c:v>
                </c:pt>
                <c:pt idx="279">
                  <c:v>Barbadillo</c:v>
                </c:pt>
                <c:pt idx="280">
                  <c:v>Dominio de Calogia</c:v>
                </c:pt>
                <c:pt idx="281">
                  <c:v>Francisco Garcia Perez</c:v>
                </c:pt>
                <c:pt idx="282">
                  <c:v>La Legua</c:v>
                </c:pt>
                <c:pt idx="283">
                  <c:v>Bodegas Yuste</c:v>
                </c:pt>
                <c:pt idx="284">
                  <c:v>Proyecto Garnachas de Espana</c:v>
                </c:pt>
                <c:pt idx="285">
                  <c:v>Casal de Arman</c:v>
                </c:pt>
                <c:pt idx="286">
                  <c:v>Vina Real</c:v>
                </c:pt>
                <c:pt idx="287">
                  <c:v>Micro Bio (MicroBio)</c:v>
                </c:pt>
                <c:pt idx="288">
                  <c:v>Acustic Celler</c:v>
                </c:pt>
                <c:pt idx="289">
                  <c:v>Milsetentayseis</c:v>
                </c:pt>
                <c:pt idx="290">
                  <c:v>Tio Pepe</c:v>
                </c:pt>
                <c:pt idx="291">
                  <c:v>Emilio Rojo</c:v>
                </c:pt>
                <c:pt idx="292">
                  <c:v>Vinas del Cenit</c:v>
                </c:pt>
                <c:pt idx="293">
                  <c:v>Mas del Serral</c:v>
                </c:pt>
                <c:pt idx="294">
                  <c:v>Diez Merito</c:v>
                </c:pt>
                <c:pt idx="295">
                  <c:v>Marques de Burgos</c:v>
                </c:pt>
                <c:pt idx="296">
                  <c:v>Virgen de la Asuncion</c:v>
                </c:pt>
                <c:pt idx="297">
                  <c:v>Divina Proporcion</c:v>
                </c:pt>
                <c:pt idx="298">
                  <c:v>Vina al Lado de la Casa</c:v>
                </c:pt>
                <c:pt idx="299">
                  <c:v>Marques de la Concordia</c:v>
                </c:pt>
                <c:pt idx="300">
                  <c:v>Veigamoura</c:v>
                </c:pt>
                <c:pt idx="301">
                  <c:v>Federico Paternina</c:v>
                </c:pt>
                <c:pt idx="302">
                  <c:v>Uvaguilera Aguilera</c:v>
                </c:pt>
                <c:pt idx="303">
                  <c:v>Emilio Hidalgo</c:v>
                </c:pt>
                <c:pt idx="304">
                  <c:v>Altos del Terral</c:v>
                </c:pt>
                <c:pt idx="305">
                  <c:v>Amos Baneres</c:v>
                </c:pt>
                <c:pt idx="306">
                  <c:v>Bodegas Valdelana</c:v>
                </c:pt>
                <c:pt idx="307">
                  <c:v>Sierra Salinas</c:v>
                </c:pt>
                <c:pt idx="308">
                  <c:v>Vinos Sanz</c:v>
                </c:pt>
                <c:pt idx="309">
                  <c:v>Cerro San Cristobal</c:v>
                </c:pt>
                <c:pt idx="310">
                  <c:v>La Vinya del Vuit</c:v>
                </c:pt>
                <c:pt idx="311">
                  <c:v>Ramos-Paul</c:v>
                </c:pt>
                <c:pt idx="312">
                  <c:v>Rodriguez Sanzo</c:v>
                </c:pt>
                <c:pt idx="313">
                  <c:v>Monovar</c:v>
                </c:pt>
                <c:pt idx="314">
                  <c:v>Bodega Rento</c:v>
                </c:pt>
                <c:pt idx="315">
                  <c:v>Bodegas El Paraguas</c:v>
                </c:pt>
                <c:pt idx="316">
                  <c:v>Cayetano del Pino</c:v>
                </c:pt>
                <c:pt idx="317">
                  <c:v>La Unica</c:v>
                </c:pt>
                <c:pt idx="318">
                  <c:v>Fefinanes</c:v>
                </c:pt>
                <c:pt idx="319">
                  <c:v>Murua</c:v>
                </c:pt>
                <c:pt idx="320">
                  <c:v>Delgado Zuleta</c:v>
                </c:pt>
                <c:pt idx="321">
                  <c:v>Mas Perinet</c:v>
                </c:pt>
                <c:pt idx="322">
                  <c:v>Bodegas Monte La Reina</c:v>
                </c:pt>
                <c:pt idx="323">
                  <c:v>Joan Simo</c:v>
                </c:pt>
                <c:pt idx="324">
                  <c:v>Can Axartell</c:v>
                </c:pt>
                <c:pt idx="325">
                  <c:v>Mas Llunes</c:v>
                </c:pt>
                <c:pt idx="326">
                  <c:v>Roig Parals</c:v>
                </c:pt>
                <c:pt idx="327">
                  <c:v>Es Fangar</c:v>
                </c:pt>
                <c:pt idx="328">
                  <c:v>Portia</c:v>
                </c:pt>
                <c:pt idx="329">
                  <c:v>Vivaltus</c:v>
                </c:pt>
                <c:pt idx="330">
                  <c:v>Collbaix Celler El Moli</c:v>
                </c:pt>
                <c:pt idx="331">
                  <c:v>Martinez Lacuesta</c:v>
                </c:pt>
                <c:pt idx="332">
                  <c:v>Olivier Riviere</c:v>
                </c:pt>
                <c:pt idx="333">
                  <c:v>Bodegas Tierra</c:v>
                </c:pt>
                <c:pt idx="334">
                  <c:v>Freixenet</c:v>
                </c:pt>
                <c:pt idx="335">
                  <c:v>Azpilicueta</c:v>
                </c:pt>
                <c:pt idx="336">
                  <c:v>Veronica Salgado</c:v>
                </c:pt>
                <c:pt idx="337">
                  <c:v>Bodegas Imperiales - Abadia de San Quirce</c:v>
                </c:pt>
                <c:pt idx="338">
                  <c:v>Marta Mate</c:v>
                </c:pt>
                <c:pt idx="339">
                  <c:v>Fernandez Gao</c:v>
                </c:pt>
                <c:pt idx="340">
                  <c:v>Museum</c:v>
                </c:pt>
                <c:pt idx="341">
                  <c:v>Farina</c:v>
                </c:pt>
                <c:pt idx="342">
                  <c:v>Galindo San Millan</c:v>
                </c:pt>
                <c:pt idx="343">
                  <c:v>Bodegas Casa Primicia</c:v>
                </c:pt>
                <c:pt idx="344">
                  <c:v>Castell Miquel</c:v>
                </c:pt>
                <c:pt idx="345">
                  <c:v>Barco del Corneta</c:v>
                </c:pt>
                <c:pt idx="346">
                  <c:v>Joan d'Anguera</c:v>
                </c:pt>
                <c:pt idx="347">
                  <c:v>Xaloc</c:v>
                </c:pt>
                <c:pt idx="348">
                  <c:v>Ladairo</c:v>
                </c:pt>
                <c:pt idx="349">
                  <c:v>Traslascuestas</c:v>
                </c:pt>
                <c:pt idx="350">
                  <c:v>Codorniu</c:v>
                </c:pt>
                <c:pt idx="351">
                  <c:v>Sota els Angels</c:v>
                </c:pt>
                <c:pt idx="352">
                  <c:v>Berceo</c:v>
                </c:pt>
                <c:pt idx="353">
                  <c:v>Mas Blanch I Jove</c:v>
                </c:pt>
                <c:pt idx="354">
                  <c:v>Carlos Serres</c:v>
                </c:pt>
                <c:pt idx="355">
                  <c:v>David Moreno</c:v>
                </c:pt>
                <c:pt idx="356">
                  <c:v>Edra</c:v>
                </c:pt>
                <c:pt idx="357">
                  <c:v>Valdelosfrailes</c:v>
                </c:pt>
                <c:pt idx="358">
                  <c:v>Briego</c:v>
                </c:pt>
                <c:pt idx="359">
                  <c:v>Guillem Carol - Cellers Carol Valles</c:v>
                </c:pt>
                <c:pt idx="360">
                  <c:v>Particular</c:v>
                </c:pt>
                <c:pt idx="361">
                  <c:v>Bodegas Asenjo &amp; Manso</c:v>
                </c:pt>
                <c:pt idx="362">
                  <c:v>Condado de Haza</c:v>
                </c:pt>
                <c:pt idx="363">
                  <c:v>Hermanos Pecina</c:v>
                </c:pt>
                <c:pt idx="364">
                  <c:v>Biniagual</c:v>
                </c:pt>
                <c:pt idx="365">
                  <c:v>Breca</c:v>
                </c:pt>
                <c:pt idx="366">
                  <c:v>Pazo de Rubianes</c:v>
                </c:pt>
                <c:pt idx="367">
                  <c:v>Godeval</c:v>
                </c:pt>
                <c:pt idx="368">
                  <c:v>Bodegas Olarra</c:v>
                </c:pt>
                <c:pt idx="369">
                  <c:v>Sonsierra</c:v>
                </c:pt>
                <c:pt idx="370">
                  <c:v>Vins Miquel Gelabert</c:v>
                </c:pt>
                <c:pt idx="371">
                  <c:v>El Grillo y La Luna</c:v>
                </c:pt>
                <c:pt idx="372">
                  <c:v>Jean Leon</c:v>
                </c:pt>
                <c:pt idx="373">
                  <c:v>Bodegas Ateca</c:v>
                </c:pt>
                <c:pt idx="374">
                  <c:v>Fernandez de Pierola</c:v>
                </c:pt>
                <c:pt idx="375">
                  <c:v>Monteabellon</c:v>
                </c:pt>
                <c:pt idx="376">
                  <c:v>Pepe Mendoza Casa Agricola</c:v>
                </c:pt>
                <c:pt idx="377">
                  <c:v>Vinos Guerra</c:v>
                </c:pt>
                <c:pt idx="378">
                  <c:v>Terra d'Uro</c:v>
                </c:pt>
                <c:pt idx="379">
                  <c:v>Zarate</c:v>
                </c:pt>
                <c:pt idx="380">
                  <c:v>Noelia Bebelia</c:v>
                </c:pt>
                <c:pt idx="381">
                  <c:v>Palmeri Sicilia</c:v>
                </c:pt>
                <c:pt idx="382">
                  <c:v>Mas Que Vinos</c:v>
                </c:pt>
                <c:pt idx="383">
                  <c:v>Bodegas Estraunza</c:v>
                </c:pt>
                <c:pt idx="384">
                  <c:v>Pittacum</c:v>
                </c:pt>
                <c:pt idx="385">
                  <c:v>Bodega Sommos</c:v>
                </c:pt>
                <c:pt idx="386">
                  <c:v>Pago del Vostal</c:v>
                </c:pt>
                <c:pt idx="387">
                  <c:v>Callejuela</c:v>
                </c:pt>
                <c:pt idx="388">
                  <c:v>Paco &amp; Lola</c:v>
                </c:pt>
                <c:pt idx="389">
                  <c:v>Costers del Priorat</c:v>
                </c:pt>
                <c:pt idx="390">
                  <c:v>Bodegas Urium</c:v>
                </c:pt>
                <c:pt idx="391">
                  <c:v>Perez Barquero</c:v>
                </c:pt>
                <c:pt idx="392">
                  <c:v>Oller del Mas</c:v>
                </c:pt>
                <c:pt idx="393">
                  <c:v>Bodegas Clunia</c:v>
                </c:pt>
                <c:pt idx="394">
                  <c:v>Ca l'Apotecari</c:v>
                </c:pt>
                <c:pt idx="395">
                  <c:v>Fos</c:v>
                </c:pt>
                <c:pt idx="396">
                  <c:v>Hacienda Grimon</c:v>
                </c:pt>
                <c:pt idx="397">
                  <c:v>Capafons-Osso</c:v>
                </c:pt>
                <c:pt idx="398">
                  <c:v>Dominio de la Vega</c:v>
                </c:pt>
                <c:pt idx="399">
                  <c:v>Mas de les Pereres</c:v>
                </c:pt>
                <c:pt idx="400">
                  <c:v>Guilera</c:v>
                </c:pt>
                <c:pt idx="401">
                  <c:v>l'Infernal Combier Fischer Gerin</c:v>
                </c:pt>
                <c:pt idx="402">
                  <c:v>Jorge Piernas</c:v>
                </c:pt>
                <c:pt idx="403">
                  <c:v>Balandro</c:v>
                </c:pt>
                <c:pt idx="404">
                  <c:v>M. Antonio de la Riva</c:v>
                </c:pt>
                <c:pt idx="405">
                  <c:v>Espelt</c:v>
                </c:pt>
                <c:pt idx="406">
                  <c:v>Bodegas Arfe</c:v>
                </c:pt>
                <c:pt idx="407">
                  <c:v>Vinyes dels Aspres</c:v>
                </c:pt>
                <c:pt idx="408">
                  <c:v>Valserrano</c:v>
                </c:pt>
                <c:pt idx="409">
                  <c:v>Shaya</c:v>
                </c:pt>
                <c:pt idx="410">
                  <c:v>Loxera</c:v>
                </c:pt>
                <c:pt idx="411">
                  <c:v>Dominio Fournier</c:v>
                </c:pt>
                <c:pt idx="412">
                  <c:v>Bodegas Yzaguirre</c:v>
                </c:pt>
                <c:pt idx="413">
                  <c:v>Neton</c:v>
                </c:pt>
                <c:pt idx="414">
                  <c:v>Bodega Aida i Luis</c:v>
                </c:pt>
                <c:pt idx="415">
                  <c:v>El Lagar de Isilla</c:v>
                </c:pt>
                <c:pt idx="416">
                  <c:v>Anibal de Otero</c:v>
                </c:pt>
                <c:pt idx="417">
                  <c:v>Altos del Enebro</c:v>
                </c:pt>
                <c:pt idx="418">
                  <c:v>Albamar</c:v>
                </c:pt>
                <c:pt idx="419">
                  <c:v>Can Bas</c:v>
                </c:pt>
                <c:pt idx="420">
                  <c:v>Atlantida</c:v>
                </c:pt>
                <c:pt idx="421">
                  <c:v>Olivardots</c:v>
                </c:pt>
                <c:pt idx="422">
                  <c:v>Lar de Paula</c:v>
                </c:pt>
                <c:pt idx="423">
                  <c:v>La Val</c:v>
                </c:pt>
                <c:pt idx="424">
                  <c:v>Tres Piedras</c:v>
                </c:pt>
                <c:pt idx="425">
                  <c:v>Javi Revert</c:v>
                </c:pt>
                <c:pt idx="426">
                  <c:v>Lambuena</c:v>
                </c:pt>
                <c:pt idx="427">
                  <c:v>Attis</c:v>
                </c:pt>
                <c:pt idx="428">
                  <c:v>San Cobate</c:v>
                </c:pt>
                <c:pt idx="429">
                  <c:v>Santa Petronila</c:v>
                </c:pt>
                <c:pt idx="430">
                  <c:v>Hidalgo (La Gitana)</c:v>
                </c:pt>
                <c:pt idx="431">
                  <c:v>Gallina de Piel</c:v>
                </c:pt>
                <c:pt idx="432">
                  <c:v>Arid</c:v>
                </c:pt>
                <c:pt idx="433">
                  <c:v>Hugas de Batlle</c:v>
                </c:pt>
                <c:pt idx="434">
                  <c:v>Bodegas Arrocal</c:v>
                </c:pt>
                <c:pt idx="435">
                  <c:v>Buil &amp; Gine</c:v>
                </c:pt>
                <c:pt idx="436">
                  <c:v>Castell del Remei</c:v>
                </c:pt>
                <c:pt idx="437">
                  <c:v>Valdubon</c:v>
                </c:pt>
                <c:pt idx="438">
                  <c:v>Bodegas Y Vinedos Alilian</c:v>
                </c:pt>
                <c:pt idx="439">
                  <c:v>Goyo Garcia Viadero</c:v>
                </c:pt>
                <c:pt idx="440">
                  <c:v>Santiago Ruiz</c:v>
                </c:pt>
                <c:pt idx="441">
                  <c:v>Mauro Estevez</c:v>
                </c:pt>
                <c:pt idx="442">
                  <c:v>Mas Bertran</c:v>
                </c:pt>
                <c:pt idx="443">
                  <c:v>Edetaria</c:v>
                </c:pt>
                <c:pt idx="444">
                  <c:v>Hacienda Zorita Natural Reserve</c:v>
                </c:pt>
                <c:pt idx="445">
                  <c:v>Ton Rimbau</c:v>
                </c:pt>
                <c:pt idx="446">
                  <c:v>Can Xanet</c:v>
                </c:pt>
                <c:pt idx="447">
                  <c:v>A Coroa</c:v>
                </c:pt>
                <c:pt idx="448">
                  <c:v>Alonso &amp; Pedrajo</c:v>
                </c:pt>
                <c:pt idx="449">
                  <c:v>Mandia Vell</c:v>
                </c:pt>
                <c:pt idx="450">
                  <c:v>Valdecuevas</c:v>
                </c:pt>
                <c:pt idx="451">
                  <c:v>Algueira</c:v>
                </c:pt>
                <c:pt idx="452">
                  <c:v>Mocen</c:v>
                </c:pt>
                <c:pt idx="453">
                  <c:v>Estones</c:v>
                </c:pt>
                <c:pt idx="454">
                  <c:v>Inurrieta</c:v>
                </c:pt>
                <c:pt idx="455">
                  <c:v>Flor de Chasna</c:v>
                </c:pt>
                <c:pt idx="456">
                  <c:v>Lagar de Sabariz</c:v>
                </c:pt>
                <c:pt idx="457">
                  <c:v>Naia</c:v>
                </c:pt>
                <c:pt idx="458">
                  <c:v>AGE</c:v>
                </c:pt>
                <c:pt idx="459">
                  <c:v>Navajas</c:v>
                </c:pt>
                <c:pt idx="460">
                  <c:v>Vinyes del Terrer</c:v>
                </c:pt>
                <c:pt idx="461">
                  <c:v>Cepas Familiares</c:v>
                </c:pt>
                <c:pt idx="462">
                  <c:v>Dominio de Loalva</c:v>
                </c:pt>
                <c:pt idx="463">
                  <c:v>Bordalas Garcia</c:v>
                </c:pt>
                <c:pt idx="464">
                  <c:v>Rimarts</c:v>
                </c:pt>
                <c:pt idx="465">
                  <c:v>Pinna Fidelis</c:v>
                </c:pt>
                <c:pt idx="466">
                  <c:v>Loess</c:v>
                </c:pt>
                <c:pt idx="467">
                  <c:v>Dominio de Anza</c:v>
                </c:pt>
                <c:pt idx="468">
                  <c:v>Samsara</c:v>
                </c:pt>
                <c:pt idx="469">
                  <c:v>Cuentavinas</c:v>
                </c:pt>
                <c:pt idx="470">
                  <c:v>Felix Solis</c:v>
                </c:pt>
                <c:pt idx="471">
                  <c:v>Baluarte</c:v>
                </c:pt>
                <c:pt idx="472">
                  <c:v>Murviedro</c:v>
                </c:pt>
                <c:pt idx="473">
                  <c:v>Diez Caballero</c:v>
                </c:pt>
                <c:pt idx="474">
                  <c:v>Vegalfaro</c:v>
                </c:pt>
                <c:pt idx="475">
                  <c:v>Palacios Remondo</c:v>
                </c:pt>
                <c:pt idx="476">
                  <c:v>Fernando de Castilla</c:v>
                </c:pt>
                <c:pt idx="477">
                  <c:v>Bohorquez</c:v>
                </c:pt>
                <c:pt idx="478">
                  <c:v>Adega Familiar Eladio Pineiro</c:v>
                </c:pt>
                <c:pt idx="479">
                  <c:v>Culebron</c:v>
                </c:pt>
              </c:strCache>
            </c:strRef>
          </c:cat>
          <c:val>
            <c:numRef>
              <c:f>'[wines_SPA.xls]筛选分析-winery (计数)'!$B$2:$B$481</c:f>
              <c:numCache>
                <c:formatCode>General</c:formatCode>
                <c:ptCount val="480"/>
                <c:pt idx="0">
                  <c:v>457</c:v>
                </c:pt>
                <c:pt idx="1">
                  <c:v>261</c:v>
                </c:pt>
                <c:pt idx="2">
                  <c:v>254</c:v>
                </c:pt>
                <c:pt idx="3">
                  <c:v>237</c:v>
                </c:pt>
                <c:pt idx="4">
                  <c:v>232</c:v>
                </c:pt>
                <c:pt idx="5">
                  <c:v>230</c:v>
                </c:pt>
                <c:pt idx="6">
                  <c:v>228</c:v>
                </c:pt>
                <c:pt idx="7">
                  <c:v>227</c:v>
                </c:pt>
                <c:pt idx="8">
                  <c:v>225</c:v>
                </c:pt>
                <c:pt idx="9">
                  <c:v>225</c:v>
                </c:pt>
                <c:pt idx="10">
                  <c:v>225</c:v>
                </c:pt>
                <c:pt idx="11">
                  <c:v>224</c:v>
                </c:pt>
                <c:pt idx="12">
                  <c:v>223</c:v>
                </c:pt>
                <c:pt idx="13">
                  <c:v>223</c:v>
                </c:pt>
                <c:pt idx="14">
                  <c:v>223</c:v>
                </c:pt>
                <c:pt idx="15">
                  <c:v>223</c:v>
                </c:pt>
                <c:pt idx="16">
                  <c:v>223</c:v>
                </c:pt>
                <c:pt idx="17">
                  <c:v>222</c:v>
                </c:pt>
                <c:pt idx="18">
                  <c:v>222</c:v>
                </c:pt>
                <c:pt idx="19">
                  <c:v>220</c:v>
                </c:pt>
                <c:pt idx="20">
                  <c:v>220</c:v>
                </c:pt>
                <c:pt idx="21">
                  <c:v>220</c:v>
                </c:pt>
                <c:pt idx="22">
                  <c:v>220</c:v>
                </c:pt>
                <c:pt idx="23">
                  <c:v>175</c:v>
                </c:pt>
                <c:pt idx="24">
                  <c:v>97</c:v>
                </c:pt>
                <c:pt idx="25">
                  <c:v>79</c:v>
                </c:pt>
                <c:pt idx="26">
                  <c:v>48</c:v>
                </c:pt>
                <c:pt idx="27">
                  <c:v>33</c:v>
                </c:pt>
                <c:pt idx="28">
                  <c:v>31</c:v>
                </c:pt>
                <c:pt idx="29">
                  <c:v>30</c:v>
                </c:pt>
                <c:pt idx="30">
                  <c:v>27</c:v>
                </c:pt>
                <c:pt idx="31">
                  <c:v>25</c:v>
                </c:pt>
                <c:pt idx="32">
                  <c:v>25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21</c:v>
                </c:pt>
                <c:pt idx="37">
                  <c:v>21</c:v>
                </c:pt>
                <c:pt idx="38">
                  <c:v>20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17</c:v>
                </c:pt>
                <c:pt idx="43">
                  <c:v>16</c:v>
                </c:pt>
                <c:pt idx="44">
                  <c:v>16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3"/>
        <c:overlap val="-10"/>
        <c:axId val="289450051"/>
        <c:axId val="156851000"/>
      </c:barChart>
      <c:catAx>
        <c:axId val="2894500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6851000"/>
        <c:crosses val="autoZero"/>
        <c:auto val="1"/>
        <c:lblAlgn val="ctr"/>
        <c:lblOffset val="100"/>
        <c:noMultiLvlLbl val="0"/>
      </c:catAx>
      <c:valAx>
        <c:axId val="156851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94500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t>wine (计数)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'[wines_SPA.xls]筛选分析-wine (计数)'!$B$1</c:f>
              <c:strCache>
                <c:ptCount val="1"/>
                <c:pt idx="0">
                  <c:v>wine (计数)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5875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/>
            <a:sp3d contourW="15875"/>
          </c:spPr>
          <c:invertIfNegative val="0"/>
          <c:dLbls>
            <c:delete val="1"/>
          </c:dLbls>
          <c:cat>
            <c:strRef>
              <c:f>'[wines_SPA.xls]筛选分析-wine (计数)'!$A$2:$A$846</c:f>
              <c:strCache>
                <c:ptCount val="845"/>
                <c:pt idx="0">
                  <c:v>Reserva</c:v>
                </c:pt>
                <c:pt idx="1">
                  <c:v>Gran Reserva</c:v>
                </c:pt>
                <c:pt idx="2">
                  <c:v>Rioja Reserva</c:v>
                </c:pt>
                <c:pt idx="3">
                  <c:v>El Viejo</c:v>
                </c:pt>
                <c:pt idx="4">
                  <c:v>Valdegines</c:v>
                </c:pt>
                <c:pt idx="5">
                  <c:v>Mirto</c:v>
                </c:pt>
                <c:pt idx="6">
                  <c:v>Rioja Graciano</c:v>
                </c:pt>
                <c:pt idx="7">
                  <c:v>Corimbo I</c:v>
                </c:pt>
                <c:pt idx="8">
                  <c:v>Coleccion Privada</c:v>
                </c:pt>
                <c:pt idx="9">
                  <c:v>Clos del Portal Somni</c:v>
                </c:pt>
                <c:pt idx="10">
                  <c:v>Altos de Losada</c:v>
                </c:pt>
                <c:pt idx="11">
                  <c:v>Preludio</c:v>
                </c:pt>
                <c:pt idx="12">
                  <c:v>Gran Reserva Rioja</c:v>
                </c:pt>
                <c:pt idx="13">
                  <c:v>Finca Terrerazo</c:v>
                </c:pt>
                <c:pt idx="14">
                  <c:v>Vina Alberdi Crianza</c:v>
                </c:pt>
                <c:pt idx="15">
                  <c:v>Santa Rosa</c:v>
                </c:pt>
                <c:pt idx="16">
                  <c:v>Roc Nu</c:v>
                </c:pt>
                <c:pt idx="17">
                  <c:v>Rias Baixas Albarino Finca Valinas</c:v>
                </c:pt>
                <c:pt idx="18">
                  <c:v>Treixadura</c:v>
                </c:pt>
                <c:pt idx="19">
                  <c:v>Candela Cream Dulce Sweet</c:v>
                </c:pt>
                <c:pt idx="20">
                  <c:v>Nounat</c:v>
                </c:pt>
                <c:pt idx="21">
                  <c:v>Les Brugueres</c:v>
                </c:pt>
                <c:pt idx="22">
                  <c:v>El Puntido</c:v>
                </c:pt>
                <c:pt idx="23">
                  <c:v>Rioja Blanco</c:v>
                </c:pt>
                <c:pt idx="24">
                  <c:v>Tinto</c:v>
                </c:pt>
                <c:pt idx="25">
                  <c:v>Unico</c:v>
                </c:pt>
                <c:pt idx="26">
                  <c:v>Valbuena 5o</c:v>
                </c:pt>
                <c:pt idx="27">
                  <c:v>Priorat</c:v>
                </c:pt>
                <c:pt idx="28">
                  <c:v>Ribera del Duero</c:v>
                </c:pt>
                <c:pt idx="29">
                  <c:v>Unico Reserva Especial Edicion</c:v>
                </c:pt>
                <c:pt idx="30">
                  <c:v>Rioja Gran Reserva</c:v>
                </c:pt>
                <c:pt idx="31">
                  <c:v>L'Ermita Velles Vinyes Priorat</c:v>
                </c:pt>
                <c:pt idx="32">
                  <c:v>Pingus</c:v>
                </c:pt>
                <c:pt idx="33">
                  <c:v>Finca Dofi</c:v>
                </c:pt>
                <c:pt idx="34">
                  <c:v>Vina El Pison</c:v>
                </c:pt>
                <c:pt idx="35">
                  <c:v>Clos Martinet</c:v>
                </c:pt>
                <c:pt idx="36">
                  <c:v>Toro</c:v>
                </c:pt>
                <c:pt idx="37">
                  <c:v>Castillo Ygay Gran Reserva Especial Tinto</c:v>
                </c:pt>
                <c:pt idx="38">
                  <c:v>Cami Pesseroles</c:v>
                </c:pt>
                <c:pt idx="39">
                  <c:v>Rioja Gran Reserva 904</c:v>
                </c:pt>
                <c:pt idx="40">
                  <c:v>Roda I Reserva Rioja</c:v>
                </c:pt>
                <c:pt idx="41">
                  <c:v>Flor de Pingus</c:v>
                </c:pt>
                <c:pt idx="42">
                  <c:v>Dalmau Rioja</c:v>
                </c:pt>
                <c:pt idx="43">
                  <c:v>Prado Enea Gran Reserva</c:v>
                </c:pt>
                <c:pt idx="44">
                  <c:v>La Cueva del Contador Rioja</c:v>
                </c:pt>
                <c:pt idx="45">
                  <c:v>Regina Vides Ribera del Duero</c:v>
                </c:pt>
                <c:pt idx="46">
                  <c:v>Crianza</c:v>
                </c:pt>
                <c:pt idx="47">
                  <c:v>Pesus Ribera del Duero</c:v>
                </c:pt>
                <c:pt idx="48">
                  <c:v>Gran Reserva 890</c:v>
                </c:pt>
                <c:pt idx="49">
                  <c:v>Termanthia</c:v>
                </c:pt>
                <c:pt idx="50">
                  <c:v>Amancio</c:v>
                </c:pt>
                <c:pt idx="51">
                  <c:v>Doix</c:v>
                </c:pt>
                <c:pt idx="52">
                  <c:v>Vina Ardanza Reserva</c:v>
                </c:pt>
                <c:pt idx="53">
                  <c:v>El Nido</c:v>
                </c:pt>
                <c:pt idx="54">
                  <c:v>Don PX Pedro Ximenez</c:v>
                </c:pt>
                <c:pt idx="55">
                  <c:v>Finca el Bosque</c:v>
                </c:pt>
                <c:pt idx="56">
                  <c:v>Vina del Olivo</c:v>
                </c:pt>
                <c:pt idx="57">
                  <c:v>Garnacha</c:v>
                </c:pt>
                <c:pt idx="58">
                  <c:v>Seleccion Especial</c:v>
                </c:pt>
                <c:pt idx="59">
                  <c:v>Victorino</c:v>
                </c:pt>
                <c:pt idx="60">
                  <c:v>Roda Reserva Rioja</c:v>
                </c:pt>
                <c:pt idx="61">
                  <c:v>Don PX Convento Seleccion</c:v>
                </c:pt>
                <c:pt idx="62">
                  <c:v>Malleolus de Sanchomartin</c:v>
                </c:pt>
                <c:pt idx="63">
                  <c:v>Contador Rioja</c:v>
                </c:pt>
                <c:pt idx="64">
                  <c:v>Parcela El Picon Tinto</c:v>
                </c:pt>
                <c:pt idx="65">
                  <c:v>PS (Pagos Seleccionados) Ribera del Duero</c:v>
                </c:pt>
                <c:pt idx="66">
                  <c:v>Pago de Santa Cruz</c:v>
                </c:pt>
                <c:pt idx="67">
                  <c:v>Trasnocho</c:v>
                </c:pt>
                <c:pt idx="68">
                  <c:v>Son Negre</c:v>
                </c:pt>
                <c:pt idx="69">
                  <c:v>La Poza de Ballesteros</c:v>
                </c:pt>
                <c:pt idx="70">
                  <c:v>El Carretil</c:v>
                </c:pt>
                <c:pt idx="71">
                  <c:v>Clio</c:v>
                </c:pt>
                <c:pt idx="72">
                  <c:v>Torre Muga</c:v>
                </c:pt>
                <c:pt idx="73">
                  <c:v>San Vicente Rioja</c:v>
                </c:pt>
                <c:pt idx="74">
                  <c:v>Petit Verdot</c:v>
                </c:pt>
                <c:pt idx="75">
                  <c:v>Calvario Rioja</c:v>
                </c:pt>
                <c:pt idx="76">
                  <c:v>Baron de Chirel Rioja Reserva</c:v>
                </c:pt>
                <c:pt idx="77">
                  <c:v>Gaudium</c:v>
                </c:pt>
                <c:pt idx="78">
                  <c:v>Cosecha</c:v>
                </c:pt>
                <c:pt idx="79">
                  <c:v>Numanthia</c:v>
                </c:pt>
                <c:pt idx="80">
                  <c:v>Vi de Vila Gratallops</c:v>
                </c:pt>
                <c:pt idx="81">
                  <c:v>Les Manyes</c:v>
                </c:pt>
                <c:pt idx="82">
                  <c:v>Terreus Paraje de Cueva Baja</c:v>
                </c:pt>
                <c:pt idx="83">
                  <c:v>Cirsion Rioja</c:v>
                </c:pt>
                <c:pt idx="84">
                  <c:v>Clos Fonta Priorat</c:v>
                </c:pt>
                <c:pt idx="85">
                  <c:v>VS</c:v>
                </c:pt>
                <c:pt idx="86">
                  <c:v>Aurus</c:v>
                </c:pt>
                <c:pt idx="87">
                  <c:v>Macan</c:v>
                </c:pt>
                <c:pt idx="88">
                  <c:v>Seleccio Especial Vinyes Velles</c:v>
                </c:pt>
                <c:pt idx="89">
                  <c:v>Grans Muralles</c:v>
                </c:pt>
                <c:pt idx="90">
                  <c:v>Vinas Viejas de Soria Ribera Del Duero</c:v>
                </c:pt>
                <c:pt idx="91">
                  <c:v>Cava Kripta Gran Reserva Brut Nature</c:v>
                </c:pt>
                <c:pt idx="92">
                  <c:v>Ribera del Duero Reserva</c:v>
                </c:pt>
                <c:pt idx="93">
                  <c:v>Malleolus</c:v>
                </c:pt>
                <c:pt idx="94">
                  <c:v>Red</c:v>
                </c:pt>
                <c:pt idx="95">
                  <c:v>Macan Clasico</c:v>
                </c:pt>
                <c:pt idx="96">
                  <c:v>200 Monges Rioja Reserva</c:v>
                </c:pt>
                <c:pt idx="97">
                  <c:v>Reserva Tinto</c:v>
                </c:pt>
                <c:pt idx="98">
                  <c:v>Pago Negralada</c:v>
                </c:pt>
                <c:pt idx="99">
                  <c:v>A Mano Rioja</c:v>
                </c:pt>
                <c:pt idx="100">
                  <c:v>Le Domaine Blanco de Guarda</c:v>
                </c:pt>
                <c:pt idx="101">
                  <c:v>Perez Pascuas Gran Reserva Seleccion</c:v>
                </c:pt>
                <c:pt idx="102">
                  <c:v>Vinas Viejas Verdejo</c:v>
                </c:pt>
                <c:pt idx="103">
                  <c:v>Classic</c:v>
                </c:pt>
                <c:pt idx="104">
                  <c:v>Gran Reserva Rioja (Finca Ygay)</c:v>
                </c:pt>
                <c:pt idx="105">
                  <c:v>I Gran Reserva</c:v>
                </c:pt>
                <c:pt idx="106">
                  <c:v>La Nieta</c:v>
                </c:pt>
                <c:pt idx="107">
                  <c:v>Malleolus de Valderramiro</c:v>
                </c:pt>
                <c:pt idx="108">
                  <c:v>Aquilon Garnacha</c:v>
                </c:pt>
                <c:pt idx="109">
                  <c:v>1902 Centenary Carignan Priorat</c:v>
                </c:pt>
                <c:pt idx="110">
                  <c:v>Blecua Somontano</c:v>
                </c:pt>
                <c:pt idx="111">
                  <c:v>La Creu Alta</c:v>
                </c:pt>
                <c:pt idx="112">
                  <c:v>5o Ano Ribera del Duero Tinto</c:v>
                </c:pt>
                <c:pt idx="113">
                  <c:v>Reserva Especial</c:v>
                </c:pt>
                <c:pt idx="114">
                  <c:v>Don PX Seleccion</c:v>
                </c:pt>
                <c:pt idx="115">
                  <c:v>Casa Cisca Monastrell</c:v>
                </c:pt>
                <c:pt idx="116">
                  <c:v>Belondrade y Lurton</c:v>
                </c:pt>
                <c:pt idx="117">
                  <c:v>Ribera del Duero TSM</c:v>
                </c:pt>
                <c:pt idx="118">
                  <c:v>Reserva Ribera del Duero</c:v>
                </c:pt>
                <c:pt idx="119">
                  <c:v>Ribera del Duero Una Cepa I</c:v>
                </c:pt>
                <c:pt idx="120">
                  <c:v>La Basseta</c:v>
                </c:pt>
                <c:pt idx="121">
                  <c:v>Acediano</c:v>
                </c:pt>
                <c:pt idx="122">
                  <c:v>Grandes Anadas Rioja</c:v>
                </c:pt>
                <c:pt idx="123">
                  <c:v>Nebro Ribera del Duero</c:v>
                </c:pt>
                <c:pt idx="124">
                  <c:v>La Bienquerida</c:v>
                </c:pt>
                <c:pt idx="125">
                  <c:v>Vinyes Altes Porrera</c:v>
                </c:pt>
                <c:pt idx="126">
                  <c:v>Seleccion Especial (Reserva)</c:v>
                </c:pt>
                <c:pt idx="127">
                  <c:v>Jumilla Blue Label</c:v>
                </c:pt>
                <c:pt idx="128">
                  <c:v>Rejon Tempranillo</c:v>
                </c:pt>
                <c:pt idx="129">
                  <c:v>Priorat Vinyes Velles</c:v>
                </c:pt>
                <c:pt idx="130">
                  <c:v>Pagos Viejos</c:v>
                </c:pt>
                <c:pt idx="131">
                  <c:v>Granja Gran Reserva Rioja</c:v>
                </c:pt>
                <c:pt idx="132">
                  <c:v>Cava Celler Batlle</c:v>
                </c:pt>
                <c:pt idx="133">
                  <c:v>Serral del Vell Brut Nature</c:v>
                </c:pt>
                <c:pt idx="134">
                  <c:v>Seleccion Finca el Grajo Viejo</c:v>
                </c:pt>
                <c:pt idx="135">
                  <c:v>Chafandin</c:v>
                </c:pt>
                <c:pt idx="136">
                  <c:v>Porrera Vi de Vila</c:v>
                </c:pt>
                <c:pt idx="137">
                  <c:v>Clos Figueres</c:v>
                </c:pt>
                <c:pt idx="138">
                  <c:v>Pago Valdebellon</c:v>
                </c:pt>
                <c:pt idx="139">
                  <c:v>Vina Tondonia Reserva</c:v>
                </c:pt>
                <c:pt idx="140">
                  <c:v>PSI</c:v>
                </c:pt>
                <c:pt idx="141">
                  <c:v>Ribera del Duero Crianza</c:v>
                </c:pt>
                <c:pt idx="142">
                  <c:v>Mas La Plana Cabernet Sauvignon</c:v>
                </c:pt>
                <c:pt idx="143">
                  <c:v>Finca Malaveina</c:v>
                </c:pt>
                <c:pt idx="144">
                  <c:v>QS</c:v>
                </c:pt>
                <c:pt idx="145">
                  <c:v>3.9</c:v>
                </c:pt>
                <c:pt idx="146">
                  <c:v>Cuesta de Las Liebres</c:v>
                </c:pt>
                <c:pt idx="147">
                  <c:v>La Faraona Bierzo (Corullon)</c:v>
                </c:pt>
                <c:pt idx="148">
                  <c:v>Alabaster</c:v>
                </c:pt>
                <c:pt idx="149">
                  <c:v>Cartago Paraje de Pozo</c:v>
                </c:pt>
                <c:pt idx="150">
                  <c:v>Clon De La Familia</c:v>
                </c:pt>
                <c:pt idx="151">
                  <c:v>Turo d'en Mota</c:v>
                </c:pt>
                <c:pt idx="152">
                  <c:v>Pago De Valtarrena</c:v>
                </c:pt>
                <c:pt idx="153">
                  <c:v>El Titan del Bendito</c:v>
                </c:pt>
                <c:pt idx="154">
                  <c:v>Gran Reserva Penas Aladas</c:v>
                </c:pt>
                <c:pt idx="155">
                  <c:v>Ribera del Duero Prestigio</c:v>
                </c:pt>
                <c:pt idx="156">
                  <c:v>Reserva Rioja (Finca Ygay)</c:v>
                </c:pt>
                <c:pt idx="157">
                  <c:v>Idus</c:v>
                </c:pt>
                <c:pt idx="158">
                  <c:v>Les Tosses</c:v>
                </c:pt>
                <c:pt idx="159">
                  <c:v>Parcela El Nogal Tinto</c:v>
                </c:pt>
                <c:pt idx="160">
                  <c:v>Aro</c:v>
                </c:pt>
                <c:pt idx="161">
                  <c:v>Ribera Del Duero Reserva Premium 6 Anos</c:v>
                </c:pt>
                <c:pt idx="162">
                  <c:v>Clos de L'Obac</c:v>
                </c:pt>
                <c:pt idx="163">
                  <c:v>Bruto</c:v>
                </c:pt>
                <c:pt idx="164">
                  <c:v>Culmen Reserva Rioja</c:v>
                </c:pt>
                <c:pt idx="165">
                  <c:v>Vina Tondonia Gran Reserva</c:v>
                </c:pt>
                <c:pt idx="166">
                  <c:v>Gran Reserva Ribera del Duero</c:v>
                </c:pt>
                <c:pt idx="167">
                  <c:v>Pago Garduna</c:v>
                </c:pt>
                <c:pt idx="168">
                  <c:v>Finca Los Hoyales Ribera del Duero</c:v>
                </c:pt>
                <c:pt idx="169">
                  <c:v>Blanco</c:v>
                </c:pt>
                <c:pt idx="170">
                  <c:v>As Sortes Val do Bibei Godello</c:v>
                </c:pt>
                <c:pt idx="171">
                  <c:v>Millenium Reserva</c:v>
                </c:pt>
                <c:pt idx="172">
                  <c:v>V2 Tinto</c:v>
                </c:pt>
                <c:pt idx="173">
                  <c:v>Las Lamas Bierzo (Corullon)</c:v>
                </c:pt>
                <c:pt idx="174">
                  <c:v>3er Ano Ribera del Duero Tinto</c:v>
                </c:pt>
                <c:pt idx="175">
                  <c:v>Alaya Tierra (Old Vines Vieilles Vignes)</c:v>
                </c:pt>
                <c:pt idx="176">
                  <c:v>Triga</c:v>
                </c:pt>
                <c:pt idx="177">
                  <c:v>Interpretacion</c:v>
                </c:pt>
                <c:pt idx="178">
                  <c:v>Vendimia</c:v>
                </c:pt>
                <c:pt idx="179">
                  <c:v>Tempranillo Reserva</c:v>
                </c:pt>
                <c:pt idx="180">
                  <c:v>Vatan Tinta de Toro</c:v>
                </c:pt>
                <c:pt idx="181">
                  <c:v>An</c:v>
                </c:pt>
                <c:pt idx="182">
                  <c:v>Pie Franco</c:v>
                </c:pt>
                <c:pt idx="183">
                  <c:v>Els Escurcons</c:v>
                </c:pt>
                <c:pt idx="184">
                  <c:v>Godello Blanco</c:v>
                </c:pt>
                <c:pt idx="185">
                  <c:v>Seleccion de Anada Albarino Rias Baixas</c:v>
                </c:pt>
                <c:pt idx="186">
                  <c:v>Montes Obarenes Seleccion Terroir</c:v>
                </c:pt>
                <c:pt idx="187">
                  <c:v>Vinas Viejas</c:v>
                </c:pt>
                <c:pt idx="188">
                  <c:v>Teixar</c:v>
                </c:pt>
                <c:pt idx="189">
                  <c:v>Ribera del Duero Torralvo</c:v>
                </c:pt>
                <c:pt idx="190">
                  <c:v>Vendimia Seleccionada</c:v>
                </c:pt>
                <c:pt idx="191">
                  <c:v>Don PX Gran Reserva</c:v>
                </c:pt>
                <c:pt idx="192">
                  <c:v>Llanos del Almendro Ribera del Duero</c:v>
                </c:pt>
                <c:pt idx="193">
                  <c:v>Nun Vinya dels Taus</c:v>
                </c:pt>
                <c:pt idx="194">
                  <c:v>Rioja Cisma</c:v>
                </c:pt>
                <c:pt idx="195">
                  <c:v>Galena</c:v>
                </c:pt>
                <c:pt idx="196">
                  <c:v>Vina Arana Gran Reserva</c:v>
                </c:pt>
                <c:pt idx="197">
                  <c:v>Crianza Tinto</c:v>
                </c:pt>
                <c:pt idx="198">
                  <c:v>Bosque de Matasnos Etiqueta Blanca</c:v>
                </c:pt>
                <c:pt idx="199">
                  <c:v>Chardonnay Fermentado en Barrica</c:v>
                </c:pt>
                <c:pt idx="200">
                  <c:v>Masdeu</c:v>
                </c:pt>
                <c:pt idx="201">
                  <c:v>Purgatori Costers del Segre</c:v>
                </c:pt>
                <c:pt idx="202">
                  <c:v>Sofia</c:v>
                </c:pt>
                <c:pt idx="203">
                  <c:v>Rioja Norte</c:v>
                </c:pt>
                <c:pt idx="204">
                  <c:v>Gran Vino Blanco</c:v>
                </c:pt>
                <c:pt idx="205">
                  <c:v>Cantos del Diablo</c:v>
                </c:pt>
                <c:pt idx="206">
                  <c:v>27 Ribera del Duero</c:v>
                </c:pt>
                <c:pt idx="207">
                  <c:v>Vina Bosconia Reserva</c:v>
                </c:pt>
                <c:pt idx="208">
                  <c:v>Ribera del Duero Red</c:v>
                </c:pt>
                <c:pt idx="209">
                  <c:v>El Anejon</c:v>
                </c:pt>
                <c:pt idx="210">
                  <c:v>La Mula de la Quietud</c:v>
                </c:pt>
                <c:pt idx="211">
                  <c:v>Maria Remirez de Ganuza</c:v>
                </c:pt>
                <c:pt idx="212">
                  <c:v>Quinon de Valmira</c:v>
                </c:pt>
                <c:pt idx="213">
                  <c:v>Tintilla de Rota</c:v>
                </c:pt>
                <c:pt idx="214">
                  <c:v>Anada Palo Cortado 1987</c:v>
                </c:pt>
                <c:pt idx="215">
                  <c:v>Reserva Particular de Recaredo Brut Nature</c:v>
                </c:pt>
                <c:pt idx="216">
                  <c:v>Usted</c:v>
                </c:pt>
                <c:pt idx="217">
                  <c:v>La Loma</c:v>
                </c:pt>
                <c:pt idx="218">
                  <c:v>Recondita Armonia Monastrell Dulce</c:v>
                </c:pt>
                <c:pt idx="219">
                  <c:v>Ribera del Duero Prestigio Pago de las Solanas</c:v>
                </c:pt>
                <c:pt idx="220">
                  <c:v>Nit de Nin Mas d'en Cacador</c:v>
                </c:pt>
                <c:pt idx="221">
                  <c:v>Amaya Arzuaga (Coleccion)</c:v>
                </c:pt>
                <c:pt idx="222">
                  <c:v>Planots Priorat</c:v>
                </c:pt>
                <c:pt idx="223">
                  <c:v>Capitel</c:v>
                </c:pt>
                <c:pt idx="224">
                  <c:v>Reserva Especial Ribera del Duero</c:v>
                </c:pt>
                <c:pt idx="225">
                  <c:v>Finca Garbet</c:v>
                </c:pt>
                <c:pt idx="226">
                  <c:v>AAA</c:v>
                </c:pt>
                <c:pt idx="227">
                  <c:v>Les Aubaguetes Priorat</c:v>
                </c:pt>
                <c:pt idx="228">
                  <c:v>Pena Lobera</c:v>
                </c:pt>
                <c:pt idx="229">
                  <c:v>Cerrado del Castillo Rioja</c:v>
                </c:pt>
                <c:pt idx="230">
                  <c:v>Kalamity Rioja</c:v>
                </c:pt>
                <c:pt idx="231">
                  <c:v>Respeto</c:v>
                </c:pt>
                <c:pt idx="232">
                  <c:v>Valdegatiles Ribera del Duero</c:v>
                </c:pt>
                <c:pt idx="233">
                  <c:v>Torremilanos Coleccion Ribera del Duero</c:v>
                </c:pt>
                <c:pt idx="234">
                  <c:v>Taberner No. 1</c:v>
                </c:pt>
                <c:pt idx="235">
                  <c:v>Saktih</c:v>
                </c:pt>
                <c:pt idx="236">
                  <c:v>Molino Real</c:v>
                </c:pt>
                <c:pt idx="237">
                  <c:v>Emeritvs (Emeritus)</c:v>
                </c:pt>
                <c:pt idx="238">
                  <c:v>Pago de Santa Cruz Gran Reserva Ribera del Duero</c:v>
                </c:pt>
                <c:pt idx="239">
                  <c:v>Seleccion Rioja</c:v>
                </c:pt>
                <c:pt idx="240">
                  <c:v>Pico de Luyas</c:v>
                </c:pt>
                <c:pt idx="241">
                  <c:v>Mas Via Gran Reserva Brut</c:v>
                </c:pt>
                <c:pt idx="242">
                  <c:v>Navarra Coleccion 125 Blanco</c:v>
                </c:pt>
                <c:pt idx="243">
                  <c:v>Chardonnay Uno</c:v>
                </c:pt>
                <c:pt idx="244">
                  <c:v>Estrats</c:v>
                </c:pt>
                <c:pt idx="245">
                  <c:v>Miserere</c:v>
                </c:pt>
                <c:pt idx="246">
                  <c:v>Gratallops Partida Bellvisos</c:v>
                </c:pt>
                <c:pt idx="247">
                  <c:v>Celia</c:v>
                </c:pt>
                <c:pt idx="248">
                  <c:v>Galia Clos Santuy</c:v>
                </c:pt>
                <c:pt idx="249">
                  <c:v>Tomas Esteban</c:v>
                </c:pt>
                <c:pt idx="250">
                  <c:v>Finca Las Comas Verdejo</c:v>
                </c:pt>
                <c:pt idx="251">
                  <c:v>Reserva Privada Rioja</c:v>
                </c:pt>
                <c:pt idx="252">
                  <c:v>Dominio del Pidio</c:v>
                </c:pt>
                <c:pt idx="253">
                  <c:v>Suprema 30 Meses</c:v>
                </c:pt>
                <c:pt idx="254">
                  <c:v>200 Monges Rioja Gran Reserva</c:v>
                </c:pt>
                <c:pt idx="255">
                  <c:v>La Hormiga de Antidoto</c:v>
                </c:pt>
                <c:pt idx="256">
                  <c:v>El Puntido Gran Reserva</c:v>
                </c:pt>
                <c:pt idx="257">
                  <c:v>Cirerets</c:v>
                </c:pt>
                <c:pt idx="258">
                  <c:v>Tierras de Cair Reserva</c:v>
                </c:pt>
                <c:pt idx="259">
                  <c:v>Lapola</c:v>
                </c:pt>
                <c:pt idx="260">
                  <c:v>Clos Abella Seleccion Especial</c:v>
                </c:pt>
                <c:pt idx="261">
                  <c:v>Malpuesto</c:v>
                </c:pt>
                <c:pt idx="262">
                  <c:v>La Vina de Andres Romeo Rioja</c:v>
                </c:pt>
                <c:pt idx="263">
                  <c:v>Delicado Cosecha Pedro Ximenez</c:v>
                </c:pt>
                <c:pt idx="264">
                  <c:v>Christina Ribera del Duero</c:v>
                </c:pt>
                <c:pt idx="265">
                  <c:v>Perpetual</c:v>
                </c:pt>
                <c:pt idx="266">
                  <c:v>El Cel</c:v>
                </c:pt>
                <c:pt idx="267">
                  <c:v>Heretge Priorat</c:v>
                </c:pt>
                <c:pt idx="268">
                  <c:v>Emporda Aires de Garbet</c:v>
                </c:pt>
                <c:pt idx="269">
                  <c:v>Montes de Toledo Syrah</c:v>
                </c:pt>
                <c:pt idx="270">
                  <c:v>Clos Monlleo</c:v>
                </c:pt>
                <c:pt idx="271">
                  <c:v>La Solana Alta</c:v>
                </c:pt>
                <c:pt idx="272">
                  <c:v>Hipperia Red Blend</c:v>
                </c:pt>
                <c:pt idx="273">
                  <c:v>Maria Ribera del Duero</c:v>
                </c:pt>
                <c:pt idx="274">
                  <c:v>Dolc Mataro</c:v>
                </c:pt>
                <c:pt idx="275">
                  <c:v>Seleccion Privada</c:v>
                </c:pt>
                <c:pt idx="276">
                  <c:v>Malabrigo Ribera del Duero</c:v>
                </c:pt>
                <c:pt idx="277">
                  <c:v>No. 2 Victoria</c:v>
                </c:pt>
                <c:pt idx="278">
                  <c:v>Manyetes</c:v>
                </c:pt>
                <c:pt idx="279">
                  <c:v>Pago El Espino</c:v>
                </c:pt>
                <c:pt idx="280">
                  <c:v>Gloria Rioja</c:v>
                </c:pt>
                <c:pt idx="281">
                  <c:v>Alto de la Caseta</c:v>
                </c:pt>
                <c:pt idx="282">
                  <c:v>Martires Rioja</c:v>
                </c:pt>
                <c:pt idx="283">
                  <c:v>Cava Original Brut (Espumos)</c:v>
                </c:pt>
                <c:pt idx="284">
                  <c:v>Marti Reserva Penedes</c:v>
                </c:pt>
                <c:pt idx="285">
                  <c:v>Cepas Vellas Rias Baixas Albarino</c:v>
                </c:pt>
                <c:pt idx="286">
                  <c:v>Hispania</c:v>
                </c:pt>
                <c:pt idx="287">
                  <c:v>La Cuartilleja Reserva</c:v>
                </c:pt>
                <c:pt idx="288">
                  <c:v>De Garage Rioja</c:v>
                </c:pt>
                <c:pt idx="289">
                  <c:v>Gran Calzadilla</c:v>
                </c:pt>
                <c:pt idx="290">
                  <c:v>Voltons</c:v>
                </c:pt>
                <c:pt idx="291">
                  <c:v>Seleccion</c:v>
                </c:pt>
                <c:pt idx="292">
                  <c:v>Reserva Seleccion de la Familia</c:v>
                </c:pt>
                <c:pt idx="293">
                  <c:v>Reserva XR</c:v>
                </c:pt>
                <c:pt idx="294">
                  <c:v>Alicante Bouschet by Tarima</c:v>
                </c:pt>
                <c:pt idx="295">
                  <c:v>Dominio de Atauta</c:v>
                </c:pt>
                <c:pt idx="296">
                  <c:v>Laurel</c:v>
                </c:pt>
                <c:pt idx="297">
                  <c:v>Capellania Reserva</c:v>
                </c:pt>
                <c:pt idx="298">
                  <c:v>Finca El Otero</c:v>
                </c:pt>
                <c:pt idx="299">
                  <c:v>Godello</c:v>
                </c:pt>
                <c:pt idx="300">
                  <c:v>Elite</c:v>
                </c:pt>
                <c:pt idx="301">
                  <c:v>La Mar</c:v>
                </c:pt>
                <c:pt idx="302">
                  <c:v>Albarino</c:v>
                </c:pt>
                <c:pt idx="303">
                  <c:v>Venus</c:v>
                </c:pt>
                <c:pt idx="304">
                  <c:v>Prieto Picudo</c:v>
                </c:pt>
                <c:pt idx="305">
                  <c:v>Finca Cuesta Clara Raro Reserva</c:v>
                </c:pt>
                <c:pt idx="306">
                  <c:v>Suzzane Rioja</c:v>
                </c:pt>
                <c:pt idx="307">
                  <c:v>Pla dels Angels Rosado</c:v>
                </c:pt>
                <c:pt idx="308">
                  <c:v>Masia Carreras Negre</c:v>
                </c:pt>
                <c:pt idx="309">
                  <c:v>Matallana</c:v>
                </c:pt>
                <c:pt idx="310">
                  <c:v>Artigas</c:v>
                </c:pt>
                <c:pt idx="311">
                  <c:v>Martelo Reserva</c:v>
                </c:pt>
                <c:pt idx="312">
                  <c:v>Vendimia Tardia Moscatel</c:v>
                </c:pt>
                <c:pt idx="313">
                  <c:v>Albarino Pedralonga</c:v>
                </c:pt>
                <c:pt idx="314">
                  <c:v>El Rocallis</c:v>
                </c:pt>
                <c:pt idx="315">
                  <c:v>Clos Adrien</c:v>
                </c:pt>
                <c:pt idx="316">
                  <c:v>Massipa de Scala Dei Garnatxa Blanca - Xenin</c:v>
                </c:pt>
                <c:pt idx="317">
                  <c:v>Malvasia</c:v>
                </c:pt>
                <c:pt idx="318">
                  <c:v>5o Ano</c:v>
                </c:pt>
                <c:pt idx="319">
                  <c:v>Montsalvat</c:v>
                </c:pt>
                <c:pt idx="320">
                  <c:v>Summum Monastrell</c:v>
                </c:pt>
                <c:pt idx="321">
                  <c:v>Teofilo Reyes Crianza</c:v>
                </c:pt>
                <c:pt idx="322">
                  <c:v>Ines</c:v>
                </c:pt>
                <c:pt idx="323">
                  <c:v>La Revelia Godello</c:v>
                </c:pt>
                <c:pt idx="324">
                  <c:v>Salvaxe</c:v>
                </c:pt>
                <c:pt idx="325">
                  <c:v>Octogenarius</c:v>
                </c:pt>
                <c:pt idx="326">
                  <c:v>Pinot Noir</c:v>
                </c:pt>
                <c:pt idx="327">
                  <c:v>Marmajuelo</c:v>
                </c:pt>
                <c:pt idx="328">
                  <c:v>Coto de Imaz Rioja Gran Reserva</c:v>
                </c:pt>
                <c:pt idx="329">
                  <c:v>Vina Alberdi Reserva</c:v>
                </c:pt>
                <c:pt idx="330">
                  <c:v>Rias Baixas Albarino Atlantico</c:v>
                </c:pt>
                <c:pt idx="331">
                  <c:v>Terras Gauda O Rosal</c:v>
                </c:pt>
                <c:pt idx="332">
                  <c:v>Salmos</c:v>
                </c:pt>
                <c:pt idx="333">
                  <c:v>La Atalaya del Camino</c:v>
                </c:pt>
                <c:pt idx="334">
                  <c:v>Veraton Garnacha</c:v>
                </c:pt>
                <c:pt idx="335">
                  <c:v>Taberner Tierra de Cadiz</c:v>
                </c:pt>
                <c:pt idx="336">
                  <c:v>Gessami</c:v>
                </c:pt>
                <c:pt idx="337">
                  <c:v>Reserva 5 Ano</c:v>
                </c:pt>
                <c:pt idx="338">
                  <c:v>Bassus Pinot Noir</c:v>
                </c:pt>
                <c:pt idx="339">
                  <c:v>Corpinnat Terrers Brut Nature</c:v>
                </c:pt>
                <c:pt idx="340">
                  <c:v>Clos del Portal Negre de Negres</c:v>
                </c:pt>
                <c:pt idx="341">
                  <c:v>8000</c:v>
                </c:pt>
                <c:pt idx="342">
                  <c:v>17</c:v>
                </c:pt>
                <c:pt idx="343">
                  <c:v>1194</c:v>
                </c:pt>
                <c:pt idx="344">
                  <c:v>Toneles Moscatel</c:v>
                </c:pt>
                <c:pt idx="345">
                  <c:v>Vatan Arena Tinta de Toro</c:v>
                </c:pt>
                <c:pt idx="346">
                  <c:v>Ribera Del Duero Gran Reserva 12 Anos</c:v>
                </c:pt>
                <c:pt idx="347">
                  <c:v>Magico</c:v>
                </c:pt>
                <c:pt idx="348">
                  <c:v>Castillo Ygay Gran Reserva Especial Blanco</c:v>
                </c:pt>
                <c:pt idx="349">
                  <c:v>Reliquia Palo Cortado Sherry</c:v>
                </c:pt>
                <c:pt idx="350">
                  <c:v>Daphne Glorian Red</c:v>
                </c:pt>
                <c:pt idx="351">
                  <c:v>El Regollar</c:v>
                </c:pt>
                <c:pt idx="352">
                  <c:v>Abuelo Diego Palo Cortado</c:v>
                </c:pt>
                <c:pt idx="353">
                  <c:v>La Bota 78 de Oloroso</c:v>
                </c:pt>
                <c:pt idx="354">
                  <c:v>Touran</c:v>
                </c:pt>
                <c:pt idx="355">
                  <c:v>Luthier Gran Reserva</c:v>
                </c:pt>
                <c:pt idx="356">
                  <c:v>Sorte O Soro Val do Bibei</c:v>
                </c:pt>
                <c:pt idx="357">
                  <c:v>Cuvee N Vinas Viejas</c:v>
                </c:pt>
                <c:pt idx="358">
                  <c:v>Frank Gehry Selection</c:v>
                </c:pt>
                <c:pt idx="359">
                  <c:v>Gran Arzuaga Ribera del Duero</c:v>
                </c:pt>
                <c:pt idx="360">
                  <c:v>Horcajo</c:v>
                </c:pt>
                <c:pt idx="361">
                  <c:v>Dolc de L'Obac</c:v>
                </c:pt>
                <c:pt idx="362">
                  <c:v>Doroteo Edicion Especial 25 Aniversario</c:v>
                </c:pt>
                <c:pt idx="363">
                  <c:v>Tierra Alta de 2 Racimos Gran Reserva</c:v>
                </c:pt>
                <c:pt idx="364">
                  <c:v>Gran Buig Priorat</c:v>
                </c:pt>
                <c:pt idx="365">
                  <c:v>Solera India Oloroso Rare Sherry</c:v>
                </c:pt>
                <c:pt idx="366">
                  <c:v>Gines Liebana Pedro Ximenez</c:v>
                </c:pt>
                <c:pt idx="367">
                  <c:v>Finca Las Naves</c:v>
                </c:pt>
                <c:pt idx="368">
                  <c:v>Cava Enoteca Finca La Plana Brut Nature</c:v>
                </c:pt>
                <c:pt idx="369">
                  <c:v>Adega do Moucho Treixadura</c:v>
                </c:pt>
                <c:pt idx="370">
                  <c:v>Moncerbal Bierzo (Corullon)</c:v>
                </c:pt>
                <c:pt idx="371">
                  <c:v>Capricho</c:v>
                </c:pt>
                <c:pt idx="372">
                  <c:v>Conde de Aldama Amontillado</c:v>
                </c:pt>
                <c:pt idx="373">
                  <c:v>El Garnacho Viejo de la Familia Acha</c:v>
                </c:pt>
                <c:pt idx="374">
                  <c:v>Finca Misenhora Edicion Limitada</c:v>
                </c:pt>
                <c:pt idx="375">
                  <c:v>Rosado de Larrainzar</c:v>
                </c:pt>
                <c:pt idx="376">
                  <c:v>Valdafoz Bierzo (Corullon)</c:v>
                </c:pt>
                <c:pt idx="377">
                  <c:v>Respublica Verdejo</c:v>
                </c:pt>
                <c:pt idx="378">
                  <c:v>Vina Motulleri</c:v>
                </c:pt>
                <c:pt idx="379">
                  <c:v>Cuvee Palomar</c:v>
                </c:pt>
                <c:pt idx="380">
                  <c:v>Uno Tinto</c:v>
                </c:pt>
                <c:pt idx="381">
                  <c:v>1903 Centenary Grenache</c:v>
                </c:pt>
                <c:pt idx="382">
                  <c:v>Galiano Seleccion Especial</c:v>
                </c:pt>
                <c:pt idx="383">
                  <c:v>Etern Vinyes Molt Velles</c:v>
                </c:pt>
                <c:pt idx="384">
                  <c:v>40 Aniversario Gran Reserva</c:v>
                </c:pt>
                <c:pt idx="385">
                  <c:v>Solera BC-200</c:v>
                </c:pt>
                <c:pt idx="386">
                  <c:v>Corpinnat Enoteca Reserva Particular de Recaredo</c:v>
                </c:pt>
                <c:pt idx="387">
                  <c:v>Pedro Ximenez Tradicion 20 Years Old Vos</c:v>
                </c:pt>
                <c:pt idx="388">
                  <c:v>Millenium Gran Reserva</c:v>
                </c:pt>
                <c:pt idx="389">
                  <c:v>Gran Vino Albarino</c:v>
                </c:pt>
                <c:pt idx="390">
                  <c:v>Cuatro Palmas Amontillado</c:v>
                </c:pt>
                <c:pt idx="391">
                  <c:v>Solera 1830 Pedro Ximenez</c:v>
                </c:pt>
                <c:pt idx="392">
                  <c:v>Que Bonito Cacareaba Blanco</c:v>
                </c:pt>
                <c:pt idx="393">
                  <c:v>Territorio Luthier Reserva</c:v>
                </c:pt>
                <c:pt idx="394">
                  <c:v>Don PX Vieja Cosecha</c:v>
                </c:pt>
                <c:pt idx="395">
                  <c:v>Ribas de Cabrera</c:v>
                </c:pt>
                <c:pt idx="396">
                  <c:v>Cenit</c:v>
                </c:pt>
                <c:pt idx="397">
                  <c:v>Mas del Serral</c:v>
                </c:pt>
                <c:pt idx="398">
                  <c:v>Fino Imperial Amontillado 30 Anos</c:v>
                </c:pt>
                <c:pt idx="399">
                  <c:v>Coliseo Amontillado VORS</c:v>
                </c:pt>
                <c:pt idx="400">
                  <c:v>Vina Tondonia Gran Reserva Blanco</c:v>
                </c:pt>
                <c:pt idx="401">
                  <c:v>Mironia Black Edition Tempranillo</c:v>
                </c:pt>
                <c:pt idx="402">
                  <c:v>Alma Tobia Rioja</c:v>
                </c:pt>
                <c:pt idx="403">
                  <c:v>Tm</c:v>
                </c:pt>
                <c:pt idx="404">
                  <c:v>El Canto del Angel</c:v>
                </c:pt>
                <c:pt idx="405">
                  <c:v>Rioja Blanco Reserva</c:v>
                </c:pt>
                <c:pt idx="406">
                  <c:v>Cayetano del Pino Viejisimo Palo Cortado</c:v>
                </c:pt>
                <c:pt idx="407">
                  <c:v>Finca El Canto</c:v>
                </c:pt>
                <c:pt idx="408">
                  <c:v>Finca Cascorrales</c:v>
                </c:pt>
                <c:pt idx="409">
                  <c:v>Marques de Poley Amontillado Seleccion 1951</c:v>
                </c:pt>
                <c:pt idx="410">
                  <c:v>Platon Tinto</c:v>
                </c:pt>
                <c:pt idx="411">
                  <c:v>Altos de Las Gateras Monastrell</c:v>
                </c:pt>
                <c:pt idx="412">
                  <c:v>Canta la Perdiz</c:v>
                </c:pt>
                <c:pt idx="413">
                  <c:v>Marques de la Concordia VSG Premium (formerly Hacienda de Susar Rioja)</c:v>
                </c:pt>
                <c:pt idx="414">
                  <c:v>Alba de Miros Rueda Verdejo</c:v>
                </c:pt>
                <c:pt idx="415">
                  <c:v>Pendon De La Aguilera</c:v>
                </c:pt>
                <c:pt idx="416">
                  <c:v>Calmo</c:v>
                </c:pt>
                <c:pt idx="417">
                  <c:v>Confesor Rioja</c:v>
                </c:pt>
                <c:pt idx="418">
                  <c:v>Saca Unica</c:v>
                </c:pt>
                <c:pt idx="419">
                  <c:v>Palomero</c:v>
                </c:pt>
                <c:pt idx="420">
                  <c:v>Grano a Grano</c:v>
                </c:pt>
                <c:pt idx="421">
                  <c:v>Santa Ana Pedro Ximenez 1861</c:v>
                </c:pt>
                <c:pt idx="422">
                  <c:v>Cuvee Julia Ribera del Duero</c:v>
                </c:pt>
                <c:pt idx="423">
                  <c:v>200 Monges Rioja Reserva Seleccion Especial</c:v>
                </c:pt>
                <c:pt idx="424">
                  <c:v>Diables</c:v>
                </c:pt>
                <c:pt idx="425">
                  <c:v>St Antoni de Scala Dei Priorat</c:v>
                </c:pt>
                <c:pt idx="426">
                  <c:v>Seda de Oro Reserva</c:v>
                </c:pt>
                <c:pt idx="427">
                  <c:v>Grano a Grano Graciano - Garnacha</c:v>
                </c:pt>
                <c:pt idx="428">
                  <c:v>Carraquintana de Amaren</c:v>
                </c:pt>
                <c:pt idx="429">
                  <c:v>Garnacha Parcela 81 Vinas Viejas</c:v>
                </c:pt>
                <c:pt idx="430">
                  <c:v>Cava Enoteca Finca de L'Origen Brut Nature</c:v>
                </c:pt>
                <c:pt idx="431">
                  <c:v>Salinas 1237</c:v>
                </c:pt>
                <c:pt idx="432">
                  <c:v>Cabernet Sauvignon</c:v>
                </c:pt>
                <c:pt idx="433">
                  <c:v>Finca La Colina Sauvignon Blanc</c:v>
                </c:pt>
                <c:pt idx="434">
                  <c:v>Dominio del Verso Red Blend</c:v>
                </c:pt>
                <c:pt idx="435">
                  <c:v>Altos R Pigeage Nacido en Barrica Blanco</c:v>
                </c:pt>
                <c:pt idx="436">
                  <c:v>La Vinya del Vuit (8)</c:v>
                </c:pt>
                <c:pt idx="437">
                  <c:v>Venus de la Figuera</c:v>
                </c:pt>
                <c:pt idx="438">
                  <c:v>Vendetta</c:v>
                </c:pt>
                <c:pt idx="439">
                  <c:v>Hacienda Pradolagar</c:v>
                </c:pt>
                <c:pt idx="440">
                  <c:v>Palo Cortado Tradicion Vors 30 Years Sherry</c:v>
                </c:pt>
                <c:pt idx="441">
                  <c:v>Amontillado Tradicion Vors 30 Years</c:v>
                </c:pt>
                <c:pt idx="442">
                  <c:v>Cream Tradicion Vos 20 Years</c:v>
                </c:pt>
                <c:pt idx="443">
                  <c:v>Whisba Tempranillo Aged 18 Months in Whisky Barrels</c:v>
                </c:pt>
                <c:pt idx="444">
                  <c:v>Edicion Limitada</c:v>
                </c:pt>
                <c:pt idx="445">
                  <c:v>Lealtanza Coleccion de Artistas Espanoles Sorolla</c:v>
                </c:pt>
                <c:pt idx="446">
                  <c:v>Cuvee Old Vines Unfiltered</c:v>
                </c:pt>
                <c:pt idx="447">
                  <c:v>Fondillon</c:v>
                </c:pt>
                <c:pt idx="448">
                  <c:v>1730 Pedro Ximenez</c:v>
                </c:pt>
                <c:pt idx="449">
                  <c:v>Tadeo Tinto</c:v>
                </c:pt>
                <c:pt idx="450">
                  <c:v>Gran Reserva Rosado</c:v>
                </c:pt>
                <c:pt idx="451">
                  <c:v>Singular V Malcorta Verdejo</c:v>
                </c:pt>
                <c:pt idx="452">
                  <c:v>30 Years VORS Pedro Ximenez Sherry</c:v>
                </c:pt>
                <c:pt idx="453">
                  <c:v>Atlantico</c:v>
                </c:pt>
                <c:pt idx="454">
                  <c:v>Quincha Corral</c:v>
                </c:pt>
                <c:pt idx="455">
                  <c:v>Vinos Singulares Tempranillo Blanco Reserva</c:v>
                </c:pt>
                <c:pt idx="456">
                  <c:v>Desti</c:v>
                </c:pt>
                <c:pt idx="457">
                  <c:v>Gran Reserva Classica Tinto</c:v>
                </c:pt>
                <c:pt idx="458">
                  <c:v>Palo Cortado 1/10</c:v>
                </c:pt>
                <c:pt idx="459">
                  <c:v>Fourth Edition</c:v>
                </c:pt>
                <c:pt idx="460">
                  <c:v>Albarino de Fefinanes III Ano</c:v>
                </c:pt>
                <c:pt idx="461">
                  <c:v>Gran Ribera del Duero</c:v>
                </c:pt>
                <c:pt idx="462">
                  <c:v>Sibarita Oloroso Jerez-Xeres-Sherry 30 Years V.O.R.S</c:v>
                </c:pt>
                <c:pt idx="463">
                  <c:v>Clos del Portal Tros de Clos</c:v>
                </c:pt>
                <c:pt idx="464">
                  <c:v>Minami</c:v>
                </c:pt>
                <c:pt idx="465">
                  <c:v>Veguin de Murua Gran Reserva</c:v>
                </c:pt>
                <c:pt idx="466">
                  <c:v>O Luar do Sil Valdeorras Godello Sobre Lias</c:v>
                </c:pt>
                <c:pt idx="467">
                  <c:v>Anada Pedro Ximenez</c:v>
                </c:pt>
                <c:pt idx="468">
                  <c:v>Maceracion Con Pieles</c:v>
                </c:pt>
                <c:pt idx="469">
                  <c:v>B.Rodriguez La-Cave Quo Vadis?</c:v>
                </c:pt>
                <c:pt idx="470">
                  <c:v>Rioja Reserva 10 Anos Despues Edicion Limitada</c:v>
                </c:pt>
                <c:pt idx="471">
                  <c:v>Perinet + Plus</c:v>
                </c:pt>
                <c:pt idx="472">
                  <c:v>Vina de Martin Escolma Ribeiro</c:v>
                </c:pt>
                <c:pt idx="473">
                  <c:v>El Cabernet F - Familiar</c:v>
                </c:pt>
                <c:pt idx="474">
                  <c:v>Premium</c:v>
                </c:pt>
                <c:pt idx="475">
                  <c:v>Castillo de Monte la Reina Cuvee Privee</c:v>
                </c:pt>
                <c:pt idx="476">
                  <c:v>Amontillado Saca</c:v>
                </c:pt>
                <c:pt idx="477">
                  <c:v>Queiron Reserva Vinedos Familiares</c:v>
                </c:pt>
                <c:pt idx="478">
                  <c:v>Toro 2V Premium</c:v>
                </c:pt>
                <c:pt idx="479">
                  <c:v>Les Eres Vinyes Velles</c:v>
                </c:pt>
                <c:pt idx="480">
                  <c:v>Gran Reserva Classica Blanco</c:v>
                </c:pt>
                <c:pt idx="481">
                  <c:v>The Artist</c:v>
                </c:pt>
                <c:pt idx="482">
                  <c:v>Amontillado 30 Years Old V.O.R.S Sherry</c:v>
                </c:pt>
                <c:pt idx="483">
                  <c:v>La Comtesse de Pazo Barrantes Albarino</c:v>
                </c:pt>
                <c:pt idx="484">
                  <c:v>5V Blanco</c:v>
                </c:pt>
                <c:pt idx="485">
                  <c:v>Finca Butaros Vinya Centenaria</c:v>
                </c:pt>
                <c:pt idx="486">
                  <c:v>Aponte Winemaker's Private Collection Tempranillo</c:v>
                </c:pt>
                <c:pt idx="487">
                  <c:v>Cami de Cormes</c:v>
                </c:pt>
                <c:pt idx="488">
                  <c:v>Old &amp; Plus Pedro Ximenez</c:v>
                </c:pt>
                <c:pt idx="489">
                  <c:v>Reserva Trajanvs</c:v>
                </c:pt>
                <c:pt idx="490">
                  <c:v>Emporda Gran Claustro</c:v>
                </c:pt>
                <c:pt idx="491">
                  <c:v>Lalomba Finca Valhonta</c:v>
                </c:pt>
                <c:pt idx="492">
                  <c:v>Guarda de Leda Seleccion Tempranillo</c:v>
                </c:pt>
                <c:pt idx="493">
                  <c:v>Lo Cortinelo.Lo Blanc</c:v>
                </c:pt>
                <c:pt idx="494">
                  <c:v>5 Partides Gratallops Vi de La Vila</c:v>
                </c:pt>
                <c:pt idx="495">
                  <c:v>Cava Ex-Vite Gran Reserva Brut</c:v>
                </c:pt>
                <c:pt idx="496">
                  <c:v>Summa Edicion Limitada</c:v>
                </c:pt>
                <c:pt idx="497">
                  <c:v>Petra de Valpiedra Garnacha</c:v>
                </c:pt>
                <c:pt idx="498">
                  <c:v>Mas de la Rosa</c:v>
                </c:pt>
                <c:pt idx="499">
                  <c:v>Rioja B70</c:v>
                </c:pt>
                <c:pt idx="500">
                  <c:v>Don Miguel</c:v>
                </c:pt>
                <c:pt idx="501">
                  <c:v>Singular Negre</c:v>
                </c:pt>
                <c:pt idx="502">
                  <c:v>Rioja Reserva Especial</c:v>
                </c:pt>
                <c:pt idx="503">
                  <c:v>Vina Ardanza Reserva Seleccion Especial</c:v>
                </c:pt>
                <c:pt idx="504">
                  <c:v>Oloroso 30 Years Old V.O.R.S</c:v>
                </c:pt>
                <c:pt idx="505">
                  <c:v>Pozo Alto</c:v>
                </c:pt>
                <c:pt idx="506">
                  <c:v>El Cristo de Samaniego</c:v>
                </c:pt>
                <c:pt idx="507">
                  <c:v>El Belisario</c:v>
                </c:pt>
                <c:pt idx="508">
                  <c:v>Baron de Ona Rioja Reserva</c:v>
                </c:pt>
                <c:pt idx="509">
                  <c:v>La Aguilera</c:v>
                </c:pt>
                <c:pt idx="510">
                  <c:v>Pirata</c:v>
                </c:pt>
                <c:pt idx="511">
                  <c:v>Arousa</c:v>
                </c:pt>
                <c:pt idx="512">
                  <c:v>Las Cenizas Tempranillo</c:v>
                </c:pt>
                <c:pt idx="513">
                  <c:v>Solanes Priorat</c:v>
                </c:pt>
                <c:pt idx="514">
                  <c:v>Cava Cuvee De Prestige Trepat</c:v>
                </c:pt>
                <c:pt idx="515">
                  <c:v>Felix Azpilicueta Coleccion Privada</c:v>
                </c:pt>
                <c:pt idx="516">
                  <c:v>Savinat Sauvignon Blanc</c:v>
                </c:pt>
                <c:pt idx="517">
                  <c:v>Capricho Crianza</c:v>
                </c:pt>
                <c:pt idx="518">
                  <c:v>Finca La Emperatriz Vinedo Singular Tinto</c:v>
                </c:pt>
                <c:pt idx="519">
                  <c:v>Solera PAP Palo Cortado Rare Sherry</c:v>
                </c:pt>
                <c:pt idx="520">
                  <c:v>Finca Helena</c:v>
                </c:pt>
                <c:pt idx="521">
                  <c:v>Primordium</c:v>
                </c:pt>
                <c:pt idx="522">
                  <c:v>Noble</c:v>
                </c:pt>
                <c:pt idx="523">
                  <c:v>4 Varietales Coleccion Rioja</c:v>
                </c:pt>
                <c:pt idx="524">
                  <c:v>Oloroso</c:v>
                </c:pt>
                <c:pt idx="525">
                  <c:v>Numerus Clausus</c:v>
                </c:pt>
                <c:pt idx="526">
                  <c:v>200 Monges Rioja Seleccion Especial Reserva Blanco</c:v>
                </c:pt>
                <c:pt idx="527">
                  <c:v>30 Years V.O.R.S Very Old Palo Cortado Blend Medium Sherry</c:v>
                </c:pt>
                <c:pt idx="528">
                  <c:v>Campus Gothorum</c:v>
                </c:pt>
                <c:pt idx="529">
                  <c:v>La Pizca</c:v>
                </c:pt>
                <c:pt idx="530">
                  <c:v>La Bota 90 de Manzanilla Pasada</c:v>
                </c:pt>
                <c:pt idx="531">
                  <c:v>Moradillo de Roa</c:v>
                </c:pt>
                <c:pt idx="532">
                  <c:v>Cofradia</c:v>
                </c:pt>
                <c:pt idx="533">
                  <c:v>Stairway To Heaven Rosado</c:v>
                </c:pt>
                <c:pt idx="534">
                  <c:v>La Silleria</c:v>
                </c:pt>
                <c:pt idx="535">
                  <c:v>Planella</c:v>
                </c:pt>
                <c:pt idx="536">
                  <c:v>Gallaecia Rias Baixes Albarino</c:v>
                </c:pt>
                <c:pt idx="537">
                  <c:v>Monada</c:v>
                </c:pt>
                <c:pt idx="538">
                  <c:v>Verdejo</c:v>
                </c:pt>
                <c:pt idx="539">
                  <c:v>Vina Garugele</c:v>
                </c:pt>
                <c:pt idx="540">
                  <c:v>Barrica</c:v>
                </c:pt>
                <c:pt idx="541">
                  <c:v>Ekam Essencia</c:v>
                </c:pt>
                <c:pt idx="542">
                  <c:v>Valcavado de Traslascuestas</c:v>
                </c:pt>
                <c:pt idx="543">
                  <c:v>Oscar Tobia Gran Reserva Rioja</c:v>
                </c:pt>
                <c:pt idx="544">
                  <c:v>La Baixada</c:v>
                </c:pt>
                <c:pt idx="545">
                  <c:v>Cava El Tros Nou Pinot Noir</c:v>
                </c:pt>
                <c:pt idx="546">
                  <c:v>Los Dominios de Berceo Prefiloxerico</c:v>
                </c:pt>
                <c:pt idx="547">
                  <c:v>Old &amp; Plus Amontillado</c:v>
                </c:pt>
                <c:pt idx="548">
                  <c:v>Sao Expressiu</c:v>
                </c:pt>
                <c:pt idx="549">
                  <c:v>Onomastica Rioja Reserva</c:v>
                </c:pt>
                <c:pt idx="550">
                  <c:v>Carinena Parcela 15 Vinas Viejas</c:v>
                </c:pt>
                <c:pt idx="551">
                  <c:v>Vobiscum</c:v>
                </c:pt>
                <c:pt idx="552">
                  <c:v>La Navilla</c:v>
                </c:pt>
                <c:pt idx="553">
                  <c:v>Merlot - Syrah</c:v>
                </c:pt>
                <c:pt idx="554">
                  <c:v>Casta Diva Cosecha Miel Moscatel Dulce</c:v>
                </c:pt>
                <c:pt idx="555">
                  <c:v>Pago de Las Costanas</c:v>
                </c:pt>
                <c:pt idx="556">
                  <c:v>Cava Gran Reserva Familiar Millenium Brut</c:v>
                </c:pt>
                <c:pt idx="557">
                  <c:v>Zona Zepa Monastrell</c:v>
                </c:pt>
                <c:pt idx="558">
                  <c:v>Alma Tobia Blanco</c:v>
                </c:pt>
                <c:pt idx="559">
                  <c:v>Garnacha Vinas Centenarias</c:v>
                </c:pt>
                <c:pt idx="560">
                  <c:v>El Jardin de las Iguales Vinedo Historico Garnacha</c:v>
                </c:pt>
                <c:pt idx="561">
                  <c:v>Silvanus Edicion Limitada Ribera del Duero</c:v>
                </c:pt>
                <c:pt idx="562">
                  <c:v>San Valentin Parellada</c:v>
                </c:pt>
                <c:pt idx="563">
                  <c:v>Matusalem Sherry VORS</c:v>
                </c:pt>
                <c:pt idx="564">
                  <c:v>Apostoles 30 Years Old Sherry</c:v>
                </c:pt>
                <c:pt idx="565">
                  <c:v>Don Guido Pedro Ximenez Solera Especial Aged 20 Years</c:v>
                </c:pt>
                <c:pt idx="566">
                  <c:v>La Baraja</c:v>
                </c:pt>
                <c:pt idx="567">
                  <c:v>Alenza Ribera del Duero Gran Reserva</c:v>
                </c:pt>
                <c:pt idx="568">
                  <c:v>Oloroso Tradicion Vors 30 Years</c:v>
                </c:pt>
                <c:pt idx="569">
                  <c:v>Seleccion La Aguilera</c:v>
                </c:pt>
                <c:pt idx="570">
                  <c:v>Finca Martelo</c:v>
                </c:pt>
                <c:pt idx="571">
                  <c:v>Pedro Ximenez Murillo Seleccion del Centenario</c:v>
                </c:pt>
                <c:pt idx="572">
                  <c:v>Rioja Vina Coqueta</c:v>
                </c:pt>
                <c:pt idx="573">
                  <c:v>Vermello Vermu</c:v>
                </c:pt>
                <c:pt idx="574">
                  <c:v>Los Tabaqueros</c:v>
                </c:pt>
                <c:pt idx="575">
                  <c:v>Torre Albeniz Reserva Ribera del Duero</c:v>
                </c:pt>
                <c:pt idx="576">
                  <c:v>Familia Comenge Reserva</c:v>
                </c:pt>
                <c:pt idx="577">
                  <c:v>Tierra Alta de 2 Cotas Reserva</c:v>
                </c:pt>
                <c:pt idx="578">
                  <c:v>Fagus de Coto de Hayas Garnacha</c:v>
                </c:pt>
                <c:pt idx="579">
                  <c:v>Godina Garnacha</c:v>
                </c:pt>
                <c:pt idx="580">
                  <c:v>Don Miguel Comenge Reserva</c:v>
                </c:pt>
                <c:pt idx="581">
                  <c:v>Finca Iscorta Gran Reserva</c:v>
                </c:pt>
                <c:pt idx="582">
                  <c:v>Finca Biniagual Veran</c:v>
                </c:pt>
                <c:pt idx="583">
                  <c:v>Brega Garnacha</c:v>
                </c:pt>
                <c:pt idx="584">
                  <c:v>Nelin Priorat</c:v>
                </c:pt>
                <c:pt idx="585">
                  <c:v>Arcos de la Frontera</c:v>
                </c:pt>
                <c:pt idx="586">
                  <c:v>Cepas Vellas Godello</c:v>
                </c:pt>
                <c:pt idx="587">
                  <c:v>Las Sabias</c:v>
                </c:pt>
                <c:pt idx="588">
                  <c:v>Cerro Anon Rioja Gran Reserva</c:v>
                </c:pt>
                <c:pt idx="589">
                  <c:v>Ekam</c:v>
                </c:pt>
                <c:pt idx="590">
                  <c:v>Pantocrator</c:v>
                </c:pt>
                <c:pt idx="591">
                  <c:v>Senorio de Cuzcurrita Rioja</c:v>
                </c:pt>
                <c:pt idx="592">
                  <c:v>Silencio de Miros Ribera Del Duero</c:v>
                </c:pt>
                <c:pt idx="593">
                  <c:v>Queiron Mi Lugar</c:v>
                </c:pt>
                <c:pt idx="594">
                  <c:v>Perfume de Sonsierra</c:v>
                </c:pt>
                <c:pt idx="595">
                  <c:v>Chardonnay Roure</c:v>
                </c:pt>
                <c:pt idx="596">
                  <c:v>ARX Arcos de la Frontera</c:v>
                </c:pt>
                <c:pt idx="597">
                  <c:v>Navarra Reserva Coleccion 125</c:v>
                </c:pt>
                <c:pt idx="598">
                  <c:v>Grillo</c:v>
                </c:pt>
                <c:pt idx="599">
                  <c:v>Fermentado En Barrica Blanco</c:v>
                </c:pt>
                <c:pt idx="600">
                  <c:v>Ribera Del Duero Gran Reserva</c:v>
                </c:pt>
                <c:pt idx="601">
                  <c:v>Vinya La Scala Gran Reserva Cabernet Sauvignon</c:v>
                </c:pt>
                <c:pt idx="602">
                  <c:v>Atteca Armas Garnacha Old Vines</c:v>
                </c:pt>
                <c:pt idx="603">
                  <c:v>Syrah (Shiraz)</c:v>
                </c:pt>
                <c:pt idx="604">
                  <c:v>Campo Eliseo</c:v>
                </c:pt>
                <c:pt idx="605">
                  <c:v>Vinas Viejas Tempranillo</c:v>
                </c:pt>
                <c:pt idx="606">
                  <c:v>Vitium Reserva</c:v>
                </c:pt>
                <c:pt idx="607">
                  <c:v>Lo Cabalo Reserva</c:v>
                </c:pt>
                <c:pt idx="608">
                  <c:v>Finca Matambres</c:v>
                </c:pt>
                <c:pt idx="609">
                  <c:v>Giro de Abargues</c:v>
                </c:pt>
                <c:pt idx="610">
                  <c:v>Reserva Vermouth Rojo</c:v>
                </c:pt>
                <c:pt idx="611">
                  <c:v>Punta Esencia</c:v>
                </c:pt>
                <c:pt idx="612">
                  <c:v>Uro</c:v>
                </c:pt>
                <c:pt idx="613">
                  <c:v>Tras da Vina Albarino</c:v>
                </c:pt>
                <c:pt idx="614">
                  <c:v>Branco Vermu</c:v>
                </c:pt>
                <c:pt idx="615">
                  <c:v>Palmeri Navalta Garnacha</c:v>
                </c:pt>
                <c:pt idx="616">
                  <c:v>La Plazuela</c:v>
                </c:pt>
                <c:pt idx="617">
                  <c:v>Solar de Estraunza Reserva</c:v>
                </c:pt>
                <c:pt idx="618">
                  <c:v>III a.C</c:v>
                </c:pt>
                <c:pt idx="619">
                  <c:v>Julia</c:v>
                </c:pt>
                <c:pt idx="620">
                  <c:v>Jerez-Xeres-Sherry 30 Year Old Oloroso VORS</c:v>
                </c:pt>
                <c:pt idx="621">
                  <c:v>Pancrudo</c:v>
                </c:pt>
                <c:pt idx="622">
                  <c:v>Aurea</c:v>
                </c:pt>
                <c:pt idx="623">
                  <c:v>Coleccion Syrah</c:v>
                </c:pt>
                <c:pt idx="624">
                  <c:v>Flor de Primavera Peraj Ha'abib</c:v>
                </c:pt>
                <c:pt idx="625">
                  <c:v>Altos de Losada El Cepon</c:v>
                </c:pt>
                <c:pt idx="626">
                  <c:v>Crianza Vendimia Seleccionada</c:v>
                </c:pt>
                <c:pt idx="627">
                  <c:v>Vermouth Reserva</c:v>
                </c:pt>
                <c:pt idx="628">
                  <c:v>Finca Azaya Premium</c:v>
                </c:pt>
                <c:pt idx="629">
                  <c:v>Ribera del Duero Tinto</c:v>
                </c:pt>
                <c:pt idx="630">
                  <c:v>No. 20</c:v>
                </c:pt>
                <c:pt idx="631">
                  <c:v>La Casilla Amontillado</c:v>
                </c:pt>
                <c:pt idx="632">
                  <c:v>Palo Cortado</c:v>
                </c:pt>
                <c:pt idx="633">
                  <c:v>Vintage Albarino</c:v>
                </c:pt>
                <c:pt idx="634">
                  <c:v>Cardenal Palo Cortado VORS</c:v>
                </c:pt>
                <c:pt idx="635">
                  <c:v>Vallegarcia Viognier</c:v>
                </c:pt>
                <c:pt idx="636">
                  <c:v>Finca la Atalaya Reserva</c:v>
                </c:pt>
                <c:pt idx="637">
                  <c:v>Clos Cypres Vinyes Velles (Old Vines)</c:v>
                </c:pt>
                <c:pt idx="638">
                  <c:v>Castineiro Albarino</c:v>
                </c:pt>
                <c:pt idx="639">
                  <c:v>Amontillado V.O.R.S</c:v>
                </c:pt>
                <c:pt idx="640">
                  <c:v>Altar</c:v>
                </c:pt>
                <c:pt idx="641">
                  <c:v>Gran Barquero Palo Cortado Solera 25 Anos</c:v>
                </c:pt>
                <c:pt idx="642">
                  <c:v>Toro Gran Elias Mora</c:v>
                </c:pt>
                <c:pt idx="643">
                  <c:v>Arnau Oller Seleccio de la Familia</c:v>
                </c:pt>
                <c:pt idx="644">
                  <c:v>Orbus</c:v>
                </c:pt>
                <c:pt idx="645">
                  <c:v>Malbec</c:v>
                </c:pt>
                <c:pt idx="646">
                  <c:v>Reserva Especial Rioja</c:v>
                </c:pt>
                <c:pt idx="647">
                  <c:v>La Time</c:v>
                </c:pt>
                <c:pt idx="648">
                  <c:v>Hiru 3 Rioja Racimos</c:v>
                </c:pt>
                <c:pt idx="649">
                  <c:v>Triaca</c:v>
                </c:pt>
                <c:pt idx="650">
                  <c:v>Amontillado 51-1a 30 Years VORS Sherry</c:v>
                </c:pt>
                <c:pt idx="651">
                  <c:v>Cyclo</c:v>
                </c:pt>
                <c:pt idx="652">
                  <c:v>Maimo Garnatxa</c:v>
                </c:pt>
                <c:pt idx="653">
                  <c:v>Fos Baranda</c:v>
                </c:pt>
                <c:pt idx="654">
                  <c:v>Finca la Oracion</c:v>
                </c:pt>
                <c:pt idx="655">
                  <c:v>Mas de Masos</c:v>
                </c:pt>
                <c:pt idx="656">
                  <c:v>Com Tu</c:v>
                </c:pt>
                <c:pt idx="657">
                  <c:v>Iugiter</c:v>
                </c:pt>
                <c:pt idx="658">
                  <c:v>Ultreia Valtuille Mencia</c:v>
                </c:pt>
                <c:pt idx="659">
                  <c:v>La Chispa Negra</c:v>
                </c:pt>
                <c:pt idx="660">
                  <c:v>Sauvignon Blanc</c:v>
                </c:pt>
                <c:pt idx="661">
                  <c:v>Laderas Rioja</c:v>
                </c:pt>
                <c:pt idx="662">
                  <c:v>Blanco de Parcela</c:v>
                </c:pt>
                <c:pt idx="663">
                  <c:v>Finca la Beata Bobal</c:v>
                </c:pt>
                <c:pt idx="664">
                  <c:v>Resalte Expresion</c:v>
                </c:pt>
                <c:pt idx="665">
                  <c:v>Cava Brut Milesime</c:v>
                </c:pt>
                <c:pt idx="666">
                  <c:v>Syrah de Matasnos</c:v>
                </c:pt>
                <c:pt idx="667">
                  <c:v>Nunci Negre</c:v>
                </c:pt>
                <c:pt idx="668">
                  <c:v>Oloroso Extra Viejo 1/7</c:v>
                </c:pt>
                <c:pt idx="669">
                  <c:v>Musivari Gran Reserva Brut Nature</c:v>
                </c:pt>
                <c:pt idx="670">
                  <c:v>Faustino de Autor Reserva Especial</c:v>
                </c:pt>
                <c:pt idx="671">
                  <c:v>Vinas Viejas Aguilera</c:v>
                </c:pt>
                <c:pt idx="672">
                  <c:v>Juan Piernas Finca El Paso Malo Monastrell</c:v>
                </c:pt>
                <c:pt idx="673">
                  <c:v>Pedra de Guix</c:v>
                </c:pt>
                <c:pt idx="674">
                  <c:v>Vinyes Velles de Samso</c:v>
                </c:pt>
                <c:pt idx="675">
                  <c:v>La Bota 69 de Amontillado</c:v>
                </c:pt>
                <c:pt idx="676">
                  <c:v>Antigues Reserves</c:v>
                </c:pt>
                <c:pt idx="677">
                  <c:v>Baron de Chirel Verdejo Vinas Centenarias</c:v>
                </c:pt>
                <c:pt idx="678">
                  <c:v>Milagros de Figuero</c:v>
                </c:pt>
                <c:pt idx="679">
                  <c:v>Las Botas Palo Cortado Horizontal</c:v>
                </c:pt>
                <c:pt idx="680">
                  <c:v>La Riva Fino Balbaina Alta</c:v>
                </c:pt>
                <c:pt idx="681">
                  <c:v>Coma Bruna</c:v>
                </c:pt>
                <c:pt idx="682">
                  <c:v>Palo Cortado de la Cruz de 1767</c:v>
                </c:pt>
                <c:pt idx="683">
                  <c:v>Grano a Grano Tempranillo</c:v>
                </c:pt>
                <c:pt idx="684">
                  <c:v>S'Alou</c:v>
                </c:pt>
                <c:pt idx="685">
                  <c:v>Altos R Pigeage</c:v>
                </c:pt>
                <c:pt idx="686">
                  <c:v>Finca Monteviejo</c:v>
                </c:pt>
                <c:pt idx="687">
                  <c:v>Habis</c:v>
                </c:pt>
                <c:pt idx="688">
                  <c:v>Gaminde</c:v>
                </c:pt>
                <c:pt idx="689">
                  <c:v>Varietal Fermentacion Lenta</c:v>
                </c:pt>
                <c:pt idx="690">
                  <c:v>El Cordero y las Virgenes</c:v>
                </c:pt>
                <c:pt idx="691">
                  <c:v>Selection 1884 Vermouth Gran Reserva</c:v>
                </c:pt>
                <c:pt idx="692">
                  <c:v>Garnacha Tintorera</c:v>
                </c:pt>
                <c:pt idx="693">
                  <c:v>Penalba Lopez Blanco</c:v>
                </c:pt>
                <c:pt idx="694">
                  <c:v>Cabernet</c:v>
                </c:pt>
                <c:pt idx="695">
                  <c:v>El Cuentista</c:v>
                </c:pt>
                <c:pt idx="696">
                  <c:v>Tahulla Moscatel Blanco Seco</c:v>
                </c:pt>
                <c:pt idx="697">
                  <c:v>Juegabolos</c:v>
                </c:pt>
                <c:pt idx="698">
                  <c:v>Sketch</c:v>
                </c:pt>
                <c:pt idx="699">
                  <c:v>Sio Negre</c:v>
                </c:pt>
                <c:pt idx="700">
                  <c:v>Pago de Otazu Chardonnay Con Crianza</c:v>
                </c:pt>
                <c:pt idx="701">
                  <c:v>Verdejo Fermentado en Barrica</c:v>
                </c:pt>
                <c:pt idx="702">
                  <c:v>Vinyes Altes de Les Garrigues Vi Blanc</c:v>
                </c:pt>
                <c:pt idx="703">
                  <c:v>Vina Centenaria Mencia</c:v>
                </c:pt>
                <c:pt idx="704">
                  <c:v>Cerro del Lobo Syrah</c:v>
                </c:pt>
                <c:pt idx="705">
                  <c:v>Finca La Herradura</c:v>
                </c:pt>
                <c:pt idx="706">
                  <c:v>Alma de Mar Albarino</c:v>
                </c:pt>
                <c:pt idx="707">
                  <c:v>Canasta 20 Anos Cream</c:v>
                </c:pt>
                <c:pt idx="708">
                  <c:v>Rioja Anadas Frias</c:v>
                </c:pt>
                <c:pt idx="709">
                  <c:v>Monreal</c:v>
                </c:pt>
                <c:pt idx="710">
                  <c:v>8 Vents Mallorca</c:v>
                </c:pt>
                <c:pt idx="711">
                  <c:v>Vd'O 1 Samso - Pissarra</c:v>
                </c:pt>
                <c:pt idx="712">
                  <c:v>Cava Gran Reserva La Capella Brut</c:v>
                </c:pt>
                <c:pt idx="713">
                  <c:v>Coleccion No. 3 Cosecha</c:v>
                </c:pt>
                <c:pt idx="714">
                  <c:v>Albarino Sobre Lias</c:v>
                </c:pt>
                <c:pt idx="715">
                  <c:v>Nobbis</c:v>
                </c:pt>
                <c:pt idx="716">
                  <c:v>Rara Avis Prieto Picudo</c:v>
                </c:pt>
                <c:pt idx="717">
                  <c:v>Sensal</c:v>
                </c:pt>
                <c:pt idx="718">
                  <c:v>Campo Eliseo Blanco</c:v>
                </c:pt>
                <c:pt idx="719">
                  <c:v>Blanc de Neu</c:v>
                </c:pt>
                <c:pt idx="720">
                  <c:v>T3rno Seleccion de 3 Parcelas Ribera del Duero</c:v>
                </c:pt>
                <c:pt idx="721">
                  <c:v>Fino La Barajuela</c:v>
                </c:pt>
                <c:pt idx="722">
                  <c:v>Parcelas de Maturana Tinta Coleccion Rioja</c:v>
                </c:pt>
                <c:pt idx="723">
                  <c:v>Reserva Real</c:v>
                </c:pt>
                <c:pt idx="724">
                  <c:v>Attis Embaixador Albarino</c:v>
                </c:pt>
                <c:pt idx="725">
                  <c:v>Vitola Reserva</c:v>
                </c:pt>
                <c:pt idx="726">
                  <c:v>San Cucufate Monasterio</c:v>
                </c:pt>
                <c:pt idx="727">
                  <c:v>Tras Los Muros Albarino</c:v>
                </c:pt>
                <c:pt idx="728">
                  <c:v>CM Tinto</c:v>
                </c:pt>
                <c:pt idx="729">
                  <c:v>La Loma &amp; Los Santos Garnacha Blanca - Macabeo</c:v>
                </c:pt>
                <c:pt idx="730">
                  <c:v>Gratallops Escanya-Vella</c:v>
                </c:pt>
                <c:pt idx="731">
                  <c:v>Lalomba Finca Ladero</c:v>
                </c:pt>
                <c:pt idx="732">
                  <c:v>Oloroso En Rama</c:v>
                </c:pt>
                <c:pt idx="733">
                  <c:v>El Reventon Cebreros</c:v>
                </c:pt>
                <c:pt idx="734">
                  <c:v>Amontillado Napoleon Vinos Viejos 30 Year Old Sherry</c:v>
                </c:pt>
                <c:pt idx="735">
                  <c:v>Navarra Vendimia Tardia Coleccion 125</c:v>
                </c:pt>
                <c:pt idx="736">
                  <c:v>Manar dos Seixas</c:v>
                </c:pt>
                <c:pt idx="737">
                  <c:v>200 Monges Edicion Exclusiva Blanco Reserva</c:v>
                </c:pt>
                <c:pt idx="738">
                  <c:v>Eolic Sauvignon Blanc</c:v>
                </c:pt>
                <c:pt idx="739">
                  <c:v>Finca Valmediano Tinta de Toro 16 Meses Barrica</c:v>
                </c:pt>
                <c:pt idx="740">
                  <c:v>Falguera</c:v>
                </c:pt>
                <c:pt idx="741">
                  <c:v>Epistem No. 3</c:v>
                </c:pt>
                <c:pt idx="742">
                  <c:v>Angel Ribera del Duero</c:v>
                </c:pt>
                <c:pt idx="743">
                  <c:v>Pleret</c:v>
                </c:pt>
                <c:pt idx="744">
                  <c:v>A Torna dos Pasas Escolma Ribeiro</c:v>
                </c:pt>
                <c:pt idx="745">
                  <c:v>Costers Del Segre 1780</c:v>
                </c:pt>
                <c:pt idx="746">
                  <c:v>Honoris</c:v>
                </c:pt>
                <c:pt idx="747">
                  <c:v>Club Rioja Reserva</c:v>
                </c:pt>
                <c:pt idx="748">
                  <c:v>Camino del Abuelo Vinas Viejas</c:v>
                </c:pt>
                <c:pt idx="749">
                  <c:v>La Morera de San Lazaro</c:v>
                </c:pt>
                <c:pt idx="750">
                  <c:v>Quintanilla</c:v>
                </c:pt>
                <c:pt idx="751">
                  <c:v>Vi De Glass Gewurztraminer</c:v>
                </c:pt>
                <c:pt idx="752">
                  <c:v>Finca Los Quemados</c:v>
                </c:pt>
                <c:pt idx="753">
                  <c:v>Albarino (O Rosal)</c:v>
                </c:pt>
                <c:pt idx="754">
                  <c:v>Rioja</c:v>
                </c:pt>
                <c:pt idx="755">
                  <c:v>Vino de Autor Ribeiro Blanco</c:v>
                </c:pt>
                <c:pt idx="756">
                  <c:v>Argila Reserva 3 Anys Brut Nature</c:v>
                </c:pt>
                <c:pt idx="757">
                  <c:v>Finca La Pedrissa</c:v>
                </c:pt>
                <c:pt idx="758">
                  <c:v>Magister</c:v>
                </c:pt>
                <c:pt idx="759">
                  <c:v>Ribera del Duero Vendimia Seleccionada VT</c:v>
                </c:pt>
                <c:pt idx="760">
                  <c:v>Porcellanic VI Xarel-lo Sur Lie</c:v>
                </c:pt>
                <c:pt idx="761">
                  <c:v>Sibila</c:v>
                </c:pt>
                <c:pt idx="762">
                  <c:v>Emporda Reserva Especial Don Miguel Mateu</c:v>
                </c:pt>
                <c:pt idx="763">
                  <c:v>200 Cestos Godello</c:v>
                </c:pt>
                <c:pt idx="764">
                  <c:v>Heaven &amp; Hell</c:v>
                </c:pt>
                <c:pt idx="765">
                  <c:v>Cabrida Montsant</c:v>
                </c:pt>
                <c:pt idx="766">
                  <c:v>Suane Blanco</c:v>
                </c:pt>
                <c:pt idx="767">
                  <c:v>Cerro La Isa Blanco</c:v>
                </c:pt>
                <c:pt idx="768">
                  <c:v>Cuvee Verdejo</c:v>
                </c:pt>
                <c:pt idx="769">
                  <c:v>Anadelia</c:v>
                </c:pt>
                <c:pt idx="770">
                  <c:v>Tabuerniga</c:v>
                </c:pt>
                <c:pt idx="771">
                  <c:v>Seleccion Especial Verdejo</c:v>
                </c:pt>
                <c:pt idx="772">
                  <c:v>Coster d'en Fornos</c:v>
                </c:pt>
                <c:pt idx="773">
                  <c:v>Malvasia Volcanica</c:v>
                </c:pt>
                <c:pt idx="774">
                  <c:v>Laderas de Inurrieta</c:v>
                </c:pt>
                <c:pt idx="775">
                  <c:v>El Velado Tinto</c:v>
                </c:pt>
                <c:pt idx="776">
                  <c:v>Blanco Afrutado</c:v>
                </c:pt>
                <c:pt idx="777">
                  <c:v>A Pita Cega</c:v>
                </c:pt>
                <c:pt idx="778">
                  <c:v>Naiades</c:v>
                </c:pt>
                <c:pt idx="779">
                  <c:v>Fuenmayor Gran Reserva</c:v>
                </c:pt>
                <c:pt idx="780">
                  <c:v>Mirador de Navajas Reserva Rioja</c:v>
                </c:pt>
                <c:pt idx="781">
                  <c:v>Coleccion Roberto Amillo Amontillado</c:v>
                </c:pt>
                <c:pt idx="782">
                  <c:v>1730 Amontillado</c:v>
                </c:pt>
                <c:pt idx="783">
                  <c:v>Cerro La Isa Garnacha</c:v>
                </c:pt>
                <c:pt idx="784">
                  <c:v>Nus del Terrer</c:v>
                </c:pt>
                <c:pt idx="785">
                  <c:v>Nivel</c:v>
                </c:pt>
                <c:pt idx="786">
                  <c:v>Le Rose</c:v>
                </c:pt>
                <c:pt idx="787">
                  <c:v>Pago de las Sabinas</c:v>
                </c:pt>
                <c:pt idx="788">
                  <c:v>Old &amp; Plus Oloroso</c:v>
                </c:pt>
                <c:pt idx="789">
                  <c:v>Coleccion Roberto Amillo Palo Cortado</c:v>
                </c:pt>
                <c:pt idx="790">
                  <c:v>Gueta-Lupia</c:v>
                </c:pt>
                <c:pt idx="791">
                  <c:v>Cava Reserva Especial Chardonnay Brut Nature</c:v>
                </c:pt>
                <c:pt idx="792">
                  <c:v>Ribera del Duero Vendimia Seleccionada</c:v>
                </c:pt>
                <c:pt idx="793">
                  <c:v>No. 23</c:v>
                </c:pt>
                <c:pt idx="794">
                  <c:v>Las Iruelas El Tiemblo</c:v>
                </c:pt>
                <c:pt idx="795">
                  <c:v>V Dulce de Invierno</c:v>
                </c:pt>
                <c:pt idx="796">
                  <c:v>Diego Magana</c:v>
                </c:pt>
                <c:pt idx="797">
                  <c:v>Graciano</c:v>
                </c:pt>
                <c:pt idx="798">
                  <c:v>Cerro Las Cuevas Seleccion Terroir</c:v>
                </c:pt>
                <c:pt idx="799">
                  <c:v>Altos R Pigeage Graciano</c:v>
                </c:pt>
                <c:pt idx="800">
                  <c:v>Ronda</c:v>
                </c:pt>
                <c:pt idx="801">
                  <c:v>Nisia Las Suertes Verdejo Old Vines</c:v>
                </c:pt>
                <c:pt idx="802">
                  <c:v>Territori</c:v>
                </c:pt>
                <c:pt idx="803">
                  <c:v>Alomado</c:v>
                </c:pt>
                <c:pt idx="804">
                  <c:v>Selma de Nin Blanco</c:v>
                </c:pt>
                <c:pt idx="805">
                  <c:v>Senda de Los Olivos Roble</c:v>
                </c:pt>
                <c:pt idx="806">
                  <c:v>Mucho Mas Tinto</c:v>
                </c:pt>
                <c:pt idx="807">
                  <c:v>Louro Godello</c:v>
                </c:pt>
                <c:pt idx="808">
                  <c:v>Rioja 150 Aniversario</c:v>
                </c:pt>
                <c:pt idx="809">
                  <c:v>Alexander vs. The Ham Factory</c:v>
                </c:pt>
                <c:pt idx="810">
                  <c:v>Finest Old Harvest Medium</c:v>
                </c:pt>
                <c:pt idx="811">
                  <c:v>Vermut Rojo</c:v>
                </c:pt>
                <c:pt idx="812">
                  <c:v>Vina Tondonia Reserva Blanco</c:v>
                </c:pt>
                <c:pt idx="813">
                  <c:v>Del Duque Amontillado Sherry VORS</c:v>
                </c:pt>
                <c:pt idx="814">
                  <c:v>Les Terrasses Velles Vinyes Priorat</c:v>
                </c:pt>
                <c:pt idx="815">
                  <c:v>Les Terrasses Laderas de Pizarra</c:v>
                </c:pt>
                <c:pt idx="816">
                  <c:v>Inici</c:v>
                </c:pt>
                <c:pt idx="817">
                  <c:v>5 Finques (Fincas) Reserva</c:v>
                </c:pt>
                <c:pt idx="818">
                  <c:v>Martinet Bru (Garnatxa - Syrah)</c:v>
                </c:pt>
                <c:pt idx="819">
                  <c:v>Muscat</c:v>
                </c:pt>
                <c:pt idx="820">
                  <c:v>Angeles de Amaren Tempranillo - Graciano</c:v>
                </c:pt>
                <c:pt idx="821">
                  <c:v>Sericis Cepas Viejas Monastrell</c:v>
                </c:pt>
                <c:pt idx="822">
                  <c:v>Rioja Reserva Fincas de Ganuza</c:v>
                </c:pt>
                <c:pt idx="823">
                  <c:v>Dos Cortados Palo Cortado Solera Especial Aged 20 Years</c:v>
                </c:pt>
                <c:pt idx="824">
                  <c:v>Oscar Tobia Reserva Rioja</c:v>
                </c:pt>
                <c:pt idx="825">
                  <c:v>Rioja Satinela Blanco Semidulce</c:v>
                </c:pt>
                <c:pt idx="826">
                  <c:v>Solideo</c:v>
                </c:pt>
                <c:pt idx="827">
                  <c:v>Reserva Tempranillo</c:v>
                </c:pt>
                <c:pt idx="828">
                  <c:v>Coma Vella Priorat</c:v>
                </c:pt>
                <c:pt idx="829">
                  <c:v>Las Ocho (8) Tinto</c:v>
                </c:pt>
                <c:pt idx="830">
                  <c:v>Pago de los Balagueses Syrah</c:v>
                </c:pt>
                <c:pt idx="831">
                  <c:v>Bagus Ribera del Duero</c:v>
                </c:pt>
                <c:pt idx="832">
                  <c:v>Formiga de Vellut</c:v>
                </c:pt>
                <c:pt idx="833">
                  <c:v>Tierra Alta En 2 Maderas</c:v>
                </c:pt>
                <c:pt idx="834">
                  <c:v>Propiedad  Rioja</c:v>
                </c:pt>
                <c:pt idx="835">
                  <c:v>Reserva Especial Icon Edition</c:v>
                </c:pt>
                <c:pt idx="836">
                  <c:v>Antique Palo Cortado</c:v>
                </c:pt>
                <c:pt idx="837">
                  <c:v>Vina Lanciano Reserva</c:v>
                </c:pt>
                <c:pt idx="838">
                  <c:v>Jalifa Amontillado Rare Old Dry Solera Especial Aged 30 Years</c:v>
                </c:pt>
                <c:pt idx="839">
                  <c:v>La Felisa</c:v>
                </c:pt>
                <c:pt idx="840">
                  <c:v>Milmanda</c:v>
                </c:pt>
                <c:pt idx="841">
                  <c:v>Envidiacochina (Tete de Cuvee)</c:v>
                </c:pt>
                <c:pt idx="842">
                  <c:v>Adaro</c:v>
                </c:pt>
                <c:pt idx="843">
                  <c:v>Fondillon Gran Reserva</c:v>
                </c:pt>
                <c:pt idx="844">
                  <c:v>Monastrell - Syrah Finca Espolla</c:v>
                </c:pt>
              </c:strCache>
            </c:strRef>
          </c:cat>
          <c:val>
            <c:numRef>
              <c:f>'[wines_SPA.xls]筛选分析-wine (计数)'!$B$2:$B$846</c:f>
              <c:numCache>
                <c:formatCode>General</c:formatCode>
                <c:ptCount val="845"/>
                <c:pt idx="0">
                  <c:v>467</c:v>
                </c:pt>
                <c:pt idx="1">
                  <c:v>458</c:v>
                </c:pt>
                <c:pt idx="2">
                  <c:v>240</c:v>
                </c:pt>
                <c:pt idx="3">
                  <c:v>224</c:v>
                </c:pt>
                <c:pt idx="4">
                  <c:v>223</c:v>
                </c:pt>
                <c:pt idx="5">
                  <c:v>223</c:v>
                </c:pt>
                <c:pt idx="6">
                  <c:v>223</c:v>
                </c:pt>
                <c:pt idx="7">
                  <c:v>223</c:v>
                </c:pt>
                <c:pt idx="8">
                  <c:v>222</c:v>
                </c:pt>
                <c:pt idx="9">
                  <c:v>222</c:v>
                </c:pt>
                <c:pt idx="10">
                  <c:v>222</c:v>
                </c:pt>
                <c:pt idx="11">
                  <c:v>222</c:v>
                </c:pt>
                <c:pt idx="12">
                  <c:v>221</c:v>
                </c:pt>
                <c:pt idx="13">
                  <c:v>221</c:v>
                </c:pt>
                <c:pt idx="14">
                  <c:v>221</c:v>
                </c:pt>
                <c:pt idx="15">
                  <c:v>220</c:v>
                </c:pt>
                <c:pt idx="16">
                  <c:v>220</c:v>
                </c:pt>
                <c:pt idx="17">
                  <c:v>220</c:v>
                </c:pt>
                <c:pt idx="18">
                  <c:v>220</c:v>
                </c:pt>
                <c:pt idx="19">
                  <c:v>220</c:v>
                </c:pt>
                <c:pt idx="20">
                  <c:v>220</c:v>
                </c:pt>
                <c:pt idx="21">
                  <c:v>220</c:v>
                </c:pt>
                <c:pt idx="22">
                  <c:v>169</c:v>
                </c:pt>
                <c:pt idx="23">
                  <c:v>67</c:v>
                </c:pt>
                <c:pt idx="24">
                  <c:v>56</c:v>
                </c:pt>
                <c:pt idx="25">
                  <c:v>41</c:v>
                </c:pt>
                <c:pt idx="26">
                  <c:v>32</c:v>
                </c:pt>
                <c:pt idx="27">
                  <c:v>26</c:v>
                </c:pt>
                <c:pt idx="28">
                  <c:v>26</c:v>
                </c:pt>
                <c:pt idx="29">
                  <c:v>24</c:v>
                </c:pt>
                <c:pt idx="30">
                  <c:v>21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16</c:v>
                </c:pt>
                <c:pt idx="35">
                  <c:v>15</c:v>
                </c:pt>
                <c:pt idx="36">
                  <c:v>14</c:v>
                </c:pt>
                <c:pt idx="37">
                  <c:v>12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9</c:v>
                </c:pt>
                <c:pt idx="46">
                  <c:v>9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3"/>
        <c:overlap val="-22"/>
        <c:axId val="956558943"/>
        <c:axId val="734622624"/>
      </c:barChart>
      <c:catAx>
        <c:axId val="95655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4622624"/>
        <c:crosses val="autoZero"/>
        <c:auto val="1"/>
        <c:lblAlgn val="ctr"/>
        <c:lblOffset val="100"/>
        <c:noMultiLvlLbl val="0"/>
      </c:catAx>
      <c:valAx>
        <c:axId val="73462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655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t>type (计数)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'[wines_SPA.xls]筛选分析-type (计数)'!$B$1</c:f>
              <c:strCache>
                <c:ptCount val="1"/>
                <c:pt idx="0">
                  <c:v>type (计数)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/>
            </a:gradFill>
            <a:ln w="12700" cmpd="sng">
              <a:solidFill>
                <a:schemeClr val="accent1">
                  <a:lumMod val="75000"/>
                </a:schemeClr>
              </a:solidFill>
              <a:prstDash val="solid"/>
            </a:ln>
            <a:effectLst/>
            <a:sp3d contourW="12700"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'[wines_SPA.xls]筛选分析-type (计数)'!$A$2:$A$23</c:f>
              <c:strCache>
                <c:ptCount val="22"/>
                <c:pt idx="0">
                  <c:v>Rioja Red</c:v>
                </c:pt>
                <c:pt idx="1">
                  <c:v>Ribera Del Duero Red</c:v>
                </c:pt>
                <c:pt idx="2">
                  <c:v>Red</c:v>
                </c:pt>
                <c:pt idx="3">
                  <c:v>Priorat Red</c:v>
                </c:pt>
                <c:pt idx="4">
                  <c:v>NA</c:v>
                </c:pt>
                <c:pt idx="5">
                  <c:v>Toro Red</c:v>
                </c:pt>
                <c:pt idx="6">
                  <c:v>Tempranillo</c:v>
                </c:pt>
                <c:pt idx="7">
                  <c:v>Sherry</c:v>
                </c:pt>
                <c:pt idx="8">
                  <c:v>Albarino</c:v>
                </c:pt>
                <c:pt idx="9">
                  <c:v>Mencia</c:v>
                </c:pt>
                <c:pt idx="10">
                  <c:v>Rioja White</c:v>
                </c:pt>
                <c:pt idx="11">
                  <c:v>Pedro Ximenez</c:v>
                </c:pt>
                <c:pt idx="12">
                  <c:v>Grenache</c:v>
                </c:pt>
                <c:pt idx="13">
                  <c:v>Cava</c:v>
                </c:pt>
                <c:pt idx="14">
                  <c:v>Verdejo</c:v>
                </c:pt>
                <c:pt idx="15">
                  <c:v>Monastrell</c:v>
                </c:pt>
                <c:pt idx="16">
                  <c:v>Montsant Red</c:v>
                </c:pt>
                <c:pt idx="17">
                  <c:v>Syrah</c:v>
                </c:pt>
                <c:pt idx="18">
                  <c:v>Chardonnay</c:v>
                </c:pt>
                <c:pt idx="19">
                  <c:v>Cabernet Sauvignon</c:v>
                </c:pt>
                <c:pt idx="20">
                  <c:v>Sparkling</c:v>
                </c:pt>
                <c:pt idx="21">
                  <c:v>Sauvignon Blanc</c:v>
                </c:pt>
              </c:strCache>
            </c:strRef>
          </c:cat>
          <c:val>
            <c:numRef>
              <c:f>'[wines_SPA.xls]筛选分析-type (计数)'!$B$2:$B$23</c:f>
              <c:numCache>
                <c:formatCode>General</c:formatCode>
                <c:ptCount val="22"/>
                <c:pt idx="0">
                  <c:v>2357</c:v>
                </c:pt>
                <c:pt idx="1">
                  <c:v>1407</c:v>
                </c:pt>
                <c:pt idx="2">
                  <c:v>864</c:v>
                </c:pt>
                <c:pt idx="3">
                  <c:v>674</c:v>
                </c:pt>
                <c:pt idx="4">
                  <c:v>545</c:v>
                </c:pt>
                <c:pt idx="5">
                  <c:v>296</c:v>
                </c:pt>
                <c:pt idx="6">
                  <c:v>291</c:v>
                </c:pt>
                <c:pt idx="7">
                  <c:v>274</c:v>
                </c:pt>
                <c:pt idx="8">
                  <c:v>252</c:v>
                </c:pt>
                <c:pt idx="9">
                  <c:v>235</c:v>
                </c:pt>
                <c:pt idx="10">
                  <c:v>92</c:v>
                </c:pt>
                <c:pt idx="11">
                  <c:v>35</c:v>
                </c:pt>
                <c:pt idx="12">
                  <c:v>35</c:v>
                </c:pt>
                <c:pt idx="13">
                  <c:v>33</c:v>
                </c:pt>
                <c:pt idx="14">
                  <c:v>27</c:v>
                </c:pt>
                <c:pt idx="15">
                  <c:v>18</c:v>
                </c:pt>
                <c:pt idx="16">
                  <c:v>17</c:v>
                </c:pt>
                <c:pt idx="17">
                  <c:v>15</c:v>
                </c:pt>
                <c:pt idx="18">
                  <c:v>13</c:v>
                </c:pt>
                <c:pt idx="19">
                  <c:v>11</c:v>
                </c:pt>
                <c:pt idx="20">
                  <c:v>5</c:v>
                </c:pt>
                <c:pt idx="2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60"/>
        <c:overlap val="-30"/>
        <c:axId val="721679074"/>
        <c:axId val="692344462"/>
      </c:barChart>
      <c:catAx>
        <c:axId val="72167907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2344462"/>
        <c:crosses val="autoZero"/>
        <c:auto val="1"/>
        <c:lblAlgn val="ctr"/>
        <c:lblOffset val="100"/>
        <c:noMultiLvlLbl val="0"/>
      </c:catAx>
      <c:valAx>
        <c:axId val="69234446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167907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category (计数)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4305932052206"/>
          <c:y val="0.127776740658321"/>
          <c:w val="0.89155187126661"/>
          <c:h val="0.595374653098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'[News.xlsx]筛选分析-category (计数)'!$B$1</c:f>
              <c:strCache>
                <c:ptCount val="1"/>
                <c:pt idx="0">
                  <c:v>category (计数)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'[News.xlsx]筛选分析-category (计数)'!$A$2:$A$42</c:f>
              <c:strCache>
                <c:ptCount val="41"/>
                <c:pt idx="0">
                  <c:v> POLITICS  </c:v>
                </c:pt>
                <c:pt idx="1">
                  <c:v> WELLNESS  </c:v>
                </c:pt>
                <c:pt idx="2">
                  <c:v> ENTERTAINMENT  </c:v>
                </c:pt>
                <c:pt idx="3">
                  <c:v> TRAVEL  </c:v>
                </c:pt>
                <c:pt idx="4">
                  <c:v> STYLE &amp; BEAUTY  </c:v>
                </c:pt>
                <c:pt idx="5">
                  <c:v> PARENTING  </c:v>
                </c:pt>
                <c:pt idx="6">
                  <c:v> HEALTHY LIVING  </c:v>
                </c:pt>
                <c:pt idx="7">
                  <c:v> QUEER VOICES  </c:v>
                </c:pt>
                <c:pt idx="8">
                  <c:v> FOOD &amp; DRINK  </c:v>
                </c:pt>
                <c:pt idx="9">
                  <c:v> BUSINESS  </c:v>
                </c:pt>
                <c:pt idx="10">
                  <c:v> COMEDY  </c:v>
                </c:pt>
                <c:pt idx="11">
                  <c:v> SPORTS  </c:v>
                </c:pt>
                <c:pt idx="12">
                  <c:v> BLACK VOICES  </c:v>
                </c:pt>
                <c:pt idx="13">
                  <c:v> HOME &amp; LIVING  </c:v>
                </c:pt>
                <c:pt idx="14">
                  <c:v> PARENTS  </c:v>
                </c:pt>
                <c:pt idx="15">
                  <c:v> THE WORLDPOST  </c:v>
                </c:pt>
                <c:pt idx="16">
                  <c:v> WEDDINGS  </c:v>
                </c:pt>
                <c:pt idx="17">
                  <c:v> WOMEN  </c:v>
                </c:pt>
                <c:pt idx="18">
                  <c:v> IMPACT  </c:v>
                </c:pt>
                <c:pt idx="19">
                  <c:v> DIVORCE  </c:v>
                </c:pt>
                <c:pt idx="20">
                  <c:v> CRIME  </c:v>
                </c:pt>
                <c:pt idx="21">
                  <c:v> MEDIA  </c:v>
                </c:pt>
                <c:pt idx="22">
                  <c:v> WEIRD NEWS  </c:v>
                </c:pt>
                <c:pt idx="23">
                  <c:v> GREEN  </c:v>
                </c:pt>
                <c:pt idx="24">
                  <c:v> WORLDPOST  </c:v>
                </c:pt>
                <c:pt idx="25">
                  <c:v> RELIGION  </c:v>
                </c:pt>
                <c:pt idx="26">
                  <c:v> STYLE  </c:v>
                </c:pt>
                <c:pt idx="27">
                  <c:v> SCIENCE  </c:v>
                </c:pt>
                <c:pt idx="28">
                  <c:v> WORLD NEWS  </c:v>
                </c:pt>
                <c:pt idx="29">
                  <c:v> TASTE  </c:v>
                </c:pt>
                <c:pt idx="30">
                  <c:v> TECH  </c:v>
                </c:pt>
                <c:pt idx="31">
                  <c:v> MONEY  </c:v>
                </c:pt>
                <c:pt idx="32">
                  <c:v> ARTS  </c:v>
                </c:pt>
                <c:pt idx="33">
                  <c:v> FIFTY  </c:v>
                </c:pt>
                <c:pt idx="34">
                  <c:v> GOOD NEWS  </c:v>
                </c:pt>
                <c:pt idx="35">
                  <c:v> ARTS &amp; CULTURE  </c:v>
                </c:pt>
                <c:pt idx="36">
                  <c:v> ENVIRONMENT  </c:v>
                </c:pt>
                <c:pt idx="37">
                  <c:v> COLLEGE  </c:v>
                </c:pt>
                <c:pt idx="38">
                  <c:v> LATINO VOICES  </c:v>
                </c:pt>
                <c:pt idx="39">
                  <c:v> CULTURE &amp; ARTS  </c:v>
                </c:pt>
                <c:pt idx="40">
                  <c:v> EDUCATION  </c:v>
                </c:pt>
              </c:strCache>
            </c:strRef>
          </c:cat>
          <c:val>
            <c:numRef>
              <c:f>'[News.xlsx]筛选分析-category (计数)'!$B$2:$B$42</c:f>
              <c:numCache>
                <c:formatCode>General</c:formatCode>
                <c:ptCount val="41"/>
                <c:pt idx="0">
                  <c:v>32739</c:v>
                </c:pt>
                <c:pt idx="1">
                  <c:v>17827</c:v>
                </c:pt>
                <c:pt idx="2">
                  <c:v>16058</c:v>
                </c:pt>
                <c:pt idx="3">
                  <c:v>9887</c:v>
                </c:pt>
                <c:pt idx="4">
                  <c:v>9649</c:v>
                </c:pt>
                <c:pt idx="5">
                  <c:v>8677</c:v>
                </c:pt>
                <c:pt idx="6">
                  <c:v>6694</c:v>
                </c:pt>
                <c:pt idx="7">
                  <c:v>6314</c:v>
                </c:pt>
                <c:pt idx="8">
                  <c:v>6226</c:v>
                </c:pt>
                <c:pt idx="9">
                  <c:v>5937</c:v>
                </c:pt>
                <c:pt idx="10">
                  <c:v>5175</c:v>
                </c:pt>
                <c:pt idx="11">
                  <c:v>4884</c:v>
                </c:pt>
                <c:pt idx="12">
                  <c:v>4528</c:v>
                </c:pt>
                <c:pt idx="13">
                  <c:v>4195</c:v>
                </c:pt>
                <c:pt idx="14">
                  <c:v>3955</c:v>
                </c:pt>
                <c:pt idx="15">
                  <c:v>3664</c:v>
                </c:pt>
                <c:pt idx="16">
                  <c:v>3651</c:v>
                </c:pt>
                <c:pt idx="17">
                  <c:v>3490</c:v>
                </c:pt>
                <c:pt idx="18">
                  <c:v>3459</c:v>
                </c:pt>
                <c:pt idx="19">
                  <c:v>3426</c:v>
                </c:pt>
                <c:pt idx="20">
                  <c:v>3405</c:v>
                </c:pt>
                <c:pt idx="21">
                  <c:v>2815</c:v>
                </c:pt>
                <c:pt idx="22">
                  <c:v>2670</c:v>
                </c:pt>
                <c:pt idx="23">
                  <c:v>2622</c:v>
                </c:pt>
                <c:pt idx="24">
                  <c:v>2579</c:v>
                </c:pt>
                <c:pt idx="25">
                  <c:v>2556</c:v>
                </c:pt>
                <c:pt idx="26">
                  <c:v>2254</c:v>
                </c:pt>
                <c:pt idx="27">
                  <c:v>2178</c:v>
                </c:pt>
                <c:pt idx="28">
                  <c:v>2177</c:v>
                </c:pt>
                <c:pt idx="29">
                  <c:v>2096</c:v>
                </c:pt>
                <c:pt idx="30">
                  <c:v>2082</c:v>
                </c:pt>
                <c:pt idx="31">
                  <c:v>1707</c:v>
                </c:pt>
                <c:pt idx="32">
                  <c:v>1509</c:v>
                </c:pt>
                <c:pt idx="33">
                  <c:v>1401</c:v>
                </c:pt>
                <c:pt idx="34">
                  <c:v>1398</c:v>
                </c:pt>
                <c:pt idx="35">
                  <c:v>1339</c:v>
                </c:pt>
                <c:pt idx="36">
                  <c:v>1323</c:v>
                </c:pt>
                <c:pt idx="37">
                  <c:v>1144</c:v>
                </c:pt>
                <c:pt idx="38">
                  <c:v>1129</c:v>
                </c:pt>
                <c:pt idx="39">
                  <c:v>1030</c:v>
                </c:pt>
                <c:pt idx="40">
                  <c:v>1004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2150870"/>
        <c:axId val="513013965"/>
      </c:barChart>
      <c:catAx>
        <c:axId val="85215087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3013965"/>
        <c:crosses val="autoZero"/>
        <c:auto val="1"/>
        <c:lblAlgn val="ctr"/>
        <c:lblOffset val="100"/>
        <c:noMultiLvlLbl val="0"/>
      </c:catAx>
      <c:valAx>
        <c:axId val="51301396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21508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CEC2E6-D5D4-480F-95D5-0A10AEB3450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36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07085A-8325-481A-8FBF-D879103161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31"/>
          <p:cNvSpPr>
            <a:spLocks noChangeArrowheads="1"/>
          </p:cNvSpPr>
          <p:nvPr/>
        </p:nvSpPr>
        <p:spPr bwMode="auto">
          <a:xfrm>
            <a:off x="711200" y="22860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563"/>
            <a:ext cx="24384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  <a:endParaRPr lang="ja-JP" altLang="en-US" noProof="1"/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  <a:endParaRPr lang="ja-JP" altLang="en-US" noProof="1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5330EC-8E32-4E19-B678-6B3EB09167E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B403E-D384-452C-A0AC-8336828B98A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31"/>
          <p:cNvSpPr>
            <a:spLocks noChangeArrowheads="1"/>
          </p:cNvSpPr>
          <p:nvPr/>
        </p:nvSpPr>
        <p:spPr bwMode="auto">
          <a:xfrm>
            <a:off x="711200" y="22860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034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</a:rPr>
              <a:t>Data Mining</a:t>
            </a:r>
            <a:endParaRPr lang="en-US" altLang="zh-CN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  <a:endParaRPr lang="ja-JP" altLang="en-US" noProof="1"/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  <a:endParaRPr lang="ja-JP" altLang="en-US" noProof="1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628138-751F-4321-86A1-F4372B711702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19AC4-4F27-4DDE-AD24-27E856212BAD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05EE1-EF29-4B31-A9F2-EDE3260F7BD6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95BE-D866-4E33-BD87-B1CEEBCD871D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800" b="1">
                <a:solidFill>
                  <a:schemeClr val="bg1"/>
                </a:solidFill>
                <a:latin typeface="Arial" panose="020B0604020202020204" pitchFamily="34" charset="0"/>
              </a:rPr>
              <a:t>单击此处编辑母版标题样式</a:t>
            </a:r>
            <a:endParaRPr lang="zh-CN" altLang="en-US" sz="3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F5C40-DB48-4B34-8983-481AE05C6BEE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A50D-ABEB-41AC-B095-82A5E2A354EF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59A6-84EC-444E-BBBD-6467CC7E607E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03EFD-3EE3-4ED8-8A37-4915DA922904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47B57-F15E-415D-9FCE-6EF86BBF0132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7FEE-8695-4D46-B314-E0660AEE8E0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7C078B-2FAF-4E00-8548-BF788272D5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2A33A-97EC-4DDF-8223-7E11A0ECAA42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F6CF9-CC93-4D35-A0C8-296C1AED5E41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b"/>
          <a:lstStyle>
            <a:lvl1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indent="17653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indent="176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800" b="1">
                <a:solidFill>
                  <a:schemeClr val="bg1"/>
                </a:solidFill>
                <a:latin typeface="Arial" panose="020B0604020202020204" pitchFamily="34" charset="0"/>
              </a:rPr>
              <a:t>单击此处编辑母版标题样式</a:t>
            </a:r>
            <a:endParaRPr lang="zh-CN" altLang="en-US" sz="3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3CEF80-A148-40B1-A54B-4316044EB7EC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00B0F0"/>
          </a:solidFill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3F7F-2EDB-48E2-8D48-C777AF7EB857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9675"/>
            <a:ext cx="2362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0FE379-CDF5-45BC-9F9A-F0381B740664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17D31F-2B57-4980-ADE9-81B301642432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eaLnBrk="1" hangingPunct="1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10AF0C-AD3B-4D09-A8DC-C40FA3D0C140}" type="slidenum">
              <a:rPr lang="ja-JP" altLang="en-US"/>
            </a:fld>
            <a:endParaRPr lang="en-US" altLang="ja-JP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ja-JP" altLang="zh-CN"/>
              <a:t>：</a:t>
            </a:r>
            <a:endParaRPr lang="ja-JP" alt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mtClean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ABBF45C-F97B-4A36-9AA1-82926B3F0877}" type="slidenum">
              <a:rPr lang="ja-JP" altLang="en-US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ja-JP" altLang="zh-CN"/>
              <a:t>：</a:t>
            </a:r>
            <a:endParaRPr lang="ja-JP" alt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mtClean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77C74AC-E86E-4DA9-851D-2101D34B5C5D}" type="slidenum">
              <a:rPr lang="ja-JP" altLang="en-US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random/>
  </p:transition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81100"/>
            <a:ext cx="77724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zh-CN" altLang="en-US" sz="4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数据挖掘</a:t>
            </a:r>
            <a:endParaRPr lang="zh-CN" altLang="en-US" sz="46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667000"/>
            <a:ext cx="8382000" cy="2743200"/>
          </a:xfrm>
        </p:spPr>
        <p:txBody>
          <a:bodyPr/>
          <a:lstStyle/>
          <a:p>
            <a:pPr eaLnBrk="1" hangingPunct="1"/>
            <a:r>
              <a:rPr lang="zh-CN" altLang="en-US" sz="3400">
                <a:latin typeface="黑体" panose="02010609060101010101" pitchFamily="49" charset="-122"/>
                <a:ea typeface="黑体" panose="02010609060101010101" pitchFamily="49" charset="-122"/>
              </a:rPr>
              <a:t>王煜</a:t>
            </a:r>
            <a:endParaRPr lang="en-US" altLang="zh-CN" sz="3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智能与计算学部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华文琥珀" panose="02010800040101010101" pitchFamily="2" charset="-122"/>
              </a:rPr>
              <a:t>  wang.yu</a:t>
            </a:r>
            <a:r>
              <a:rPr lang="en-US" altLang="zh-CN" b="1">
                <a:latin typeface="Times New Roman" panose="02020603050405020304" pitchFamily="18" charset="0"/>
                <a:ea typeface="华文琥珀" panose="02010800040101010101" pitchFamily="2" charset="-122"/>
              </a:rPr>
              <a:t>@tju.edu.cn</a:t>
            </a:r>
            <a:endParaRPr lang="en-US" altLang="zh-CN" sz="1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新闻分类数据集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45820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统计特性：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custDataLst>
              <p:tags r:id="rId3"/>
            </p:custDataLst>
          </p:nvPr>
        </p:nvGraphicFramePr>
        <p:xfrm>
          <a:off x="932498" y="2057400"/>
          <a:ext cx="7285355" cy="383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任务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82142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任务一：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西班牙葡萄酒质量数据集，分别以葡萄酒产区和类型作为分类标签，使用两种及以上算法完成任务，计算分类准确率；基于某种分类算法，通过对类别重采样或重加权的方式完成任务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，计算分类准确率。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任务二：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新闻分类数据集，以新闻类别作为标签，使用两种以上算法结合重采样或重加权完成任务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，计算分类准确率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895600"/>
            <a:ext cx="8382000" cy="2743200"/>
          </a:xfrm>
        </p:spPr>
        <p:txBody>
          <a:bodyPr/>
          <a:lstStyle/>
          <a:p>
            <a:pPr eaLnBrk="1" hangingPunct="1"/>
            <a:r>
              <a:rPr lang="en-US" altLang="zh-CN" sz="3400">
                <a:latin typeface="黑体" panose="02010609060101010101" pitchFamily="49" charset="-122"/>
                <a:ea typeface="黑体" panose="02010609060101010101" pitchFamily="49" charset="-122"/>
              </a:rPr>
              <a:t>THE END</a:t>
            </a:r>
            <a:endParaRPr lang="en-US" altLang="zh-CN" sz="1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数据集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1638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01DF6E-511B-4D7D-AAB9-6189ED066FDE}" type="slidenum">
              <a:rPr lang="ja-JP" altLang="en-US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fld>
            <a:endParaRPr lang="en-US" altLang="ja-JP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20015" y="998855"/>
            <a:ext cx="8871585" cy="631126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西班牙葡萄酒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质量数据集（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Spanish Wine Quality Dataset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包含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7500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条数据；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有关西班牙的不同类型的红葡萄酒，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从不同来源（从葡萄酒专业页面到超市）的网络抓取收集的。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下载链接：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https://www.kaggle.com/datasets/fedesoriano/spanish-wine-quality-dataset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71170" lvl="1" indent="0" eaLnBrk="1" hangingPunct="1">
              <a:lnSpc>
                <a:spcPct val="1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新闻分类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数据集（News Classification Dataset）：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包含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189854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条数据；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主要来源于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2018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年到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年间的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CBS News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US Weekly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新闻。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下载链接：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https://www.kaggle.com/datasets/shivam271882/news-classification-dataset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638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西班牙葡萄酒质量数据集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219200"/>
            <a:ext cx="8458200" cy="553148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eaLnBrk="1" hangingPunct="1"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形式：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7500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条数据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csv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格式，包含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酒庄（winery）：酒庄名称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（可用于分类）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葡萄酒（wine）：葡萄酒的名称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（可用于分类）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年份（year）：葡萄收获年份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（可用于分类）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评分（rating）：用户对葡萄酒的平均评分[从1-5]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评论用户数量（num_reviews）：评论葡萄酒的用户数量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国家（country）： 原产国 [西班牙]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西班牙葡萄酒质量数据集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219200"/>
            <a:ext cx="8458200" cy="3340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产区（region）：葡萄酒产区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（可用于分类）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价格（price）： 欧元价格 [€]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类型（type）：葡萄酒品种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（可用于分类）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酒体（body）：酒体评分，定义为口中葡萄酒的浓郁度和重量[从1-5]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酸度（acidity）：酸度评分，定义为葡萄酒“皱褶”或酸度;这就是使葡萄酒清爽，您的舌头垂涎三尺并想再喝一口的原因[从1-5]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西班牙葡萄酒质量数据集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45820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数据例子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635" y="1905000"/>
            <a:ext cx="8434070" cy="440944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西班牙葡萄酒质量数据集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45820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特性：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表 3"/>
          <p:cNvGraphicFramePr/>
          <p:nvPr>
            <p:custDataLst>
              <p:tags r:id="rId4"/>
            </p:custDataLst>
          </p:nvPr>
        </p:nvGraphicFramePr>
        <p:xfrm>
          <a:off x="366395" y="2133600"/>
          <a:ext cx="3975735" cy="331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>
            <p:custDataLst>
              <p:tags r:id="rId5"/>
            </p:custDataLst>
          </p:nvPr>
        </p:nvGraphicFramePr>
        <p:xfrm>
          <a:off x="4572635" y="2131695"/>
          <a:ext cx="4300855" cy="3314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西班牙葡萄酒质量数据集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45820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特性：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custDataLst>
              <p:tags r:id="rId4"/>
            </p:custDataLst>
          </p:nvPr>
        </p:nvGraphicFramePr>
        <p:xfrm>
          <a:off x="193675" y="2169795"/>
          <a:ext cx="4157345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>
            <p:custDataLst>
              <p:tags r:id="rId5"/>
            </p:custDataLst>
          </p:nvPr>
        </p:nvGraphicFramePr>
        <p:xfrm>
          <a:off x="4527550" y="2169795"/>
          <a:ext cx="4442460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新闻分类数据集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219200"/>
            <a:ext cx="8458200" cy="45713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eaLnBrk="1" hangingPunct="1"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形式：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189854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条数据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csv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格式，包含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标题（headline）: </a:t>
            </a:r>
            <a:r>
              <a:rPr lang="en-US" altLang="zh-CN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string形式；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类别（category）: </a:t>
            </a:r>
            <a:r>
              <a:rPr lang="en-US" altLang="zh-CN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对应标题文章的内容所属类别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（可用于分类）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；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作者（authors）: </a:t>
            </a:r>
            <a:r>
              <a:rPr lang="en-US" altLang="zh-CN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新闻作者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（可用于分类）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；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简短描述（short_description）：一句话概述新闻</a:t>
            </a:r>
            <a:r>
              <a:rPr lang="zh-CN" altLang="en-US" sz="2400" kern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内容。</a:t>
            </a: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822450" lvl="3" indent="-43688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Char char="n"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新闻分类数据集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43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564A5-1074-4DB7-AD4D-B9263F1EDCE1}" type="slidenum"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04800" y="1040765"/>
            <a:ext cx="8458200" cy="233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数据例子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2" indent="-742950" algn="l" eaLnBrk="1" hangingPunct="1">
              <a:lnSpc>
                <a:spcPct val="120000"/>
              </a:lnSpc>
              <a:buClr>
                <a:srgbClr val="0070C0"/>
              </a:buClr>
              <a:buSzTx/>
              <a:buFont typeface="Wingdings" panose="05000000000000000000" pitchFamily="2" charset="2"/>
              <a:buChar char="p"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1385570" lvl="3" indent="0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70C0"/>
              </a:buClr>
              <a:buSzTx/>
              <a:buFont typeface="Wingdings" panose="05000000000000000000" pitchFamily="2" charset="2"/>
              <a:buNone/>
            </a:pPr>
            <a:endParaRPr lang="zh-CN" altLang="en-US" sz="2400" kern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2"/>
          <a:stretch>
            <a:fillRect/>
          </a:stretch>
        </p:blipFill>
        <p:spPr bwMode="auto">
          <a:xfrm>
            <a:off x="7353300" y="57150"/>
            <a:ext cx="1762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670" y="2057400"/>
            <a:ext cx="8854440" cy="341884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DOC_GUID" val="{4c61eee7-e1ee-439e-b45a-bc45b898f70a}"/>
  <p:tag name="KSO_WPP_MARK_KEY" val="b35b9c18-146d-4aeb-b9e2-552ff56c73cd"/>
  <p:tag name="COMMONDATA" val="eyJoZGlkIjoiNDU0ZjY3N2ViZWM0MTc3Yzg2MGMzMjA1MWY4Njg4NDkifQ=="/>
  <p:tag name="commondata" val="eyJoZGlkIjoiY2YwNWRhNTE0OTUwYjRiOTM0OWI1OTAwODQ5MjUyYmU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【3】">
    <a:dk1>
      <a:srgbClr val="000000"/>
    </a:dk1>
    <a:lt1>
      <a:srgbClr val="FFFFFF"/>
    </a:lt1>
    <a:dk2>
      <a:srgbClr val="0C0E1F"/>
    </a:dk2>
    <a:lt2>
      <a:srgbClr val="FEFFFF"/>
    </a:lt2>
    <a:accent1>
      <a:srgbClr val="FF8D41"/>
    </a:accent1>
    <a:accent2>
      <a:srgbClr val="F08BB4"/>
    </a:accent2>
    <a:accent3>
      <a:srgbClr val="4EC9F6"/>
    </a:accent3>
    <a:accent4>
      <a:srgbClr val="5B8FF9"/>
    </a:accent4>
    <a:accent5>
      <a:srgbClr val="7262FD"/>
    </a:accent5>
    <a:accent6>
      <a:srgbClr val="FCC400"/>
    </a:accent6>
    <a:hlink>
      <a:srgbClr val="304FFE"/>
    </a:hlink>
    <a:folHlink>
      <a:srgbClr val="492067"/>
    </a:folHlink>
  </a:clrScheme>
  <a:fontScheme name="自定义 2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【2】">
    <a:dk1>
      <a:srgbClr val="000000"/>
    </a:dk1>
    <a:lt1>
      <a:srgbClr val="FFFFFF"/>
    </a:lt1>
    <a:dk2>
      <a:srgbClr val="0C0E1F"/>
    </a:dk2>
    <a:lt2>
      <a:srgbClr val="FEFFFF"/>
    </a:lt2>
    <a:accent1>
      <a:srgbClr val="F86696"/>
    </a:accent1>
    <a:accent2>
      <a:srgbClr val="FDAB0D"/>
    </a:accent2>
    <a:accent3>
      <a:srgbClr val="4DC4C2"/>
    </a:accent3>
    <a:accent4>
      <a:srgbClr val="FE7352"/>
    </a:accent4>
    <a:accent5>
      <a:srgbClr val="D2CD32"/>
    </a:accent5>
    <a:accent6>
      <a:srgbClr val="78CFB1"/>
    </a:accent6>
    <a:hlink>
      <a:srgbClr val="304FFE"/>
    </a:hlink>
    <a:folHlink>
      <a:srgbClr val="492067"/>
    </a:folHlink>
  </a:clrScheme>
  <a:fontScheme name="自定义 2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【5】">
    <a:dk1>
      <a:srgbClr val="000000"/>
    </a:dk1>
    <a:lt1>
      <a:srgbClr val="FFFFFF"/>
    </a:lt1>
    <a:dk2>
      <a:srgbClr val="0C0E1F"/>
    </a:dk2>
    <a:lt2>
      <a:srgbClr val="FEFFFF"/>
    </a:lt2>
    <a:accent1>
      <a:srgbClr val="F2B600"/>
    </a:accent1>
    <a:accent2>
      <a:srgbClr val="96CE1E"/>
    </a:accent2>
    <a:accent3>
      <a:srgbClr val="058CF5"/>
    </a:accent3>
    <a:accent4>
      <a:srgbClr val="1CC6C8"/>
    </a:accent4>
    <a:accent5>
      <a:srgbClr val="13AF67"/>
    </a:accent5>
    <a:accent6>
      <a:srgbClr val="566EFE"/>
    </a:accent6>
    <a:hlink>
      <a:srgbClr val="304FFE"/>
    </a:hlink>
    <a:folHlink>
      <a:srgbClr val="492067"/>
    </a:folHlink>
  </a:clrScheme>
  <a:fontScheme name="自定义 2">
    <a:majorFont>
      <a:latin typeface="微软雅黑"/>
      <a:ea typeface="微软雅黑"/>
      <a:cs typeface=""/>
    </a:majorFont>
    <a:minorFont>
      <a:latin typeface="微软雅黑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12">
    <a:dk1>
      <a:srgbClr val="000000"/>
    </a:dk1>
    <a:lt1>
      <a:srgbClr val="FFFFFF"/>
    </a:lt1>
    <a:dk2>
      <a:srgbClr val="2C3D37"/>
    </a:dk2>
    <a:lt2>
      <a:srgbClr val="FEFFFF"/>
    </a:lt2>
    <a:accent1>
      <a:srgbClr val="D1AB92"/>
    </a:accent1>
    <a:accent2>
      <a:srgbClr val="B1BFC5"/>
    </a:accent2>
    <a:accent3>
      <a:srgbClr val="78A28B"/>
    </a:accent3>
    <a:accent4>
      <a:srgbClr val="5B9F76"/>
    </a:accent4>
    <a:accent5>
      <a:srgbClr val="3C7E58"/>
    </a:accent5>
    <a:accent6>
      <a:srgbClr val="356745"/>
    </a:accent6>
    <a:hlink>
      <a:srgbClr val="304FFE"/>
    </a:hlink>
    <a:folHlink>
      <a:srgbClr val="492067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演示</Application>
  <PresentationFormat>全屏显示(4:3)</PresentationFormat>
  <Paragraphs>117</Paragraphs>
  <Slides>12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Verdana</vt:lpstr>
      <vt:lpstr>MS PGothic</vt:lpstr>
      <vt:lpstr>Tahoma</vt:lpstr>
      <vt:lpstr>Times New Roman</vt:lpstr>
      <vt:lpstr>黑体</vt:lpstr>
      <vt:lpstr>华文琥珀</vt:lpstr>
      <vt:lpstr>楷体_GB2312</vt:lpstr>
      <vt:lpstr>新宋体</vt:lpstr>
      <vt:lpstr>微软雅黑</vt:lpstr>
      <vt:lpstr>Arial Unicode MS</vt:lpstr>
      <vt:lpstr>wasedaSample5</vt:lpstr>
      <vt:lpstr>1_wasedaSample5</vt:lpstr>
      <vt:lpstr>数据挖掘</vt:lpstr>
      <vt:lpstr>数据集介绍</vt:lpstr>
      <vt:lpstr>西班牙葡萄酒质量数据集</vt:lpstr>
      <vt:lpstr>西班牙葡萄酒质量数据集</vt:lpstr>
      <vt:lpstr>西班牙葡萄酒质量数据集</vt:lpstr>
      <vt:lpstr>西班牙葡萄酒质量数据集</vt:lpstr>
      <vt:lpstr>西班牙葡萄酒质量数据集</vt:lpstr>
      <vt:lpstr>新闻分类数据集</vt:lpstr>
      <vt:lpstr>新闻分类数据集</vt:lpstr>
      <vt:lpstr>新闻分类数据集</vt:lpstr>
      <vt:lpstr>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yangliu</dc:creator>
  <cp:lastModifiedBy>Armstrong</cp:lastModifiedBy>
  <cp:revision>1446</cp:revision>
  <dcterms:created xsi:type="dcterms:W3CDTF">2019-04-07T04:12:00Z</dcterms:created>
  <dcterms:modified xsi:type="dcterms:W3CDTF">2023-10-21T05:08:29Z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2052-12.1.0.15374</vt:lpwstr>
  </property>
  <property fmtid="{D5CDD505-2E9C-101B-9397-08002B2CF9AE}" pid="4" name="ICV">
    <vt:lpwstr>5D2A303B501D4EFA9E66E9E6D4E529C2_12</vt:lpwstr>
  </property>
</Properties>
</file>