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5" r:id="rId4"/>
    <p:sldId id="266" r:id="rId5"/>
    <p:sldId id="273" r:id="rId6"/>
    <p:sldId id="294" r:id="rId7"/>
    <p:sldId id="296" r:id="rId8"/>
    <p:sldId id="274" r:id="rId9"/>
    <p:sldId id="298" r:id="rId10"/>
    <p:sldId id="299" r:id="rId11"/>
    <p:sldId id="275" r:id="rId12"/>
    <p:sldId id="300" r:id="rId13"/>
    <p:sldId id="267" r:id="rId14"/>
    <p:sldId id="301" r:id="rId15"/>
    <p:sldId id="303" r:id="rId16"/>
    <p:sldId id="304" r:id="rId17"/>
    <p:sldId id="305" r:id="rId18"/>
    <p:sldId id="306" r:id="rId19"/>
    <p:sldId id="307" r:id="rId20"/>
    <p:sldId id="333" r:id="rId21"/>
    <p:sldId id="277" r:id="rId22"/>
    <p:sldId id="268" r:id="rId23"/>
    <p:sldId id="308" r:id="rId24"/>
    <p:sldId id="322" r:id="rId25"/>
    <p:sldId id="311" r:id="rId26"/>
    <p:sldId id="312" r:id="rId27"/>
    <p:sldId id="313" r:id="rId28"/>
    <p:sldId id="316" r:id="rId29"/>
    <p:sldId id="317" r:id="rId30"/>
    <p:sldId id="318" r:id="rId31"/>
    <p:sldId id="271" r:id="rId32"/>
    <p:sldId id="288" r:id="rId33"/>
    <p:sldId id="272" r:id="rId3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>
        <p:scale>
          <a:sx n="69" d="100"/>
          <a:sy n="69" d="100"/>
        </p:scale>
        <p:origin x="1512" y="876"/>
      </p:cViewPr>
      <p:guideLst>
        <p:guide orient="horz" pos="2243"/>
        <p:guide orient="horz" pos="231"/>
        <p:guide orient="horz" pos="4138"/>
        <p:guide pos="3840"/>
        <p:guide pos="6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73643" y="1563485"/>
            <a:ext cx="708342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uFillTx/>
                <a:latin typeface="字体视界-一风尚黑体" panose="02000500000000000000" charset="-122"/>
                <a:ea typeface="字体视界-一风尚黑体" panose="02000500000000000000" charset="-122"/>
              </a:rPr>
              <a:t>Prompt-based Learning</a:t>
            </a:r>
            <a:endParaRPr lang="en-US" altLang="zh-CN" sz="5400" b="1" dirty="0">
              <a:solidFill>
                <a:schemeClr val="tx1"/>
              </a:solidFill>
              <a:uFillTx/>
              <a:latin typeface="字体视界-一风尚黑体" panose="02000500000000000000" charset="-122"/>
              <a:ea typeface="字体视界-一风尚黑体" panose="020005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5445" y="4481221"/>
            <a:ext cx="286131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PRESENTED BY ZhenJie Liu</a:t>
            </a:r>
            <a:endParaRPr lang="en-US" altLang="zh-CN" dirty="0"/>
          </a:p>
          <a:p>
            <a:pPr algn="ctr"/>
            <a:r>
              <a:rPr lang="en-US" altLang="zh-CN" dirty="0"/>
              <a:t>2021-12-6</a:t>
            </a:r>
            <a:endParaRPr lang="en-US" altLang="zh-CN" dirty="0"/>
          </a:p>
          <a:p>
            <a:pPr algn="ctr"/>
            <a:r>
              <a:rPr lang="en-US" altLang="zh-CN" dirty="0"/>
              <a:t>19030700016</a:t>
            </a:r>
            <a:endParaRPr lang="en-US" altLang="zh-CN" dirty="0"/>
          </a:p>
        </p:txBody>
      </p:sp>
      <p:pic>
        <p:nvPicPr>
          <p:cNvPr id="3" name="图片 2" descr="mmexport69f700b1a006655e2e4cd439ff22e10a_163869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2515235"/>
            <a:ext cx="5162550" cy="182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6" name="椭圆 5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32" name="文本框 31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Learning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21715" y="2800985"/>
            <a:ext cx="100260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Prompting中：</a:t>
            </a:r>
            <a:r>
              <a:rPr lang="zh-CN" altLang="en-US" sz="2800">
                <a:solidFill>
                  <a:srgbClr val="FF0000"/>
                </a:solidFill>
              </a:rPr>
              <a:t>各种下游任务“迁就“预训练语言模型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zh-CN" altLang="en-US" sz="2800"/>
              <a:t>对不同任务进行</a:t>
            </a:r>
            <a:r>
              <a:rPr lang="zh-CN" altLang="en-US" sz="2800">
                <a:solidFill>
                  <a:srgbClr val="0070C0"/>
                </a:solidFill>
              </a:rPr>
              <a:t>重构</a:t>
            </a:r>
            <a:r>
              <a:rPr lang="zh-CN" altLang="en-US" sz="2800"/>
              <a:t>，使得它达到适配预训练语言模型的效果。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21715" y="4096385"/>
            <a:ext cx="7294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这个过程中，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是下游任务做出了更多的牺牲。</a:t>
            </a:r>
            <a:endParaRPr lang="zh-CN" altLang="en-US" sz="2800"/>
          </a:p>
        </p:txBody>
      </p:sp>
      <p:sp>
        <p:nvSpPr>
          <p:cNvPr id="48" name="文本框 47"/>
          <p:cNvSpPr txBox="1"/>
          <p:nvPr/>
        </p:nvSpPr>
        <p:spPr>
          <a:xfrm>
            <a:off x="1021715" y="5248275"/>
            <a:ext cx="9072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一举三得：使下游任务上的训练方式与预训练策略同源！</a:t>
            </a:r>
            <a:endParaRPr lang="zh-CN" altLang="en-US" sz="2800"/>
          </a:p>
        </p:txBody>
      </p:sp>
      <p:pic>
        <p:nvPicPr>
          <p:cNvPr id="34" name="图片 33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67889"/>
          <a:stretch>
            <a:fillRect/>
          </a:stretch>
        </p:blipFill>
        <p:spPr>
          <a:xfrm>
            <a:off x="1344295" y="864235"/>
            <a:ext cx="9502775" cy="1823085"/>
          </a:xfrm>
          <a:prstGeom prst="rect">
            <a:avLst/>
          </a:prstGeom>
        </p:spPr>
      </p:pic>
      <p:pic>
        <p:nvPicPr>
          <p:cNvPr id="29" name="图片 28" descr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t="75573"/>
          <a:stretch>
            <a:fillRect/>
          </a:stretch>
        </p:blipFill>
        <p:spPr>
          <a:xfrm>
            <a:off x="1344295" y="1414145"/>
            <a:ext cx="9502775" cy="1386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6" name="椭圆 5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32" name="文本框 31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Learning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5320" y="1213485"/>
            <a:ext cx="10880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例子：</a:t>
            </a:r>
            <a:r>
              <a:rPr lang="zh-CN" altLang="en-US" sz="2800">
                <a:sym typeface="+mn-ea"/>
              </a:rPr>
              <a:t>判断“</a:t>
            </a:r>
            <a:r>
              <a:rPr lang="zh-CN" altLang="en-US" sz="2800">
                <a:solidFill>
                  <a:srgbClr val="0070C0"/>
                </a:solidFill>
                <a:sym typeface="+mn-ea"/>
              </a:rPr>
              <a:t>我喜欢这部电影</a:t>
            </a:r>
            <a:r>
              <a:rPr lang="zh-CN" altLang="en-US" sz="2800">
                <a:sym typeface="+mn-ea"/>
              </a:rPr>
              <a:t>" 这句话的情感（“正面" 或者 "负面"）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55320" y="3827145"/>
            <a:ext cx="893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Prompt Learning</a:t>
            </a:r>
            <a:r>
              <a:rPr lang="zh-CN" altLang="en-US" sz="2800"/>
              <a:t>：（假设预训练策略为</a:t>
            </a:r>
            <a:r>
              <a:rPr lang="en-US" altLang="zh-CN" sz="2800"/>
              <a:t>MLM</a:t>
            </a:r>
            <a:r>
              <a:rPr lang="zh-CN" altLang="en-US" sz="2800"/>
              <a:t>，如</a:t>
            </a:r>
            <a:r>
              <a:rPr lang="en-US" altLang="zh-CN" sz="2800"/>
              <a:t>BERT</a:t>
            </a:r>
            <a:r>
              <a:rPr lang="zh-CN" altLang="en-US" sz="2800"/>
              <a:t>）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3190240" y="4535170"/>
            <a:ext cx="872236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INPUT</a:t>
            </a:r>
            <a:r>
              <a:rPr lang="zh-CN" altLang="en-US" sz="2800"/>
              <a:t>：</a:t>
            </a:r>
            <a:r>
              <a:rPr lang="en-US" altLang="zh-CN" sz="2800" i="1">
                <a:sym typeface="+mn-ea"/>
              </a:rPr>
              <a:t>我喜欢这部电影</a:t>
            </a:r>
            <a:r>
              <a:rPr lang="zh-CN" altLang="en-US" sz="2800" i="1">
                <a:sym typeface="+mn-ea"/>
              </a:rPr>
              <a:t>，</a:t>
            </a:r>
            <a:r>
              <a:rPr lang="en-US" altLang="zh-CN" sz="2800" i="1"/>
              <a:t>我</a:t>
            </a:r>
            <a:r>
              <a:rPr lang="zh-CN" altLang="en-US" sz="2800" i="1"/>
              <a:t>觉得</a:t>
            </a:r>
            <a:r>
              <a:rPr lang="en-US" altLang="zh-CN" sz="2800" i="1"/>
              <a:t>这部电影_____</a:t>
            </a:r>
            <a:endParaRPr lang="en-US" altLang="zh-CN" sz="2800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 sz="2800"/>
              <a:t>OUTPUT</a:t>
            </a:r>
            <a:r>
              <a:rPr lang="zh-CN" altLang="en-US" sz="2800"/>
              <a:t>：将</a:t>
            </a:r>
            <a:r>
              <a:rPr lang="en-US" altLang="zh-CN" sz="2800" i="1">
                <a:sym typeface="+mn-ea"/>
              </a:rPr>
              <a:t>_____</a:t>
            </a:r>
            <a:r>
              <a:rPr lang="zh-CN" altLang="en-US" sz="2800">
                <a:sym typeface="+mn-ea"/>
              </a:rPr>
              <a:t>处补全</a:t>
            </a:r>
            <a:endParaRPr lang="zh-CN" altLang="en-US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0240" y="5951220"/>
            <a:ext cx="4475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sym typeface="+mn-ea"/>
              </a:rPr>
              <a:t>根据</a:t>
            </a:r>
            <a:r>
              <a:rPr lang="en-US" altLang="zh-CN" sz="2800" i="1">
                <a:solidFill>
                  <a:srgbClr val="FF0000"/>
                </a:solidFill>
                <a:sym typeface="+mn-ea"/>
              </a:rPr>
              <a:t>_____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处取值分类</a:t>
            </a:r>
            <a:r>
              <a:rPr lang="zh-CN" altLang="en-US" sz="2800">
                <a:sym typeface="+mn-ea"/>
              </a:rPr>
              <a:t>，如：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8803640" y="5569585"/>
            <a:ext cx="2545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无聊</a:t>
            </a:r>
            <a:r>
              <a:rPr lang="en-US" altLang="zh-CN" sz="2400"/>
              <a:t> --&gt;  </a:t>
            </a:r>
            <a:r>
              <a:rPr lang="zh-CN" altLang="en-US" sz="2400"/>
              <a:t>负类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8803640" y="6212205"/>
            <a:ext cx="2545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有趣</a:t>
            </a:r>
            <a:r>
              <a:rPr lang="en-US" altLang="zh-CN" sz="2400"/>
              <a:t> --&gt;  </a:t>
            </a:r>
            <a:r>
              <a:rPr lang="zh-CN" altLang="en-US" sz="2400"/>
              <a:t>正类</a:t>
            </a:r>
            <a:endParaRPr lang="zh-CN" altLang="en-US" sz="2400"/>
          </a:p>
        </p:txBody>
      </p:sp>
      <p:grpSp>
        <p:nvGrpSpPr>
          <p:cNvPr id="14" name="组合 13"/>
          <p:cNvGrpSpPr/>
          <p:nvPr/>
        </p:nvGrpSpPr>
        <p:grpSpPr>
          <a:xfrm>
            <a:off x="7665720" y="5854700"/>
            <a:ext cx="976630" cy="617855"/>
            <a:chOff x="12072" y="9220"/>
            <a:chExt cx="1538" cy="973"/>
          </a:xfrm>
        </p:grpSpPr>
        <p:cxnSp>
          <p:nvCxnSpPr>
            <p:cNvPr id="11" name="直接箭头连接符 10"/>
            <p:cNvCxnSpPr>
              <a:stCxn id="8" idx="3"/>
            </p:cNvCxnSpPr>
            <p:nvPr/>
          </p:nvCxnSpPr>
          <p:spPr>
            <a:xfrm flipV="1">
              <a:off x="12072" y="9220"/>
              <a:ext cx="1538" cy="56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2072" y="9783"/>
              <a:ext cx="1538" cy="41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55320" y="2084705"/>
            <a:ext cx="523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传统方法：看做</a:t>
            </a:r>
            <a:r>
              <a:rPr lang="zh-CN" altLang="en-US" sz="2800">
                <a:solidFill>
                  <a:srgbClr val="FF0000"/>
                </a:solidFill>
              </a:rPr>
              <a:t>二分类</a:t>
            </a:r>
            <a:r>
              <a:rPr lang="zh-CN" altLang="en-US" sz="2800"/>
              <a:t>任务：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5314315" y="2084705"/>
            <a:ext cx="5812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INPUT</a:t>
            </a:r>
            <a:r>
              <a:rPr lang="zh-CN" altLang="en-US" sz="2800"/>
              <a:t>：</a:t>
            </a:r>
            <a:r>
              <a:rPr lang="en-US" altLang="zh-CN" sz="2800" i="1"/>
              <a:t>我喜欢这部电影</a:t>
            </a:r>
            <a:endParaRPr lang="en-US" altLang="zh-CN" sz="2800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 sz="2800"/>
              <a:t>OUTPUT</a:t>
            </a:r>
            <a:r>
              <a:rPr lang="zh-CN" altLang="en-US" sz="2800"/>
              <a:t>：正类、负类的概率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7" grpId="0"/>
      <p:bldP spid="8" grpId="0"/>
      <p:bldP spid="10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定义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定义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7505" y="1105535"/>
            <a:ext cx="913320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>
                <a:latin typeface="微软雅黑 Light" panose="020B0502040204020203" charset="-122"/>
                <a:ea typeface="微软雅黑 Light" panose="020B0502040204020203" charset="-122"/>
              </a:rPr>
              <a:t>P</a:t>
            </a:r>
            <a:r>
              <a:rPr lang="zh-CN" altLang="en-US" sz="4400" b="1">
                <a:latin typeface="微软雅黑 Light" panose="020B0502040204020203" charset="-122"/>
                <a:ea typeface="微软雅黑 Light" panose="020B0502040204020203" charset="-122"/>
              </a:rPr>
              <a:t>rompt  is the technique of </a:t>
            </a:r>
            <a:r>
              <a:rPr lang="zh-CN" altLang="en-US" sz="4400" b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making better use of the knowledge from the pretrained model</a:t>
            </a:r>
            <a:r>
              <a:rPr lang="zh-CN" altLang="en-US" sz="4400" b="1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zh-CN" altLang="en-US" sz="4400" b="1">
                <a:solidFill>
                  <a:srgbClr val="0070C0"/>
                </a:solidFill>
                <a:latin typeface="微软雅黑 Light" panose="020B0502040204020203" charset="-122"/>
                <a:ea typeface="微软雅黑 Light" panose="020B0502040204020203" charset="-122"/>
              </a:rPr>
              <a:t>by adding additional texts to the input</a:t>
            </a:r>
            <a:r>
              <a:rPr lang="en-US" altLang="zh-CN" sz="4400" b="1"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  <a:r>
              <a:rPr lang="zh-CN" altLang="en-US" sz="4400" b="1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zh-CN" altLang="en-US" sz="4400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770" y="4491355"/>
            <a:ext cx="2433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Purpose</a:t>
            </a:r>
            <a:endParaRPr lang="en-US" altLang="zh-CN" sz="4000" b="1"/>
          </a:p>
        </p:txBody>
      </p:sp>
      <p:sp>
        <p:nvSpPr>
          <p:cNvPr id="43" name="文本框 42"/>
          <p:cNvSpPr txBox="1"/>
          <p:nvPr/>
        </p:nvSpPr>
        <p:spPr>
          <a:xfrm>
            <a:off x="7054850" y="4491355"/>
            <a:ext cx="2433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Method</a:t>
            </a:r>
            <a:endParaRPr lang="en-US" altLang="zh-CN" sz="4000" b="1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013460" y="2229485"/>
            <a:ext cx="791210" cy="226187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781040" y="3923030"/>
            <a:ext cx="1876425" cy="568325"/>
          </a:xfrm>
          <a:prstGeom prst="straightConnector1">
            <a:avLst/>
          </a:prstGeom>
          <a:ln w="4762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相关术语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7" name="图片 1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" y="790575"/>
            <a:ext cx="11851640" cy="544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流程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735" y="1245235"/>
            <a:ext cx="6652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Step1: Prompt Construction</a:t>
            </a:r>
            <a:endParaRPr lang="en-US" altLang="zh-CN" sz="3600"/>
          </a:p>
          <a:p>
            <a:r>
              <a:rPr lang="en-US" altLang="zh-CN" sz="3600">
                <a:sym typeface="+mn-ea"/>
              </a:rPr>
              <a:t>Step2: Answer Construction</a:t>
            </a:r>
            <a:endParaRPr lang="en-US" altLang="zh-CN" sz="3600">
              <a:sym typeface="+mn-ea"/>
            </a:endParaRPr>
          </a:p>
          <a:p>
            <a:r>
              <a:rPr lang="en-US" altLang="zh-CN" sz="3600">
                <a:sym typeface="+mn-ea"/>
              </a:rPr>
              <a:t>Step3: Answer Search</a:t>
            </a:r>
            <a:endParaRPr lang="en-US" altLang="zh-CN" sz="3600">
              <a:sym typeface="+mn-ea"/>
            </a:endParaRPr>
          </a:p>
          <a:p>
            <a:r>
              <a:rPr lang="en-US" altLang="zh-CN" sz="3600">
                <a:sym typeface="+mn-ea"/>
              </a:rPr>
              <a:t>Step4: Answer Mapping</a:t>
            </a:r>
            <a:endParaRPr lang="en-US" altLang="zh-CN" sz="3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流程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46735" y="1265555"/>
                <a:ext cx="7971155" cy="2103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/>
                  <a:t>Step1: Prompt Construction</a:t>
                </a:r>
                <a:endParaRPr lang="en-US" altLang="zh-CN" sz="3600"/>
              </a:p>
              <a:p>
                <a:r>
                  <a:rPr lang="en-US" altLang="zh-CN" sz="1400">
                    <a:sym typeface="+mn-ea"/>
                  </a:rPr>
                  <a:t>  </a:t>
                </a:r>
                <a:endParaRPr lang="en-US" altLang="zh-CN" sz="1400"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zh-CN" altLang="en-US" sz="3200">
                    <a:sym typeface="+mn-ea"/>
                  </a:rPr>
                  <a:t>构建</a:t>
                </a:r>
                <a:r>
                  <a:rPr lang="en-US" altLang="zh-CN" sz="3200">
                    <a:sym typeface="+mn-ea"/>
                  </a:rPr>
                  <a:t> </a:t>
                </a:r>
                <a:r>
                  <a:rPr lang="zh-CN" altLang="en-US" sz="3200">
                    <a:sym typeface="+mn-ea"/>
                  </a:rPr>
                  <a:t>prompting function</a:t>
                </a:r>
                <a:r>
                  <a:rPr lang="en-US" altLang="zh-CN" sz="3200">
                    <a:sym typeface="+mn-ea"/>
                  </a:rPr>
                  <a:t> </a:t>
                </a:r>
                <a:r>
                  <a:rPr lang="zh-CN" altLang="en-US" sz="3200">
                    <a:sym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𝑝𝑟𝑜𝑚𝑝𝑡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1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zh-CN" altLang="en-US" sz="3200">
                    <a:sym typeface="+mn-ea"/>
                  </a:rPr>
                  <a:t>转换输入</a:t>
                </a:r>
                <a:r>
                  <a:rPr lang="en-US" altLang="zh-CN" sz="3200">
                    <a:sym typeface="+mn-ea"/>
                  </a:rPr>
                  <a:t> </a:t>
                </a:r>
                <a:r>
                  <a:rPr lang="zh-CN" altLang="en-US" sz="3200"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𝑃𝑟𝑜𝑚𝑝𝑡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𝑝𝑟𝑜𝑚𝑝𝑡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𝐼𝑛𝑝𝑢𝑡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sz="3200"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1265555"/>
                <a:ext cx="7971155" cy="21031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46735" y="3769995"/>
                <a:ext cx="11645265" cy="206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/>
                  <a:t>Step2: Answer Construction</a:t>
                </a:r>
                <a:endParaRPr lang="en-US" altLang="zh-CN" sz="3600"/>
              </a:p>
              <a:p>
                <a:r>
                  <a:rPr lang="en-US" altLang="zh-CN" sz="1400">
                    <a:sym typeface="+mn-ea"/>
                  </a:rPr>
                  <a:t> </a:t>
                </a:r>
                <a:endParaRPr lang="en-US" altLang="zh-CN" sz="1400"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zh-CN" altLang="en-US" sz="3200">
                    <a:sym typeface="+mn-ea"/>
                  </a:rPr>
                  <a:t>构建所有输出的集合</a:t>
                </a:r>
                <a:r>
                  <a:rPr lang="en-US" altLang="zh-CN" sz="3200">
                    <a:sym typeface="+mn-ea"/>
                  </a:rPr>
                  <a:t> </a:t>
                </a:r>
                <a:r>
                  <a:rPr lang="zh-CN" altLang="en-US" sz="3200"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Z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1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zh-CN" altLang="en-US" sz="3200">
                    <a:sym typeface="+mn-ea"/>
                  </a:rPr>
                  <a:t>构建输出映射</a:t>
                </a:r>
                <a:r>
                  <a:rPr lang="en-US" altLang="zh-CN" sz="320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ℎ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𝑍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𝑌</m:t>
                    </m:r>
                  </m:oMath>
                </a14:m>
                <a:r>
                  <a:rPr lang="zh-CN" altLang="en-US" sz="3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，如：无聊 --&gt;  负类，有趣 --&gt;  正类</a:t>
                </a:r>
                <a:endParaRPr lang="zh-CN" altLang="en-US" sz="3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3769995"/>
                <a:ext cx="11645265" cy="20612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流程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46735" y="1273810"/>
                <a:ext cx="10972800" cy="175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/>
                  <a:t>Step3: </a:t>
                </a:r>
                <a:r>
                  <a:rPr lang="en-US" altLang="zh-CN" sz="3600">
                    <a:sym typeface="+mn-ea"/>
                  </a:rPr>
                  <a:t>Answer Search</a:t>
                </a:r>
                <a:endParaRPr lang="en-US" altLang="zh-CN" sz="3600"/>
              </a:p>
              <a:p>
                <a:r>
                  <a:rPr lang="en-US" altLang="zh-CN" sz="1400">
                    <a:sym typeface="+mn-ea"/>
                  </a:rPr>
                  <a:t>  </a:t>
                </a:r>
                <a:endParaRPr lang="en-US" altLang="zh-CN" sz="1400"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zh-CN" altLang="en-US" sz="3200">
                    <a:sym typeface="+mn-ea"/>
                  </a:rPr>
                  <a:t>搜索得分最高的一项</a:t>
                </a:r>
                <a:r>
                  <a:rPr lang="en-US" altLang="zh-CN" sz="3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</m:e>
                    </m:acc>
                  </m:oMath>
                </a14:m>
                <a:r>
                  <a:rPr lang="zh-CN" altLang="en-US" sz="3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𝑠𝑒𝑎𝑟𝑐ℎ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𝑍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𝑓𝑖𝑙𝑙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’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);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𝜃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     (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(;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表示预训练语言模型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endParaRPr lang="en-US" altLang="zh-CN" sz="24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1273810"/>
                <a:ext cx="10972800" cy="17538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46735" y="3769995"/>
                <a:ext cx="11645265" cy="184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/>
                  <a:t>Step4: </a:t>
                </a:r>
                <a:r>
                  <a:rPr lang="en-US" altLang="zh-CN" sz="3600">
                    <a:sym typeface="+mn-ea"/>
                  </a:rPr>
                  <a:t>Answer Mapping</a:t>
                </a:r>
                <a:endParaRPr lang="en-US" altLang="zh-CN" sz="3600">
                  <a:sym typeface="+mn-ea"/>
                </a:endParaRPr>
              </a:p>
              <a:p>
                <a:r>
                  <a:rPr lang="en-US" altLang="zh-CN" sz="1400"/>
                  <a:t> </a:t>
                </a:r>
                <a:endParaRPr lang="en-US" altLang="zh-CN" sz="1400"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zh-CN" altLang="en-US" sz="3200">
                    <a:sym typeface="+mn-ea"/>
                  </a:rPr>
                  <a:t>得到预测结果：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ℎ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acc>
                      <m:accPr>
                        <m:ctrlP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zh-CN" altLang="en-US" sz="3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3769995"/>
                <a:ext cx="11645265" cy="1845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模板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945" y="864235"/>
            <a:ext cx="9008110" cy="589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模板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615" y="1306195"/>
            <a:ext cx="1059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完形填空型（cloze prompts ）：文本分类、句对分析、序列标注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729615" y="3867150"/>
            <a:ext cx="9726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前缀续写型（prefix prompts ）：文本生成、摘要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729740" y="1981200"/>
            <a:ext cx="873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我喜欢这部电影</a:t>
            </a:r>
            <a:r>
              <a:rPr lang="zh-CN" altLang="en-US" sz="2800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 sz="2800" i="1">
                <a:solidFill>
                  <a:srgbClr val="0070C0"/>
                </a:solidFill>
                <a:sym typeface="+mn-ea"/>
              </a:rPr>
              <a:t>我</a:t>
            </a:r>
            <a:r>
              <a:rPr lang="zh-CN" altLang="en-US" sz="2800" i="1">
                <a:solidFill>
                  <a:srgbClr val="0070C0"/>
                </a:solidFill>
                <a:sym typeface="+mn-ea"/>
              </a:rPr>
              <a:t>觉得</a:t>
            </a:r>
            <a:r>
              <a:rPr lang="en-US" altLang="zh-CN" sz="2800" i="1">
                <a:solidFill>
                  <a:srgbClr val="0070C0"/>
                </a:solidFill>
                <a:sym typeface="+mn-ea"/>
              </a:rPr>
              <a:t>这部电影_____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2430" y="4623435"/>
            <a:ext cx="873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  <a:sym typeface="+mn-ea"/>
              </a:rPr>
              <a:t>中文：</a:t>
            </a:r>
            <a:r>
              <a:rPr lang="en-US" altLang="zh-CN" sz="2800">
                <a:sym typeface="+mn-ea"/>
              </a:rPr>
              <a:t>我喜欢这部电影</a:t>
            </a:r>
            <a:r>
              <a:rPr lang="zh-CN" altLang="en-US" sz="2800">
                <a:sym typeface="+mn-ea"/>
              </a:rPr>
              <a:t>。</a:t>
            </a:r>
            <a:r>
              <a:rPr lang="zh-CN" altLang="en-US" sz="2800">
                <a:solidFill>
                  <a:srgbClr val="0070C0"/>
                </a:solidFill>
                <a:sym typeface="+mn-ea"/>
              </a:rPr>
              <a:t>英文：</a:t>
            </a:r>
            <a:r>
              <a:rPr lang="en-US" altLang="zh-CN" sz="2800">
                <a:solidFill>
                  <a:srgbClr val="0070C0"/>
                </a:solidFill>
                <a:sym typeface="+mn-ea"/>
              </a:rPr>
              <a:t>______</a:t>
            </a:r>
            <a:r>
              <a:rPr lang="zh-CN" altLang="en-US" sz="2800">
                <a:solidFill>
                  <a:srgbClr val="0070C0"/>
                </a:solidFill>
                <a:sym typeface="+mn-ea"/>
              </a:rPr>
              <a:t>。</a:t>
            </a:r>
            <a:endParaRPr lang="zh-CN" altLang="en-US" sz="280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4752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32396" y="4551627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48570" y="4552950"/>
            <a:ext cx="136271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en-US" altLang="zh-CN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背景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95370" y="4097020"/>
            <a:ext cx="198691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  <a:sym typeface="+mn-ea"/>
              </a:rPr>
              <a:t>定义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99727" y="406869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结语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6535" y="2773680"/>
            <a:ext cx="1175829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承载论文：</a:t>
            </a:r>
            <a:endParaRPr lang="zh-CN" altLang="en-US" sz="1600" dirty="0"/>
          </a:p>
          <a:p>
            <a:pPr algn="ctr">
              <a:lnSpc>
                <a:spcPct val="130000"/>
              </a:lnSpc>
            </a:pPr>
            <a:r>
              <a:rPr lang="zh-CN" altLang="en-US" sz="1600" b="1" dirty="0"/>
              <a:t>综述：</a:t>
            </a:r>
            <a:r>
              <a:rPr lang="zh-CN" altLang="en-US" sz="1600" dirty="0"/>
              <a:t>Pre-train, Prompt, and Predict: A Systematic Survey of</a:t>
            </a:r>
            <a:r>
              <a:rPr lang="en-US" altLang="zh-CN" sz="1600" dirty="0"/>
              <a:t> </a:t>
            </a:r>
            <a:r>
              <a:rPr lang="zh-CN" altLang="en-US" sz="1600" dirty="0"/>
              <a:t>Prompting Methods in Natural Language Processing</a:t>
            </a:r>
            <a:r>
              <a:rPr lang="en-US" altLang="zh-CN" sz="1600" dirty="0"/>
              <a:t> · Liu · 2021.7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69513" y="5026911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13860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2915" y="5503545"/>
            <a:ext cx="203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历史：</a:t>
            </a:r>
            <a:r>
              <a:rPr lang="en-US" altLang="zh-CN"/>
              <a:t>“</a:t>
            </a:r>
            <a:r>
              <a:rPr lang="zh-CN" altLang="en-US"/>
              <a:t>四大范式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926205" y="55035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定义、流程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41465" y="4095115"/>
            <a:ext cx="215011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方法与策略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91808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8920" y="5418455"/>
            <a:ext cx="2223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Prompt Engineering</a:t>
            </a:r>
            <a:endParaRPr lang="zh-CN" altLang="en-US"/>
          </a:p>
          <a:p>
            <a:pPr algn="ctr"/>
            <a:r>
              <a:rPr lang="zh-CN" altLang="en-US"/>
              <a:t>Answer Engineering</a:t>
            </a:r>
            <a:endParaRPr lang="zh-CN" altLang="en-US"/>
          </a:p>
          <a:p>
            <a:pPr algn="ctr"/>
            <a:r>
              <a:rPr lang="zh-CN" altLang="en-US"/>
              <a:t>Training Strategies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17947" y="454972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/>
      <p:bldP spid="22" grpId="0"/>
      <p:bldP spid="30" grpId="0" animBg="1"/>
      <p:bldP spid="5" grpId="0"/>
      <p:bldP spid="17" grpId="0"/>
      <p:bldP spid="23" grpId="0"/>
      <p:bldP spid="31" grpId="0" bldLvl="0" animBg="1"/>
      <p:bldP spid="6" grpId="0"/>
      <p:bldP spid="9" grpId="0"/>
      <p:bldP spid="10" grpId="0" bldLvl="0" animBg="1"/>
      <p:bldP spid="11" grpId="0"/>
      <p:bldP spid="12" grpId="0"/>
      <p:bldP spid="21" grpId="0"/>
      <p:bldP spid="27" grpId="0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966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定义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49685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9565" y="4055548"/>
            <a:ext cx="37020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如何选取合适的</a:t>
            </a:r>
            <a:r>
              <a:rPr lang="en-US" altLang="zh-CN" sz="2400" b="1" dirty="0"/>
              <a:t>Prompt</a:t>
            </a:r>
            <a:r>
              <a:rPr lang="zh-CN" altLang="en-US" sz="2400" b="1" dirty="0"/>
              <a:t>？</a:t>
            </a:r>
            <a:endParaRPr lang="zh-CN" altLang="en-US" sz="2400" b="1" dirty="0"/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难点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50650" y="4055548"/>
            <a:ext cx="42913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如何构建</a:t>
            </a:r>
            <a:r>
              <a:rPr lang="zh-CN" sz="2400" b="1" dirty="0"/>
              <a:t>恰当的</a:t>
            </a:r>
            <a:r>
              <a:rPr lang="en-US" altLang="zh-CN" sz="2400" b="1" dirty="0"/>
              <a:t>Answer</a:t>
            </a:r>
            <a:r>
              <a:rPr lang="zh-CN" altLang="en-US" sz="2400" b="1" dirty="0"/>
              <a:t>映射？</a:t>
            </a:r>
            <a:endParaRPr lang="zh-CN" altLang="en-US" sz="2400" b="1" dirty="0"/>
          </a:p>
        </p:txBody>
      </p:sp>
      <p:sp>
        <p:nvSpPr>
          <p:cNvPr id="41" name="矩形 40"/>
          <p:cNvSpPr/>
          <p:nvPr/>
        </p:nvSpPr>
        <p:spPr>
          <a:xfrm>
            <a:off x="8517570" y="4055548"/>
            <a:ext cx="294322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b="1" dirty="0"/>
              <a:t>能否加入</a:t>
            </a:r>
            <a:r>
              <a:rPr lang="en-US" altLang="zh-CN" sz="2400" b="1" dirty="0"/>
              <a:t>Fine-Tune?</a:t>
            </a:r>
            <a:endParaRPr lang="en-US" altLang="zh-CN" sz="2400" b="1" dirty="0"/>
          </a:p>
        </p:txBody>
      </p:sp>
      <p:sp>
        <p:nvSpPr>
          <p:cNvPr id="42" name="下箭头 41"/>
          <p:cNvSpPr/>
          <p:nvPr/>
        </p:nvSpPr>
        <p:spPr>
          <a:xfrm>
            <a:off x="1840865" y="4516120"/>
            <a:ext cx="426720" cy="98933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821680" y="4500880"/>
            <a:ext cx="426720" cy="98933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831705" y="4516120"/>
            <a:ext cx="426720" cy="98933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73405" y="5750560"/>
            <a:ext cx="2961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 Light" panose="020B0502040204020203" charset="-122"/>
                <a:ea typeface="微软雅黑 Light" panose="020B0502040204020203" charset="-122"/>
              </a:rPr>
              <a:t>Prompt Engineering</a:t>
            </a:r>
            <a:endParaRPr lang="en-US" altLang="zh-CN" sz="2400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4220" y="5755640"/>
            <a:ext cx="2961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 Light" panose="020B0502040204020203" charset="-122"/>
                <a:ea typeface="微软雅黑 Light" panose="020B0502040204020203" charset="-122"/>
              </a:rPr>
              <a:t>Answer Engineering</a:t>
            </a:r>
            <a:endParaRPr lang="en-US" altLang="zh-CN" sz="2400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39810" y="5761990"/>
            <a:ext cx="2809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 Light" panose="020B0502040204020203" charset="-122"/>
                <a:ea typeface="微软雅黑 Light" panose="020B0502040204020203" charset="-122"/>
              </a:rPr>
              <a:t>Training Strategies</a:t>
            </a:r>
            <a:endParaRPr lang="en-US" altLang="zh-CN" sz="2400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/>
      <p:bldP spid="41" grpId="0"/>
      <p:bldP spid="42" grpId="0" animBg="1"/>
      <p:bldP spid="45" grpId="0"/>
      <p:bldP spid="43" grpId="0" animBg="1"/>
      <p:bldP spid="46" grpId="0"/>
      <p:bldP spid="47" grpId="0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方法与策略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Engineering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6235" y="864235"/>
            <a:ext cx="327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构建高效的</a:t>
            </a:r>
            <a:r>
              <a:rPr lang="en-US" altLang="zh-CN"/>
              <a:t>Prompt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27050" y="1433830"/>
            <a:ext cx="2382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 </a:t>
            </a:r>
            <a:r>
              <a:rPr lang="zh-CN" altLang="en-US" sz="3200"/>
              <a:t>人工设计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27050" y="2771775"/>
            <a:ext cx="449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根据预训练模型选择：</a:t>
            </a:r>
            <a:endParaRPr lang="zh-CN" altLang="en-US" sz="3200"/>
          </a:p>
        </p:txBody>
      </p:sp>
      <p:sp>
        <p:nvSpPr>
          <p:cNvPr id="8" name="左大括号 7"/>
          <p:cNvSpPr/>
          <p:nvPr/>
        </p:nvSpPr>
        <p:spPr>
          <a:xfrm>
            <a:off x="4870450" y="2289810"/>
            <a:ext cx="154305" cy="1548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52390" y="2017395"/>
            <a:ext cx="366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</a:rPr>
              <a:t>单向型</a:t>
            </a:r>
            <a:r>
              <a:rPr lang="en-US" altLang="zh-CN" sz="2400">
                <a:solidFill>
                  <a:schemeClr val="accent2"/>
                </a:solidFill>
              </a:rPr>
              <a:t>LM</a:t>
            </a:r>
            <a:r>
              <a:rPr lang="zh-CN" altLang="en-US" sz="2400"/>
              <a:t>：</a:t>
            </a:r>
            <a:r>
              <a:rPr lang="en-US" altLang="zh-CN" sz="2400"/>
              <a:t>GPT2</a:t>
            </a:r>
            <a:r>
              <a:rPr lang="zh-CN" altLang="en-US" sz="2400"/>
              <a:t>、</a:t>
            </a:r>
            <a:r>
              <a:rPr lang="en-US" altLang="zh-CN" sz="2400"/>
              <a:t>3</a:t>
            </a:r>
            <a:endParaRPr lang="en-US" altLang="zh-CN" sz="2400"/>
          </a:p>
          <a:p>
            <a:r>
              <a:rPr lang="zh-CN" altLang="en-US" sz="2400"/>
              <a:t>采用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chemeClr val="accent2"/>
                </a:solidFill>
              </a:rPr>
              <a:t>续写前缀式</a:t>
            </a:r>
            <a:r>
              <a:rPr lang="en-US" altLang="zh-CN" sz="2400"/>
              <a:t>Prompt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5152390" y="3437255"/>
            <a:ext cx="366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/>
                </a:solidFill>
              </a:rPr>
              <a:t>MLM</a:t>
            </a:r>
            <a:r>
              <a:rPr lang="zh-CN" altLang="en-US" sz="2400">
                <a:solidFill>
                  <a:schemeClr val="accent2"/>
                </a:solidFill>
              </a:rPr>
              <a:t>型</a:t>
            </a:r>
            <a:r>
              <a:rPr lang="en-US" altLang="zh-CN" sz="2400">
                <a:solidFill>
                  <a:schemeClr val="accent2"/>
                </a:solidFill>
              </a:rPr>
              <a:t>LM</a:t>
            </a:r>
            <a:r>
              <a:rPr lang="zh-CN" altLang="en-US" sz="2400"/>
              <a:t>：</a:t>
            </a:r>
            <a:r>
              <a:rPr lang="en-US" sz="2400"/>
              <a:t>BERT</a:t>
            </a:r>
            <a:endParaRPr lang="en-US" altLang="zh-CN" sz="2400"/>
          </a:p>
          <a:p>
            <a:r>
              <a:rPr lang="zh-CN" altLang="en-US" sz="2400"/>
              <a:t>采用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chemeClr val="accent2"/>
                </a:solidFill>
              </a:rPr>
              <a:t>完形填空式</a:t>
            </a:r>
            <a:r>
              <a:rPr lang="en-US" altLang="zh-CN" sz="2400"/>
              <a:t>Prompt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527050" y="5136515"/>
            <a:ext cx="449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</a:t>
            </a:r>
            <a:r>
              <a:rPr lang="zh-CN" altLang="en-US" sz="3200"/>
              <a:t>自动学习</a:t>
            </a:r>
            <a:r>
              <a:rPr lang="en-US" altLang="zh-CN" sz="3200"/>
              <a:t>Prompt</a:t>
            </a:r>
            <a:r>
              <a:rPr lang="zh-CN" altLang="en-US" sz="3200"/>
              <a:t>模板：</a:t>
            </a:r>
            <a:endParaRPr lang="zh-CN" altLang="en-US" sz="3200"/>
          </a:p>
        </p:txBody>
      </p:sp>
      <p:sp>
        <p:nvSpPr>
          <p:cNvPr id="29" name="左大括号 28"/>
          <p:cNvSpPr/>
          <p:nvPr/>
        </p:nvSpPr>
        <p:spPr>
          <a:xfrm>
            <a:off x="4870450" y="4653915"/>
            <a:ext cx="154305" cy="1548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52390" y="4385945"/>
            <a:ext cx="3661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accent2"/>
                </a:solidFill>
              </a:rPr>
              <a:t>连续型</a:t>
            </a:r>
            <a:endParaRPr lang="zh-CN" sz="2400"/>
          </a:p>
        </p:txBody>
      </p:sp>
      <p:sp>
        <p:nvSpPr>
          <p:cNvPr id="31" name="文本框 30"/>
          <p:cNvSpPr txBox="1"/>
          <p:nvPr/>
        </p:nvSpPr>
        <p:spPr>
          <a:xfrm>
            <a:off x="5152390" y="5810885"/>
            <a:ext cx="3661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</a:rPr>
              <a:t>离散型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9" grpId="0"/>
      <p:bldP spid="28" grpId="0"/>
      <p:bldP spid="29" grpId="0" animBg="1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Prompt Engineering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6235" y="864235"/>
            <a:ext cx="327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构建高效的</a:t>
            </a:r>
            <a:r>
              <a:rPr lang="en-US" altLang="zh-CN"/>
              <a:t>Prompt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96570" y="1565275"/>
            <a:ext cx="754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离散型：</a:t>
            </a:r>
            <a:r>
              <a:rPr lang="en-US" altLang="zh-CN" sz="2800"/>
              <a:t>Prompt</a:t>
            </a:r>
            <a:r>
              <a:rPr lang="zh-CN" altLang="en-US" sz="2800"/>
              <a:t>为</a:t>
            </a:r>
            <a:r>
              <a:rPr lang="zh-CN" altLang="en-US" sz="2800">
                <a:solidFill>
                  <a:srgbClr val="FF0000"/>
                </a:solidFill>
              </a:rPr>
              <a:t>一段文本</a:t>
            </a:r>
            <a:r>
              <a:rPr lang="zh-CN" altLang="en-US" sz="2800"/>
              <a:t>或</a:t>
            </a:r>
            <a:r>
              <a:rPr lang="en-US" altLang="zh-CN" sz="2800">
                <a:solidFill>
                  <a:srgbClr val="FF0000"/>
                </a:solidFill>
              </a:rPr>
              <a:t>Token</a:t>
            </a:r>
            <a:r>
              <a:rPr lang="zh-CN" altLang="en-US" sz="2800">
                <a:solidFill>
                  <a:srgbClr val="FF0000"/>
                </a:solidFill>
              </a:rPr>
              <a:t>序列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5470" y="2244725"/>
            <a:ext cx="873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我喜欢这部电影</a:t>
            </a:r>
            <a:r>
              <a:rPr lang="zh-CN" altLang="en-US" sz="2800">
                <a:solidFill>
                  <a:srgbClr val="0070C0"/>
                </a:solidFill>
                <a:sym typeface="+mn-ea"/>
              </a:rPr>
              <a:t>，</a:t>
            </a:r>
            <a:r>
              <a:rPr lang="en-US" altLang="zh-CN" sz="2800" i="1">
                <a:solidFill>
                  <a:srgbClr val="0070C0"/>
                </a:solidFill>
                <a:sym typeface="+mn-ea"/>
              </a:rPr>
              <a:t>我</a:t>
            </a:r>
            <a:r>
              <a:rPr lang="zh-CN" altLang="en-US" sz="2800" i="1">
                <a:solidFill>
                  <a:srgbClr val="0070C0"/>
                </a:solidFill>
                <a:sym typeface="+mn-ea"/>
              </a:rPr>
              <a:t>觉得</a:t>
            </a:r>
            <a:r>
              <a:rPr lang="en-US" altLang="zh-CN" sz="2800" i="1">
                <a:solidFill>
                  <a:srgbClr val="0070C0"/>
                </a:solidFill>
                <a:sym typeface="+mn-ea"/>
              </a:rPr>
              <a:t>这部电影_____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570" y="3778885"/>
            <a:ext cx="6704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连续型：作为</a:t>
            </a:r>
            <a:r>
              <a:rPr lang="en-US" altLang="zh-CN" sz="2800">
                <a:solidFill>
                  <a:srgbClr val="F23C00"/>
                </a:solidFill>
              </a:rPr>
              <a:t>Embedding</a:t>
            </a:r>
            <a:r>
              <a:rPr lang="zh-CN" altLang="en-US" sz="2800">
                <a:solidFill>
                  <a:srgbClr val="F23C00"/>
                </a:solidFill>
              </a:rPr>
              <a:t>的一部分</a:t>
            </a:r>
            <a:endParaRPr lang="zh-CN" altLang="en-US" sz="2800">
              <a:solidFill>
                <a:srgbClr val="F23C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5470" y="4644390"/>
            <a:ext cx="7769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我喜欢这部电影。</a:t>
            </a:r>
            <a:r>
              <a:rPr lang="en-US" altLang="zh-CN" sz="2800"/>
              <a:t>-&gt;Token</a:t>
            </a:r>
            <a:r>
              <a:rPr lang="zh-CN" altLang="en-US" sz="2800"/>
              <a:t>序列</a:t>
            </a:r>
            <a:r>
              <a:rPr lang="en-US" altLang="zh-CN" sz="2800"/>
              <a:t> -&gt;</a:t>
            </a:r>
            <a:r>
              <a:rPr lang="zh-CN" altLang="en-US" sz="2800"/>
              <a:t>原</a:t>
            </a:r>
            <a:r>
              <a:rPr lang="en-US" altLang="zh-CN" sz="2800"/>
              <a:t>Embedding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6885940" y="3860165"/>
            <a:ext cx="27387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23C00"/>
                </a:solidFill>
              </a:rPr>
              <a:t>Prompt</a:t>
            </a:r>
            <a:endParaRPr lang="en-US" altLang="zh-CN" sz="2800">
              <a:solidFill>
                <a:srgbClr val="F23C00"/>
              </a:solidFill>
            </a:endParaRPr>
          </a:p>
          <a:p>
            <a:pPr algn="ctr"/>
            <a:r>
              <a:rPr lang="en-US" altLang="zh-CN" sz="2800">
                <a:solidFill>
                  <a:srgbClr val="F23C00"/>
                </a:solidFill>
              </a:rPr>
              <a:t>+</a:t>
            </a:r>
            <a:endParaRPr lang="en-US" altLang="zh-CN" sz="2800">
              <a:solidFill>
                <a:srgbClr val="F23C00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9554210" y="4147185"/>
            <a:ext cx="528320" cy="906780"/>
          </a:xfrm>
          <a:prstGeom prst="rightBrace">
            <a:avLst>
              <a:gd name="adj1" fmla="val 8333"/>
              <a:gd name="adj2" fmla="val 443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82530" y="4291330"/>
            <a:ext cx="1988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新</a:t>
            </a:r>
            <a:r>
              <a:rPr lang="en-US" altLang="zh-CN" sz="2800"/>
              <a:t>INPUT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Training Strategies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855" y="1250950"/>
            <a:ext cx="1136967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结合</a:t>
            </a:r>
            <a:r>
              <a:rPr lang="en-US" altLang="zh-CN" sz="2800"/>
              <a:t>Prompt Learning</a:t>
            </a:r>
            <a:r>
              <a:rPr lang="zh-CN" altLang="en-US" sz="2800"/>
              <a:t>与现有学习策略：</a:t>
            </a:r>
            <a:endParaRPr lang="zh-CN" altLang="en-US" sz="2800"/>
          </a:p>
          <a:p>
            <a:r>
              <a:rPr lang="zh-CN" altLang="en-US" sz="1200"/>
              <a:t> 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zh-CN" altLang="en-US" sz="2800"/>
              <a:t>添加额外参数与参数更新策略</a:t>
            </a:r>
            <a:r>
              <a:rPr lang="en-US" altLang="zh-CN" sz="2800"/>
              <a:t> (</a:t>
            </a:r>
            <a:r>
              <a:rPr lang="zh-CN" altLang="en-US" sz="2800"/>
              <a:t>预训练语言模型参数</a:t>
            </a:r>
            <a:r>
              <a:rPr lang="en-US" altLang="zh-CN" sz="2800"/>
              <a:t> + Prompts</a:t>
            </a:r>
            <a:r>
              <a:rPr lang="zh-CN" altLang="en-US" sz="2800"/>
              <a:t>参数</a:t>
            </a:r>
            <a:r>
              <a:rPr lang="en-US" altLang="zh-CN" sz="2800"/>
              <a:t>)</a:t>
            </a:r>
            <a:endParaRPr lang="en-US" altLang="zh-CN" sz="28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521585"/>
            <a:ext cx="11134725" cy="38290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10000615" y="1483995"/>
            <a:ext cx="304165" cy="466725"/>
          </a:xfrm>
          <a:prstGeom prst="straightConnector1">
            <a:avLst/>
          </a:prstGeom>
          <a:ln w="317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149080" y="1115695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连续型</a:t>
            </a:r>
            <a:r>
              <a:rPr lang="en-US" altLang="zh-CN"/>
              <a:t>Prompt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Training Strategies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855" y="1140460"/>
            <a:ext cx="7799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（</a:t>
            </a:r>
            <a:r>
              <a:rPr lang="en-US" altLang="zh-CN" sz="2800"/>
              <a:t>1</a:t>
            </a:r>
            <a:r>
              <a:rPr lang="zh-CN" sz="2800"/>
              <a:t>）</a:t>
            </a:r>
            <a:r>
              <a:rPr lang="en-US" altLang="zh-CN" sz="2800"/>
              <a:t>Promptless Fine-Tune </a:t>
            </a:r>
            <a:r>
              <a:rPr lang="zh-CN" altLang="en-US" sz="2800"/>
              <a:t>（预训练</a:t>
            </a:r>
            <a:r>
              <a:rPr lang="en-US" altLang="zh-CN" sz="2800"/>
              <a:t> + </a:t>
            </a:r>
            <a:r>
              <a:rPr lang="zh-CN" altLang="en-US" sz="2800"/>
              <a:t>精调）</a:t>
            </a:r>
            <a:endParaRPr lang="zh-CN" altLang="en-US" sz="28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b="67032"/>
          <a:stretch>
            <a:fillRect/>
          </a:stretch>
        </p:blipFill>
        <p:spPr>
          <a:xfrm>
            <a:off x="528320" y="1662430"/>
            <a:ext cx="11134725" cy="1262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855" y="3300095"/>
            <a:ext cx="932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传统方法：直接使用下游任务进行训练，不使用prompt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7855" y="4316095"/>
            <a:ext cx="745934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优点：</a:t>
            </a:r>
            <a:r>
              <a:rPr lang="zh-CN" altLang="en-US" sz="2800">
                <a:solidFill>
                  <a:srgbClr val="E73A1C"/>
                </a:solidFill>
              </a:rPr>
              <a:t>简单</a:t>
            </a:r>
            <a:r>
              <a:rPr lang="zh-CN" altLang="en-US" sz="2800"/>
              <a:t>，不需要设计prompt</a:t>
            </a:r>
            <a:endParaRPr lang="zh-CN" altLang="en-US" sz="2800"/>
          </a:p>
          <a:p>
            <a:r>
              <a:rPr lang="zh-CN" altLang="en-US" sz="1200"/>
              <a:t> 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zh-CN" altLang="en-US" sz="2800"/>
              <a:t>缺点：小数据集上容易</a:t>
            </a:r>
            <a:r>
              <a:rPr lang="zh-CN" altLang="en-US" sz="2800">
                <a:solidFill>
                  <a:srgbClr val="E73A1C"/>
                </a:solidFill>
              </a:rPr>
              <a:t>过拟合</a:t>
            </a:r>
            <a:r>
              <a:rPr lang="zh-CN" altLang="en-US" sz="2800"/>
              <a:t>或者不稳定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Training Strategies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855" y="1140460"/>
            <a:ext cx="8368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（</a:t>
            </a:r>
            <a:r>
              <a:rPr lang="en-US" altLang="zh-CN" sz="2800"/>
              <a:t>2</a:t>
            </a:r>
            <a:r>
              <a:rPr lang="zh-CN" sz="2800"/>
              <a:t>）</a:t>
            </a:r>
            <a:r>
              <a:rPr lang="en-US" altLang="zh-CN" sz="2800"/>
              <a:t>Tuning-free Prompting </a:t>
            </a:r>
            <a:r>
              <a:rPr lang="zh-CN" altLang="en-US" sz="2800"/>
              <a:t>（</a:t>
            </a:r>
            <a:r>
              <a:rPr lang="en-US" altLang="zh-CN" sz="2800"/>
              <a:t>Prompt + Predict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b="67032"/>
          <a:stretch>
            <a:fillRect/>
          </a:stretch>
        </p:blipFill>
        <p:spPr>
          <a:xfrm>
            <a:off x="528320" y="1662430"/>
            <a:ext cx="11134725" cy="1262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855" y="3300095"/>
            <a:ext cx="932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基于prompt直接生成答案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7855" y="4316095"/>
            <a:ext cx="745934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优点：</a:t>
            </a:r>
            <a:r>
              <a:rPr lang="zh-CN" altLang="en-US" sz="2800">
                <a:solidFill>
                  <a:srgbClr val="E73A1C"/>
                </a:solidFill>
              </a:rPr>
              <a:t>简单</a:t>
            </a:r>
            <a:endParaRPr lang="zh-CN" altLang="en-US" sz="2800"/>
          </a:p>
          <a:p>
            <a:r>
              <a:rPr lang="zh-CN" altLang="en-US" sz="1200"/>
              <a:t> 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zh-CN" altLang="en-US" sz="2800"/>
              <a:t>缺点：需要设计合理高效的</a:t>
            </a:r>
            <a:r>
              <a:rPr lang="en-US" altLang="zh-CN" sz="2800"/>
              <a:t>Prompt</a:t>
            </a:r>
            <a:r>
              <a:rPr lang="zh-CN" altLang="en-US" sz="2800"/>
              <a:t>策略</a:t>
            </a:r>
            <a:endParaRPr lang="zh-CN" altLang="en-US" sz="2800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rcRect t="32587" b="56683"/>
          <a:stretch>
            <a:fillRect/>
          </a:stretch>
        </p:blipFill>
        <p:spPr>
          <a:xfrm>
            <a:off x="528955" y="2531745"/>
            <a:ext cx="11134725" cy="41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Training Strategies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855" y="1140460"/>
            <a:ext cx="10182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（</a:t>
            </a:r>
            <a:r>
              <a:rPr lang="en-US" altLang="zh-CN" sz="2800"/>
              <a:t>3</a:t>
            </a:r>
            <a:r>
              <a:rPr lang="zh-CN" sz="2800"/>
              <a:t>）</a:t>
            </a:r>
            <a:r>
              <a:rPr lang="en-US" altLang="zh-CN" sz="2800"/>
              <a:t>Fixed-LM Prompt Tuning </a:t>
            </a:r>
            <a:r>
              <a:rPr lang="zh-CN" altLang="en-US" sz="2800"/>
              <a:t>（固定</a:t>
            </a:r>
            <a:r>
              <a:rPr lang="en-US" altLang="zh-CN" sz="2800"/>
              <a:t>PLM + </a:t>
            </a:r>
            <a:r>
              <a:rPr lang="zh-CN" altLang="en-US" sz="2800"/>
              <a:t>连续型</a:t>
            </a:r>
            <a:r>
              <a:rPr lang="en-US" altLang="zh-CN" sz="2800"/>
              <a:t>Prompt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b="67032"/>
          <a:stretch>
            <a:fillRect/>
          </a:stretch>
        </p:blipFill>
        <p:spPr>
          <a:xfrm>
            <a:off x="528320" y="1662430"/>
            <a:ext cx="11134725" cy="1262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855" y="3300095"/>
            <a:ext cx="11937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固定预训练参数，调整prompt参数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7855" y="4316095"/>
            <a:ext cx="843216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优点：适合小样本学习</a:t>
            </a:r>
            <a:endParaRPr lang="zh-CN" altLang="en-US" sz="2800"/>
          </a:p>
          <a:p>
            <a:r>
              <a:rPr lang="zh-CN" altLang="en-US" sz="1200"/>
              <a:t> 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zh-CN" altLang="en-US" sz="2800"/>
              <a:t>缺点：不适合零样本学习（需要学习</a:t>
            </a:r>
            <a:r>
              <a:rPr lang="en-US" altLang="zh-CN" sz="2800"/>
              <a:t>Prompt</a:t>
            </a:r>
            <a:r>
              <a:rPr lang="zh-CN" altLang="en-US" sz="2800"/>
              <a:t>模板）</a:t>
            </a:r>
            <a:endParaRPr lang="zh-CN" altLang="en-US" sz="2800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rcRect t="43184" b="45821"/>
          <a:stretch>
            <a:fillRect/>
          </a:stretch>
        </p:blipFill>
        <p:spPr>
          <a:xfrm>
            <a:off x="528320" y="2531745"/>
            <a:ext cx="11134725" cy="42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Training Strategies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855" y="1140460"/>
            <a:ext cx="12314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（</a:t>
            </a:r>
            <a:r>
              <a:rPr lang="en-US" altLang="zh-CN" sz="2800"/>
              <a:t>4</a:t>
            </a:r>
            <a:r>
              <a:rPr lang="zh-CN" sz="2800"/>
              <a:t>）</a:t>
            </a:r>
            <a:r>
              <a:rPr lang="en-US" altLang="zh-CN" sz="2800"/>
              <a:t>Fixed-prompt LM Tuning 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Finetune PLM + </a:t>
            </a:r>
            <a:r>
              <a:rPr lang="zh-CN" altLang="en-US" sz="2800">
                <a:sym typeface="+mn-ea"/>
              </a:rPr>
              <a:t>固定</a:t>
            </a:r>
            <a:r>
              <a:rPr lang="en-US" altLang="zh-CN" sz="2800">
                <a:sym typeface="+mn-ea"/>
              </a:rPr>
              <a:t>Prompt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endParaRPr lang="en-US" altLang="zh-CN" sz="28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b="67032"/>
          <a:stretch>
            <a:fillRect/>
          </a:stretch>
        </p:blipFill>
        <p:spPr>
          <a:xfrm>
            <a:off x="528320" y="1662430"/>
            <a:ext cx="11134725" cy="1262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855" y="3300095"/>
            <a:ext cx="11937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固定prompt参数，调整预训练参数</a:t>
            </a:r>
            <a:endParaRPr lang="zh-CN" altLang="en-US" sz="2800"/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rcRect t="53781" b="34428"/>
          <a:stretch>
            <a:fillRect/>
          </a:stretch>
        </p:blipFill>
        <p:spPr>
          <a:xfrm>
            <a:off x="528955" y="2531745"/>
            <a:ext cx="11134725" cy="4514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68820" y="3376930"/>
            <a:ext cx="206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离散型</a:t>
            </a:r>
            <a:r>
              <a:rPr lang="en-US" altLang="zh-CN"/>
              <a:t>Prmopt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67680" y="2883535"/>
            <a:ext cx="1501140" cy="493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1558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THREE </a:t>
            </a:r>
            <a:r>
              <a:rPr lang="zh-CN" altLang="en-US" sz="1400" b="1" dirty="0"/>
              <a:t>方法与策略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56090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Training Strategies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855" y="1140460"/>
            <a:ext cx="10487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（</a:t>
            </a:r>
            <a:r>
              <a:rPr lang="en-US" altLang="zh-CN" sz="2800"/>
              <a:t>5</a:t>
            </a:r>
            <a:r>
              <a:rPr lang="zh-CN" sz="2800"/>
              <a:t>）</a:t>
            </a:r>
            <a:r>
              <a:rPr lang="en-US" altLang="zh-CN" sz="2800"/>
              <a:t> Prompt+LM Tuning 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PLM + </a:t>
            </a:r>
            <a:r>
              <a:rPr lang="zh-CN" altLang="en-US" sz="2800">
                <a:sym typeface="+mn-ea"/>
              </a:rPr>
              <a:t>连续型</a:t>
            </a:r>
            <a:r>
              <a:rPr lang="en-US" altLang="zh-CN" sz="2800">
                <a:sym typeface="+mn-ea"/>
              </a:rPr>
              <a:t>Prompt </a:t>
            </a:r>
            <a:r>
              <a:rPr lang="zh-CN" altLang="en-US" sz="2800">
                <a:sym typeface="+mn-ea"/>
              </a:rPr>
              <a:t>一起精调）</a:t>
            </a:r>
            <a:endParaRPr lang="zh-CN" altLang="en-US" sz="2800"/>
          </a:p>
          <a:p>
            <a:endParaRPr lang="en-US" altLang="zh-CN" sz="28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b="67032"/>
          <a:stretch>
            <a:fillRect/>
          </a:stretch>
        </p:blipFill>
        <p:spPr>
          <a:xfrm>
            <a:off x="528320" y="1662430"/>
            <a:ext cx="11134725" cy="1262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855" y="3300095"/>
            <a:ext cx="11937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同时学习</a:t>
            </a:r>
            <a:r>
              <a:rPr lang="en-US" altLang="zh-CN" sz="2800"/>
              <a:t>LM</a:t>
            </a:r>
            <a:r>
              <a:rPr lang="zh-CN" altLang="en-US" sz="2800"/>
              <a:t>与</a:t>
            </a:r>
            <a:r>
              <a:rPr lang="en-US" altLang="zh-CN" sz="2800"/>
              <a:t>Prompt</a:t>
            </a:r>
            <a:r>
              <a:rPr lang="zh-CN" altLang="en-US" sz="2800"/>
              <a:t>参数</a:t>
            </a:r>
            <a:endParaRPr lang="zh-CN" altLang="en-US" sz="2800"/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rcRect l="-274" t="65439" r="274" b="24362"/>
          <a:stretch>
            <a:fillRect/>
          </a:stretch>
        </p:blipFill>
        <p:spPr>
          <a:xfrm>
            <a:off x="528955" y="2531745"/>
            <a:ext cx="11134725" cy="390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7855" y="4316095"/>
            <a:ext cx="84321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特点：适合</a:t>
            </a:r>
            <a:r>
              <a:rPr lang="zh-CN" sz="2800"/>
              <a:t>大数据集，在小数据集上容易过拟合</a:t>
            </a:r>
            <a:endParaRPr 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背景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结语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5481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结语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54784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535305" y="1271905"/>
            <a:ext cx="8350885" cy="4356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10000"/>
              </a:lnSpc>
            </a:pPr>
            <a:r>
              <a:rPr lang="en-US" altLang="zh-CN" sz="2800"/>
              <a:t>       Prompt</a:t>
            </a:r>
            <a:r>
              <a:rPr lang="zh-CN" altLang="en-US" sz="2800"/>
              <a:t>是在下游任务上添加文本以利用预训练模型知识的训练方法。</a:t>
            </a:r>
            <a:r>
              <a:rPr lang="en-US" altLang="zh-CN" sz="2800"/>
              <a:t>       </a:t>
            </a:r>
            <a:endParaRPr lang="en-US" altLang="zh-CN" sz="2800"/>
          </a:p>
          <a:p>
            <a:pPr fontAlgn="auto">
              <a:lnSpc>
                <a:spcPct val="11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我们将语言模型看做是</a:t>
            </a:r>
            <a:r>
              <a:rPr lang="zh-CN" altLang="en-US" sz="2800">
                <a:solidFill>
                  <a:srgbClr val="E73A1C"/>
                </a:solidFill>
              </a:rPr>
              <a:t>知识库</a:t>
            </a:r>
            <a:r>
              <a:rPr lang="zh-CN" altLang="en-US" sz="2800"/>
              <a:t>，</a:t>
            </a:r>
            <a:r>
              <a:rPr lang="en-US" altLang="zh-CN" sz="2800"/>
              <a:t>P</a:t>
            </a:r>
            <a:r>
              <a:rPr lang="zh-CN" altLang="en-US" sz="2800"/>
              <a:t>rompt 可以看做是对预训练语言模型中已经记忆的知识的一种</a:t>
            </a:r>
            <a:r>
              <a:rPr lang="zh-CN" altLang="en-US" sz="2800">
                <a:solidFill>
                  <a:srgbClr val="E73A1C"/>
                </a:solidFill>
              </a:rPr>
              <a:t>检索</a:t>
            </a:r>
            <a:r>
              <a:rPr lang="zh-CN" altLang="en-US" sz="2800"/>
              <a:t>方式。</a:t>
            </a:r>
            <a:endParaRPr lang="zh-CN" altLang="en-US" sz="2800"/>
          </a:p>
          <a:p>
            <a:pPr fontAlgn="auto">
              <a:lnSpc>
                <a:spcPct val="11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可以这么做原因是下游任务的相关输出有自然语义，我们假设，在自编码预训练语言模型中，样本标签和样本之间天然就存在潜在的关联，而在 </a:t>
            </a:r>
            <a:r>
              <a:rPr lang="en-US" altLang="zh-CN" sz="2800"/>
              <a:t>P</a:t>
            </a:r>
            <a:r>
              <a:rPr lang="zh-CN" altLang="en-US" sz="2800"/>
              <a:t>rompt</a:t>
            </a:r>
            <a:r>
              <a:rPr lang="en-US" altLang="zh-CN" sz="2800"/>
              <a:t> Learning</a:t>
            </a:r>
            <a:r>
              <a:rPr lang="zh-CN" altLang="en-US" sz="2800"/>
              <a:t>中，我们只需要</a:t>
            </a:r>
            <a:r>
              <a:rPr lang="zh-CN" altLang="en-US" sz="2800">
                <a:sym typeface="+mn-ea"/>
              </a:rPr>
              <a:t>抽取这个</a:t>
            </a:r>
            <a:r>
              <a:rPr lang="zh-CN" altLang="en-US" sz="2800"/>
              <a:t>关联。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 FOR WATCHING</a:t>
            </a:r>
            <a:endParaRPr lang="en-US" altLang="zh-CN" sz="48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65445" y="4592981"/>
            <a:ext cx="2861310" cy="92202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dirty="0"/>
              <a:t>PRESENTED BY ZhenJie Liu</a:t>
            </a:r>
            <a:endParaRPr lang="en-US" altLang="zh-CN" dirty="0"/>
          </a:p>
          <a:p>
            <a:pPr algn="ctr"/>
            <a:r>
              <a:rPr lang="en-US" altLang="zh-CN" dirty="0"/>
              <a:t>2021-12-6</a:t>
            </a:r>
            <a:endParaRPr lang="en-US" altLang="zh-CN" dirty="0"/>
          </a:p>
          <a:p>
            <a:pPr algn="ctr"/>
            <a:r>
              <a:rPr lang="en-US" altLang="zh-CN" dirty="0"/>
              <a:t>19030700016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5915" y="3148330"/>
            <a:ext cx="3900170" cy="144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215005" y="157480"/>
            <a:ext cx="4352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NLP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四大范式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</a:t>
            </a:r>
            <a:endParaRPr lang="en-US" altLang="zh-CN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864235"/>
            <a:ext cx="9502775" cy="56775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0" y="2397125"/>
            <a:ext cx="205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全监督学习</a:t>
            </a:r>
            <a:endParaRPr lang="zh-CN" altLang="en-US" sz="2800" b="1"/>
          </a:p>
        </p:txBody>
      </p:sp>
      <p:sp>
        <p:nvSpPr>
          <p:cNvPr id="15" name="文本框 14"/>
          <p:cNvSpPr txBox="1"/>
          <p:nvPr/>
        </p:nvSpPr>
        <p:spPr>
          <a:xfrm>
            <a:off x="0" y="4298950"/>
            <a:ext cx="2395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预训练</a:t>
            </a:r>
            <a:r>
              <a:rPr lang="en-US" altLang="zh-CN" sz="2800" b="1"/>
              <a:t>+</a:t>
            </a:r>
            <a:r>
              <a:rPr lang="zh-CN" altLang="en-US" sz="2800" b="1"/>
              <a:t>精调</a:t>
            </a:r>
            <a:endParaRPr lang="zh-CN" altLang="en-US" sz="2800" b="1"/>
          </a:p>
        </p:txBody>
      </p:sp>
      <p:sp>
        <p:nvSpPr>
          <p:cNvPr id="43" name="文本框 42"/>
          <p:cNvSpPr txBox="1"/>
          <p:nvPr/>
        </p:nvSpPr>
        <p:spPr>
          <a:xfrm>
            <a:off x="163195" y="5338445"/>
            <a:ext cx="17278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预训练</a:t>
            </a:r>
            <a:r>
              <a:rPr lang="en-US" altLang="zh-CN" sz="2800" b="1"/>
              <a:t>+Prompt</a:t>
            </a:r>
            <a:endParaRPr lang="en-US" altLang="zh-CN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NLP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四大范式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（一）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1"/>
          <a:srcRect b="67711"/>
          <a:stretch>
            <a:fillRect/>
          </a:stretch>
        </p:blipFill>
        <p:spPr>
          <a:xfrm>
            <a:off x="1344295" y="864235"/>
            <a:ext cx="9502775" cy="1833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7990" y="3194685"/>
            <a:ext cx="5832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全监督学习：传统方法（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-2011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1760" y="3944620"/>
            <a:ext cx="239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e.g. TF-IDF……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1381760" y="4694555"/>
            <a:ext cx="239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缺陷？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2676525" y="4754880"/>
            <a:ext cx="4311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低效（task-specific）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高度依赖特征工程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10" name="图片 9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67364"/>
          <a:stretch>
            <a:fillRect/>
          </a:stretch>
        </p:blipFill>
        <p:spPr>
          <a:xfrm>
            <a:off x="1344295" y="864235"/>
            <a:ext cx="9502775" cy="1852930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t="31619" b="45386"/>
          <a:stretch>
            <a:fillRect/>
          </a:stretch>
        </p:blipFill>
        <p:spPr>
          <a:xfrm>
            <a:off x="1344930" y="1411605"/>
            <a:ext cx="9502775" cy="1305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7990" y="3194685"/>
            <a:ext cx="7830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全监督学习：神经网络方法（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2011-2017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1760" y="3944620"/>
            <a:ext cx="4848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FF0000"/>
                </a:solidFill>
              </a:rPr>
              <a:t>联合</a:t>
            </a:r>
            <a:r>
              <a:rPr lang="zh-CN" sz="2800"/>
              <a:t>学习特征与模型</a:t>
            </a:r>
            <a:endParaRPr lang="zh-CN" sz="2800"/>
          </a:p>
        </p:txBody>
      </p:sp>
      <p:sp>
        <p:nvSpPr>
          <p:cNvPr id="13" name="文本框 12"/>
          <p:cNvSpPr txBox="1"/>
          <p:nvPr/>
        </p:nvSpPr>
        <p:spPr>
          <a:xfrm>
            <a:off x="1344295" y="4771390"/>
            <a:ext cx="4848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e.g. RNN</a:t>
            </a:r>
            <a:r>
              <a:rPr lang="zh-CN" altLang="en-US" sz="2800"/>
              <a:t>、</a:t>
            </a:r>
            <a:r>
              <a:rPr lang="en-US" altLang="zh-CN" sz="2800"/>
              <a:t>Text CNN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1344295" y="5694045"/>
            <a:ext cx="3915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特征工程</a:t>
            </a:r>
            <a:r>
              <a:rPr lang="en-US" altLang="zh-CN" sz="2800"/>
              <a:t> --&gt; </a:t>
            </a:r>
            <a:r>
              <a:rPr lang="zh-CN" altLang="en-US" sz="2800"/>
              <a:t>结构工程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NLP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四大范式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（二）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rcRect b="67353"/>
          <a:stretch>
            <a:fillRect/>
          </a:stretch>
        </p:blipFill>
        <p:spPr>
          <a:xfrm>
            <a:off x="1344295" y="864235"/>
            <a:ext cx="9502775" cy="1853565"/>
          </a:xfrm>
          <a:prstGeom prst="rect">
            <a:avLst/>
          </a:prstGeom>
        </p:spPr>
      </p:pic>
      <p:pic>
        <p:nvPicPr>
          <p:cNvPr id="14" name="图片 13" descr="1"/>
          <p:cNvPicPr>
            <a:picLocks noChangeAspect="1"/>
          </p:cNvPicPr>
          <p:nvPr/>
        </p:nvPicPr>
        <p:blipFill>
          <a:blip r:embed="rId1"/>
          <a:srcRect t="53775" b="23946"/>
          <a:stretch>
            <a:fillRect/>
          </a:stretch>
        </p:blipFill>
        <p:spPr>
          <a:xfrm>
            <a:off x="1344295" y="1452880"/>
            <a:ext cx="9502775" cy="126492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17" name="椭圆 16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18" name="文本框 17"/>
          <p:cNvSpPr txBox="1"/>
          <p:nvPr/>
        </p:nvSpPr>
        <p:spPr>
          <a:xfrm>
            <a:off x="427990" y="3194685"/>
            <a:ext cx="7830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预训练模型：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的里程碑（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2017-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19850" y="3184525"/>
            <a:ext cx="300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Segoe Script" panose="020B0504020000000003" charset="0"/>
                <a:cs typeface="Segoe Script" panose="020B0504020000000003" charset="0"/>
              </a:rPr>
              <a:t>Sea Change</a:t>
            </a:r>
            <a:endParaRPr lang="en-US" altLang="zh-CN" sz="2800" b="1">
              <a:latin typeface="Segoe Script" panose="020B0504020000000003" charset="0"/>
              <a:cs typeface="Segoe Script" panose="020B0504020000000003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44295" y="3944620"/>
            <a:ext cx="3317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预训练</a:t>
            </a:r>
            <a:r>
              <a:rPr lang="en-US" altLang="zh-CN" sz="2800"/>
              <a:t> + </a:t>
            </a:r>
            <a:r>
              <a:rPr lang="zh-CN" altLang="en-US" sz="2800"/>
              <a:t>精调</a:t>
            </a:r>
            <a:r>
              <a:rPr lang="en-US" altLang="zh-CN" sz="2800"/>
              <a:t> </a:t>
            </a:r>
            <a:r>
              <a:rPr lang="zh-CN" altLang="en-US" sz="2800"/>
              <a:t>范式</a:t>
            </a:r>
            <a:endParaRPr lang="zh-CN" altLang="en-US" sz="2800"/>
          </a:p>
        </p:txBody>
      </p:sp>
      <p:sp>
        <p:nvSpPr>
          <p:cNvPr id="24" name="文本框 23"/>
          <p:cNvSpPr txBox="1"/>
          <p:nvPr/>
        </p:nvSpPr>
        <p:spPr>
          <a:xfrm>
            <a:off x="1344295" y="4771390"/>
            <a:ext cx="4848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e.g. </a:t>
            </a:r>
            <a:r>
              <a:rPr lang="en-US" sz="2800"/>
              <a:t>BERT</a:t>
            </a:r>
            <a:r>
              <a:rPr lang="zh-CN" altLang="en-US" sz="2800"/>
              <a:t>、</a:t>
            </a:r>
            <a:r>
              <a:rPr lang="en-US" altLang="zh-CN" sz="2800"/>
              <a:t>GPT</a:t>
            </a:r>
            <a:endParaRPr lang="en-US" altLang="zh-CN" sz="2800"/>
          </a:p>
        </p:txBody>
      </p:sp>
      <p:sp>
        <p:nvSpPr>
          <p:cNvPr id="25" name="文本框 24"/>
          <p:cNvSpPr txBox="1"/>
          <p:nvPr/>
        </p:nvSpPr>
        <p:spPr>
          <a:xfrm>
            <a:off x="1344295" y="5703570"/>
            <a:ext cx="8346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结构工程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--&gt; </a:t>
            </a:r>
            <a:r>
              <a:rPr lang="zh-CN" altLang="en-US" sz="2800"/>
              <a:t>目标工程（预训练策略、损失函数</a:t>
            </a:r>
            <a:r>
              <a:rPr lang="en-US" altLang="zh-CN" sz="2800"/>
              <a:t>……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27" name="文本框 26"/>
          <p:cNvSpPr txBox="1"/>
          <p:nvPr/>
        </p:nvSpPr>
        <p:spPr>
          <a:xfrm>
            <a:off x="4813935" y="3950335"/>
            <a:ext cx="6502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大规模无监督语料上</a:t>
            </a:r>
            <a:r>
              <a:rPr lang="zh-CN" altLang="en-US" sz="2800">
                <a:solidFill>
                  <a:srgbClr val="FF0000"/>
                </a:solidFill>
              </a:rPr>
              <a:t>自监督学习</a:t>
            </a:r>
            <a:r>
              <a:rPr lang="zh-CN" altLang="en-US" sz="2800"/>
              <a:t>，再在具体任务上引入特定学习策略进行</a:t>
            </a:r>
            <a:r>
              <a:rPr lang="zh-CN" altLang="en-US" sz="2800">
                <a:solidFill>
                  <a:srgbClr val="FF0000"/>
                </a:solidFill>
                <a:effectLst/>
              </a:rPr>
              <a:t>精调</a:t>
            </a:r>
            <a:endParaRPr lang="zh-CN" altLang="en-US" sz="2800">
              <a:solidFill>
                <a:srgbClr val="FF0000"/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06210" y="5042535"/>
            <a:ext cx="2829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/>
              <a:t>普通话</a:t>
            </a:r>
            <a:r>
              <a:rPr lang="en-US" altLang="zh-CN" sz="2800" b="1"/>
              <a:t>  --&gt; </a:t>
            </a:r>
            <a:r>
              <a:rPr lang="zh-CN" altLang="en-US" sz="2800" b="1"/>
              <a:t>方言</a:t>
            </a:r>
            <a:endParaRPr lang="zh-CN" altLang="en-US" sz="2800" b="1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8823960" y="3550285"/>
            <a:ext cx="1328420" cy="47688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223500" y="3348355"/>
            <a:ext cx="1893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预训练语言模型（</a:t>
            </a:r>
            <a:r>
              <a:rPr lang="en-US" altLang="zh-CN"/>
              <a:t>PLM</a:t>
            </a:r>
            <a:r>
              <a:rPr lang="zh-CN" altLang="en-US"/>
              <a:t>，</a:t>
            </a:r>
            <a:r>
              <a:rPr lang="en-US" altLang="zh-CN"/>
              <a:t>LM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NLP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四大范式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（三）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23500" y="1624330"/>
            <a:ext cx="1931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CLS: </a:t>
            </a:r>
            <a:r>
              <a:rPr lang="zh-CN" altLang="en-US"/>
              <a:t>文本分类</a:t>
            </a:r>
            <a:endParaRPr lang="en-US" altLang="zh-CN"/>
          </a:p>
          <a:p>
            <a:r>
              <a:rPr lang="en-US" altLang="zh-CN"/>
              <a:t>TAG: </a:t>
            </a:r>
            <a:r>
              <a:rPr lang="zh-CN" altLang="en-US"/>
              <a:t>序列标注</a:t>
            </a:r>
            <a:endParaRPr lang="en-US" altLang="zh-CN"/>
          </a:p>
          <a:p>
            <a:r>
              <a:rPr lang="en-US" altLang="zh-CN"/>
              <a:t>GEN: </a:t>
            </a:r>
            <a:r>
              <a:rPr lang="zh-CN" altLang="en-US"/>
              <a:t>文本生成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7" grpId="0"/>
      <p:bldP spid="32" grpId="0"/>
      <p:bldP spid="29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6" name="椭圆 5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32" name="文本框 31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NLP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四大范式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（四）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81760" y="1839595"/>
            <a:ext cx="100260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Fine-tuning中：</a:t>
            </a:r>
            <a:r>
              <a:rPr lang="zh-CN" altLang="en-US" sz="2800">
                <a:solidFill>
                  <a:srgbClr val="FF0000"/>
                </a:solidFill>
              </a:rPr>
              <a:t>预训练语言模型“迁就“各种下游任务</a:t>
            </a:r>
            <a:r>
              <a:rPr lang="zh-CN" altLang="en-US" sz="2800"/>
              <a:t>：引入各种辅助任务loss，将其添加到预训练模型中，然后继续pre-training，以便让其更加适配下游任务。</a:t>
            </a:r>
            <a:endParaRPr lang="zh-CN" altLang="en-US" sz="2800"/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1760" y="3914775"/>
            <a:ext cx="100260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这个过程中，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预训练语言模型做出了更多的牺牲。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523"/>
            <a:ext cx="14458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背景</a:t>
            </a:r>
            <a:endParaRPr lang="zh-CN" altLang="en-US" sz="1400" b="1" dirty="0"/>
          </a:p>
        </p:txBody>
      </p:sp>
      <p:sp>
        <p:nvSpPr>
          <p:cNvPr id="6" name="椭圆 5"/>
          <p:cNvSpPr/>
          <p:nvPr/>
        </p:nvSpPr>
        <p:spPr>
          <a:xfrm>
            <a:off x="1381865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sp>
        <p:nvSpPr>
          <p:cNvPr id="32" name="文本框 31"/>
          <p:cNvSpPr txBox="1"/>
          <p:nvPr/>
        </p:nvSpPr>
        <p:spPr>
          <a:xfrm>
            <a:off x="3549650" y="157480"/>
            <a:ext cx="5092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NLP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四大范式</a:t>
            </a:r>
            <a:r>
              <a:rPr lang="en-US" altLang="zh-CN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</a:t>
            </a:r>
            <a:r>
              <a:rPr lang="zh-CN" altLang="en-US" sz="40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（四）</a:t>
            </a:r>
            <a:endParaRPr lang="zh-CN" altLang="en-US" sz="40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1760" y="1184910"/>
            <a:ext cx="933767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Pre-Train + Fine-Tune </a:t>
            </a:r>
            <a:r>
              <a:rPr lang="zh-CN" altLang="en-US" sz="4000"/>
              <a:t>的缺陷：</a:t>
            </a:r>
            <a:endParaRPr lang="zh-CN" altLang="en-US" sz="4000"/>
          </a:p>
          <a:p>
            <a:r>
              <a:rPr lang="en-US" altLang="zh-CN" sz="2400"/>
              <a:t> </a:t>
            </a:r>
            <a:endParaRPr lang="zh-CN" altLang="en-US" sz="2400"/>
          </a:p>
          <a:p>
            <a:pPr marL="571500" indent="-571500">
              <a:buFont typeface="Wingdings" panose="05000000000000000000" charset="0"/>
              <a:buChar char="l"/>
            </a:pPr>
            <a:r>
              <a:rPr lang="zh-CN" altLang="en-US" sz="3600"/>
              <a:t>精调时会导致</a:t>
            </a:r>
            <a:r>
              <a:rPr lang="zh-CN" altLang="en-US" sz="3600">
                <a:solidFill>
                  <a:srgbClr val="FF0000"/>
                </a:solidFill>
              </a:rPr>
              <a:t>预训练知识的灾难性遗忘</a:t>
            </a:r>
            <a:endParaRPr lang="zh-CN" altLang="en-US" sz="3600"/>
          </a:p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                  </a:t>
            </a:r>
            <a:r>
              <a:rPr lang="zh-CN" altLang="en-US" sz="2400">
                <a:sym typeface="+mn-ea"/>
              </a:rPr>
              <a:t>如何利用预训练语言模型中丰富的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先验知识</a:t>
            </a:r>
            <a:r>
              <a:rPr lang="zh-CN" altLang="en-US" sz="2400">
                <a:sym typeface="+mn-ea"/>
              </a:rPr>
              <a:t>？？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571500" indent="-571500">
              <a:buFont typeface="Wingdings" panose="05000000000000000000" charset="0"/>
              <a:buChar char="l"/>
            </a:pPr>
            <a:r>
              <a:rPr lang="zh-CN" altLang="en-US" sz="3600">
                <a:solidFill>
                  <a:schemeClr val="tx1"/>
                </a:solidFill>
              </a:rPr>
              <a:t>小样本学习</a:t>
            </a:r>
            <a:r>
              <a:rPr lang="zh-CN" altLang="en-US" sz="3600"/>
              <a:t>（</a:t>
            </a:r>
            <a:r>
              <a:rPr lang="en-US" altLang="zh-CN" sz="3600"/>
              <a:t>Few-shot</a:t>
            </a:r>
            <a:r>
              <a:rPr lang="zh-CN" altLang="en-US" sz="3600"/>
              <a:t>）甚至零样本学习？</a:t>
            </a:r>
            <a:endParaRPr lang="zh-CN" altLang="en-US" sz="3600"/>
          </a:p>
          <a:p>
            <a:pPr marL="571500" indent="-571500">
              <a:buFont typeface="Wingdings" panose="05000000000000000000" charset="0"/>
              <a:buChar char="l"/>
            </a:pPr>
            <a:endParaRPr lang="zh-CN" altLang="en-US" sz="3600"/>
          </a:p>
          <a:p>
            <a:pPr marL="571500" indent="-571500">
              <a:buFont typeface="Wingdings" panose="05000000000000000000" charset="0"/>
              <a:buChar char="l"/>
            </a:pPr>
            <a:r>
              <a:rPr lang="zh-CN" altLang="en-US" sz="3600"/>
              <a:t>下游任务有没有更轻巧、高效的方法？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883,&quot;width&quot;:14965}"/>
</p:tagLst>
</file>

<file path=ppt/tags/tag2.xml><?xml version="1.0" encoding="utf-8"?>
<p:tagLst xmlns:p="http://schemas.openxmlformats.org/presentationml/2006/main">
  <p:tag name="KSO_WM_UNIT_PLACING_PICTURE_USER_VIEWPORT" val="{&quot;height&quot;:4883,&quot;width&quot;:14965}"/>
</p:tagLst>
</file>

<file path=ppt/tags/tag3.xml><?xml version="1.0" encoding="utf-8"?>
<p:tagLst xmlns:p="http://schemas.openxmlformats.org/presentationml/2006/main">
  <p:tag name="KSO_WM_UNIT_PLACING_PICTURE_USER_VIEWPORT" val="{&quot;height&quot;:2871,&quot;width&quot;:14965}"/>
</p:tagLst>
</file>

<file path=ppt/tags/tag4.xml><?xml version="1.0" encoding="utf-8"?>
<p:tagLst xmlns:p="http://schemas.openxmlformats.org/presentationml/2006/main">
  <p:tag name="KSO_WM_UNIT_PLACING_PICTURE_USER_VIEWPORT" val="{&quot;height&quot;:2184,&quot;width&quot;:14965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3623</Words>
  <Application>WPS 演示</Application>
  <PresentationFormat>宽屏</PresentationFormat>
  <Paragraphs>375</Paragraphs>
  <Slides>32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Segoe UI Light</vt:lpstr>
      <vt:lpstr>Segoe UI Light</vt:lpstr>
      <vt:lpstr>微软雅黑</vt:lpstr>
      <vt:lpstr>Century Gothic</vt:lpstr>
      <vt:lpstr>字体视界-一风尚黑体</vt:lpstr>
      <vt:lpstr>微软雅黑 Light</vt:lpstr>
      <vt:lpstr>Wingdings</vt:lpstr>
      <vt:lpstr>Segoe Script</vt:lpstr>
      <vt:lpstr>Segoe UI</vt:lpstr>
      <vt:lpstr>Arial Unicode MS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四喜</cp:lastModifiedBy>
  <cp:revision>282</cp:revision>
  <dcterms:created xsi:type="dcterms:W3CDTF">2015-08-18T02:51:00Z</dcterms:created>
  <dcterms:modified xsi:type="dcterms:W3CDTF">2021-12-13T06:21:23Z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31B0F725A9B24EBBB0848CB23C29499A</vt:lpwstr>
  </property>
</Properties>
</file>