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media/image10.svg" ContentType="image/svg+xml"/>
  <Override PartName="/ppt/media/image11.svg" ContentType="image/svg+xml"/>
  <Override PartName="/ppt/media/image12.svg" ContentType="image/svg+xml"/>
  <Override PartName="/ppt/media/image13.svg" ContentType="image/svg+xml"/>
  <Override PartName="/ppt/media/image14.svg" ContentType="image/svg+xml"/>
  <Override PartName="/ppt/media/image15.svg" ContentType="image/svg+xml"/>
  <Override PartName="/ppt/media/image16.svg" ContentType="image/svg+xml"/>
  <Override PartName="/ppt/media/image17.svg" ContentType="image/svg+xml"/>
  <Override PartName="/ppt/media/image18.svg" ContentType="image/svg+xml"/>
  <Override PartName="/ppt/media/image19.svg" ContentType="image/svg+xml"/>
  <Override PartName="/ppt/media/image2.svg" ContentType="image/svg+xml"/>
  <Override PartName="/ppt/media/image20.svg" ContentType="image/svg+xml"/>
  <Override PartName="/ppt/media/image21.svg" ContentType="image/svg+xml"/>
  <Override PartName="/ppt/media/image22.svg" ContentType="image/svg+xml"/>
  <Override PartName="/ppt/media/image23.svg" ContentType="image/svg+xml"/>
  <Override PartName="/ppt/media/image24.svg" ContentType="image/svg+xml"/>
  <Override PartName="/ppt/media/image25.svg" ContentType="image/svg+xml"/>
  <Override PartName="/ppt/media/image26.svg" ContentType="image/svg+xml"/>
  <Override PartName="/ppt/media/image27.svg" ContentType="image/svg+xml"/>
  <Override PartName="/ppt/media/image28.svg" ContentType="image/svg+xml"/>
  <Override PartName="/ppt/media/image29.svg" ContentType="image/svg+xml"/>
  <Override PartName="/ppt/media/image3.svg" ContentType="image/svg+xml"/>
  <Override PartName="/ppt/media/image30.svg" ContentType="image/svg+xml"/>
  <Override PartName="/ppt/media/image31.svg" ContentType="image/svg+xml"/>
  <Override PartName="/ppt/media/image32.svg" ContentType="image/svg+xml"/>
  <Override PartName="/ppt/media/image33.svg" ContentType="image/svg+xml"/>
  <Override PartName="/ppt/media/image34.svg" ContentType="image/svg+xml"/>
  <Override PartName="/ppt/media/image35.svg" ContentType="image/svg+xml"/>
  <Override PartName="/ppt/media/image36.svg" ContentType="image/svg+xml"/>
  <Override PartName="/ppt/media/image37.svg" ContentType="image/svg+xml"/>
  <Override PartName="/ppt/media/image38.svg" ContentType="image/svg+xml"/>
  <Override PartName="/ppt/media/image39.svg" ContentType="image/svg+xml"/>
  <Override PartName="/ppt/media/image4.svg" ContentType="image/svg+xml"/>
  <Override PartName="/ppt/media/image40.svg" ContentType="image/svg+xml"/>
  <Override PartName="/ppt/media/image41.svg" ContentType="image/svg+xml"/>
  <Override PartName="/ppt/media/image42.svg" ContentType="image/svg+xml"/>
  <Override PartName="/ppt/media/image43.svg" ContentType="image/svg+xml"/>
  <Override PartName="/ppt/media/image44.svg" ContentType="image/svg+xml"/>
  <Override PartName="/ppt/media/image45.svg" ContentType="image/svg+xml"/>
  <Override PartName="/ppt/media/image46.svg" ContentType="image/svg+xml"/>
  <Override PartName="/ppt/media/image47.svg" ContentType="image/svg+xml"/>
  <Override PartName="/ppt/media/image5.svg" ContentType="image/svg+xml"/>
  <Override PartName="/ppt/media/image6.svg" ContentType="image/svg+xml"/>
  <Override PartName="/ppt/media/image7.svg" ContentType="image/svg+xml"/>
  <Override PartName="/ppt/media/image8.svg" ContentType="image/svg+xml"/>
  <Override PartName="/ppt/media/image9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0" r:id="rId3"/>
  </p:sldMasterIdLst>
  <p:notesMasterIdLst>
    <p:notesMasterId r:id="rId5"/>
  </p:notesMasterIdLst>
  <p:sldIdLst>
    <p:sldId id="256" r:id="rId4"/>
    <p:sldId id="257" r:id="rId6"/>
    <p:sldId id="258" r:id="rId7"/>
    <p:sldId id="268" r:id="rId8"/>
    <p:sldId id="263" r:id="rId9"/>
    <p:sldId id="269" r:id="rId10"/>
    <p:sldId id="270" r:id="rId11"/>
    <p:sldId id="271" r:id="rId12"/>
    <p:sldId id="272" r:id="rId13"/>
    <p:sldId id="259" r:id="rId14"/>
    <p:sldId id="300" r:id="rId15"/>
    <p:sldId id="274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60" r:id="rId31"/>
    <p:sldId id="261" r:id="rId32"/>
    <p:sldId id="290" r:id="rId33"/>
    <p:sldId id="264" r:id="rId34"/>
    <p:sldId id="266" r:id="rId35"/>
    <p:sldId id="302" r:id="rId36"/>
  </p:sldIdLst>
  <p:sldSz cx="17555845" cy="9875520"/>
  <p:notesSz cx="9875520" cy="17555845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ACB6"/>
    <a:srgbClr val="3B4761"/>
    <a:srgbClr val="F2F2F2"/>
    <a:srgbClr val="EBC899"/>
    <a:srgbClr val="DC8A4C"/>
    <a:srgbClr val="CF9C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44" d="100"/>
          <a:sy n="44" d="100"/>
        </p:scale>
        <p:origin x="176" y="1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svg"/><Relationship Id="rId8" Type="http://schemas.openxmlformats.org/officeDocument/2006/relationships/image" Target="../media/image5.png"/><Relationship Id="rId7" Type="http://schemas.openxmlformats.org/officeDocument/2006/relationships/image" Target="../media/image3.svg"/><Relationship Id="rId6" Type="http://schemas.openxmlformats.org/officeDocument/2006/relationships/image" Target="../media/image4.png"/><Relationship Id="rId5" Type="http://schemas.openxmlformats.org/officeDocument/2006/relationships/image" Target="../media/image2.svg"/><Relationship Id="rId4" Type="http://schemas.openxmlformats.org/officeDocument/2006/relationships/image" Target="../media/image3.png"/><Relationship Id="rId3" Type="http://schemas.openxmlformats.org/officeDocument/2006/relationships/image" Target="../media/image1.svg"/><Relationship Id="rId27" Type="http://schemas.openxmlformats.org/officeDocument/2006/relationships/notesSlide" Target="../notesSlides/notesSlide1.xml"/><Relationship Id="rId26" Type="http://schemas.openxmlformats.org/officeDocument/2006/relationships/slideLayout" Target="../slideLayouts/slideLayout1.xml"/><Relationship Id="rId25" Type="http://schemas.openxmlformats.org/officeDocument/2006/relationships/image" Target="../media/image12.svg"/><Relationship Id="rId24" Type="http://schemas.openxmlformats.org/officeDocument/2006/relationships/image" Target="../media/image13.png"/><Relationship Id="rId23" Type="http://schemas.openxmlformats.org/officeDocument/2006/relationships/image" Target="../media/image11.svg"/><Relationship Id="rId22" Type="http://schemas.openxmlformats.org/officeDocument/2006/relationships/image" Target="../media/image12.png"/><Relationship Id="rId21" Type="http://schemas.openxmlformats.org/officeDocument/2006/relationships/image" Target="../media/image10.svg"/><Relationship Id="rId20" Type="http://schemas.openxmlformats.org/officeDocument/2006/relationships/image" Target="../media/image11.png"/><Relationship Id="rId2" Type="http://schemas.openxmlformats.org/officeDocument/2006/relationships/image" Target="../media/image2.png"/><Relationship Id="rId19" Type="http://schemas.openxmlformats.org/officeDocument/2006/relationships/image" Target="../media/image9.svg"/><Relationship Id="rId18" Type="http://schemas.openxmlformats.org/officeDocument/2006/relationships/image" Target="../media/image10.png"/><Relationship Id="rId17" Type="http://schemas.openxmlformats.org/officeDocument/2006/relationships/image" Target="../media/image8.svg"/><Relationship Id="rId16" Type="http://schemas.openxmlformats.org/officeDocument/2006/relationships/image" Target="../media/image9.png"/><Relationship Id="rId15" Type="http://schemas.openxmlformats.org/officeDocument/2006/relationships/image" Target="../media/image7.svg"/><Relationship Id="rId14" Type="http://schemas.openxmlformats.org/officeDocument/2006/relationships/image" Target="../media/image8.png"/><Relationship Id="rId13" Type="http://schemas.openxmlformats.org/officeDocument/2006/relationships/image" Target="../media/image6.svg"/><Relationship Id="rId12" Type="http://schemas.openxmlformats.org/officeDocument/2006/relationships/image" Target="../media/image7.png"/><Relationship Id="rId11" Type="http://schemas.openxmlformats.org/officeDocument/2006/relationships/image" Target="../media/image5.svg"/><Relationship Id="rId10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19.svg"/><Relationship Id="rId8" Type="http://schemas.openxmlformats.org/officeDocument/2006/relationships/image" Target="../media/image20.png"/><Relationship Id="rId7" Type="http://schemas.openxmlformats.org/officeDocument/2006/relationships/image" Target="../media/image17.svg"/><Relationship Id="rId6" Type="http://schemas.openxmlformats.org/officeDocument/2006/relationships/image" Target="../media/image18.png"/><Relationship Id="rId5" Type="http://schemas.openxmlformats.org/officeDocument/2006/relationships/image" Target="../media/image16.svg"/><Relationship Id="rId4" Type="http://schemas.openxmlformats.org/officeDocument/2006/relationships/image" Target="../media/image17.png"/><Relationship Id="rId3" Type="http://schemas.openxmlformats.org/officeDocument/2006/relationships/image" Target="../media/image15.svg"/><Relationship Id="rId2" Type="http://schemas.openxmlformats.org/officeDocument/2006/relationships/image" Target="../media/image16.png"/><Relationship Id="rId19" Type="http://schemas.openxmlformats.org/officeDocument/2006/relationships/notesSlide" Target="../notesSlides/notesSlide10.xml"/><Relationship Id="rId18" Type="http://schemas.openxmlformats.org/officeDocument/2006/relationships/slideLayout" Target="../slideLayouts/slideLayout1.xml"/><Relationship Id="rId17" Type="http://schemas.openxmlformats.org/officeDocument/2006/relationships/image" Target="../media/image18.svg"/><Relationship Id="rId16" Type="http://schemas.openxmlformats.org/officeDocument/2006/relationships/image" Target="../media/image19.png"/><Relationship Id="rId15" Type="http://schemas.openxmlformats.org/officeDocument/2006/relationships/image" Target="../media/image26.svg"/><Relationship Id="rId14" Type="http://schemas.openxmlformats.org/officeDocument/2006/relationships/image" Target="../media/image28.png"/><Relationship Id="rId13" Type="http://schemas.openxmlformats.org/officeDocument/2006/relationships/image" Target="../media/image25.svg"/><Relationship Id="rId12" Type="http://schemas.openxmlformats.org/officeDocument/2006/relationships/image" Target="../media/image27.png"/><Relationship Id="rId11" Type="http://schemas.openxmlformats.org/officeDocument/2006/relationships/image" Target="../media/image27.svg"/><Relationship Id="rId10" Type="http://schemas.openxmlformats.org/officeDocument/2006/relationships/image" Target="../media/image29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0.png"/><Relationship Id="rId8" Type="http://schemas.openxmlformats.org/officeDocument/2006/relationships/tags" Target="../tags/tag1.xml"/><Relationship Id="rId7" Type="http://schemas.openxmlformats.org/officeDocument/2006/relationships/image" Target="../media/image19.pn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20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1" Type="http://schemas.openxmlformats.org/officeDocument/2006/relationships/notesSlide" Target="../notesSlides/notesSlide11.xml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31.png"/><Relationship Id="rId7" Type="http://schemas.openxmlformats.org/officeDocument/2006/relationships/image" Target="../media/image19.pn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20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0" Type="http://schemas.openxmlformats.org/officeDocument/2006/relationships/notesSlide" Target="../notesSlides/notesSlide12.xml"/><Relationship Id="rId1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29.svg"/><Relationship Id="rId8" Type="http://schemas.openxmlformats.org/officeDocument/2006/relationships/image" Target="../media/image33.png"/><Relationship Id="rId7" Type="http://schemas.openxmlformats.org/officeDocument/2006/relationships/image" Target="../media/image28.svg"/><Relationship Id="rId6" Type="http://schemas.openxmlformats.org/officeDocument/2006/relationships/image" Target="../media/image32.png"/><Relationship Id="rId5" Type="http://schemas.openxmlformats.org/officeDocument/2006/relationships/image" Target="../media/image9.png"/><Relationship Id="rId4" Type="http://schemas.openxmlformats.org/officeDocument/2006/relationships/image" Target="../media/image20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8" Type="http://schemas.openxmlformats.org/officeDocument/2006/relationships/notesSlide" Target="../notesSlides/notesSlide13.xml"/><Relationship Id="rId17" Type="http://schemas.openxmlformats.org/officeDocument/2006/relationships/slideLayout" Target="../slideLayouts/slideLayout1.xml"/><Relationship Id="rId16" Type="http://schemas.openxmlformats.org/officeDocument/2006/relationships/image" Target="../media/image19.png"/><Relationship Id="rId15" Type="http://schemas.openxmlformats.org/officeDocument/2006/relationships/image" Target="../media/image32.svg"/><Relationship Id="rId14" Type="http://schemas.openxmlformats.org/officeDocument/2006/relationships/image" Target="../media/image36.png"/><Relationship Id="rId13" Type="http://schemas.openxmlformats.org/officeDocument/2006/relationships/image" Target="../media/image31.svg"/><Relationship Id="rId12" Type="http://schemas.openxmlformats.org/officeDocument/2006/relationships/image" Target="../media/image35.png"/><Relationship Id="rId11" Type="http://schemas.openxmlformats.org/officeDocument/2006/relationships/image" Target="../media/image30.svg"/><Relationship Id="rId10" Type="http://schemas.openxmlformats.org/officeDocument/2006/relationships/image" Target="../media/image34.png"/><Relationship Id="rId1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tags" Target="../tags/tag2.xml"/><Relationship Id="rId7" Type="http://schemas.openxmlformats.org/officeDocument/2006/relationships/image" Target="../media/image37.png"/><Relationship Id="rId6" Type="http://schemas.openxmlformats.org/officeDocument/2006/relationships/image" Target="../media/image9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0" Type="http://schemas.openxmlformats.org/officeDocument/2006/relationships/notesSlide" Target="../notesSlides/notesSlide14.xml"/><Relationship Id="rId1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5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19.png"/><Relationship Id="rId6" Type="http://schemas.openxmlformats.org/officeDocument/2006/relationships/image" Target="../media/image9.png"/><Relationship Id="rId5" Type="http://schemas.openxmlformats.org/officeDocument/2006/relationships/image" Target="../media/image38.png"/><Relationship Id="rId4" Type="http://schemas.openxmlformats.org/officeDocument/2006/relationships/image" Target="../media/image20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19.png"/><Relationship Id="rId7" Type="http://schemas.openxmlformats.org/officeDocument/2006/relationships/tags" Target="../tags/tag4.xml"/><Relationship Id="rId6" Type="http://schemas.openxmlformats.org/officeDocument/2006/relationships/tags" Target="../tags/tag3.xml"/><Relationship Id="rId5" Type="http://schemas.openxmlformats.org/officeDocument/2006/relationships/image" Target="../media/image9.png"/><Relationship Id="rId4" Type="http://schemas.openxmlformats.org/officeDocument/2006/relationships/image" Target="../media/image20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0" Type="http://schemas.openxmlformats.org/officeDocument/2006/relationships/notesSlide" Target="../notesSlides/notesSlide16.xml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7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19.png"/><Relationship Id="rId6" Type="http://schemas.openxmlformats.org/officeDocument/2006/relationships/image" Target="../media/image39.png"/><Relationship Id="rId5" Type="http://schemas.openxmlformats.org/officeDocument/2006/relationships/image" Target="../media/image9.png"/><Relationship Id="rId4" Type="http://schemas.openxmlformats.org/officeDocument/2006/relationships/image" Target="../media/image20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9.png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image" Target="../media/image9.png"/><Relationship Id="rId4" Type="http://schemas.openxmlformats.org/officeDocument/2006/relationships/image" Target="../media/image20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1" Type="http://schemas.openxmlformats.org/officeDocument/2006/relationships/notesSlide" Target="../notesSlides/notesSlide18.xml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9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19.png"/><Relationship Id="rId6" Type="http://schemas.openxmlformats.org/officeDocument/2006/relationships/tags" Target="../tags/tag8.xml"/><Relationship Id="rId5" Type="http://schemas.openxmlformats.org/officeDocument/2006/relationships/image" Target="../media/image9.png"/><Relationship Id="rId4" Type="http://schemas.openxmlformats.org/officeDocument/2006/relationships/image" Target="../media/image20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svg"/><Relationship Id="rId8" Type="http://schemas.openxmlformats.org/officeDocument/2006/relationships/image" Target="../media/image6.png"/><Relationship Id="rId7" Type="http://schemas.openxmlformats.org/officeDocument/2006/relationships/image" Target="../media/image3.svg"/><Relationship Id="rId6" Type="http://schemas.openxmlformats.org/officeDocument/2006/relationships/image" Target="../media/image4.png"/><Relationship Id="rId5" Type="http://schemas.openxmlformats.org/officeDocument/2006/relationships/image" Target="../media/image2.svg"/><Relationship Id="rId4" Type="http://schemas.openxmlformats.org/officeDocument/2006/relationships/image" Target="../media/image3.png"/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9" Type="http://schemas.openxmlformats.org/officeDocument/2006/relationships/notesSlide" Target="../notesSlides/notesSlide2.xml"/><Relationship Id="rId18" Type="http://schemas.openxmlformats.org/officeDocument/2006/relationships/slideLayout" Target="../slideLayouts/slideLayout1.xml"/><Relationship Id="rId17" Type="http://schemas.openxmlformats.org/officeDocument/2006/relationships/image" Target="../media/image14.svg"/><Relationship Id="rId16" Type="http://schemas.openxmlformats.org/officeDocument/2006/relationships/image" Target="../media/image15.png"/><Relationship Id="rId15" Type="http://schemas.openxmlformats.org/officeDocument/2006/relationships/image" Target="../media/image13.svg"/><Relationship Id="rId14" Type="http://schemas.openxmlformats.org/officeDocument/2006/relationships/image" Target="../media/image14.png"/><Relationship Id="rId13" Type="http://schemas.openxmlformats.org/officeDocument/2006/relationships/image" Target="../media/image7.svg"/><Relationship Id="rId12" Type="http://schemas.openxmlformats.org/officeDocument/2006/relationships/image" Target="../media/image8.png"/><Relationship Id="rId11" Type="http://schemas.openxmlformats.org/officeDocument/2006/relationships/image" Target="../media/image6.svg"/><Relationship Id="rId10" Type="http://schemas.openxmlformats.org/officeDocument/2006/relationships/image" Target="../media/image7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0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19.png"/><Relationship Id="rId6" Type="http://schemas.openxmlformats.org/officeDocument/2006/relationships/tags" Target="../tags/tag9.xml"/><Relationship Id="rId5" Type="http://schemas.openxmlformats.org/officeDocument/2006/relationships/image" Target="../media/image9.png"/><Relationship Id="rId4" Type="http://schemas.openxmlformats.org/officeDocument/2006/relationships/image" Target="../media/image20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1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19.png"/><Relationship Id="rId6" Type="http://schemas.openxmlformats.org/officeDocument/2006/relationships/image" Target="../media/image40.png"/><Relationship Id="rId5" Type="http://schemas.openxmlformats.org/officeDocument/2006/relationships/image" Target="../media/image9.png"/><Relationship Id="rId4" Type="http://schemas.openxmlformats.org/officeDocument/2006/relationships/image" Target="../media/image20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9.png"/><Relationship Id="rId8" Type="http://schemas.openxmlformats.org/officeDocument/2006/relationships/tags" Target="../tags/tag12.xml"/><Relationship Id="rId7" Type="http://schemas.openxmlformats.org/officeDocument/2006/relationships/tags" Target="../tags/tag11.xml"/><Relationship Id="rId6" Type="http://schemas.openxmlformats.org/officeDocument/2006/relationships/tags" Target="../tags/tag10.xml"/><Relationship Id="rId5" Type="http://schemas.openxmlformats.org/officeDocument/2006/relationships/image" Target="../media/image9.png"/><Relationship Id="rId4" Type="http://schemas.openxmlformats.org/officeDocument/2006/relationships/image" Target="../media/image20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1" Type="http://schemas.openxmlformats.org/officeDocument/2006/relationships/notesSlide" Target="../notesSlides/notesSlide22.xml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image" Target="../media/image28.svg"/><Relationship Id="rId8" Type="http://schemas.openxmlformats.org/officeDocument/2006/relationships/image" Target="../media/image32.png"/><Relationship Id="rId7" Type="http://schemas.openxmlformats.org/officeDocument/2006/relationships/image" Target="../media/image9.png"/><Relationship Id="rId6" Type="http://schemas.openxmlformats.org/officeDocument/2006/relationships/image" Target="../media/image20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9.png"/><Relationship Id="rId17" Type="http://schemas.openxmlformats.org/officeDocument/2006/relationships/notesSlide" Target="../notesSlides/notesSlide23.xml"/><Relationship Id="rId16" Type="http://schemas.openxmlformats.org/officeDocument/2006/relationships/slideLayout" Target="../slideLayouts/slideLayout1.xml"/><Relationship Id="rId15" Type="http://schemas.openxmlformats.org/officeDocument/2006/relationships/image" Target="../media/image32.svg"/><Relationship Id="rId14" Type="http://schemas.openxmlformats.org/officeDocument/2006/relationships/image" Target="../media/image36.png"/><Relationship Id="rId13" Type="http://schemas.openxmlformats.org/officeDocument/2006/relationships/image" Target="../media/image30.svg"/><Relationship Id="rId12" Type="http://schemas.openxmlformats.org/officeDocument/2006/relationships/image" Target="../media/image34.png"/><Relationship Id="rId11" Type="http://schemas.openxmlformats.org/officeDocument/2006/relationships/image" Target="../media/image29.svg"/><Relationship Id="rId10" Type="http://schemas.openxmlformats.org/officeDocument/2006/relationships/image" Target="../media/image33.png"/><Relationship Id="rId1" Type="http://schemas.openxmlformats.org/officeDocument/2006/relationships/image" Target="../media/image41.png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tags" Target="../tags/tag15.xml"/><Relationship Id="rId8" Type="http://schemas.openxmlformats.org/officeDocument/2006/relationships/tags" Target="../tags/tag14.xml"/><Relationship Id="rId7" Type="http://schemas.openxmlformats.org/officeDocument/2006/relationships/tags" Target="../tags/tag13.xml"/><Relationship Id="rId6" Type="http://schemas.openxmlformats.org/officeDocument/2006/relationships/image" Target="../media/image9.png"/><Relationship Id="rId5" Type="http://schemas.openxmlformats.org/officeDocument/2006/relationships/image" Target="../media/image20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4" Type="http://schemas.openxmlformats.org/officeDocument/2006/relationships/notesSlide" Target="../notesSlides/notesSlide24.xml"/><Relationship Id="rId13" Type="http://schemas.openxmlformats.org/officeDocument/2006/relationships/slideLayout" Target="../slideLayouts/slideLayout1.xml"/><Relationship Id="rId12" Type="http://schemas.openxmlformats.org/officeDocument/2006/relationships/tags" Target="../tags/tag18.xml"/><Relationship Id="rId11" Type="http://schemas.openxmlformats.org/officeDocument/2006/relationships/tags" Target="../tags/tag17.xml"/><Relationship Id="rId10" Type="http://schemas.openxmlformats.org/officeDocument/2006/relationships/tags" Target="../tags/tag16.xml"/><Relationship Id="rId1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9.png"/><Relationship Id="rId8" Type="http://schemas.openxmlformats.org/officeDocument/2006/relationships/tags" Target="../tags/tag21.xml"/><Relationship Id="rId7" Type="http://schemas.openxmlformats.org/officeDocument/2006/relationships/tags" Target="../tags/tag20.xml"/><Relationship Id="rId6" Type="http://schemas.openxmlformats.org/officeDocument/2006/relationships/tags" Target="../tags/tag19.xml"/><Relationship Id="rId5" Type="http://schemas.openxmlformats.org/officeDocument/2006/relationships/image" Target="../media/image9.png"/><Relationship Id="rId4" Type="http://schemas.openxmlformats.org/officeDocument/2006/relationships/image" Target="../media/image20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1" Type="http://schemas.openxmlformats.org/officeDocument/2006/relationships/notesSlide" Target="../notesSlides/notesSlide25.xml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6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19.png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image" Target="../media/image46.png"/><Relationship Id="rId8" Type="http://schemas.openxmlformats.org/officeDocument/2006/relationships/image" Target="../media/image34.svg"/><Relationship Id="rId7" Type="http://schemas.openxmlformats.org/officeDocument/2006/relationships/image" Target="../media/image45.png"/><Relationship Id="rId6" Type="http://schemas.openxmlformats.org/officeDocument/2006/relationships/image" Target="../media/image33.svg"/><Relationship Id="rId5" Type="http://schemas.openxmlformats.org/officeDocument/2006/relationships/image" Target="../media/image44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20.png"/><Relationship Id="rId14" Type="http://schemas.openxmlformats.org/officeDocument/2006/relationships/notesSlide" Target="../notesSlides/notesSlide27.xml"/><Relationship Id="rId13" Type="http://schemas.openxmlformats.org/officeDocument/2006/relationships/slideLayout" Target="../slideLayouts/slideLayout1.xml"/><Relationship Id="rId12" Type="http://schemas.openxmlformats.org/officeDocument/2006/relationships/image" Target="../media/image19.png"/><Relationship Id="rId11" Type="http://schemas.openxmlformats.org/officeDocument/2006/relationships/image" Target="../media/image16.png"/><Relationship Id="rId10" Type="http://schemas.openxmlformats.org/officeDocument/2006/relationships/image" Target="../media/image47.png"/><Relationship Id="rId1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image" Target="../media/image50.png"/><Relationship Id="rId8" Type="http://schemas.openxmlformats.org/officeDocument/2006/relationships/image" Target="../media/image36.svg"/><Relationship Id="rId7" Type="http://schemas.openxmlformats.org/officeDocument/2006/relationships/image" Target="../media/image49.png"/><Relationship Id="rId6" Type="http://schemas.openxmlformats.org/officeDocument/2006/relationships/image" Target="../media/image35.svg"/><Relationship Id="rId5" Type="http://schemas.openxmlformats.org/officeDocument/2006/relationships/image" Target="../media/image48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20.png"/><Relationship Id="rId16" Type="http://schemas.openxmlformats.org/officeDocument/2006/relationships/notesSlide" Target="../notesSlides/notesSlide28.xml"/><Relationship Id="rId15" Type="http://schemas.openxmlformats.org/officeDocument/2006/relationships/slideLayout" Target="../slideLayouts/slideLayout1.xml"/><Relationship Id="rId14" Type="http://schemas.openxmlformats.org/officeDocument/2006/relationships/image" Target="../media/image19.png"/><Relationship Id="rId13" Type="http://schemas.openxmlformats.org/officeDocument/2006/relationships/image" Target="../media/image16.png"/><Relationship Id="rId12" Type="http://schemas.openxmlformats.org/officeDocument/2006/relationships/image" Target="../media/image38.svg"/><Relationship Id="rId11" Type="http://schemas.openxmlformats.org/officeDocument/2006/relationships/image" Target="../media/image51.png"/><Relationship Id="rId10" Type="http://schemas.openxmlformats.org/officeDocument/2006/relationships/image" Target="../media/image37.svg"/><Relationship Id="rId1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9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.svg"/><Relationship Id="rId8" Type="http://schemas.openxmlformats.org/officeDocument/2006/relationships/image" Target="../media/image2.png"/><Relationship Id="rId7" Type="http://schemas.openxmlformats.org/officeDocument/2006/relationships/image" Target="../media/image7.svg"/><Relationship Id="rId6" Type="http://schemas.openxmlformats.org/officeDocument/2006/relationships/image" Target="../media/image8.png"/><Relationship Id="rId5" Type="http://schemas.openxmlformats.org/officeDocument/2006/relationships/image" Target="../media/image6.svg"/><Relationship Id="rId4" Type="http://schemas.openxmlformats.org/officeDocument/2006/relationships/image" Target="../media/image7.png"/><Relationship Id="rId3" Type="http://schemas.openxmlformats.org/officeDocument/2006/relationships/image" Target="../media/image5.svg"/><Relationship Id="rId2" Type="http://schemas.openxmlformats.org/officeDocument/2006/relationships/image" Target="../media/image6.png"/><Relationship Id="rId15" Type="http://schemas.openxmlformats.org/officeDocument/2006/relationships/notesSlide" Target="../notesSlides/notesSlide3.xml"/><Relationship Id="rId14" Type="http://schemas.openxmlformats.org/officeDocument/2006/relationships/slideLayout" Target="../slideLayouts/slideLayout1.xml"/><Relationship Id="rId13" Type="http://schemas.openxmlformats.org/officeDocument/2006/relationships/image" Target="../media/image3.svg"/><Relationship Id="rId12" Type="http://schemas.openxmlformats.org/officeDocument/2006/relationships/image" Target="../media/image4.png"/><Relationship Id="rId11" Type="http://schemas.openxmlformats.org/officeDocument/2006/relationships/image" Target="../media/image2.svg"/><Relationship Id="rId10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image" Target="../media/image54.png"/><Relationship Id="rId8" Type="http://schemas.openxmlformats.org/officeDocument/2006/relationships/image" Target="../media/image40.svg"/><Relationship Id="rId7" Type="http://schemas.openxmlformats.org/officeDocument/2006/relationships/image" Target="../media/image53.png"/><Relationship Id="rId6" Type="http://schemas.openxmlformats.org/officeDocument/2006/relationships/image" Target="../media/image39.svg"/><Relationship Id="rId5" Type="http://schemas.openxmlformats.org/officeDocument/2006/relationships/image" Target="../media/image52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4" Type="http://schemas.openxmlformats.org/officeDocument/2006/relationships/notesSlide" Target="../notesSlides/notesSlide30.xml"/><Relationship Id="rId23" Type="http://schemas.openxmlformats.org/officeDocument/2006/relationships/slideLayout" Target="../slideLayouts/slideLayout1.xml"/><Relationship Id="rId22" Type="http://schemas.openxmlformats.org/officeDocument/2006/relationships/image" Target="../media/image19.png"/><Relationship Id="rId21" Type="http://schemas.openxmlformats.org/officeDocument/2006/relationships/image" Target="../media/image16.png"/><Relationship Id="rId20" Type="http://schemas.openxmlformats.org/officeDocument/2006/relationships/image" Target="../media/image46.svg"/><Relationship Id="rId2" Type="http://schemas.openxmlformats.org/officeDocument/2006/relationships/image" Target="../media/image20.png"/><Relationship Id="rId19" Type="http://schemas.openxmlformats.org/officeDocument/2006/relationships/image" Target="../media/image59.png"/><Relationship Id="rId18" Type="http://schemas.openxmlformats.org/officeDocument/2006/relationships/image" Target="../media/image45.svg"/><Relationship Id="rId17" Type="http://schemas.openxmlformats.org/officeDocument/2006/relationships/image" Target="../media/image58.png"/><Relationship Id="rId16" Type="http://schemas.openxmlformats.org/officeDocument/2006/relationships/image" Target="../media/image44.svg"/><Relationship Id="rId15" Type="http://schemas.openxmlformats.org/officeDocument/2006/relationships/image" Target="../media/image57.png"/><Relationship Id="rId14" Type="http://schemas.openxmlformats.org/officeDocument/2006/relationships/image" Target="../media/image43.svg"/><Relationship Id="rId13" Type="http://schemas.openxmlformats.org/officeDocument/2006/relationships/image" Target="../media/image56.png"/><Relationship Id="rId12" Type="http://schemas.openxmlformats.org/officeDocument/2006/relationships/image" Target="../media/image42.svg"/><Relationship Id="rId11" Type="http://schemas.openxmlformats.org/officeDocument/2006/relationships/image" Target="../media/image55.png"/><Relationship Id="rId10" Type="http://schemas.openxmlformats.org/officeDocument/2006/relationships/image" Target="../media/image41.svg"/><Relationship Id="rId1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19.png"/><Relationship Id="rId7" Type="http://schemas.openxmlformats.org/officeDocument/2006/relationships/image" Target="../media/image16.png"/><Relationship Id="rId6" Type="http://schemas.openxmlformats.org/officeDocument/2006/relationships/image" Target="../media/image47.svg"/><Relationship Id="rId5" Type="http://schemas.openxmlformats.org/officeDocument/2006/relationships/image" Target="../media/image60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20.png"/><Relationship Id="rId10" Type="http://schemas.openxmlformats.org/officeDocument/2006/relationships/notesSlide" Target="../notesSlides/notesSlide31.xml"/><Relationship Id="rId1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5" Type="http://schemas.openxmlformats.org/officeDocument/2006/relationships/notesSlide" Target="../notesSlides/notesSlide32.xml"/><Relationship Id="rId14" Type="http://schemas.openxmlformats.org/officeDocument/2006/relationships/slideLayout" Target="../slideLayouts/slideLayout2.xml"/><Relationship Id="rId13" Type="http://schemas.openxmlformats.org/officeDocument/2006/relationships/image" Target="../media/image13.png"/><Relationship Id="rId12" Type="http://schemas.openxmlformats.org/officeDocument/2006/relationships/image" Target="../media/image12.png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.png"/><Relationship Id="rId8" Type="http://schemas.openxmlformats.org/officeDocument/2006/relationships/image" Target="../media/image18.svg"/><Relationship Id="rId7" Type="http://schemas.openxmlformats.org/officeDocument/2006/relationships/image" Target="../media/image19.png"/><Relationship Id="rId6" Type="http://schemas.openxmlformats.org/officeDocument/2006/relationships/image" Target="../media/image17.svg"/><Relationship Id="rId5" Type="http://schemas.openxmlformats.org/officeDocument/2006/relationships/image" Target="../media/image18.png"/><Relationship Id="rId4" Type="http://schemas.openxmlformats.org/officeDocument/2006/relationships/image" Target="../media/image16.svg"/><Relationship Id="rId3" Type="http://schemas.openxmlformats.org/officeDocument/2006/relationships/image" Target="../media/image17.png"/><Relationship Id="rId2" Type="http://schemas.openxmlformats.org/officeDocument/2006/relationships/image" Target="../media/image15.svg"/><Relationship Id="rId13" Type="http://schemas.openxmlformats.org/officeDocument/2006/relationships/notesSlide" Target="../notesSlides/notesSlide4.xml"/><Relationship Id="rId12" Type="http://schemas.openxmlformats.org/officeDocument/2006/relationships/slideLayout" Target="../slideLayouts/slideLayout1.xml"/><Relationship Id="rId11" Type="http://schemas.openxmlformats.org/officeDocument/2006/relationships/image" Target="../media/image21.jpeg"/><Relationship Id="rId10" Type="http://schemas.openxmlformats.org/officeDocument/2006/relationships/image" Target="../media/image19.svg"/><Relationship Id="rId1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9.svg"/><Relationship Id="rId8" Type="http://schemas.openxmlformats.org/officeDocument/2006/relationships/image" Target="../media/image20.png"/><Relationship Id="rId7" Type="http://schemas.openxmlformats.org/officeDocument/2006/relationships/image" Target="../media/image17.svg"/><Relationship Id="rId6" Type="http://schemas.openxmlformats.org/officeDocument/2006/relationships/image" Target="../media/image18.png"/><Relationship Id="rId5" Type="http://schemas.openxmlformats.org/officeDocument/2006/relationships/image" Target="../media/image16.svg"/><Relationship Id="rId4" Type="http://schemas.openxmlformats.org/officeDocument/2006/relationships/image" Target="../media/image17.png"/><Relationship Id="rId3" Type="http://schemas.openxmlformats.org/officeDocument/2006/relationships/image" Target="../media/image15.svg"/><Relationship Id="rId2" Type="http://schemas.openxmlformats.org/officeDocument/2006/relationships/image" Target="../media/image16.png"/><Relationship Id="rId17" Type="http://schemas.openxmlformats.org/officeDocument/2006/relationships/notesSlide" Target="../notesSlides/notesSlide5.xml"/><Relationship Id="rId16" Type="http://schemas.openxmlformats.org/officeDocument/2006/relationships/slideLayout" Target="../slideLayouts/slideLayout1.xml"/><Relationship Id="rId15" Type="http://schemas.openxmlformats.org/officeDocument/2006/relationships/image" Target="../media/image18.svg"/><Relationship Id="rId14" Type="http://schemas.openxmlformats.org/officeDocument/2006/relationships/image" Target="../media/image19.png"/><Relationship Id="rId13" Type="http://schemas.openxmlformats.org/officeDocument/2006/relationships/image" Target="../media/image8.svg"/><Relationship Id="rId12" Type="http://schemas.openxmlformats.org/officeDocument/2006/relationships/image" Target="../media/image9.png"/><Relationship Id="rId11" Type="http://schemas.openxmlformats.org/officeDocument/2006/relationships/image" Target="../media/image7.svg"/><Relationship Id="rId10" Type="http://schemas.openxmlformats.org/officeDocument/2006/relationships/image" Target="../media/image8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png"/><Relationship Id="rId8" Type="http://schemas.openxmlformats.org/officeDocument/2006/relationships/image" Target="../media/image1.svg"/><Relationship Id="rId7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8.png"/><Relationship Id="rId4" Type="http://schemas.openxmlformats.org/officeDocument/2006/relationships/image" Target="../media/image6.svg"/><Relationship Id="rId3" Type="http://schemas.openxmlformats.org/officeDocument/2006/relationships/image" Target="../media/image7.png"/><Relationship Id="rId2" Type="http://schemas.openxmlformats.org/officeDocument/2006/relationships/image" Target="../media/image20.svg"/><Relationship Id="rId16" Type="http://schemas.openxmlformats.org/officeDocument/2006/relationships/notesSlide" Target="../notesSlides/notesSlide6.xml"/><Relationship Id="rId15" Type="http://schemas.openxmlformats.org/officeDocument/2006/relationships/slideLayout" Target="../slideLayouts/slideLayout1.xml"/><Relationship Id="rId14" Type="http://schemas.openxmlformats.org/officeDocument/2006/relationships/image" Target="../media/image22.svg"/><Relationship Id="rId13" Type="http://schemas.openxmlformats.org/officeDocument/2006/relationships/image" Target="../media/image24.png"/><Relationship Id="rId12" Type="http://schemas.openxmlformats.org/officeDocument/2006/relationships/image" Target="../media/image21.svg"/><Relationship Id="rId11" Type="http://schemas.openxmlformats.org/officeDocument/2006/relationships/image" Target="../media/image23.png"/><Relationship Id="rId10" Type="http://schemas.openxmlformats.org/officeDocument/2006/relationships/image" Target="../media/image2.svg"/><Relationship Id="rId1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.png"/><Relationship Id="rId8" Type="http://schemas.openxmlformats.org/officeDocument/2006/relationships/image" Target="../media/image17.svg"/><Relationship Id="rId7" Type="http://schemas.openxmlformats.org/officeDocument/2006/relationships/image" Target="../media/image18.png"/><Relationship Id="rId6" Type="http://schemas.openxmlformats.org/officeDocument/2006/relationships/image" Target="../media/image16.svg"/><Relationship Id="rId5" Type="http://schemas.openxmlformats.org/officeDocument/2006/relationships/image" Target="../media/image17.png"/><Relationship Id="rId4" Type="http://schemas.openxmlformats.org/officeDocument/2006/relationships/image" Target="../media/image15.svg"/><Relationship Id="rId3" Type="http://schemas.openxmlformats.org/officeDocument/2006/relationships/image" Target="../media/image16.png"/><Relationship Id="rId2" Type="http://schemas.openxmlformats.org/officeDocument/2006/relationships/image" Target="../media/image23.svg"/><Relationship Id="rId18" Type="http://schemas.openxmlformats.org/officeDocument/2006/relationships/notesSlide" Target="../notesSlides/notesSlide7.xml"/><Relationship Id="rId17" Type="http://schemas.openxmlformats.org/officeDocument/2006/relationships/slideLayout" Target="../slideLayouts/slideLayout1.xml"/><Relationship Id="rId16" Type="http://schemas.openxmlformats.org/officeDocument/2006/relationships/image" Target="../media/image26.svg"/><Relationship Id="rId15" Type="http://schemas.openxmlformats.org/officeDocument/2006/relationships/image" Target="../media/image28.png"/><Relationship Id="rId14" Type="http://schemas.openxmlformats.org/officeDocument/2006/relationships/image" Target="../media/image25.svg"/><Relationship Id="rId13" Type="http://schemas.openxmlformats.org/officeDocument/2006/relationships/image" Target="../media/image27.png"/><Relationship Id="rId12" Type="http://schemas.openxmlformats.org/officeDocument/2006/relationships/image" Target="../media/image24.svg"/><Relationship Id="rId11" Type="http://schemas.openxmlformats.org/officeDocument/2006/relationships/image" Target="../media/image26.png"/><Relationship Id="rId10" Type="http://schemas.openxmlformats.org/officeDocument/2006/relationships/image" Target="../media/image19.svg"/><Relationship Id="rId1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png"/><Relationship Id="rId8" Type="http://schemas.openxmlformats.org/officeDocument/2006/relationships/image" Target="../media/image1.svg"/><Relationship Id="rId7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8.png"/><Relationship Id="rId4" Type="http://schemas.openxmlformats.org/officeDocument/2006/relationships/image" Target="../media/image6.svg"/><Relationship Id="rId3" Type="http://schemas.openxmlformats.org/officeDocument/2006/relationships/image" Target="../media/image7.png"/><Relationship Id="rId2" Type="http://schemas.openxmlformats.org/officeDocument/2006/relationships/image" Target="../media/image5.svg"/><Relationship Id="rId14" Type="http://schemas.openxmlformats.org/officeDocument/2006/relationships/notesSlide" Target="../notesSlides/notesSlide8.xml"/><Relationship Id="rId13" Type="http://schemas.openxmlformats.org/officeDocument/2006/relationships/slideLayout" Target="../slideLayouts/slideLayout1.xml"/><Relationship Id="rId12" Type="http://schemas.openxmlformats.org/officeDocument/2006/relationships/image" Target="../media/image3.svg"/><Relationship Id="rId11" Type="http://schemas.openxmlformats.org/officeDocument/2006/relationships/image" Target="../media/image4.png"/><Relationship Id="rId10" Type="http://schemas.openxmlformats.org/officeDocument/2006/relationships/image" Target="../media/image2.sv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.png"/><Relationship Id="rId8" Type="http://schemas.openxmlformats.org/officeDocument/2006/relationships/image" Target="../media/image18.svg"/><Relationship Id="rId7" Type="http://schemas.openxmlformats.org/officeDocument/2006/relationships/image" Target="../media/image19.png"/><Relationship Id="rId6" Type="http://schemas.openxmlformats.org/officeDocument/2006/relationships/image" Target="../media/image17.svg"/><Relationship Id="rId5" Type="http://schemas.openxmlformats.org/officeDocument/2006/relationships/image" Target="../media/image18.png"/><Relationship Id="rId4" Type="http://schemas.openxmlformats.org/officeDocument/2006/relationships/image" Target="../media/image16.svg"/><Relationship Id="rId3" Type="http://schemas.openxmlformats.org/officeDocument/2006/relationships/image" Target="../media/image17.png"/><Relationship Id="rId2" Type="http://schemas.openxmlformats.org/officeDocument/2006/relationships/image" Target="../media/image15.svg"/><Relationship Id="rId16" Type="http://schemas.openxmlformats.org/officeDocument/2006/relationships/notesSlide" Target="../notesSlides/notesSlide9.xml"/><Relationship Id="rId15" Type="http://schemas.openxmlformats.org/officeDocument/2006/relationships/slideLayout" Target="../slideLayouts/slideLayout1.xml"/><Relationship Id="rId14" Type="http://schemas.openxmlformats.org/officeDocument/2006/relationships/image" Target="../media/image8.svg"/><Relationship Id="rId13" Type="http://schemas.openxmlformats.org/officeDocument/2006/relationships/image" Target="../media/image9.png"/><Relationship Id="rId12" Type="http://schemas.openxmlformats.org/officeDocument/2006/relationships/image" Target="../media/image7.svg"/><Relationship Id="rId11" Type="http://schemas.openxmlformats.org/officeDocument/2006/relationships/image" Target="../media/image8.png"/><Relationship Id="rId10" Type="http://schemas.openxmlformats.org/officeDocument/2006/relationships/image" Target="../media/image19.svg"/><Relationship Id="rId1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681717" y="4589570"/>
            <a:ext cx="5249374" cy="5249374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303530" y="5211382"/>
            <a:ext cx="4005749" cy="4005749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009279" y="4917132"/>
            <a:ext cx="4594250" cy="4594250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-3497638" y="678286"/>
            <a:ext cx="8273118" cy="8273118"/>
          </a:xfrm>
          <a:prstGeom prst="rect">
            <a:avLst/>
          </a:prstGeom>
        </p:spPr>
      </p:pic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-4411166" y="473271"/>
            <a:ext cx="8813778" cy="8813778"/>
          </a:xfrm>
          <a:prstGeom prst="rect">
            <a:avLst/>
          </a:prstGeom>
        </p:spPr>
      </p:pic>
      <p:pic>
        <p:nvPicPr>
          <p:cNvPr id="7" name="Object 6" descr="preencoded.png"/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-3367134" y="1517303"/>
            <a:ext cx="6725714" cy="6725714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-3861185" y="1023252"/>
            <a:ext cx="7713816" cy="7713816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533018" y="17574"/>
            <a:ext cx="5249374" cy="5249374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154830" y="639386"/>
            <a:ext cx="4005749" cy="4005749"/>
          </a:xfrm>
          <a:prstGeom prst="rect">
            <a:avLst/>
          </a:prstGeom>
        </p:spPr>
      </p:pic>
      <p:pic>
        <p:nvPicPr>
          <p:cNvPr id="11" name="Object 10" descr="preencoded.png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860580" y="214508"/>
            <a:ext cx="4594250" cy="4594250"/>
          </a:xfrm>
          <a:prstGeom prst="rect">
            <a:avLst/>
          </a:prstGeom>
        </p:spPr>
      </p:pic>
      <p:pic>
        <p:nvPicPr>
          <p:cNvPr id="12" name="Object 11" descr="preencoded.png"/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06402" y="4275223"/>
            <a:ext cx="1828800" cy="1283818"/>
          </a:xfrm>
          <a:prstGeom prst="rect">
            <a:avLst/>
          </a:prstGeom>
        </p:spPr>
      </p:pic>
      <p:sp>
        <p:nvSpPr>
          <p:cNvPr id="13" name="Object12"/>
          <p:cNvSpPr/>
          <p:nvPr/>
        </p:nvSpPr>
        <p:spPr>
          <a:xfrm>
            <a:off x="3734435" y="2867025"/>
            <a:ext cx="12125960" cy="175768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7200" b="1" dirty="0">
                <a:solidFill>
                  <a:srgbClr val="3B47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产品评论细粒度情感分析系统</a:t>
            </a:r>
            <a:endParaRPr lang="en-US" altLang="zh-CN" sz="7200" b="1" dirty="0">
              <a:solidFill>
                <a:srgbClr val="3B476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  <a:p>
            <a:r>
              <a:rPr lang="en-US" altLang="zh-CN" sz="6600" b="1" dirty="0">
                <a:solidFill>
                  <a:srgbClr val="3B4761"/>
                </a:solidFill>
                <a:latin typeface="Noto Sans S Chinese Regular" pitchFamily="34" charset="0"/>
                <a:ea typeface="Noto Sans S Chinese Regular" pitchFamily="34" charset="-122"/>
              </a:rPr>
              <a:t>         </a:t>
            </a:r>
            <a:r>
              <a:rPr lang="zh-CN" altLang="en-US" sz="7200" b="1" dirty="0">
                <a:solidFill>
                  <a:srgbClr val="3B4761"/>
                </a:solidFill>
                <a:latin typeface="Noto Sans S Chinese Regular" pitchFamily="34" charset="0"/>
                <a:ea typeface="Noto Sans S Chinese Regular" pitchFamily="34" charset="-122"/>
              </a:rPr>
              <a:t>项目报告</a:t>
            </a:r>
            <a:endParaRPr lang="zh-CN" altLang="en-US" sz="7200" b="1" dirty="0">
              <a:solidFill>
                <a:srgbClr val="3B4761"/>
              </a:solidFill>
              <a:latin typeface="Noto Sans S Chinese Regular" pitchFamily="34" charset="0"/>
              <a:ea typeface="Noto Sans S Chinese Regular" pitchFamily="34" charset="-122"/>
            </a:endParaRPr>
          </a:p>
        </p:txBody>
      </p:sp>
      <p:sp>
        <p:nvSpPr>
          <p:cNvPr id="14" name="Object13"/>
          <p:cNvSpPr/>
          <p:nvPr/>
        </p:nvSpPr>
        <p:spPr>
          <a:xfrm>
            <a:off x="5547020" y="3481128"/>
            <a:ext cx="7656125" cy="53035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endParaRPr lang="en-US" sz="1500" dirty="0"/>
          </a:p>
        </p:txBody>
      </p:sp>
      <p:sp>
        <p:nvSpPr>
          <p:cNvPr id="15" name="Object14"/>
          <p:cNvSpPr/>
          <p:nvPr/>
        </p:nvSpPr>
        <p:spPr>
          <a:xfrm>
            <a:off x="5667237" y="5892182"/>
            <a:ext cx="4604425" cy="0"/>
          </a:xfrm>
          <a:custGeom>
            <a:avLst/>
            <a:gdLst/>
            <a:ahLst/>
            <a:cxnLst/>
            <a:rect l="l" t="t" r="r" b="b"/>
            <a:pathLst>
              <a:path w="4604425">
                <a:moveTo>
                  <a:pt x="0" y="0"/>
                </a:moveTo>
                <a:lnTo>
                  <a:pt x="4604425" y="0"/>
                </a:lnTo>
              </a:path>
            </a:pathLst>
          </a:custGeom>
          <a:noFill/>
          <a:ln w="19050">
            <a:solidFill>
              <a:srgbClr val="C4C4C4"/>
            </a:solidFill>
            <a:prstDash val="solid"/>
            <a:headEnd type="none"/>
            <a:tailEnd type="none"/>
          </a:ln>
        </p:spPr>
      </p:sp>
      <p:sp>
        <p:nvSpPr>
          <p:cNvPr id="17" name="Object16"/>
          <p:cNvSpPr/>
          <p:nvPr/>
        </p:nvSpPr>
        <p:spPr>
          <a:xfrm>
            <a:off x="6402946" y="6181618"/>
            <a:ext cx="3240345" cy="475488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endParaRPr lang="en-US" altLang="zh-CN" sz="40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40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组长：刘臻劼</a:t>
            </a:r>
            <a:endParaRPr lang="en-US" altLang="zh-CN" sz="40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组员：周德栋</a:t>
            </a:r>
            <a:endParaRPr lang="en-US" altLang="zh-CN" sz="40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韩靖怡</a:t>
            </a:r>
            <a:endParaRPr lang="zh-CN" altLang="en-US" sz="40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5610860" y="6059805"/>
            <a:ext cx="596900" cy="596900"/>
            <a:chOff x="8856" y="10173"/>
            <a:chExt cx="940" cy="940"/>
          </a:xfrm>
        </p:grpSpPr>
        <p:pic>
          <p:nvPicPr>
            <p:cNvPr id="16" name="Object 15" descr="preencoded.png"/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8856" y="10173"/>
              <a:ext cx="941" cy="941"/>
            </a:xfrm>
            <a:prstGeom prst="rect">
              <a:avLst/>
            </a:prstGeom>
          </p:spPr>
        </p:pic>
        <p:pic>
          <p:nvPicPr>
            <p:cNvPr id="18" name="Object 17" descr="preencoded.png"/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9071" y="10388"/>
              <a:ext cx="511" cy="511"/>
            </a:xfrm>
            <a:prstGeom prst="rect">
              <a:avLst/>
            </a:prstGeom>
          </p:spPr>
        </p:pic>
      </p:grpSp>
      <p:sp>
        <p:nvSpPr>
          <p:cNvPr id="20" name="Object19"/>
          <p:cNvSpPr/>
          <p:nvPr/>
        </p:nvSpPr>
        <p:spPr>
          <a:xfrm>
            <a:off x="10650855" y="6520815"/>
            <a:ext cx="4350385" cy="47561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汇报</a:t>
            </a:r>
            <a:r>
              <a:rPr lang="en-US" sz="4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日期：2022.04.12</a:t>
            </a:r>
            <a:endParaRPr lang="en-US" sz="40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9822815" y="6073775"/>
            <a:ext cx="596900" cy="596900"/>
            <a:chOff x="15470" y="10173"/>
            <a:chExt cx="940" cy="940"/>
          </a:xfrm>
        </p:grpSpPr>
        <p:pic>
          <p:nvPicPr>
            <p:cNvPr id="19" name="Object 18" descr="preencoded.png"/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15470" y="10173"/>
              <a:ext cx="941" cy="941"/>
            </a:xfrm>
            <a:prstGeom prst="rect">
              <a:avLst/>
            </a:prstGeom>
          </p:spPr>
        </p:pic>
        <p:pic>
          <p:nvPicPr>
            <p:cNvPr id="21" name="Object 20" descr="preencoded.png"/>
            <p:cNvPicPr>
              <a:picLocks noChangeAspect="1"/>
            </p:cNvPicPr>
            <p:nvPr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15707" y="10409"/>
              <a:ext cx="468" cy="46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2705869" y="3442442"/>
            <a:ext cx="5388950" cy="2125462"/>
          </a:xfrm>
          <a:custGeom>
            <a:avLst/>
            <a:gdLst/>
            <a:ahLst/>
            <a:cxnLst/>
            <a:rect l="l" t="t" r="r" b="b"/>
            <a:pathLst>
              <a:path w="5388950" h="2125462">
                <a:moveTo>
                  <a:pt x="5388950" y="0"/>
                </a:moveTo>
                <a:lnTo>
                  <a:pt x="0" y="2125462"/>
                </a:lnTo>
              </a:path>
            </a:pathLst>
          </a:custGeom>
          <a:noFill/>
          <a:ln w="19050">
            <a:solidFill>
              <a:srgbClr val="3B4761"/>
            </a:solidFill>
            <a:prstDash val="solid"/>
            <a:headEnd type="none"/>
            <a:tailEnd type="none"/>
          </a:ln>
        </p:spPr>
      </p:sp>
      <p:sp>
        <p:nvSpPr>
          <p:cNvPr id="3" name="Object2"/>
          <p:cNvSpPr/>
          <p:nvPr/>
        </p:nvSpPr>
        <p:spPr>
          <a:xfrm>
            <a:off x="9937625" y="3456813"/>
            <a:ext cx="5403320" cy="2111091"/>
          </a:xfrm>
          <a:custGeom>
            <a:avLst/>
            <a:gdLst/>
            <a:ahLst/>
            <a:cxnLst/>
            <a:rect l="l" t="t" r="r" b="b"/>
            <a:pathLst>
              <a:path w="5403320" h="2111091">
                <a:moveTo>
                  <a:pt x="0" y="0"/>
                </a:moveTo>
                <a:lnTo>
                  <a:pt x="5403320" y="2111091"/>
                </a:lnTo>
              </a:path>
            </a:pathLst>
          </a:custGeom>
          <a:noFill/>
          <a:ln w="19050">
            <a:solidFill>
              <a:srgbClr val="3B4761"/>
            </a:solidFill>
            <a:prstDash val="solid"/>
            <a:headEnd type="none"/>
            <a:tailEnd type="none"/>
          </a:ln>
        </p:spPr>
      </p:sp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559898" y="398656"/>
            <a:ext cx="1119795" cy="1119795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490022" y="468532"/>
            <a:ext cx="980044" cy="980044"/>
          </a:xfrm>
          <a:prstGeom prst="rect">
            <a:avLst/>
          </a:prstGeom>
        </p:spPr>
      </p:pic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427253" y="531301"/>
            <a:ext cx="854505" cy="854505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190929" y="9315622"/>
            <a:ext cx="1119795" cy="1119795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260805" y="9385498"/>
            <a:ext cx="980044" cy="980044"/>
          </a:xfrm>
          <a:prstGeom prst="rect">
            <a:avLst/>
          </a:prstGeom>
        </p:spPr>
      </p:pic>
      <p:pic>
        <p:nvPicPr>
          <p:cNvPr id="11" name="Object 10" descr="preencoded.png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323574" y="9448267"/>
            <a:ext cx="854505" cy="854505"/>
          </a:xfrm>
          <a:prstGeom prst="rect">
            <a:avLst/>
          </a:prstGeom>
        </p:spPr>
      </p:pic>
      <p:pic>
        <p:nvPicPr>
          <p:cNvPr id="12" name="Object 11" descr="preencoded.png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109007" y="2490092"/>
            <a:ext cx="1828800" cy="1828800"/>
          </a:xfrm>
          <a:prstGeom prst="rect">
            <a:avLst/>
          </a:prstGeom>
        </p:spPr>
      </p:pic>
      <p:pic>
        <p:nvPicPr>
          <p:cNvPr id="13" name="Object 12" descr="preencoded.png"/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89343" y="5582812"/>
            <a:ext cx="2795299" cy="862362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  <p:sp>
        <p:nvSpPr>
          <p:cNvPr id="14" name="Object13"/>
          <p:cNvSpPr/>
          <p:nvPr/>
        </p:nvSpPr>
        <p:spPr>
          <a:xfrm>
            <a:off x="889343" y="5582812"/>
            <a:ext cx="2795299" cy="86236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功能需求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Object 14" descr="preencoded.png"/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522395" y="5582811"/>
            <a:ext cx="2767002" cy="853633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  <p:sp>
        <p:nvSpPr>
          <p:cNvPr id="16" name="Object15"/>
          <p:cNvSpPr/>
          <p:nvPr/>
        </p:nvSpPr>
        <p:spPr>
          <a:xfrm>
            <a:off x="4522393" y="5582812"/>
            <a:ext cx="2795299" cy="87601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数据需求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Object 16" descr="preencoded.png"/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681165" y="5582812"/>
            <a:ext cx="2783544" cy="858736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  <p:sp>
        <p:nvSpPr>
          <p:cNvPr id="18" name="Object17"/>
          <p:cNvSpPr/>
          <p:nvPr/>
        </p:nvSpPr>
        <p:spPr>
          <a:xfrm>
            <a:off x="7634287" y="5541074"/>
            <a:ext cx="2824575" cy="95589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性能需求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Object 18" descr="preencoded.png"/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839933" y="5582812"/>
            <a:ext cx="2684487" cy="862362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  <p:sp>
        <p:nvSpPr>
          <p:cNvPr id="20" name="Object19"/>
          <p:cNvSpPr/>
          <p:nvPr/>
        </p:nvSpPr>
        <p:spPr>
          <a:xfrm>
            <a:off x="10847131" y="5502932"/>
            <a:ext cx="2684485" cy="95589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运行需求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1" name="Object 20" descr="preencoded.png"/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3998703" y="5582812"/>
            <a:ext cx="2647659" cy="862362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  <p:sp>
        <p:nvSpPr>
          <p:cNvPr id="22" name="Object21"/>
          <p:cNvSpPr/>
          <p:nvPr/>
        </p:nvSpPr>
        <p:spPr>
          <a:xfrm>
            <a:off x="13998702" y="5582812"/>
            <a:ext cx="2684485" cy="86236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其他需求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Object22"/>
          <p:cNvSpPr/>
          <p:nvPr/>
        </p:nvSpPr>
        <p:spPr>
          <a:xfrm>
            <a:off x="9023407" y="4309793"/>
            <a:ext cx="0" cy="1277600"/>
          </a:xfrm>
          <a:custGeom>
            <a:avLst/>
            <a:gdLst/>
            <a:ahLst/>
            <a:cxnLst/>
            <a:rect l="l" t="t" r="r" b="b"/>
            <a:pathLst>
              <a:path h="1277600">
                <a:moveTo>
                  <a:pt x="0" y="0"/>
                </a:moveTo>
                <a:lnTo>
                  <a:pt x="0" y="1277600"/>
                </a:lnTo>
              </a:path>
            </a:pathLst>
          </a:custGeom>
          <a:noFill/>
          <a:ln w="19050">
            <a:solidFill>
              <a:srgbClr val="3B4761"/>
            </a:solidFill>
            <a:prstDash val="solid"/>
            <a:headEnd type="none"/>
            <a:tailEnd type="none"/>
          </a:ln>
        </p:spPr>
      </p:sp>
      <p:sp>
        <p:nvSpPr>
          <p:cNvPr id="24" name="Object23"/>
          <p:cNvSpPr/>
          <p:nvPr/>
        </p:nvSpPr>
        <p:spPr>
          <a:xfrm>
            <a:off x="6011960" y="4002740"/>
            <a:ext cx="2328026" cy="1593752"/>
          </a:xfrm>
          <a:custGeom>
            <a:avLst/>
            <a:gdLst/>
            <a:ahLst/>
            <a:cxnLst/>
            <a:rect l="l" t="t" r="r" b="b"/>
            <a:pathLst>
              <a:path w="2328026" h="1593752">
                <a:moveTo>
                  <a:pt x="2328026" y="0"/>
                </a:moveTo>
                <a:lnTo>
                  <a:pt x="0" y="1593752"/>
                </a:lnTo>
              </a:path>
            </a:pathLst>
          </a:custGeom>
          <a:noFill/>
          <a:ln w="19050">
            <a:solidFill>
              <a:srgbClr val="3B4761"/>
            </a:solidFill>
            <a:prstDash val="solid"/>
            <a:headEnd type="none"/>
            <a:tailEnd type="none"/>
          </a:ln>
        </p:spPr>
      </p:sp>
      <p:sp>
        <p:nvSpPr>
          <p:cNvPr id="25" name="Object24"/>
          <p:cNvSpPr/>
          <p:nvPr/>
        </p:nvSpPr>
        <p:spPr>
          <a:xfrm>
            <a:off x="9681704" y="4060375"/>
            <a:ext cx="2500473" cy="1507529"/>
          </a:xfrm>
          <a:custGeom>
            <a:avLst/>
            <a:gdLst/>
            <a:ahLst/>
            <a:cxnLst/>
            <a:rect l="l" t="t" r="r" b="b"/>
            <a:pathLst>
              <a:path w="2500473" h="1507529">
                <a:moveTo>
                  <a:pt x="0" y="0"/>
                </a:moveTo>
                <a:lnTo>
                  <a:pt x="2500473" y="1507529"/>
                </a:lnTo>
              </a:path>
            </a:pathLst>
          </a:custGeom>
          <a:noFill/>
          <a:ln w="19050">
            <a:solidFill>
              <a:srgbClr val="3B4761"/>
            </a:solidFill>
            <a:prstDash val="solid"/>
            <a:headEnd type="none"/>
            <a:tailEnd type="none"/>
          </a:ln>
        </p:spPr>
      </p:sp>
      <p:pic>
        <p:nvPicPr>
          <p:cNvPr id="26" name="Object 25" descr="preencoded.png"/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724514" y="3072574"/>
            <a:ext cx="597786" cy="663837"/>
          </a:xfrm>
          <a:prstGeom prst="rect">
            <a:avLst/>
          </a:prstGeom>
        </p:spPr>
      </p:pic>
      <p:sp>
        <p:nvSpPr>
          <p:cNvPr id="27" name="Object26"/>
          <p:cNvSpPr/>
          <p:nvPr/>
        </p:nvSpPr>
        <p:spPr>
          <a:xfrm>
            <a:off x="790355" y="6394313"/>
            <a:ext cx="2842080" cy="1298448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Noto Sans S Chinese Regular" pitchFamily="34" charset="-120"/>
              </a:rPr>
              <a:t>系统数据流图</a:t>
            </a:r>
            <a:endParaRPr lang="en-US" altLang="zh-CN" sz="3200" b="1" dirty="0">
              <a:solidFill>
                <a:schemeClr val="bg1">
                  <a:lumMod val="50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cs typeface="Noto Sans S Chinese Regular" pitchFamily="34" charset="-120"/>
            </a:endParaRPr>
          </a:p>
          <a:p>
            <a:pPr algn="ctr"/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Noto Sans S Chinese Regular" pitchFamily="34" charset="-120"/>
              </a:rPr>
              <a:t>功能描述</a:t>
            </a:r>
            <a:endParaRPr lang="zh-CN" altLang="en-US" sz="3200" b="1" dirty="0">
              <a:solidFill>
                <a:schemeClr val="bg1">
                  <a:lumMod val="50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cs typeface="Noto Sans S Chinese Regular" pitchFamily="34" charset="-120"/>
            </a:endParaRPr>
          </a:p>
        </p:txBody>
      </p:sp>
      <p:sp>
        <p:nvSpPr>
          <p:cNvPr id="28" name="Object27"/>
          <p:cNvSpPr/>
          <p:nvPr/>
        </p:nvSpPr>
        <p:spPr>
          <a:xfrm>
            <a:off x="4443598" y="6610804"/>
            <a:ext cx="2842080" cy="87601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Noto Sans S Chinese Regular" pitchFamily="34" charset="-120"/>
              </a:rPr>
              <a:t>数据字典</a:t>
            </a:r>
            <a:endParaRPr lang="en-US" altLang="zh-CN" sz="3200" b="1" dirty="0">
              <a:solidFill>
                <a:schemeClr val="bg1">
                  <a:lumMod val="50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cs typeface="Noto Sans S Chinese Regular" pitchFamily="34" charset="-120"/>
            </a:endParaRPr>
          </a:p>
          <a:p>
            <a:pPr algn="ctr"/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数据库描述</a:t>
            </a:r>
            <a:endParaRPr lang="zh-CN" altLang="en-US" sz="3200" b="1" dirty="0">
              <a:solidFill>
                <a:schemeClr val="bg1">
                  <a:lumMod val="50000"/>
                </a:schemeClr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29" name="Object28"/>
          <p:cNvSpPr/>
          <p:nvPr/>
        </p:nvSpPr>
        <p:spPr>
          <a:xfrm>
            <a:off x="7602367" y="6610804"/>
            <a:ext cx="2842080" cy="614391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Noto Sans S Chinese Regular" pitchFamily="34" charset="-120"/>
              </a:rPr>
              <a:t>响应时间</a:t>
            </a:r>
            <a:endParaRPr lang="zh-CN" altLang="en-US" sz="3200" b="1" dirty="0">
              <a:solidFill>
                <a:schemeClr val="bg1">
                  <a:lumMod val="50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cs typeface="Noto Sans S Chinese Regular" pitchFamily="34" charset="-120"/>
            </a:endParaRPr>
          </a:p>
          <a:p>
            <a:pPr algn="ctr"/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Noto Sans S Chinese Regular" pitchFamily="34" charset="-120"/>
              </a:rPr>
              <a:t>分析</a:t>
            </a:r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Noto Sans S Chinese Regular" pitchFamily="34" charset="-120"/>
              </a:rPr>
              <a:t>时间</a:t>
            </a:r>
            <a:endParaRPr lang="zh-CN" altLang="en-US" sz="3200" b="1" dirty="0">
              <a:solidFill>
                <a:schemeClr val="bg1">
                  <a:lumMod val="50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cs typeface="Noto Sans S Chinese Regular" pitchFamily="34" charset="-120"/>
            </a:endParaRPr>
          </a:p>
        </p:txBody>
      </p:sp>
      <p:sp>
        <p:nvSpPr>
          <p:cNvPr id="30" name="Object29"/>
          <p:cNvSpPr/>
          <p:nvPr/>
        </p:nvSpPr>
        <p:spPr>
          <a:xfrm>
            <a:off x="10761136" y="6610804"/>
            <a:ext cx="2842080" cy="87601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Noto Sans S Chinese Regular" pitchFamily="34" charset="-120"/>
              </a:rPr>
              <a:t>软件接口</a:t>
            </a:r>
            <a:endParaRPr lang="en-US" altLang="zh-CN" sz="3200" b="1" dirty="0">
              <a:solidFill>
                <a:schemeClr val="bg1">
                  <a:lumMod val="50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cs typeface="Noto Sans S Chinese Regular" pitchFamily="34" charset="-120"/>
            </a:endParaRPr>
          </a:p>
          <a:p>
            <a:pPr algn="ctr"/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硬件环境</a:t>
            </a:r>
            <a:endParaRPr lang="zh-CN" altLang="en-US" sz="3200" b="1" dirty="0">
              <a:solidFill>
                <a:schemeClr val="bg1">
                  <a:lumMod val="50000"/>
                </a:schemeClr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31" name="Object30"/>
          <p:cNvSpPr/>
          <p:nvPr/>
        </p:nvSpPr>
        <p:spPr>
          <a:xfrm>
            <a:off x="13919905" y="6610804"/>
            <a:ext cx="2842080" cy="87601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Noto Sans S Chinese Regular" pitchFamily="34" charset="-120"/>
              </a:rPr>
              <a:t>保密性</a:t>
            </a:r>
            <a:endParaRPr lang="en-US" altLang="zh-CN" sz="3200" b="1" dirty="0">
              <a:solidFill>
                <a:schemeClr val="bg1">
                  <a:lumMod val="50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cs typeface="Noto Sans S Chinese Regular" pitchFamily="34" charset="-120"/>
            </a:endParaRPr>
          </a:p>
          <a:p>
            <a:pPr algn="ctr"/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Noto Sans S Chinese Regular" pitchFamily="34" charset="-120"/>
              </a:rPr>
              <a:t>可靠性等</a:t>
            </a:r>
            <a:endParaRPr lang="zh-CN" altLang="en-US" sz="3200" b="1" dirty="0">
              <a:solidFill>
                <a:schemeClr val="bg1">
                  <a:lumMod val="50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cs typeface="Noto Sans S Chinese Regular" pitchFamily="34" charset="-12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66750" y="-136525"/>
            <a:ext cx="4371975" cy="1569720"/>
            <a:chOff x="1050" y="-215"/>
            <a:chExt cx="6885" cy="2472"/>
          </a:xfrm>
        </p:grpSpPr>
        <p:pic>
          <p:nvPicPr>
            <p:cNvPr id="8" name="Object 13" descr="preencoded.png"/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050" y="-215"/>
              <a:ext cx="4458" cy="2472"/>
            </a:xfrm>
            <a:prstGeom prst="rect">
              <a:avLst/>
            </a:prstGeom>
          </p:spPr>
        </p:pic>
        <p:sp>
          <p:nvSpPr>
            <p:cNvPr id="32" name="Object5"/>
            <p:cNvSpPr/>
            <p:nvPr/>
          </p:nvSpPr>
          <p:spPr>
            <a:xfrm>
              <a:off x="1277" y="628"/>
              <a:ext cx="6659" cy="1008"/>
            </a:xfrm>
            <a:prstGeom prst="rect">
              <a:avLst/>
            </a:prstGeom>
            <a:noFill/>
          </p:spPr>
          <p:txBody>
            <a:bodyPr wrap="square" rtlCol="0" anchor="ctr"/>
            <a:p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需求分析</a:t>
              </a:r>
              <a:endPara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559897" y="398656"/>
            <a:ext cx="1119795" cy="1119795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90021" y="468532"/>
            <a:ext cx="980044" cy="980044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27252" y="531301"/>
            <a:ext cx="854505" cy="854505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0930" y="9315622"/>
            <a:ext cx="1119795" cy="1119795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0806" y="9385498"/>
            <a:ext cx="980044" cy="980044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3575" y="9448267"/>
            <a:ext cx="854505" cy="854505"/>
          </a:xfrm>
          <a:prstGeom prst="rect">
            <a:avLst/>
          </a:prstGeom>
        </p:spPr>
      </p:pic>
      <p:pic>
        <p:nvPicPr>
          <p:cNvPr id="18" name="Object 7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32080" y="-1720802"/>
            <a:ext cx="2848167" cy="2848167"/>
          </a:xfrm>
          <a:prstGeom prst="rect">
            <a:avLst/>
          </a:prstGeom>
        </p:spPr>
      </p:pic>
      <p:pic>
        <p:nvPicPr>
          <p:cNvPr id="19" name="Object 11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058263" y="50313"/>
            <a:ext cx="795801" cy="558652"/>
          </a:xfrm>
          <a:prstGeom prst="rect">
            <a:avLst/>
          </a:prstGeom>
        </p:spPr>
      </p:pic>
      <p:pic>
        <p:nvPicPr>
          <p:cNvPr id="2" name="Object 13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6751" y="-136525"/>
            <a:ext cx="2830830" cy="1569720"/>
          </a:xfrm>
          <a:prstGeom prst="rect">
            <a:avLst/>
          </a:prstGeom>
        </p:spPr>
      </p:pic>
      <p:sp>
        <p:nvSpPr>
          <p:cNvPr id="32" name="Object5"/>
          <p:cNvSpPr/>
          <p:nvPr/>
        </p:nvSpPr>
        <p:spPr>
          <a:xfrm>
            <a:off x="810896" y="398780"/>
            <a:ext cx="4228465" cy="640080"/>
          </a:xfrm>
          <a:prstGeom prst="rect">
            <a:avLst/>
          </a:prstGeom>
          <a:noFill/>
        </p:spPr>
        <p:txBody>
          <a:bodyPr wrap="square" rtlCol="0" anchor="ctr"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功能需求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6821805" y="1664335"/>
            <a:ext cx="3912870" cy="1258570"/>
            <a:chOff x="13824" y="666"/>
            <a:chExt cx="6162" cy="1982"/>
          </a:xfrm>
        </p:grpSpPr>
        <p:sp>
          <p:nvSpPr>
            <p:cNvPr id="24" name="椭圆 23"/>
            <p:cNvSpPr/>
            <p:nvPr/>
          </p:nvSpPr>
          <p:spPr>
            <a:xfrm>
              <a:off x="13824" y="666"/>
              <a:ext cx="6108" cy="1983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3824" y="1084"/>
              <a:ext cx="6162" cy="1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sz="4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顶层</a:t>
              </a:r>
              <a:r>
                <a:rPr lang="zh-CN" altLang="en-US" sz="4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数据流图</a:t>
              </a:r>
              <a:endParaRPr lang="zh-CN" altLang="en-US"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pic>
        <p:nvPicPr>
          <p:cNvPr id="23" name="图片 22" descr="未命名绘图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1537139" y="4735129"/>
            <a:ext cx="14481000" cy="1776163"/>
          </a:xfrm>
          <a:prstGeom prst="rect">
            <a:avLst/>
          </a:prstGeom>
        </p:spPr>
      </p:pic>
      <p:grpSp>
        <p:nvGrpSpPr>
          <p:cNvPr id="15" name="组合 14"/>
          <p:cNvGrpSpPr/>
          <p:nvPr/>
        </p:nvGrpSpPr>
        <p:grpSpPr>
          <a:xfrm>
            <a:off x="667385" y="-136525"/>
            <a:ext cx="4371975" cy="1569720"/>
            <a:chOff x="1051" y="-215"/>
            <a:chExt cx="6885" cy="2472"/>
          </a:xfrm>
        </p:grpSpPr>
        <p:pic>
          <p:nvPicPr>
            <p:cNvPr id="13" name="Object 13" descr="preencoded.png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51" y="-215"/>
              <a:ext cx="4458" cy="2472"/>
            </a:xfrm>
            <a:prstGeom prst="rect">
              <a:avLst/>
            </a:prstGeom>
          </p:spPr>
        </p:pic>
        <p:sp>
          <p:nvSpPr>
            <p:cNvPr id="14" name="Object5"/>
            <p:cNvSpPr/>
            <p:nvPr/>
          </p:nvSpPr>
          <p:spPr>
            <a:xfrm>
              <a:off x="1278" y="628"/>
              <a:ext cx="6659" cy="1008"/>
            </a:xfrm>
            <a:prstGeom prst="rect">
              <a:avLst/>
            </a:prstGeom>
            <a:noFill/>
          </p:spPr>
          <p:txBody>
            <a:bodyPr wrap="square" rtlCol="0" anchor="ctr"/>
            <a:p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功能需求</a:t>
              </a:r>
              <a:endPara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559898" y="398656"/>
            <a:ext cx="1119795" cy="1119795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90022" y="468532"/>
            <a:ext cx="980044" cy="980044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27253" y="531301"/>
            <a:ext cx="854505" cy="854505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0929" y="9315622"/>
            <a:ext cx="1119795" cy="1119795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0805" y="9385498"/>
            <a:ext cx="980044" cy="980044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3574" y="9448267"/>
            <a:ext cx="854505" cy="854505"/>
          </a:xfrm>
          <a:prstGeom prst="rect">
            <a:avLst/>
          </a:prstGeom>
        </p:spPr>
      </p:pic>
      <p:pic>
        <p:nvPicPr>
          <p:cNvPr id="18" name="Object 7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32079" y="-1720802"/>
            <a:ext cx="2848167" cy="2848167"/>
          </a:xfrm>
          <a:prstGeom prst="rect">
            <a:avLst/>
          </a:prstGeom>
        </p:spPr>
      </p:pic>
      <p:pic>
        <p:nvPicPr>
          <p:cNvPr id="19" name="Object 11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058262" y="50313"/>
            <a:ext cx="795801" cy="558652"/>
          </a:xfrm>
          <a:prstGeom prst="rect">
            <a:avLst/>
          </a:prstGeom>
        </p:spPr>
      </p:pic>
      <p:pic>
        <p:nvPicPr>
          <p:cNvPr id="2" name="Object 13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6750" y="-136525"/>
            <a:ext cx="2830830" cy="1569720"/>
          </a:xfrm>
          <a:prstGeom prst="rect">
            <a:avLst/>
          </a:prstGeom>
        </p:spPr>
      </p:pic>
      <p:sp>
        <p:nvSpPr>
          <p:cNvPr id="32" name="Object5"/>
          <p:cNvSpPr/>
          <p:nvPr/>
        </p:nvSpPr>
        <p:spPr>
          <a:xfrm>
            <a:off x="810895" y="398780"/>
            <a:ext cx="4228465" cy="640080"/>
          </a:xfrm>
          <a:prstGeom prst="rect">
            <a:avLst/>
          </a:prstGeom>
          <a:noFill/>
        </p:spPr>
        <p:txBody>
          <a:bodyPr wrap="square" rtlCol="0" anchor="ctr"/>
          <a:p>
            <a:r>
              <a:rPr lang="en-US" altLang="zh-CN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</a:t>
            </a:r>
            <a:r>
              <a:rPr lang="en-US" altLang="zh-CN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DFD</a:t>
            </a:r>
            <a:endParaRPr lang="en-US" altLang="zh-CN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 descr="26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39665" y="104775"/>
            <a:ext cx="11383645" cy="966597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6762750" y="1135380"/>
            <a:ext cx="3383280" cy="126174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706069" y="-161241"/>
            <a:ext cx="1119795" cy="1119795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90022" y="468532"/>
            <a:ext cx="980044" cy="980044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40779" y="461653"/>
            <a:ext cx="854505" cy="854505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0929" y="9315622"/>
            <a:ext cx="1119795" cy="1119795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0805" y="9385498"/>
            <a:ext cx="980044" cy="980044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3574" y="9448267"/>
            <a:ext cx="854505" cy="854505"/>
          </a:xfrm>
          <a:prstGeom prst="rect">
            <a:avLst/>
          </a:prstGeom>
        </p:spPr>
      </p:pic>
      <p:pic>
        <p:nvPicPr>
          <p:cNvPr id="19" name="Object 11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58262" y="50313"/>
            <a:ext cx="795801" cy="558652"/>
          </a:xfrm>
          <a:prstGeom prst="rect">
            <a:avLst/>
          </a:prstGeom>
        </p:spPr>
      </p:pic>
      <p:sp>
        <p:nvSpPr>
          <p:cNvPr id="22" name="Object10"/>
          <p:cNvSpPr/>
          <p:nvPr/>
        </p:nvSpPr>
        <p:spPr>
          <a:xfrm>
            <a:off x="7172960" y="1241425"/>
            <a:ext cx="3617595" cy="104965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功能描述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Object 11" descr="preencoded.png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55024" y="3198959"/>
            <a:ext cx="1052262" cy="1216487"/>
          </a:xfrm>
          <a:prstGeom prst="rect">
            <a:avLst/>
          </a:prstGeom>
        </p:spPr>
      </p:pic>
      <p:sp>
        <p:nvSpPr>
          <p:cNvPr id="16" name="Object12"/>
          <p:cNvSpPr/>
          <p:nvPr/>
        </p:nvSpPr>
        <p:spPr>
          <a:xfrm>
            <a:off x="11282045" y="3199130"/>
            <a:ext cx="4041140" cy="53022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altLang="zh-CN" sz="4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  </a:t>
            </a:r>
            <a:r>
              <a:rPr lang="zh-CN" altLang="en-US" sz="4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属性抽取</a:t>
            </a:r>
            <a:endParaRPr lang="zh-CN" altLang="en-US" sz="48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7" name="Object13"/>
          <p:cNvSpPr/>
          <p:nvPr/>
        </p:nvSpPr>
        <p:spPr>
          <a:xfrm>
            <a:off x="11282045" y="3862070"/>
            <a:ext cx="6492875" cy="69469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24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模型抽取评论文本中的评价属性</a:t>
            </a:r>
            <a:endParaRPr lang="zh-CN" altLang="en-US" sz="2400" b="1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</p:txBody>
      </p:sp>
      <p:pic>
        <p:nvPicPr>
          <p:cNvPr id="21" name="Object 14" descr="preencoded.png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855024" y="5058286"/>
            <a:ext cx="1052262" cy="1216487"/>
          </a:xfrm>
          <a:prstGeom prst="rect">
            <a:avLst/>
          </a:prstGeom>
        </p:spPr>
      </p:pic>
      <p:sp>
        <p:nvSpPr>
          <p:cNvPr id="23" name="Object15"/>
          <p:cNvSpPr/>
          <p:nvPr/>
        </p:nvSpPr>
        <p:spPr>
          <a:xfrm>
            <a:off x="11282045" y="5058410"/>
            <a:ext cx="5904230" cy="53022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altLang="zh-CN" sz="4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  </a:t>
            </a:r>
            <a:r>
              <a:rPr lang="zh-CN" altLang="en-US" sz="4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属性级情感分类</a:t>
            </a:r>
            <a:endParaRPr lang="zh-CN" altLang="en-US" sz="48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4" name="Object16"/>
          <p:cNvSpPr/>
          <p:nvPr/>
        </p:nvSpPr>
        <p:spPr>
          <a:xfrm>
            <a:off x="11282045" y="5721350"/>
            <a:ext cx="5475605" cy="69469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24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模型对各属性进行属性级分类</a:t>
            </a:r>
            <a:endParaRPr lang="zh-CN" altLang="en-US" sz="2400" b="1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</p:txBody>
      </p:sp>
      <p:pic>
        <p:nvPicPr>
          <p:cNvPr id="25" name="Object 17" descr="preencoded.png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55024" y="7103187"/>
            <a:ext cx="1052262" cy="1216487"/>
          </a:xfrm>
          <a:prstGeom prst="rect">
            <a:avLst/>
          </a:prstGeom>
        </p:spPr>
      </p:pic>
      <p:sp>
        <p:nvSpPr>
          <p:cNvPr id="26" name="Object18"/>
          <p:cNvSpPr/>
          <p:nvPr/>
        </p:nvSpPr>
        <p:spPr>
          <a:xfrm>
            <a:off x="11282045" y="7103110"/>
            <a:ext cx="4792345" cy="53022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altLang="zh-CN" sz="4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6  </a:t>
            </a:r>
            <a:r>
              <a:rPr lang="zh-CN" altLang="en-US" sz="4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可视化</a:t>
            </a:r>
            <a:endParaRPr lang="zh-CN" altLang="en-US" sz="48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7" name="Object19"/>
          <p:cNvSpPr/>
          <p:nvPr/>
        </p:nvSpPr>
        <p:spPr>
          <a:xfrm>
            <a:off x="11282045" y="8029575"/>
            <a:ext cx="5475605" cy="69469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24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查看原始评论</a:t>
            </a:r>
            <a:endParaRPr lang="en-US" altLang="zh-CN" sz="2400" b="1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  <a:p>
            <a:r>
              <a:rPr lang="zh-CN" altLang="en-US" sz="24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对观点进行聚类并进行评论整句级情感分析</a:t>
            </a:r>
            <a:endParaRPr lang="zh-CN" altLang="en-US" sz="2400" b="1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</p:txBody>
      </p:sp>
      <p:pic>
        <p:nvPicPr>
          <p:cNvPr id="28" name="Object 20" descr="preencoded.png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195068" y="3633193"/>
            <a:ext cx="372174" cy="348020"/>
          </a:xfrm>
          <a:prstGeom prst="rect">
            <a:avLst/>
          </a:prstGeom>
        </p:spPr>
      </p:pic>
      <p:pic>
        <p:nvPicPr>
          <p:cNvPr id="29" name="Object 21" descr="preencoded.png"/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154390" y="7513006"/>
            <a:ext cx="453531" cy="396849"/>
          </a:xfrm>
          <a:prstGeom prst="rect">
            <a:avLst/>
          </a:prstGeom>
        </p:spPr>
      </p:pic>
      <p:pic>
        <p:nvPicPr>
          <p:cNvPr id="30" name="Object 22" descr="preencoded.png"/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154390" y="5468115"/>
            <a:ext cx="383041" cy="396830"/>
          </a:xfrm>
          <a:prstGeom prst="rect">
            <a:avLst/>
          </a:prstGeom>
        </p:spPr>
      </p:pic>
      <p:pic>
        <p:nvPicPr>
          <p:cNvPr id="51" name="Object 11" descr="preencoded.png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05412" y="3196062"/>
            <a:ext cx="1052262" cy="1216487"/>
          </a:xfrm>
          <a:prstGeom prst="rect">
            <a:avLst/>
          </a:prstGeom>
        </p:spPr>
      </p:pic>
      <p:sp>
        <p:nvSpPr>
          <p:cNvPr id="52" name="Object12"/>
          <p:cNvSpPr/>
          <p:nvPr/>
        </p:nvSpPr>
        <p:spPr>
          <a:xfrm>
            <a:off x="3132455" y="3195955"/>
            <a:ext cx="4792345" cy="53022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altLang="zh-CN" sz="4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4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用户登录</a:t>
            </a:r>
            <a:endParaRPr lang="zh-CN" altLang="en-US" sz="48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3" name="Object13"/>
          <p:cNvSpPr/>
          <p:nvPr/>
        </p:nvSpPr>
        <p:spPr>
          <a:xfrm>
            <a:off x="3132455" y="3858895"/>
            <a:ext cx="5475605" cy="69469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24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管理人员、顾客根据用户名、密码登录</a:t>
            </a:r>
            <a:endParaRPr lang="zh-CN" altLang="en-US" sz="2400" b="1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</p:txBody>
      </p:sp>
      <p:pic>
        <p:nvPicPr>
          <p:cNvPr id="54" name="Object 14" descr="preencoded.png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705412" y="5055389"/>
            <a:ext cx="1052262" cy="1216487"/>
          </a:xfrm>
          <a:prstGeom prst="rect">
            <a:avLst/>
          </a:prstGeom>
        </p:spPr>
      </p:pic>
      <p:sp>
        <p:nvSpPr>
          <p:cNvPr id="55" name="Object15"/>
          <p:cNvSpPr/>
          <p:nvPr/>
        </p:nvSpPr>
        <p:spPr>
          <a:xfrm>
            <a:off x="3132455" y="5055235"/>
            <a:ext cx="4792345" cy="53022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altLang="zh-CN" sz="4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 sz="4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评论数据管理</a:t>
            </a:r>
            <a:endParaRPr lang="zh-CN" altLang="en-US" sz="48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6" name="Object16"/>
          <p:cNvSpPr/>
          <p:nvPr/>
        </p:nvSpPr>
        <p:spPr>
          <a:xfrm>
            <a:off x="3132455" y="5820410"/>
            <a:ext cx="5475605" cy="69469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24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管理人员查询顾客评论信息</a:t>
            </a:r>
            <a:endParaRPr lang="en-US" altLang="zh-CN" sz="2400" b="1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  <a:p>
            <a:r>
              <a:rPr lang="zh-CN" altLang="en-US" sz="24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顾客录入、修改或删除个人评论</a:t>
            </a:r>
            <a:endParaRPr lang="zh-CN" altLang="en-US" sz="2400" b="1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</p:txBody>
      </p:sp>
      <p:pic>
        <p:nvPicPr>
          <p:cNvPr id="57" name="Object 17" descr="preencoded.png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05412" y="7100290"/>
            <a:ext cx="1052262" cy="1216487"/>
          </a:xfrm>
          <a:prstGeom prst="rect">
            <a:avLst/>
          </a:prstGeom>
        </p:spPr>
      </p:pic>
      <p:sp>
        <p:nvSpPr>
          <p:cNvPr id="58" name="Object18"/>
          <p:cNvSpPr/>
          <p:nvPr/>
        </p:nvSpPr>
        <p:spPr>
          <a:xfrm>
            <a:off x="3132455" y="7100570"/>
            <a:ext cx="4792345" cy="53022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altLang="zh-CN" sz="4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  </a:t>
            </a:r>
            <a:r>
              <a:rPr lang="zh-CN" altLang="en-US" sz="4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用户信息管理</a:t>
            </a:r>
            <a:endParaRPr lang="zh-CN" altLang="en-US" sz="48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9" name="Object19"/>
          <p:cNvSpPr/>
          <p:nvPr/>
        </p:nvSpPr>
        <p:spPr>
          <a:xfrm>
            <a:off x="3132455" y="7781925"/>
            <a:ext cx="5475605" cy="73723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24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管理人员、顾客登录后可以进行相应操作</a:t>
            </a:r>
            <a:endParaRPr lang="zh-CN" altLang="en-US" sz="2400" b="1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</p:txBody>
      </p:sp>
      <p:pic>
        <p:nvPicPr>
          <p:cNvPr id="60" name="Object 20" descr="preencoded.png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045456" y="3630296"/>
            <a:ext cx="372174" cy="348020"/>
          </a:xfrm>
          <a:prstGeom prst="rect">
            <a:avLst/>
          </a:prstGeom>
        </p:spPr>
      </p:pic>
      <p:pic>
        <p:nvPicPr>
          <p:cNvPr id="61" name="Object 21" descr="preencoded.png"/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004778" y="7510109"/>
            <a:ext cx="453531" cy="396849"/>
          </a:xfrm>
          <a:prstGeom prst="rect">
            <a:avLst/>
          </a:prstGeom>
        </p:spPr>
      </p:pic>
      <p:pic>
        <p:nvPicPr>
          <p:cNvPr id="62" name="Object 22" descr="preencoded.png"/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004778" y="5465218"/>
            <a:ext cx="383041" cy="396830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667385" y="-136525"/>
            <a:ext cx="4371975" cy="1569720"/>
            <a:chOff x="1051" y="-215"/>
            <a:chExt cx="6885" cy="2472"/>
          </a:xfrm>
        </p:grpSpPr>
        <p:pic>
          <p:nvPicPr>
            <p:cNvPr id="13" name="Object 13" descr="preencoded.png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1051" y="-215"/>
              <a:ext cx="4458" cy="2472"/>
            </a:xfrm>
            <a:prstGeom prst="rect">
              <a:avLst/>
            </a:prstGeom>
          </p:spPr>
        </p:pic>
        <p:sp>
          <p:nvSpPr>
            <p:cNvPr id="11" name="Object5"/>
            <p:cNvSpPr/>
            <p:nvPr/>
          </p:nvSpPr>
          <p:spPr>
            <a:xfrm>
              <a:off x="1278" y="628"/>
              <a:ext cx="6659" cy="1008"/>
            </a:xfrm>
            <a:prstGeom prst="rect">
              <a:avLst/>
            </a:prstGeom>
            <a:noFill/>
          </p:spPr>
          <p:txBody>
            <a:bodyPr wrap="square" rtlCol="0" anchor="ctr"/>
            <a:p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功能需求</a:t>
              </a:r>
              <a:endPara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559898" y="398656"/>
            <a:ext cx="1119795" cy="1119795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90022" y="468532"/>
            <a:ext cx="980044" cy="980044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04919" y="-121139"/>
            <a:ext cx="854505" cy="854505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490220" y="-221615"/>
            <a:ext cx="7099935" cy="1732915"/>
            <a:chOff x="772" y="-349"/>
            <a:chExt cx="11181" cy="2729"/>
          </a:xfrm>
        </p:grpSpPr>
        <p:pic>
          <p:nvPicPr>
            <p:cNvPr id="14" name="Object 13" descr="preencoded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2" y="-349"/>
              <a:ext cx="9511" cy="2472"/>
            </a:xfrm>
            <a:prstGeom prst="rect">
              <a:avLst/>
            </a:prstGeom>
          </p:spPr>
        </p:pic>
        <p:sp>
          <p:nvSpPr>
            <p:cNvPr id="6" name="Object5"/>
            <p:cNvSpPr/>
            <p:nvPr/>
          </p:nvSpPr>
          <p:spPr>
            <a:xfrm>
              <a:off x="1185" y="-280"/>
              <a:ext cx="10768" cy="2661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功能描述</a:t>
              </a:r>
              <a:r>
                <a:rPr lang="en-US" altLang="zh-CN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—</a:t>
              </a:r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用户登录</a:t>
              </a:r>
              <a:endPara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90929" y="9315622"/>
            <a:ext cx="1119795" cy="1119795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0805" y="9385498"/>
            <a:ext cx="980044" cy="980044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3574" y="9448267"/>
            <a:ext cx="854505" cy="854505"/>
          </a:xfrm>
          <a:prstGeom prst="rect">
            <a:avLst/>
          </a:prstGeom>
        </p:spPr>
      </p:pic>
      <p:pic>
        <p:nvPicPr>
          <p:cNvPr id="19" name="Object 11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058262" y="50313"/>
            <a:ext cx="795801" cy="558652"/>
          </a:xfrm>
          <a:prstGeom prst="rect">
            <a:avLst/>
          </a:prstGeom>
        </p:spPr>
      </p:pic>
      <p:pic>
        <p:nvPicPr>
          <p:cNvPr id="2050" name="图片 15" descr="用户登录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4540" y="468630"/>
            <a:ext cx="10946765" cy="475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aphicFrame>
        <p:nvGraphicFramePr>
          <p:cNvPr id="24" name="表格 23"/>
          <p:cNvGraphicFramePr>
            <a:graphicFrameLocks noGrp="1"/>
          </p:cNvGraphicFramePr>
          <p:nvPr>
            <p:custDataLst>
              <p:tags r:id="rId8"/>
            </p:custDataLst>
          </p:nvPr>
        </p:nvGraphicFramePr>
        <p:xfrm>
          <a:off x="2187575" y="5688330"/>
          <a:ext cx="13180695" cy="37598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93565"/>
                <a:gridCol w="4393565"/>
                <a:gridCol w="4393565"/>
              </a:tblGrid>
              <a:tr h="1062990">
                <a:tc>
                  <a:txBody>
                    <a:bodyPr/>
                    <a:lstStyle/>
                    <a:p>
                      <a:pPr algn="ctr"/>
                      <a:r>
                        <a:rPr lang="zh-CN" sz="36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功能名称：</a:t>
                      </a:r>
                      <a:r>
                        <a:rPr lang="en-US" sz="36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1.1</a:t>
                      </a:r>
                      <a:r>
                        <a:rPr lang="zh-CN" sz="36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登录</a:t>
                      </a:r>
                      <a:endParaRPr lang="zh-CN" sz="36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sz="36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使用单位：管理人员、顾客</a:t>
                      </a:r>
                      <a:endParaRPr lang="zh-CN" sz="36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cPr/>
                </a:tc>
              </a:tr>
              <a:tr h="1050925">
                <a:tc>
                  <a:txBody>
                    <a:bodyPr/>
                    <a:lstStyle/>
                    <a:p>
                      <a:pPr algn="ctr"/>
                      <a:r>
                        <a:rPr lang="zh-CN" sz="36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输入部分</a:t>
                      </a:r>
                      <a:r>
                        <a:rPr lang="en-US" sz="36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I</a:t>
                      </a:r>
                      <a:endParaRPr lang="en-US" sz="36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36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处理描述</a:t>
                      </a:r>
                      <a:r>
                        <a:rPr lang="en-US" sz="36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P</a:t>
                      </a:r>
                      <a:endParaRPr lang="en-US" sz="36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36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输出部分</a:t>
                      </a:r>
                      <a:r>
                        <a:rPr lang="en-US" sz="36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O</a:t>
                      </a:r>
                      <a:endParaRPr lang="en-US" sz="36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645920">
                <a:tc>
                  <a:txBody>
                    <a:bodyPr/>
                    <a:lstStyle/>
                    <a:p>
                      <a:pPr algn="ctr"/>
                      <a:r>
                        <a:rPr lang="zh-CN" sz="36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用户名、密码</a:t>
                      </a:r>
                      <a:endParaRPr lang="zh-CN" sz="36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36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用户利用自己的用户名和密码进行登录</a:t>
                      </a:r>
                      <a:endParaRPr lang="zh-CN" sz="36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36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用户信息</a:t>
                      </a:r>
                      <a:endParaRPr lang="zh-CN" sz="36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559898" y="398656"/>
            <a:ext cx="1119795" cy="1119795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90022" y="468532"/>
            <a:ext cx="980044" cy="980044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04919" y="-121139"/>
            <a:ext cx="854505" cy="854505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0929" y="9315622"/>
            <a:ext cx="1119795" cy="1119795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0805" y="9385498"/>
            <a:ext cx="980044" cy="980044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3574" y="9448267"/>
            <a:ext cx="854505" cy="854505"/>
          </a:xfrm>
          <a:prstGeom prst="rect">
            <a:avLst/>
          </a:prstGeom>
        </p:spPr>
      </p:pic>
      <p:pic>
        <p:nvPicPr>
          <p:cNvPr id="3074" name="图片 17" descr="评论数据处理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1195" y="1612265"/>
            <a:ext cx="11861165" cy="7773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9" name="Object 11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330044" y="229367"/>
            <a:ext cx="2226119" cy="1562735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490220" y="-221615"/>
            <a:ext cx="9624695" cy="1739900"/>
            <a:chOff x="772" y="-349"/>
            <a:chExt cx="12100" cy="2740"/>
          </a:xfrm>
        </p:grpSpPr>
        <p:pic>
          <p:nvPicPr>
            <p:cNvPr id="7" name="Object 13" descr="preencoded.png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72" y="-349"/>
              <a:ext cx="9511" cy="2472"/>
            </a:xfrm>
            <a:prstGeom prst="rect">
              <a:avLst/>
            </a:prstGeom>
          </p:spPr>
        </p:pic>
        <p:sp>
          <p:nvSpPr>
            <p:cNvPr id="11" name="Object5"/>
            <p:cNvSpPr/>
            <p:nvPr/>
          </p:nvSpPr>
          <p:spPr>
            <a:xfrm>
              <a:off x="1185" y="-280"/>
              <a:ext cx="11687" cy="2661"/>
            </a:xfrm>
            <a:prstGeom prst="rect">
              <a:avLst/>
            </a:prstGeom>
            <a:noFill/>
          </p:spPr>
          <p:txBody>
            <a:bodyPr wrap="square" rtlCol="0" anchor="ctr"/>
            <a:p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功能描述</a:t>
              </a:r>
              <a:r>
                <a:rPr lang="en-US" altLang="zh-CN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—</a:t>
              </a:r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评论数据管理</a:t>
              </a:r>
              <a:endPara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pic>
          <p:nvPicPr>
            <p:cNvPr id="12" name="Object 13" descr="preencoded.png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72" y="-339"/>
              <a:ext cx="9511" cy="2472"/>
            </a:xfrm>
            <a:prstGeom prst="rect">
              <a:avLst/>
            </a:prstGeom>
          </p:spPr>
        </p:pic>
        <p:sp>
          <p:nvSpPr>
            <p:cNvPr id="13" name="Object5"/>
            <p:cNvSpPr/>
            <p:nvPr/>
          </p:nvSpPr>
          <p:spPr>
            <a:xfrm>
              <a:off x="1185" y="-270"/>
              <a:ext cx="11687" cy="2661"/>
            </a:xfrm>
            <a:prstGeom prst="rect">
              <a:avLst/>
            </a:prstGeom>
            <a:noFill/>
          </p:spPr>
          <p:txBody>
            <a:bodyPr wrap="square" rtlCol="0" anchor="ctr"/>
            <a:p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功能描述</a:t>
              </a:r>
              <a:r>
                <a:rPr lang="en-US" altLang="zh-CN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—</a:t>
              </a:r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评论数据管理</a:t>
              </a:r>
              <a:endPara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559898" y="398656"/>
            <a:ext cx="1119795" cy="1119795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90022" y="468532"/>
            <a:ext cx="980044" cy="980044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04919" y="-121139"/>
            <a:ext cx="854505" cy="854505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0929" y="9315622"/>
            <a:ext cx="1119795" cy="1119795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0805" y="9385498"/>
            <a:ext cx="980044" cy="980044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3574" y="9448267"/>
            <a:ext cx="854505" cy="854505"/>
          </a:xfrm>
          <a:prstGeom prst="rect">
            <a:avLst/>
          </a:prstGeom>
        </p:spPr>
      </p:pic>
      <p:pic>
        <p:nvPicPr>
          <p:cNvPr id="19" name="Object 11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30044" y="229367"/>
            <a:ext cx="2226119" cy="1562735"/>
          </a:xfrm>
          <a:prstGeom prst="rect">
            <a:avLst/>
          </a:prstGeom>
        </p:spPr>
      </p:pic>
      <p:graphicFrame>
        <p:nvGraphicFramePr>
          <p:cNvPr id="2" name="表格 1"/>
          <p:cNvGraphicFramePr>
            <a:graphicFrameLocks noGrp="1"/>
          </p:cNvGraphicFramePr>
          <p:nvPr>
            <p:custDataLst>
              <p:tags r:id="rId6"/>
            </p:custDataLst>
          </p:nvPr>
        </p:nvGraphicFramePr>
        <p:xfrm>
          <a:off x="2815590" y="5756275"/>
          <a:ext cx="12216765" cy="38366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72255"/>
                <a:gridCol w="4072255"/>
                <a:gridCol w="4072255"/>
              </a:tblGrid>
              <a:tr h="1103630">
                <a:tc>
                  <a:txBody>
                    <a:bodyPr/>
                    <a:lstStyle/>
                    <a:p>
                      <a:pPr algn="ctr"/>
                      <a:r>
                        <a:rPr lang="zh-CN" sz="32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功能名称：</a:t>
                      </a:r>
                      <a:r>
                        <a:rPr lang="en-US" sz="32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2.1</a:t>
                      </a:r>
                      <a:r>
                        <a:rPr lang="zh-CN" sz="32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查询评论数据</a:t>
                      </a:r>
                      <a:endParaRPr lang="zh-CN" sz="32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sz="32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使用单位：管理人员、顾客</a:t>
                      </a:r>
                      <a:endParaRPr lang="zh-CN" sz="32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 hMerge="1">
                  <a:tcPr/>
                </a:tc>
              </a:tr>
              <a:tr h="1102995">
                <a:tc>
                  <a:txBody>
                    <a:bodyPr/>
                    <a:lstStyle/>
                    <a:p>
                      <a:pPr algn="ctr"/>
                      <a:r>
                        <a:rPr lang="zh-CN" sz="32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输入部分</a:t>
                      </a:r>
                      <a:r>
                        <a:rPr lang="en-US" sz="32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I</a:t>
                      </a:r>
                      <a:endParaRPr lang="en-US" sz="32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32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处理描述</a:t>
                      </a:r>
                      <a:r>
                        <a:rPr lang="en-US" sz="32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P</a:t>
                      </a:r>
                      <a:endParaRPr lang="en-US" sz="32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32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输出部分</a:t>
                      </a:r>
                      <a:r>
                        <a:rPr lang="en-US" sz="32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O</a:t>
                      </a:r>
                      <a:endParaRPr lang="en-US" sz="32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</a:tr>
              <a:tr h="1630045">
                <a:tc>
                  <a:txBody>
                    <a:bodyPr/>
                    <a:lstStyle/>
                    <a:p>
                      <a:pPr algn="ctr"/>
                      <a:r>
                        <a:rPr lang="zh-CN" sz="32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用户信息、评论数据</a:t>
                      </a:r>
                      <a:endParaRPr lang="zh-CN" sz="32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32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管理人员或顾客根据用户名查询该用户名下</a:t>
                      </a:r>
                      <a:r>
                        <a:rPr lang="en-US" sz="32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sz="32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本人所有评论</a:t>
                      </a:r>
                      <a:endParaRPr lang="zh-CN" sz="32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32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该用户名下</a:t>
                      </a:r>
                      <a:r>
                        <a:rPr lang="en-US" sz="32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sz="32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本人所有评论</a:t>
                      </a:r>
                      <a:endParaRPr lang="zh-CN" sz="32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custDataLst>
              <p:tags r:id="rId7"/>
            </p:custDataLst>
          </p:nvPr>
        </p:nvGraphicFramePr>
        <p:xfrm>
          <a:off x="2815590" y="1693545"/>
          <a:ext cx="12216765" cy="38874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72255"/>
                <a:gridCol w="4072255"/>
                <a:gridCol w="4072255"/>
              </a:tblGrid>
              <a:tr h="1118235">
                <a:tc>
                  <a:txBody>
                    <a:bodyPr/>
                    <a:lstStyle/>
                    <a:p>
                      <a:pPr algn="ctr"/>
                      <a:r>
                        <a:rPr lang="zh-CN" sz="32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功能名称：</a:t>
                      </a:r>
                      <a:r>
                        <a:rPr lang="en-US" sz="32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2.2</a:t>
                      </a:r>
                      <a:r>
                        <a:rPr lang="zh-CN" sz="32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评论数据管理</a:t>
                      </a:r>
                      <a:endParaRPr lang="zh-CN" sz="32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sz="32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使用单位：顾客</a:t>
                      </a:r>
                      <a:endParaRPr lang="zh-CN" sz="32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 hMerge="1">
                  <a:tcPr/>
                </a:tc>
              </a:tr>
              <a:tr h="1117600">
                <a:tc>
                  <a:txBody>
                    <a:bodyPr/>
                    <a:lstStyle/>
                    <a:p>
                      <a:pPr algn="ctr"/>
                      <a:r>
                        <a:rPr lang="zh-CN" sz="32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输入部分</a:t>
                      </a:r>
                      <a:r>
                        <a:rPr lang="en-US" sz="32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I</a:t>
                      </a:r>
                      <a:endParaRPr lang="en-US" sz="32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32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处理描述</a:t>
                      </a:r>
                      <a:r>
                        <a:rPr lang="en-US" sz="32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P</a:t>
                      </a:r>
                      <a:endParaRPr lang="en-US" sz="32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32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输出部分</a:t>
                      </a:r>
                      <a:r>
                        <a:rPr lang="en-US" sz="32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O</a:t>
                      </a:r>
                      <a:endParaRPr lang="en-US" sz="32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</a:tr>
              <a:tr h="1651635">
                <a:tc>
                  <a:txBody>
                    <a:bodyPr/>
                    <a:lstStyle/>
                    <a:p>
                      <a:pPr algn="ctr"/>
                      <a:r>
                        <a:rPr lang="zh-CN" sz="32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评论数据</a:t>
                      </a:r>
                      <a:endParaRPr lang="zh-CN" sz="32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32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将评论载入</a:t>
                      </a:r>
                      <a:r>
                        <a:rPr lang="zh-CN" sz="32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评论数据库</a:t>
                      </a:r>
                      <a:endParaRPr lang="zh-CN" sz="32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——</a:t>
                      </a:r>
                      <a:endParaRPr lang="en-US" altLang="zh-CN" sz="32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17" name="Object5"/>
          <p:cNvSpPr/>
          <p:nvPr/>
        </p:nvSpPr>
        <p:spPr>
          <a:xfrm>
            <a:off x="818732" y="-171450"/>
            <a:ext cx="9296183" cy="1689735"/>
          </a:xfrm>
          <a:prstGeom prst="rect">
            <a:avLst/>
          </a:prstGeom>
          <a:noFill/>
        </p:spPr>
        <p:txBody>
          <a:bodyPr wrap="square" rtlCol="0" anchor="ctr"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功能描述</a:t>
            </a:r>
            <a:r>
              <a:rPr lang="en-US" altLang="zh-CN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—</a:t>
            </a: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评论数据管理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90220" y="-215265"/>
            <a:ext cx="9625330" cy="1732915"/>
            <a:chOff x="772" y="-339"/>
            <a:chExt cx="15158" cy="2729"/>
          </a:xfrm>
        </p:grpSpPr>
        <p:pic>
          <p:nvPicPr>
            <p:cNvPr id="16" name="Object 13" descr="preencoded.png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72" y="-339"/>
              <a:ext cx="11914" cy="2472"/>
            </a:xfrm>
            <a:prstGeom prst="rect">
              <a:avLst/>
            </a:prstGeom>
          </p:spPr>
        </p:pic>
        <p:sp>
          <p:nvSpPr>
            <p:cNvPr id="18" name="Object5"/>
            <p:cNvSpPr/>
            <p:nvPr/>
          </p:nvSpPr>
          <p:spPr>
            <a:xfrm>
              <a:off x="1290" y="-270"/>
              <a:ext cx="14640" cy="2661"/>
            </a:xfrm>
            <a:prstGeom prst="rect">
              <a:avLst/>
            </a:prstGeom>
            <a:noFill/>
          </p:spPr>
          <p:txBody>
            <a:bodyPr wrap="square" rtlCol="0" anchor="ctr"/>
            <a:p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功能描述</a:t>
              </a:r>
              <a:r>
                <a:rPr lang="en-US" altLang="zh-CN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—</a:t>
              </a:r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评论数据管理</a:t>
              </a:r>
              <a:endPara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559898" y="398656"/>
            <a:ext cx="1119795" cy="1119795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90022" y="468532"/>
            <a:ext cx="980044" cy="980044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04919" y="-121139"/>
            <a:ext cx="854505" cy="854505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0929" y="9315622"/>
            <a:ext cx="1119795" cy="1119795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0805" y="9385498"/>
            <a:ext cx="980044" cy="980044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3574" y="9448267"/>
            <a:ext cx="854505" cy="854505"/>
          </a:xfrm>
          <a:prstGeom prst="rect">
            <a:avLst/>
          </a:prstGeom>
        </p:spPr>
      </p:pic>
      <p:pic>
        <p:nvPicPr>
          <p:cNvPr id="19" name="Object 11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30044" y="229367"/>
            <a:ext cx="2226119" cy="1562735"/>
          </a:xfrm>
          <a:prstGeom prst="rect">
            <a:avLst/>
          </a:prstGeom>
        </p:spPr>
      </p:pic>
      <p:pic>
        <p:nvPicPr>
          <p:cNvPr id="5122" name="图片 18" descr="用户信息管理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7020" y="1671320"/>
            <a:ext cx="13127355" cy="7493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组合 19"/>
          <p:cNvGrpSpPr/>
          <p:nvPr/>
        </p:nvGrpSpPr>
        <p:grpSpPr>
          <a:xfrm>
            <a:off x="490220" y="-215265"/>
            <a:ext cx="9625330" cy="1733550"/>
            <a:chOff x="772" y="-339"/>
            <a:chExt cx="15158" cy="2730"/>
          </a:xfrm>
        </p:grpSpPr>
        <p:pic>
          <p:nvPicPr>
            <p:cNvPr id="16" name="Object 13" descr="preencoded.png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72" y="-339"/>
              <a:ext cx="11914" cy="2472"/>
            </a:xfrm>
            <a:prstGeom prst="rect">
              <a:avLst/>
            </a:prstGeom>
          </p:spPr>
        </p:pic>
        <p:sp>
          <p:nvSpPr>
            <p:cNvPr id="18" name="Object5"/>
            <p:cNvSpPr/>
            <p:nvPr/>
          </p:nvSpPr>
          <p:spPr>
            <a:xfrm>
              <a:off x="1290" y="-270"/>
              <a:ext cx="14640" cy="2661"/>
            </a:xfrm>
            <a:prstGeom prst="rect">
              <a:avLst/>
            </a:prstGeom>
            <a:noFill/>
          </p:spPr>
          <p:txBody>
            <a:bodyPr wrap="square" rtlCol="0" anchor="ctr"/>
            <a:p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功能描述</a:t>
              </a:r>
              <a:r>
                <a:rPr lang="en-US" altLang="zh-CN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—</a:t>
              </a:r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用户信息</a:t>
              </a:r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管理</a:t>
              </a:r>
              <a:endPara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2" name="Object5"/>
            <p:cNvSpPr/>
            <p:nvPr/>
          </p:nvSpPr>
          <p:spPr>
            <a:xfrm>
              <a:off x="1290" y="-270"/>
              <a:ext cx="14640" cy="2661"/>
            </a:xfrm>
            <a:prstGeom prst="rect">
              <a:avLst/>
            </a:prstGeom>
            <a:noFill/>
          </p:spPr>
          <p:txBody>
            <a:bodyPr wrap="square" rtlCol="0" anchor="ctr"/>
            <a:p>
              <a:endPara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559898" y="398656"/>
            <a:ext cx="1119795" cy="1119795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90022" y="468532"/>
            <a:ext cx="980044" cy="980044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04919" y="-121139"/>
            <a:ext cx="854505" cy="854505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0929" y="9315622"/>
            <a:ext cx="1119795" cy="1119795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0805" y="9385498"/>
            <a:ext cx="980044" cy="980044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3574" y="9448267"/>
            <a:ext cx="854505" cy="854505"/>
          </a:xfrm>
          <a:prstGeom prst="rect">
            <a:avLst/>
          </a:prstGeom>
        </p:spPr>
      </p:pic>
      <p:pic>
        <p:nvPicPr>
          <p:cNvPr id="19" name="Object 11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30044" y="229367"/>
            <a:ext cx="2226119" cy="1562735"/>
          </a:xfrm>
          <a:prstGeom prst="rect">
            <a:avLst/>
          </a:prstGeom>
        </p:spPr>
      </p:pic>
      <p:graphicFrame>
        <p:nvGraphicFramePr>
          <p:cNvPr id="11" name="表格 10"/>
          <p:cNvGraphicFramePr>
            <a:graphicFrameLocks noGrp="1"/>
          </p:cNvGraphicFramePr>
          <p:nvPr>
            <p:custDataLst>
              <p:tags r:id="rId6"/>
            </p:custDataLst>
          </p:nvPr>
        </p:nvGraphicFramePr>
        <p:xfrm>
          <a:off x="2202815" y="2014855"/>
          <a:ext cx="13161010" cy="15570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56810"/>
                <a:gridCol w="3816985"/>
                <a:gridCol w="4387215"/>
              </a:tblGrid>
              <a:tr h="690245"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功能名称：</a:t>
                      </a:r>
                      <a:r>
                        <a:rPr lang="en-US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3.1</a:t>
                      </a:r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新用户信息录入</a:t>
                      </a:r>
                      <a:endParaRPr lang="zh-CN" sz="28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使用单位：管理人员</a:t>
                      </a:r>
                      <a:endParaRPr lang="zh-CN" sz="28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 hMerge="1">
                  <a:tcPr/>
                </a:tc>
              </a:tr>
              <a:tr h="433070"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输入部分</a:t>
                      </a:r>
                      <a:r>
                        <a:rPr lang="en-US" sz="28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I</a:t>
                      </a:r>
                      <a:endParaRPr lang="en-US" sz="28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处理描述</a:t>
                      </a:r>
                      <a:r>
                        <a:rPr lang="en-US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P</a:t>
                      </a:r>
                      <a:endParaRPr lang="en-US" sz="28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输出部分</a:t>
                      </a:r>
                      <a:r>
                        <a:rPr lang="en-US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O</a:t>
                      </a:r>
                      <a:endParaRPr lang="en-US" sz="28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</a:tr>
              <a:tr h="433705"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新用户信息</a:t>
                      </a:r>
                      <a:endParaRPr lang="zh-CN" sz="28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录入新用户信息</a:t>
                      </a:r>
                      <a:endParaRPr lang="zh-CN" sz="28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endParaRPr lang="en-US" sz="28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custDataLst>
              <p:tags r:id="rId7"/>
            </p:custDataLst>
          </p:nvPr>
        </p:nvGraphicFramePr>
        <p:xfrm>
          <a:off x="2188210" y="4713605"/>
          <a:ext cx="13178790" cy="17240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63160"/>
                <a:gridCol w="3822065"/>
                <a:gridCol w="4393565"/>
              </a:tblGrid>
              <a:tr h="622300"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功能名称：</a:t>
                      </a:r>
                      <a:r>
                        <a:rPr lang="en-US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3.2</a:t>
                      </a:r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个人信息修改</a:t>
                      </a:r>
                      <a:endParaRPr lang="zh-CN" sz="28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使用单位：管理人员、顾客</a:t>
                      </a:r>
                      <a:endParaRPr lang="zh-CN" sz="28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 hMerge="1">
                  <a:tcPr/>
                </a:tc>
              </a:tr>
              <a:tr h="479425"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输入部分</a:t>
                      </a:r>
                      <a:r>
                        <a:rPr lang="en-US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I</a:t>
                      </a:r>
                      <a:endParaRPr lang="en-US" sz="28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处理描述</a:t>
                      </a:r>
                      <a:r>
                        <a:rPr lang="en-US" sz="28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P</a:t>
                      </a:r>
                      <a:endParaRPr lang="en-US" sz="28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输出部分</a:t>
                      </a:r>
                      <a:r>
                        <a:rPr lang="en-US" sz="28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O</a:t>
                      </a:r>
                      <a:endParaRPr lang="en-US" sz="28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</a:tr>
              <a:tr h="622300"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用户信息</a:t>
                      </a:r>
                      <a:endParaRPr lang="zh-CN" sz="28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修改个人用户名、密码</a:t>
                      </a:r>
                      <a:endParaRPr lang="zh-CN" sz="28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修改后的个人用户名、密码</a:t>
                      </a:r>
                      <a:endParaRPr lang="zh-CN" sz="28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custDataLst>
              <p:tags r:id="rId8"/>
            </p:custDataLst>
          </p:nvPr>
        </p:nvGraphicFramePr>
        <p:xfrm>
          <a:off x="2188210" y="7611110"/>
          <a:ext cx="13178790" cy="17049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63160"/>
                <a:gridCol w="3822065"/>
                <a:gridCol w="4393565"/>
              </a:tblGrid>
              <a:tr h="615950"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功能名称：</a:t>
                      </a:r>
                      <a:r>
                        <a:rPr lang="en-US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3.3</a:t>
                      </a:r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管理人员信息删除</a:t>
                      </a:r>
                      <a:endParaRPr lang="zh-CN" sz="28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sz="28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使用单位：管理人员</a:t>
                      </a:r>
                      <a:endParaRPr lang="zh-CN" sz="28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 hMerge="1">
                  <a:tcPr/>
                </a:tc>
              </a:tr>
              <a:tr h="473075"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输入部分</a:t>
                      </a:r>
                      <a:r>
                        <a:rPr lang="en-US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I</a:t>
                      </a:r>
                      <a:endParaRPr lang="en-US" sz="28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处理描述</a:t>
                      </a:r>
                      <a:r>
                        <a:rPr lang="en-US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P</a:t>
                      </a:r>
                      <a:endParaRPr lang="en-US" sz="28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输出部分</a:t>
                      </a:r>
                      <a:r>
                        <a:rPr lang="en-US" sz="28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O</a:t>
                      </a:r>
                      <a:endParaRPr lang="en-US" sz="28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</a:tr>
              <a:tr h="615950"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用户信息</a:t>
                      </a:r>
                      <a:endParaRPr lang="zh-CN" sz="28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删除个人用户名、密码</a:t>
                      </a:r>
                      <a:endParaRPr lang="zh-CN" sz="28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删除后的个人用户名、密码</a:t>
                      </a:r>
                      <a:endParaRPr lang="zh-CN" sz="28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pic>
        <p:nvPicPr>
          <p:cNvPr id="16" name="Object 13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0220" y="-215265"/>
            <a:ext cx="7565390" cy="1569720"/>
          </a:xfrm>
          <a:prstGeom prst="rect">
            <a:avLst/>
          </a:prstGeom>
        </p:spPr>
      </p:pic>
      <p:sp>
        <p:nvSpPr>
          <p:cNvPr id="7" name="Object5"/>
          <p:cNvSpPr/>
          <p:nvPr/>
        </p:nvSpPr>
        <p:spPr>
          <a:xfrm>
            <a:off x="819150" y="-171450"/>
            <a:ext cx="9296400" cy="1689735"/>
          </a:xfrm>
          <a:prstGeom prst="rect">
            <a:avLst/>
          </a:prstGeom>
          <a:noFill/>
        </p:spPr>
        <p:txBody>
          <a:bodyPr wrap="square" rtlCol="0" anchor="ctr"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功能描述</a:t>
            </a:r>
            <a:r>
              <a:rPr lang="en-US" altLang="zh-CN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—</a:t>
            </a: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用户信息</a:t>
            </a: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管理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17" name="Object 13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0220" y="-215265"/>
            <a:ext cx="7565390" cy="1569720"/>
          </a:xfrm>
          <a:prstGeom prst="rect">
            <a:avLst/>
          </a:prstGeom>
        </p:spPr>
      </p:pic>
      <p:sp>
        <p:nvSpPr>
          <p:cNvPr id="20" name="Object5"/>
          <p:cNvSpPr/>
          <p:nvPr/>
        </p:nvSpPr>
        <p:spPr>
          <a:xfrm>
            <a:off x="819150" y="-171450"/>
            <a:ext cx="9296400" cy="1689735"/>
          </a:xfrm>
          <a:prstGeom prst="rect">
            <a:avLst/>
          </a:prstGeom>
          <a:noFill/>
        </p:spPr>
        <p:txBody>
          <a:bodyPr wrap="square" rtlCol="0" anchor="ctr"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功能描述</a:t>
            </a:r>
            <a:r>
              <a:rPr lang="en-US" altLang="zh-CN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—</a:t>
            </a: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用户信息</a:t>
            </a: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管理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559898" y="398656"/>
            <a:ext cx="1119795" cy="1119795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90022" y="468532"/>
            <a:ext cx="980044" cy="980044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04919" y="-121139"/>
            <a:ext cx="854505" cy="854505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0929" y="9315622"/>
            <a:ext cx="1119795" cy="1119795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0805" y="9385498"/>
            <a:ext cx="980044" cy="980044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3574" y="9448267"/>
            <a:ext cx="854505" cy="854505"/>
          </a:xfrm>
          <a:prstGeom prst="rect">
            <a:avLst/>
          </a:prstGeom>
        </p:spPr>
      </p:pic>
      <p:pic>
        <p:nvPicPr>
          <p:cNvPr id="19" name="Object 11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30044" y="229367"/>
            <a:ext cx="2226119" cy="1562735"/>
          </a:xfrm>
          <a:prstGeom prst="rect">
            <a:avLst/>
          </a:prstGeom>
        </p:spPr>
      </p:pic>
      <p:graphicFrame>
        <p:nvGraphicFramePr>
          <p:cNvPr id="2" name="表格 1"/>
          <p:cNvGraphicFramePr>
            <a:graphicFrameLocks noGrp="1"/>
          </p:cNvGraphicFramePr>
          <p:nvPr>
            <p:custDataLst>
              <p:tags r:id="rId6"/>
            </p:custDataLst>
          </p:nvPr>
        </p:nvGraphicFramePr>
        <p:xfrm>
          <a:off x="1724660" y="2752725"/>
          <a:ext cx="14106525" cy="47288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702175"/>
                <a:gridCol w="4702175"/>
                <a:gridCol w="4702175"/>
              </a:tblGrid>
              <a:tr h="1362075">
                <a:tc>
                  <a:txBody>
                    <a:bodyPr/>
                    <a:lstStyle/>
                    <a:p>
                      <a:pPr algn="ctr"/>
                      <a:r>
                        <a:rPr lang="zh-CN" sz="36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功能名称：</a:t>
                      </a:r>
                      <a:r>
                        <a:rPr lang="en-US" sz="36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4.1</a:t>
                      </a:r>
                      <a:r>
                        <a:rPr lang="zh-CN" sz="36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属性抽取</a:t>
                      </a:r>
                      <a:endParaRPr lang="zh-CN" sz="36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sz="36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使用单位：管理人员</a:t>
                      </a:r>
                      <a:endParaRPr lang="zh-CN" sz="36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 hMerge="1">
                  <a:tcPr/>
                </a:tc>
              </a:tr>
              <a:tr h="1359535">
                <a:tc>
                  <a:txBody>
                    <a:bodyPr/>
                    <a:lstStyle/>
                    <a:p>
                      <a:pPr algn="ctr"/>
                      <a:r>
                        <a:rPr lang="zh-CN" sz="36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输入部分</a:t>
                      </a:r>
                      <a:r>
                        <a:rPr lang="en-US" sz="36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I</a:t>
                      </a:r>
                      <a:endParaRPr lang="en-US" sz="36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36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处理描述</a:t>
                      </a:r>
                      <a:r>
                        <a:rPr lang="en-US" sz="36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P</a:t>
                      </a:r>
                      <a:endParaRPr lang="en-US" sz="36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36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输出部分</a:t>
                      </a:r>
                      <a:r>
                        <a:rPr lang="en-US" sz="36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O</a:t>
                      </a:r>
                      <a:endParaRPr lang="en-US" sz="36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</a:tr>
              <a:tr h="2007235">
                <a:tc>
                  <a:txBody>
                    <a:bodyPr/>
                    <a:lstStyle/>
                    <a:p>
                      <a:pPr algn="ctr"/>
                      <a:r>
                        <a:rPr lang="zh-CN" sz="36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评论原始文本</a:t>
                      </a:r>
                      <a:endParaRPr lang="zh-CN" sz="36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36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抽取评价实体与属性</a:t>
                      </a:r>
                      <a:endParaRPr lang="zh-CN" sz="36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36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评论原始文本、评价实体、属性</a:t>
                      </a:r>
                      <a:endParaRPr lang="zh-CN" sz="36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pic>
        <p:nvPicPr>
          <p:cNvPr id="7" name="Object 13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0220" y="-215265"/>
            <a:ext cx="7565390" cy="1569720"/>
          </a:xfrm>
          <a:prstGeom prst="rect">
            <a:avLst/>
          </a:prstGeom>
        </p:spPr>
      </p:pic>
      <p:sp>
        <p:nvSpPr>
          <p:cNvPr id="11" name="Object5"/>
          <p:cNvSpPr/>
          <p:nvPr/>
        </p:nvSpPr>
        <p:spPr>
          <a:xfrm>
            <a:off x="819150" y="-171450"/>
            <a:ext cx="9296400" cy="1689735"/>
          </a:xfrm>
          <a:prstGeom prst="rect">
            <a:avLst/>
          </a:prstGeom>
          <a:noFill/>
        </p:spPr>
        <p:txBody>
          <a:bodyPr wrap="square" rtlCol="0" anchor="ctr"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功能描述</a:t>
            </a:r>
            <a:r>
              <a:rPr lang="en-US" altLang="zh-CN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—</a:t>
            </a: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属性抽取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463031" y="7705991"/>
            <a:ext cx="5249374" cy="5249374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084843" y="8327804"/>
            <a:ext cx="4005749" cy="4005749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790593" y="8033553"/>
            <a:ext cx="4594250" cy="4594250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-1851558" y="-4425891"/>
            <a:ext cx="8813778" cy="8813778"/>
          </a:xfrm>
          <a:prstGeom prst="rect">
            <a:avLst/>
          </a:prstGeom>
        </p:spPr>
      </p:pic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-807526" y="-3381859"/>
            <a:ext cx="6725714" cy="6725714"/>
          </a:xfrm>
          <a:prstGeom prst="rect">
            <a:avLst/>
          </a:prstGeom>
        </p:spPr>
      </p:pic>
      <p:pic>
        <p:nvPicPr>
          <p:cNvPr id="7" name="Object 6" descr="preencoded.png"/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-1301577" y="-3875910"/>
            <a:ext cx="7713816" cy="7713816"/>
          </a:xfrm>
          <a:prstGeom prst="rect">
            <a:avLst/>
          </a:prstGeom>
        </p:spPr>
      </p:pic>
      <p:sp>
        <p:nvSpPr>
          <p:cNvPr id="8" name="Object7"/>
          <p:cNvSpPr/>
          <p:nvPr/>
        </p:nvSpPr>
        <p:spPr>
          <a:xfrm>
            <a:off x="691510" y="318527"/>
            <a:ext cx="3727642" cy="11887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9600" b="1" dirty="0">
                <a:solidFill>
                  <a:srgbClr val="3B47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目 录</a:t>
            </a:r>
            <a:endParaRPr lang="en-US" sz="9600" b="1" dirty="0">
              <a:solidFill>
                <a:srgbClr val="3B476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962220" y="2062222"/>
            <a:ext cx="1184631" cy="1184631"/>
          </a:xfrm>
          <a:prstGeom prst="rect">
            <a:avLst/>
          </a:prstGeom>
        </p:spPr>
      </p:pic>
      <p:sp>
        <p:nvSpPr>
          <p:cNvPr id="11" name="Object10"/>
          <p:cNvSpPr/>
          <p:nvPr/>
        </p:nvSpPr>
        <p:spPr>
          <a:xfrm>
            <a:off x="6962220" y="2062222"/>
            <a:ext cx="1184631" cy="1184631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2700" b="1" dirty="0">
                <a:solidFill>
                  <a:srgbClr val="FFFFFF"/>
                </a:solidFill>
                <a:latin typeface="Noto Sans S Chinese Regular" pitchFamily="34" charset="0"/>
                <a:ea typeface="Noto Sans S Chinese Regular" pitchFamily="34" charset="-122"/>
                <a:cs typeface="Noto Sans S Chinese Regular" pitchFamily="34" charset="-120"/>
              </a:rPr>
              <a:t>01</a:t>
            </a:r>
            <a:endParaRPr lang="en-US" sz="1500" dirty="0"/>
          </a:p>
        </p:txBody>
      </p:sp>
      <p:sp>
        <p:nvSpPr>
          <p:cNvPr id="12" name="Object11"/>
          <p:cNvSpPr/>
          <p:nvPr/>
        </p:nvSpPr>
        <p:spPr>
          <a:xfrm>
            <a:off x="8471011" y="2323301"/>
            <a:ext cx="4228631" cy="64008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6000" b="1" dirty="0">
                <a:solidFill>
                  <a:srgbClr val="21283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  <a:endParaRPr lang="zh-CN" altLang="en-US" sz="6000" b="1" dirty="0">
              <a:solidFill>
                <a:srgbClr val="21283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Object 13" descr="preencoded.png"/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962220" y="3850510"/>
            <a:ext cx="1184631" cy="1184631"/>
          </a:xfrm>
          <a:prstGeom prst="rect">
            <a:avLst/>
          </a:prstGeom>
        </p:spPr>
      </p:pic>
      <p:sp>
        <p:nvSpPr>
          <p:cNvPr id="15" name="Object14"/>
          <p:cNvSpPr/>
          <p:nvPr/>
        </p:nvSpPr>
        <p:spPr>
          <a:xfrm>
            <a:off x="6962220" y="3850510"/>
            <a:ext cx="1184631" cy="1184631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2700" b="1" dirty="0">
                <a:solidFill>
                  <a:srgbClr val="FFFFFF"/>
                </a:solidFill>
                <a:latin typeface="Noto Sans S Chinese Regular" pitchFamily="34" charset="0"/>
                <a:ea typeface="Noto Sans S Chinese Regular" pitchFamily="34" charset="-122"/>
                <a:cs typeface="Noto Sans S Chinese Regular" pitchFamily="34" charset="-120"/>
              </a:rPr>
              <a:t>02</a:t>
            </a:r>
            <a:endParaRPr lang="en-US" sz="1500" dirty="0"/>
          </a:p>
        </p:txBody>
      </p:sp>
      <p:sp>
        <p:nvSpPr>
          <p:cNvPr id="16" name="Object15"/>
          <p:cNvSpPr/>
          <p:nvPr/>
        </p:nvSpPr>
        <p:spPr>
          <a:xfrm>
            <a:off x="8471011" y="4111590"/>
            <a:ext cx="4228631" cy="64008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6000" b="1" dirty="0">
                <a:solidFill>
                  <a:srgbClr val="21283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成员分工</a:t>
            </a:r>
            <a:endParaRPr lang="zh-CN" altLang="en-US" sz="6000" b="1" dirty="0">
              <a:solidFill>
                <a:srgbClr val="21283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8" name="Object 17" descr="preencoded.png"/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962220" y="5638799"/>
            <a:ext cx="1184631" cy="1184631"/>
          </a:xfrm>
          <a:prstGeom prst="rect">
            <a:avLst/>
          </a:prstGeom>
        </p:spPr>
      </p:pic>
      <p:sp>
        <p:nvSpPr>
          <p:cNvPr id="19" name="Object18"/>
          <p:cNvSpPr/>
          <p:nvPr/>
        </p:nvSpPr>
        <p:spPr>
          <a:xfrm>
            <a:off x="6962220" y="5638799"/>
            <a:ext cx="1184631" cy="1184631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2700" b="1" dirty="0">
                <a:solidFill>
                  <a:srgbClr val="FFFFFF"/>
                </a:solidFill>
                <a:latin typeface="Noto Sans S Chinese Regular" pitchFamily="34" charset="0"/>
                <a:ea typeface="Noto Sans S Chinese Regular" pitchFamily="34" charset="-122"/>
                <a:cs typeface="Noto Sans S Chinese Regular" pitchFamily="34" charset="-120"/>
              </a:rPr>
              <a:t>03</a:t>
            </a:r>
            <a:endParaRPr lang="en-US" sz="1500" dirty="0"/>
          </a:p>
        </p:txBody>
      </p:sp>
      <p:sp>
        <p:nvSpPr>
          <p:cNvPr id="20" name="Object19"/>
          <p:cNvSpPr/>
          <p:nvPr/>
        </p:nvSpPr>
        <p:spPr>
          <a:xfrm>
            <a:off x="8471011" y="5899878"/>
            <a:ext cx="4228631" cy="64008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6000" b="1" dirty="0">
                <a:solidFill>
                  <a:srgbClr val="21283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  <a:endParaRPr lang="zh-CN" altLang="en-US" sz="6000" b="1" dirty="0">
              <a:solidFill>
                <a:srgbClr val="21283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2" name="Object 21" descr="preencoded.png"/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962220" y="7427087"/>
            <a:ext cx="1184631" cy="1184631"/>
          </a:xfrm>
          <a:prstGeom prst="rect">
            <a:avLst/>
          </a:prstGeom>
        </p:spPr>
      </p:pic>
      <p:sp>
        <p:nvSpPr>
          <p:cNvPr id="23" name="Object22"/>
          <p:cNvSpPr/>
          <p:nvPr/>
        </p:nvSpPr>
        <p:spPr>
          <a:xfrm>
            <a:off x="6962220" y="7427087"/>
            <a:ext cx="1184631" cy="1184631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2700" b="1" dirty="0">
                <a:solidFill>
                  <a:srgbClr val="FFFFFF"/>
                </a:solidFill>
                <a:latin typeface="Noto Sans S Chinese Regular" pitchFamily="34" charset="0"/>
                <a:ea typeface="Noto Sans S Chinese Regular" pitchFamily="34" charset="-122"/>
                <a:cs typeface="Noto Sans S Chinese Regular" pitchFamily="34" charset="-120"/>
              </a:rPr>
              <a:t>04</a:t>
            </a:r>
            <a:endParaRPr lang="en-US" sz="1500" dirty="0"/>
          </a:p>
        </p:txBody>
      </p:sp>
      <p:sp>
        <p:nvSpPr>
          <p:cNvPr id="24" name="Object23"/>
          <p:cNvSpPr/>
          <p:nvPr/>
        </p:nvSpPr>
        <p:spPr>
          <a:xfrm>
            <a:off x="8471011" y="7688167"/>
            <a:ext cx="4228631" cy="64008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6000" b="1" dirty="0">
                <a:solidFill>
                  <a:srgbClr val="21283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可行性分析</a:t>
            </a:r>
            <a:endParaRPr lang="zh-CN" altLang="en-US" sz="6000" b="1" dirty="0">
              <a:solidFill>
                <a:srgbClr val="21283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559898" y="398656"/>
            <a:ext cx="1119795" cy="1119795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90022" y="468532"/>
            <a:ext cx="980044" cy="980044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04919" y="-121139"/>
            <a:ext cx="854505" cy="854505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0929" y="9315622"/>
            <a:ext cx="1119795" cy="1119795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0805" y="9385498"/>
            <a:ext cx="980044" cy="980044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3574" y="9448267"/>
            <a:ext cx="854505" cy="854505"/>
          </a:xfrm>
          <a:prstGeom prst="rect">
            <a:avLst/>
          </a:prstGeom>
        </p:spPr>
      </p:pic>
      <p:pic>
        <p:nvPicPr>
          <p:cNvPr id="19" name="Object 11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30044" y="229367"/>
            <a:ext cx="2226119" cy="1562735"/>
          </a:xfrm>
          <a:prstGeom prst="rect">
            <a:avLst/>
          </a:prstGeom>
        </p:spPr>
      </p:pic>
      <p:graphicFrame>
        <p:nvGraphicFramePr>
          <p:cNvPr id="7" name="表格 6"/>
          <p:cNvGraphicFramePr>
            <a:graphicFrameLocks noGrp="1"/>
          </p:cNvGraphicFramePr>
          <p:nvPr>
            <p:custDataLst>
              <p:tags r:id="rId6"/>
            </p:custDataLst>
          </p:nvPr>
        </p:nvGraphicFramePr>
        <p:xfrm>
          <a:off x="1078865" y="2644775"/>
          <a:ext cx="15397480" cy="55543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905500"/>
                <a:gridCol w="4358640"/>
                <a:gridCol w="5133340"/>
              </a:tblGrid>
              <a:tr h="1642110">
                <a:tc>
                  <a:txBody>
                    <a:bodyPr/>
                    <a:lstStyle/>
                    <a:p>
                      <a:pPr algn="ctr"/>
                      <a:r>
                        <a:rPr lang="zh-CN" sz="40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功能名称：</a:t>
                      </a:r>
                      <a:r>
                        <a:rPr lang="en-US" sz="40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5.1</a:t>
                      </a:r>
                      <a:r>
                        <a:rPr lang="zh-CN" sz="40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属性级情感分类</a:t>
                      </a:r>
                      <a:endParaRPr lang="zh-CN" sz="40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sz="40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使用单位：管理人员</a:t>
                      </a:r>
                      <a:endParaRPr lang="zh-CN" sz="40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 hMerge="1">
                  <a:tcPr/>
                </a:tc>
              </a:tr>
              <a:tr h="1449070">
                <a:tc>
                  <a:txBody>
                    <a:bodyPr/>
                    <a:lstStyle/>
                    <a:p>
                      <a:pPr algn="ctr"/>
                      <a:r>
                        <a:rPr lang="zh-CN" sz="40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输入部分</a:t>
                      </a:r>
                      <a:r>
                        <a:rPr lang="en-US" sz="40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I</a:t>
                      </a:r>
                      <a:endParaRPr lang="en-US" sz="40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40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处理描述</a:t>
                      </a:r>
                      <a:r>
                        <a:rPr lang="en-US" sz="40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P</a:t>
                      </a:r>
                      <a:endParaRPr lang="en-US" sz="40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40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输出部分</a:t>
                      </a:r>
                      <a:r>
                        <a:rPr lang="en-US" sz="40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O</a:t>
                      </a:r>
                      <a:endParaRPr lang="en-US" sz="40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</a:tr>
              <a:tr h="2463165">
                <a:tc>
                  <a:txBody>
                    <a:bodyPr/>
                    <a:lstStyle/>
                    <a:p>
                      <a:pPr algn="ctr"/>
                      <a:r>
                        <a:rPr lang="zh-CN" sz="40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评论原始文本、评价实体、属性</a:t>
                      </a:r>
                      <a:endParaRPr lang="zh-CN" sz="40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40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对评价实体具体属性进行情感分析</a:t>
                      </a:r>
                      <a:endParaRPr lang="zh-CN" sz="40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40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属性级情感分析结果</a:t>
                      </a:r>
                      <a:endParaRPr lang="zh-CN" sz="40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pic>
        <p:nvPicPr>
          <p:cNvPr id="2" name="Object 13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0220" y="-171450"/>
            <a:ext cx="8192770" cy="1699895"/>
          </a:xfrm>
          <a:prstGeom prst="rect">
            <a:avLst/>
          </a:prstGeom>
        </p:spPr>
      </p:pic>
      <p:sp>
        <p:nvSpPr>
          <p:cNvPr id="11" name="Object5"/>
          <p:cNvSpPr/>
          <p:nvPr/>
        </p:nvSpPr>
        <p:spPr>
          <a:xfrm>
            <a:off x="819150" y="-171450"/>
            <a:ext cx="9296400" cy="1689735"/>
          </a:xfrm>
          <a:prstGeom prst="rect">
            <a:avLst/>
          </a:prstGeom>
          <a:noFill/>
        </p:spPr>
        <p:txBody>
          <a:bodyPr wrap="square" rtlCol="0" anchor="ctr"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功能描述</a:t>
            </a:r>
            <a:r>
              <a:rPr lang="en-US" altLang="zh-CN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—</a:t>
            </a: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属性级情感分类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559898" y="398656"/>
            <a:ext cx="1119795" cy="1119795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90022" y="468532"/>
            <a:ext cx="980044" cy="980044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04919" y="-121139"/>
            <a:ext cx="854505" cy="854505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0929" y="9315622"/>
            <a:ext cx="1119795" cy="1119795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0805" y="9385498"/>
            <a:ext cx="980044" cy="980044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3574" y="9448267"/>
            <a:ext cx="854505" cy="854505"/>
          </a:xfrm>
          <a:prstGeom prst="rect">
            <a:avLst/>
          </a:prstGeom>
        </p:spPr>
      </p:pic>
      <p:pic>
        <p:nvPicPr>
          <p:cNvPr id="19" name="Object 11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30044" y="229367"/>
            <a:ext cx="2226119" cy="1562735"/>
          </a:xfrm>
          <a:prstGeom prst="rect">
            <a:avLst/>
          </a:prstGeom>
        </p:spPr>
      </p:pic>
      <p:pic>
        <p:nvPicPr>
          <p:cNvPr id="9218" name="图片 19" descr="可视化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365" y="1518285"/>
            <a:ext cx="11951335" cy="768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Object 13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0220" y="-215265"/>
            <a:ext cx="7565390" cy="1569720"/>
          </a:xfrm>
          <a:prstGeom prst="rect">
            <a:avLst/>
          </a:prstGeom>
        </p:spPr>
      </p:pic>
      <p:sp>
        <p:nvSpPr>
          <p:cNvPr id="11" name="Object5"/>
          <p:cNvSpPr/>
          <p:nvPr/>
        </p:nvSpPr>
        <p:spPr>
          <a:xfrm>
            <a:off x="819150" y="-171450"/>
            <a:ext cx="9296400" cy="1689735"/>
          </a:xfrm>
          <a:prstGeom prst="rect">
            <a:avLst/>
          </a:prstGeom>
          <a:noFill/>
        </p:spPr>
        <p:txBody>
          <a:bodyPr wrap="square" rtlCol="0" anchor="ctr"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功能描述</a:t>
            </a:r>
            <a:r>
              <a:rPr lang="en-US" altLang="zh-CN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—</a:t>
            </a: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可视化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559898" y="398656"/>
            <a:ext cx="1119795" cy="1119795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90022" y="468532"/>
            <a:ext cx="980044" cy="980044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04919" y="-121139"/>
            <a:ext cx="854505" cy="854505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0929" y="9315622"/>
            <a:ext cx="1119795" cy="1119795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0805" y="9385498"/>
            <a:ext cx="980044" cy="980044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3574" y="9448267"/>
            <a:ext cx="854505" cy="854505"/>
          </a:xfrm>
          <a:prstGeom prst="rect">
            <a:avLst/>
          </a:prstGeom>
        </p:spPr>
      </p:pic>
      <p:pic>
        <p:nvPicPr>
          <p:cNvPr id="19" name="Object 11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30044" y="229367"/>
            <a:ext cx="2226119" cy="1562735"/>
          </a:xfrm>
          <a:prstGeom prst="rect">
            <a:avLst/>
          </a:prstGeom>
        </p:spPr>
      </p:pic>
      <p:graphicFrame>
        <p:nvGraphicFramePr>
          <p:cNvPr id="2" name="表格 1"/>
          <p:cNvGraphicFramePr>
            <a:graphicFrameLocks noGrp="1"/>
          </p:cNvGraphicFramePr>
          <p:nvPr>
            <p:custDataLst>
              <p:tags r:id="rId6"/>
            </p:custDataLst>
          </p:nvPr>
        </p:nvGraphicFramePr>
        <p:xfrm>
          <a:off x="2317115" y="1574165"/>
          <a:ext cx="12921615" cy="23329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07205"/>
                <a:gridCol w="5121275"/>
                <a:gridCol w="3493135"/>
              </a:tblGrid>
              <a:tr h="822325"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功能名称：</a:t>
                      </a:r>
                      <a:r>
                        <a:rPr lang="en-US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6.1</a:t>
                      </a:r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原始评论查看</a:t>
                      </a:r>
                      <a:endParaRPr lang="zh-CN" sz="28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使用单位：管理人员</a:t>
                      </a:r>
                      <a:endParaRPr lang="zh-CN" sz="28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 hMerge="1">
                  <a:tcPr/>
                </a:tc>
              </a:tr>
              <a:tr h="616585"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输入部分</a:t>
                      </a:r>
                      <a:r>
                        <a:rPr lang="en-US" sz="28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I</a:t>
                      </a:r>
                      <a:endParaRPr lang="en-US" sz="28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处理描述</a:t>
                      </a:r>
                      <a:r>
                        <a:rPr lang="en-US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P</a:t>
                      </a:r>
                      <a:endParaRPr lang="en-US" sz="28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输出部分</a:t>
                      </a:r>
                      <a:r>
                        <a:rPr lang="en-US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O</a:t>
                      </a:r>
                      <a:endParaRPr lang="en-US" sz="28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</a:tr>
              <a:tr h="894080"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原始评论</a:t>
                      </a:r>
                      <a:endParaRPr lang="zh-CN" sz="28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展示原始评论的文本、评论者、评论时间</a:t>
                      </a:r>
                      <a:endParaRPr lang="zh-CN" sz="28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endParaRPr lang="en-US" sz="28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custDataLst>
              <p:tags r:id="rId7"/>
            </p:custDataLst>
          </p:nvPr>
        </p:nvGraphicFramePr>
        <p:xfrm>
          <a:off x="2317115" y="4224655"/>
          <a:ext cx="12921615" cy="24276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07205"/>
                <a:gridCol w="4975860"/>
                <a:gridCol w="3638550"/>
              </a:tblGrid>
              <a:tr h="822325"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功能名称：</a:t>
                      </a:r>
                      <a:r>
                        <a:rPr lang="en-US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6.2</a:t>
                      </a:r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评论观点聚类</a:t>
                      </a:r>
                      <a:endParaRPr lang="zh-CN" sz="28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使用单位：管理人员</a:t>
                      </a:r>
                      <a:endParaRPr lang="zh-CN" sz="28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 hMerge="1">
                  <a:tcPr/>
                </a:tc>
              </a:tr>
              <a:tr h="706120"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输入部分</a:t>
                      </a:r>
                      <a:r>
                        <a:rPr lang="en-US" sz="28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I</a:t>
                      </a:r>
                      <a:endParaRPr lang="en-US" sz="28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处理描述</a:t>
                      </a:r>
                      <a:r>
                        <a:rPr lang="en-US" sz="28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P</a:t>
                      </a:r>
                      <a:endParaRPr lang="en-US" sz="28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输出部分</a:t>
                      </a:r>
                      <a:r>
                        <a:rPr lang="en-US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O</a:t>
                      </a:r>
                      <a:endParaRPr lang="en-US" sz="28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</a:tr>
              <a:tr h="899160"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属性级情感分析结果</a:t>
                      </a:r>
                      <a:endParaRPr lang="zh-CN" sz="28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对包含各实体属性的相关评论进行聚类，并统计数量</a:t>
                      </a:r>
                      <a:endParaRPr lang="zh-CN" sz="28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聚类后的评价观点</a:t>
                      </a:r>
                      <a:endParaRPr lang="zh-CN" sz="28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custDataLst>
              <p:tags r:id="rId8"/>
            </p:custDataLst>
          </p:nvPr>
        </p:nvGraphicFramePr>
        <p:xfrm>
          <a:off x="2317115" y="6958965"/>
          <a:ext cx="12921615" cy="24263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6165"/>
                <a:gridCol w="3493135"/>
                <a:gridCol w="5822315"/>
              </a:tblGrid>
              <a:tr h="850265"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功能名称：</a:t>
                      </a:r>
                      <a:r>
                        <a:rPr lang="en-US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6.3</a:t>
                      </a:r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评论情感分析</a:t>
                      </a:r>
                      <a:endParaRPr lang="zh-CN" sz="28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sz="28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使用单位：管理人员</a:t>
                      </a:r>
                      <a:endParaRPr lang="zh-CN" sz="28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 hMerge="1">
                  <a:tcPr/>
                </a:tc>
              </a:tr>
              <a:tr h="636905"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输入部分</a:t>
                      </a:r>
                      <a:r>
                        <a:rPr lang="en-US" sz="28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I</a:t>
                      </a:r>
                      <a:endParaRPr lang="en-US" sz="28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处理描述</a:t>
                      </a:r>
                      <a:r>
                        <a:rPr lang="en-US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P</a:t>
                      </a:r>
                      <a:endParaRPr lang="en-US" sz="28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输出部分</a:t>
                      </a:r>
                      <a:r>
                        <a:rPr lang="en-US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O</a:t>
                      </a:r>
                      <a:endParaRPr lang="en-US" sz="28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</a:tr>
              <a:tr h="939165"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评论原始文本</a:t>
                      </a:r>
                      <a:endParaRPr lang="zh-CN" sz="28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对评论原始文本进行整句级情感分析</a:t>
                      </a:r>
                      <a:endParaRPr lang="zh-CN" sz="28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评论整句情感分析结果</a:t>
                      </a:r>
                      <a:endParaRPr lang="zh-CN" sz="28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pic>
        <p:nvPicPr>
          <p:cNvPr id="11" name="Object 13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0220" y="-215265"/>
            <a:ext cx="7565390" cy="1569720"/>
          </a:xfrm>
          <a:prstGeom prst="rect">
            <a:avLst/>
          </a:prstGeom>
        </p:spPr>
      </p:pic>
      <p:sp>
        <p:nvSpPr>
          <p:cNvPr id="12" name="Object5"/>
          <p:cNvSpPr/>
          <p:nvPr/>
        </p:nvSpPr>
        <p:spPr>
          <a:xfrm>
            <a:off x="819150" y="-171450"/>
            <a:ext cx="9296400" cy="1689735"/>
          </a:xfrm>
          <a:prstGeom prst="rect">
            <a:avLst/>
          </a:prstGeom>
          <a:noFill/>
        </p:spPr>
        <p:txBody>
          <a:bodyPr wrap="square" rtlCol="0" anchor="ctr"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功能描述</a:t>
            </a:r>
            <a:r>
              <a:rPr lang="en-US" altLang="zh-CN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—</a:t>
            </a: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可视化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Object 9" descr="//file.101dao.com/upload/user/image/202203/52167cd5-e84c-40ee-9f14-da9b23155b88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2898" y="1316426"/>
            <a:ext cx="15932193" cy="10199998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7" name="椭圆 6"/>
          <p:cNvSpPr/>
          <p:nvPr/>
        </p:nvSpPr>
        <p:spPr>
          <a:xfrm>
            <a:off x="6528435" y="841375"/>
            <a:ext cx="4499610" cy="143065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4" name="Object 13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790" y="-253557"/>
            <a:ext cx="2830841" cy="1569715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06069" y="-161241"/>
            <a:ext cx="1119795" cy="1119795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90022" y="468532"/>
            <a:ext cx="980044" cy="980044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440779" y="461653"/>
            <a:ext cx="854505" cy="854505"/>
          </a:xfrm>
          <a:prstGeom prst="rect">
            <a:avLst/>
          </a:prstGeom>
        </p:spPr>
      </p:pic>
      <p:sp>
        <p:nvSpPr>
          <p:cNvPr id="6" name="Object5"/>
          <p:cNvSpPr/>
          <p:nvPr/>
        </p:nvSpPr>
        <p:spPr>
          <a:xfrm>
            <a:off x="708829" y="318646"/>
            <a:ext cx="4228631" cy="64008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数据需求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190929" y="9315622"/>
            <a:ext cx="1119795" cy="1119795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60805" y="9385498"/>
            <a:ext cx="980044" cy="980044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23574" y="9448267"/>
            <a:ext cx="854505" cy="854505"/>
          </a:xfrm>
          <a:prstGeom prst="rect">
            <a:avLst/>
          </a:prstGeom>
        </p:spPr>
      </p:pic>
      <p:pic>
        <p:nvPicPr>
          <p:cNvPr id="19" name="Object 11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058262" y="50313"/>
            <a:ext cx="795801" cy="558652"/>
          </a:xfrm>
          <a:prstGeom prst="rect">
            <a:avLst/>
          </a:prstGeom>
        </p:spPr>
      </p:pic>
      <p:sp>
        <p:nvSpPr>
          <p:cNvPr id="22" name="Object10"/>
          <p:cNvSpPr/>
          <p:nvPr/>
        </p:nvSpPr>
        <p:spPr>
          <a:xfrm>
            <a:off x="7625080" y="960755"/>
            <a:ext cx="2508250" cy="119189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数据字典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Object 11" descr="preencoded.png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008739" y="4276032"/>
            <a:ext cx="1052262" cy="1216487"/>
          </a:xfrm>
          <a:prstGeom prst="rect">
            <a:avLst/>
          </a:prstGeom>
        </p:spPr>
      </p:pic>
      <p:sp>
        <p:nvSpPr>
          <p:cNvPr id="16" name="Object12"/>
          <p:cNvSpPr/>
          <p:nvPr/>
        </p:nvSpPr>
        <p:spPr>
          <a:xfrm>
            <a:off x="7435512" y="4672743"/>
            <a:ext cx="3630457" cy="53035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000" b="1" dirty="0">
                <a:solidFill>
                  <a:srgbClr val="333333"/>
                </a:solidFill>
                <a:latin typeface="微软雅黑 Light" panose="020B0502040204020203" charset="-122"/>
                <a:ea typeface="微软雅黑 Light" panose="020B0502040204020203" charset="-122"/>
              </a:rPr>
              <a:t>数据流条目</a:t>
            </a:r>
            <a:endParaRPr lang="zh-CN" altLang="en-US" sz="4000" b="1" dirty="0">
              <a:solidFill>
                <a:srgbClr val="333333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pic>
        <p:nvPicPr>
          <p:cNvPr id="21" name="Object 14" descr="preencoded.png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008739" y="6135359"/>
            <a:ext cx="1052262" cy="1216487"/>
          </a:xfrm>
          <a:prstGeom prst="rect">
            <a:avLst/>
          </a:prstGeom>
        </p:spPr>
      </p:pic>
      <p:sp>
        <p:nvSpPr>
          <p:cNvPr id="23" name="Object15"/>
          <p:cNvSpPr/>
          <p:nvPr/>
        </p:nvSpPr>
        <p:spPr>
          <a:xfrm>
            <a:off x="7360367" y="6457040"/>
            <a:ext cx="3630457" cy="53035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000" b="1" dirty="0">
                <a:solidFill>
                  <a:srgbClr val="333333"/>
                </a:solidFill>
                <a:latin typeface="微软雅黑 Light" panose="020B0502040204020203" charset="-122"/>
                <a:ea typeface="微软雅黑 Light" panose="020B0502040204020203" charset="-122"/>
              </a:rPr>
              <a:t>数据存储条目</a:t>
            </a:r>
            <a:endParaRPr lang="zh-CN" altLang="en-US" sz="4000" b="1" dirty="0">
              <a:solidFill>
                <a:srgbClr val="333333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24" name="Object16"/>
          <p:cNvSpPr/>
          <p:nvPr/>
        </p:nvSpPr>
        <p:spPr>
          <a:xfrm>
            <a:off x="7435512" y="6665711"/>
            <a:ext cx="4818592" cy="694944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endParaRPr lang="en-US" sz="1600" b="1" dirty="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pic>
        <p:nvPicPr>
          <p:cNvPr id="28" name="Object 20" descr="preencoded.png"/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348783" y="4710266"/>
            <a:ext cx="372174" cy="348020"/>
          </a:xfrm>
          <a:prstGeom prst="rect">
            <a:avLst/>
          </a:prstGeom>
        </p:spPr>
      </p:pic>
      <p:pic>
        <p:nvPicPr>
          <p:cNvPr id="30" name="Object 22" descr="preencoded.png"/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308105" y="6545188"/>
            <a:ext cx="383041" cy="39683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ject 13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0070" y="-196850"/>
            <a:ext cx="7072630" cy="1600835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59898" y="398656"/>
            <a:ext cx="1119795" cy="1119795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90022" y="468532"/>
            <a:ext cx="980044" cy="980044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04919" y="-121139"/>
            <a:ext cx="854505" cy="854505"/>
          </a:xfrm>
          <a:prstGeom prst="rect">
            <a:avLst/>
          </a:prstGeom>
        </p:spPr>
      </p:pic>
      <p:sp>
        <p:nvSpPr>
          <p:cNvPr id="6" name="Object5"/>
          <p:cNvSpPr/>
          <p:nvPr/>
        </p:nvSpPr>
        <p:spPr>
          <a:xfrm>
            <a:off x="714375" y="-241300"/>
            <a:ext cx="6958330" cy="168973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数据字典</a:t>
            </a:r>
            <a:r>
              <a:rPr lang="en-US" altLang="zh-CN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—</a:t>
            </a: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数据流条目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90929" y="9315622"/>
            <a:ext cx="1119795" cy="1119795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60805" y="9385498"/>
            <a:ext cx="980044" cy="980044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23574" y="9448267"/>
            <a:ext cx="854505" cy="854505"/>
          </a:xfrm>
          <a:prstGeom prst="rect">
            <a:avLst/>
          </a:prstGeom>
        </p:spPr>
      </p:pic>
      <p:pic>
        <p:nvPicPr>
          <p:cNvPr id="19" name="Object 11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330044" y="229367"/>
            <a:ext cx="2226119" cy="1562735"/>
          </a:xfrm>
          <a:prstGeom prst="rect">
            <a:avLst/>
          </a:prstGeom>
        </p:spPr>
      </p:pic>
      <p:graphicFrame>
        <p:nvGraphicFramePr>
          <p:cNvPr id="11" name="表格 10"/>
          <p:cNvGraphicFramePr>
            <a:graphicFrameLocks noGrp="1"/>
          </p:cNvGraphicFramePr>
          <p:nvPr>
            <p:custDataLst>
              <p:tags r:id="rId7"/>
            </p:custDataLst>
          </p:nvPr>
        </p:nvGraphicFramePr>
        <p:xfrm>
          <a:off x="2273935" y="1674495"/>
          <a:ext cx="6037580" cy="2194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59330"/>
                <a:gridCol w="3778250"/>
              </a:tblGrid>
              <a:tr h="330762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名称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用户名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</a:tr>
              <a:tr h="330762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简述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用户登录的账号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类型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varchar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</a:tr>
              <a:tr h="330762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长度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</a:tr>
              <a:tr h="330762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来源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管理人员、</a:t>
                      </a:r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顾客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</a:tr>
              <a:tr h="330762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去处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用户登录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custDataLst>
              <p:tags r:id="rId8"/>
            </p:custDataLst>
          </p:nvPr>
        </p:nvGraphicFramePr>
        <p:xfrm>
          <a:off x="2273935" y="4532630"/>
          <a:ext cx="6471920" cy="22783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57425"/>
                <a:gridCol w="4214495"/>
              </a:tblGrid>
              <a:tr h="379730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名称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密码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</a:tr>
              <a:tr h="379730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简述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用户登录的密码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</a:tr>
              <a:tr h="379730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类型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varchar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</a:tr>
              <a:tr h="379730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长度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</a:tr>
              <a:tr h="379730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来源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管理人员、分析人员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</a:tr>
              <a:tr h="379730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去处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用户登录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custDataLst>
              <p:tags r:id="rId9"/>
            </p:custDataLst>
          </p:nvPr>
        </p:nvGraphicFramePr>
        <p:xfrm>
          <a:off x="2259965" y="7499985"/>
          <a:ext cx="6485890" cy="2194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22830"/>
                <a:gridCol w="4163060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名称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用户信息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简述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描述提问者和回答者的身份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来源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用户登录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去处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D1</a:t>
                      </a:r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用户信息库、</a:t>
                      </a:r>
                      <a:r>
                        <a:rPr lang="en-US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D2</a:t>
                      </a:r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评论数据库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>
            <p:custDataLst>
              <p:tags r:id="rId10"/>
            </p:custDataLst>
          </p:nvPr>
        </p:nvGraphicFramePr>
        <p:xfrm>
          <a:off x="10876280" y="1617345"/>
          <a:ext cx="5956300" cy="22504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72640"/>
                <a:gridCol w="3883660"/>
              </a:tblGrid>
              <a:tr h="375285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名称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原始评论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</a:tr>
              <a:tr h="749300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简述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评论原始文本、评论者、评论时间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</a:tr>
              <a:tr h="375285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类型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json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</a:tr>
              <a:tr h="375285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来源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D2</a:t>
                      </a:r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评论数据库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</a:tr>
              <a:tr h="375285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去处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属性抽取、</a:t>
                      </a:r>
                      <a:r>
                        <a:rPr lang="en-US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可视化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>
            <p:custDataLst>
              <p:tags r:id="rId11"/>
            </p:custDataLst>
          </p:nvPr>
        </p:nvGraphicFramePr>
        <p:xfrm>
          <a:off x="10445115" y="4535805"/>
          <a:ext cx="6732905" cy="25514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93190"/>
                <a:gridCol w="5339715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名称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评论属性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</a:tr>
              <a:tr h="686435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简述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评论原始文本中抽取得到的实体属性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类型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varchar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长度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来源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属性抽取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</a:tr>
              <a:tr h="401955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去处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属性级情感分类、</a:t>
                      </a:r>
                      <a:r>
                        <a:rPr lang="en-US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D3</a:t>
                      </a:r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规则数据库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表格 24"/>
          <p:cNvGraphicFramePr>
            <a:graphicFrameLocks noGrp="1"/>
          </p:cNvGraphicFramePr>
          <p:nvPr>
            <p:custDataLst>
              <p:tags r:id="rId12"/>
            </p:custDataLst>
          </p:nvPr>
        </p:nvGraphicFramePr>
        <p:xfrm>
          <a:off x="10447020" y="7524115"/>
          <a:ext cx="6731000" cy="2194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65580"/>
                <a:gridCol w="5265420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名称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属性级分析规则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简述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针对抽取得到的实体属性进行分析的结果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类型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varchar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来源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属性级情感分类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去处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D3</a:t>
                      </a:r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规则数据库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449580" y="1636395"/>
            <a:ext cx="182435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、用户名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90220" y="4041775"/>
            <a:ext cx="146875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、密码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49580" y="7006590"/>
            <a:ext cx="217995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、用户信息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8778240" y="1674495"/>
            <a:ext cx="217995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、原始评论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8778240" y="4041775"/>
            <a:ext cx="217995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、评论属性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8868410" y="7087235"/>
            <a:ext cx="324675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6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、属性级分析规则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559898" y="398656"/>
            <a:ext cx="1119795" cy="1119795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90022" y="468532"/>
            <a:ext cx="980044" cy="980044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04919" y="-121139"/>
            <a:ext cx="854505" cy="854505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0929" y="9315622"/>
            <a:ext cx="1119795" cy="1119795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0805" y="9385498"/>
            <a:ext cx="980044" cy="980044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3574" y="9448267"/>
            <a:ext cx="854505" cy="854505"/>
          </a:xfrm>
          <a:prstGeom prst="rect">
            <a:avLst/>
          </a:prstGeom>
        </p:spPr>
      </p:pic>
      <p:pic>
        <p:nvPicPr>
          <p:cNvPr id="19" name="Object 11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30044" y="229367"/>
            <a:ext cx="2226119" cy="1562735"/>
          </a:xfrm>
          <a:prstGeom prst="rect">
            <a:avLst/>
          </a:prstGeom>
        </p:spPr>
      </p:pic>
      <p:graphicFrame>
        <p:nvGraphicFramePr>
          <p:cNvPr id="2" name="表格 1"/>
          <p:cNvGraphicFramePr>
            <a:graphicFrameLocks noGrp="1"/>
          </p:cNvGraphicFramePr>
          <p:nvPr>
            <p:custDataLst>
              <p:tags r:id="rId6"/>
            </p:custDataLst>
          </p:nvPr>
        </p:nvGraphicFramePr>
        <p:xfrm>
          <a:off x="4582160" y="1365250"/>
          <a:ext cx="11242040" cy="178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621020"/>
                <a:gridCol w="5621020"/>
              </a:tblGrid>
              <a:tr h="447040"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名称</a:t>
                      </a:r>
                      <a:endParaRPr lang="zh-CN" sz="28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用户信息</a:t>
                      </a:r>
                      <a:endParaRPr lang="zh-CN" sz="28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</a:tr>
              <a:tr h="447040"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简述</a:t>
                      </a:r>
                      <a:endParaRPr lang="zh-CN" sz="28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描述用户的登录</a:t>
                      </a:r>
                      <a:r>
                        <a:rPr lang="zh-CN" sz="28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信息</a:t>
                      </a:r>
                      <a:endParaRPr lang="zh-CN" sz="28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</a:tr>
              <a:tr h="447040"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组成</a:t>
                      </a:r>
                      <a:endParaRPr lang="zh-CN" sz="28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ID+</a:t>
                      </a:r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用户名</a:t>
                      </a:r>
                      <a:r>
                        <a:rPr lang="en-US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</a:t>
                      </a:r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密码</a:t>
                      </a:r>
                      <a:r>
                        <a:rPr lang="en-US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</a:t>
                      </a:r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用户身份</a:t>
                      </a:r>
                      <a:endParaRPr lang="zh-CN" sz="28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</a:tr>
              <a:tr h="447040"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组织方式</a:t>
                      </a:r>
                      <a:endParaRPr lang="zh-CN" sz="28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以</a:t>
                      </a:r>
                      <a:r>
                        <a:rPr lang="en-US" alt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为关键字</a:t>
                      </a:r>
                      <a:endParaRPr lang="zh-CN" sz="28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custDataLst>
              <p:tags r:id="rId7"/>
            </p:custDataLst>
          </p:nvPr>
        </p:nvGraphicFramePr>
        <p:xfrm>
          <a:off x="4538980" y="3992245"/>
          <a:ext cx="11242040" cy="2311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621020"/>
                <a:gridCol w="5621020"/>
              </a:tblGrid>
              <a:tr h="483870"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名称</a:t>
                      </a:r>
                      <a:endParaRPr lang="zh-CN" sz="28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评论信息</a:t>
                      </a:r>
                      <a:endParaRPr lang="zh-CN" sz="28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</a:tr>
              <a:tr h="484505"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简述</a:t>
                      </a:r>
                      <a:endParaRPr lang="zh-CN" sz="28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原始评论信息</a:t>
                      </a:r>
                      <a:endParaRPr lang="zh-CN" sz="28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</a:tr>
              <a:tr h="859155"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组成</a:t>
                      </a:r>
                      <a:endParaRPr lang="zh-CN" sz="28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评论编号</a:t>
                      </a:r>
                      <a:r>
                        <a:rPr lang="en-US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</a:t>
                      </a:r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评论文本内容</a:t>
                      </a:r>
                      <a:r>
                        <a:rPr lang="en-US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</a:t>
                      </a:r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评论时间</a:t>
                      </a:r>
                      <a:r>
                        <a:rPr lang="en-US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</a:t>
                      </a:r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评论者</a:t>
                      </a:r>
                      <a:endParaRPr lang="zh-CN" sz="28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</a:tr>
              <a:tr h="483870"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组织方式</a:t>
                      </a:r>
                      <a:endParaRPr lang="zh-CN" sz="28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以评论编号为关键字</a:t>
                      </a:r>
                      <a:endParaRPr lang="zh-CN" sz="28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custDataLst>
              <p:tags r:id="rId8"/>
            </p:custDataLst>
          </p:nvPr>
        </p:nvGraphicFramePr>
        <p:xfrm>
          <a:off x="4582160" y="6924040"/>
          <a:ext cx="11239500" cy="25533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39315"/>
                <a:gridCol w="9100185"/>
              </a:tblGrid>
              <a:tr h="578485"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名称</a:t>
                      </a:r>
                      <a:endParaRPr lang="zh-CN" sz="28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情感分析规则</a:t>
                      </a:r>
                      <a:endParaRPr lang="zh-CN" sz="28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</a:tr>
              <a:tr h="578485"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简述</a:t>
                      </a:r>
                      <a:endParaRPr lang="zh-CN" sz="28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由原始评论文本抽取得到的情感分析结论</a:t>
                      </a:r>
                      <a:endParaRPr lang="zh-CN" sz="28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</a:tr>
              <a:tr h="817880"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组成</a:t>
                      </a:r>
                      <a:endParaRPr lang="zh-CN" sz="28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评论编号</a:t>
                      </a:r>
                      <a:r>
                        <a:rPr lang="en-US" sz="28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</a:t>
                      </a:r>
                      <a:r>
                        <a:rPr lang="zh-CN" sz="28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评论文本内容</a:t>
                      </a:r>
                      <a:r>
                        <a:rPr lang="en-US" sz="28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</a:t>
                      </a:r>
                      <a:r>
                        <a:rPr lang="zh-CN" sz="28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评论属性</a:t>
                      </a:r>
                      <a:r>
                        <a:rPr lang="en-US" sz="28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sz="28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极性集合</a:t>
                      </a:r>
                      <a:r>
                        <a:rPr lang="en-US" sz="28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</a:t>
                      </a:r>
                      <a:r>
                        <a:rPr lang="zh-CN" sz="28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整体情感</a:t>
                      </a:r>
                      <a:endParaRPr lang="zh-CN" sz="28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</a:tr>
              <a:tr h="578485"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组织方式</a:t>
                      </a:r>
                      <a:endParaRPr lang="zh-CN" sz="28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以评论编号为关键字</a:t>
                      </a:r>
                      <a:endParaRPr lang="zh-CN" sz="28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pic>
        <p:nvPicPr>
          <p:cNvPr id="11" name="Object 13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0070" y="-196850"/>
            <a:ext cx="7359015" cy="1600835"/>
          </a:xfrm>
          <a:prstGeom prst="rect">
            <a:avLst/>
          </a:prstGeom>
        </p:spPr>
      </p:pic>
      <p:sp>
        <p:nvSpPr>
          <p:cNvPr id="12" name="Object5"/>
          <p:cNvSpPr/>
          <p:nvPr/>
        </p:nvSpPr>
        <p:spPr>
          <a:xfrm>
            <a:off x="714375" y="-241300"/>
            <a:ext cx="7597140" cy="1689735"/>
          </a:xfrm>
          <a:prstGeom prst="rect">
            <a:avLst/>
          </a:prstGeom>
          <a:noFill/>
        </p:spPr>
        <p:txBody>
          <a:bodyPr wrap="square" rtlCol="0" anchor="ctr"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数据字典</a:t>
            </a:r>
            <a:r>
              <a:rPr lang="en-US" altLang="zh-CN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—</a:t>
            </a: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数据存储条目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916940" y="1607185"/>
            <a:ext cx="275082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36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、用户信息</a:t>
            </a:r>
            <a:endParaRPr lang="zh-CN" altLang="en-US" sz="36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916940" y="3752215"/>
            <a:ext cx="275082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 sz="36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、评论信息</a:t>
            </a:r>
            <a:endParaRPr lang="zh-CN" altLang="en-US" sz="36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916940" y="6577330"/>
            <a:ext cx="366522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</a:t>
            </a:r>
            <a:r>
              <a:rPr lang="zh-CN" altLang="en-US" sz="36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、情感分析规则</a:t>
            </a:r>
            <a:endParaRPr lang="zh-CN" altLang="en-US" sz="36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7487285" y="150495"/>
            <a:ext cx="3033395" cy="136969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706069" y="-161241"/>
            <a:ext cx="1119795" cy="1119795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90022" y="468532"/>
            <a:ext cx="980044" cy="980044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40779" y="461653"/>
            <a:ext cx="854505" cy="854505"/>
          </a:xfrm>
          <a:prstGeom prst="rect">
            <a:avLst/>
          </a:prstGeom>
        </p:spPr>
      </p:pic>
      <p:pic>
        <p:nvPicPr>
          <p:cNvPr id="19" name="Object 1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58262" y="50313"/>
            <a:ext cx="795801" cy="558652"/>
          </a:xfrm>
          <a:prstGeom prst="rect">
            <a:avLst/>
          </a:prstGeom>
        </p:spPr>
      </p:pic>
      <p:sp>
        <p:nvSpPr>
          <p:cNvPr id="22" name="Object10"/>
          <p:cNvSpPr/>
          <p:nvPr/>
        </p:nvSpPr>
        <p:spPr>
          <a:xfrm>
            <a:off x="7748905" y="318770"/>
            <a:ext cx="2510155" cy="104965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数据库描述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314" name="图片 29" descr="E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90" y="1455420"/>
            <a:ext cx="8418830" cy="781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图片 30" descr="1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9" r="11739" b="6277"/>
          <a:stretch>
            <a:fillRect/>
          </a:stretch>
        </p:blipFill>
        <p:spPr bwMode="auto">
          <a:xfrm>
            <a:off x="9276715" y="2251075"/>
            <a:ext cx="7968615" cy="6954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Object 13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4790" y="-253557"/>
            <a:ext cx="2830841" cy="1569715"/>
          </a:xfrm>
          <a:prstGeom prst="rect">
            <a:avLst/>
          </a:prstGeom>
        </p:spPr>
      </p:pic>
      <p:sp>
        <p:nvSpPr>
          <p:cNvPr id="8" name="Object5"/>
          <p:cNvSpPr/>
          <p:nvPr/>
        </p:nvSpPr>
        <p:spPr>
          <a:xfrm>
            <a:off x="708829" y="318646"/>
            <a:ext cx="4228631" cy="640080"/>
          </a:xfrm>
          <a:prstGeom prst="rect">
            <a:avLst/>
          </a:prstGeom>
          <a:noFill/>
        </p:spPr>
        <p:txBody>
          <a:bodyPr wrap="square" rtlCol="0" anchor="ctr"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数据需求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Object10"/>
          <p:cNvSpPr/>
          <p:nvPr/>
        </p:nvSpPr>
        <p:spPr>
          <a:xfrm>
            <a:off x="7748905" y="310515"/>
            <a:ext cx="2510155" cy="1049655"/>
          </a:xfrm>
          <a:prstGeom prst="rect">
            <a:avLst/>
          </a:prstGeom>
          <a:noFill/>
        </p:spPr>
        <p:txBody>
          <a:bodyPr wrap="square" rtlCol="0" anchor="ctr"/>
          <a:p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数据库描述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684260" y="115189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实体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766550" y="9168765"/>
            <a:ext cx="2214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000" b="1"/>
              <a:t>逻辑模型</a:t>
            </a:r>
            <a:endParaRPr lang="zh-CN" altLang="en-US" sz="4000" b="1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6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0929" y="9315622"/>
            <a:ext cx="1119795" cy="1119795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60805" y="9385498"/>
            <a:ext cx="980044" cy="980044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23574" y="9448267"/>
            <a:ext cx="854505" cy="854505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930581" y="2703961"/>
            <a:ext cx="4185567" cy="5507098"/>
          </a:xfrm>
          <a:prstGeom prst="rect">
            <a:avLst/>
          </a:prstGeom>
        </p:spPr>
      </p:pic>
      <p:pic>
        <p:nvPicPr>
          <p:cNvPr id="11" name="Object 10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839141" y="2623437"/>
            <a:ext cx="1455166" cy="1248896"/>
          </a:xfrm>
          <a:prstGeom prst="rect">
            <a:avLst/>
          </a:prstGeom>
        </p:spPr>
      </p:pic>
      <p:pic>
        <p:nvPicPr>
          <p:cNvPr id="12" name="Object 1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823987" y="2703961"/>
            <a:ext cx="4185567" cy="5507098"/>
          </a:xfrm>
          <a:prstGeom prst="rect">
            <a:avLst/>
          </a:prstGeom>
        </p:spPr>
      </p:pic>
      <p:pic>
        <p:nvPicPr>
          <p:cNvPr id="13" name="Object 12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32547" y="2617179"/>
            <a:ext cx="1455166" cy="1248896"/>
          </a:xfrm>
          <a:prstGeom prst="rect">
            <a:avLst/>
          </a:prstGeom>
        </p:spPr>
      </p:pic>
      <p:sp>
        <p:nvSpPr>
          <p:cNvPr id="16" name="Object15"/>
          <p:cNvSpPr/>
          <p:nvPr/>
        </p:nvSpPr>
        <p:spPr>
          <a:xfrm>
            <a:off x="3208135" y="5897869"/>
            <a:ext cx="3630457" cy="53035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4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响应时间</a:t>
            </a:r>
            <a:endParaRPr lang="zh-CN" altLang="en-US" sz="4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Object16"/>
          <p:cNvSpPr/>
          <p:nvPr/>
        </p:nvSpPr>
        <p:spPr>
          <a:xfrm>
            <a:off x="3208136" y="6606615"/>
            <a:ext cx="3630457" cy="996696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用户任意操作后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秒</a:t>
            </a:r>
            <a:r>
              <a:rPr lang="zh-CN" altLang="en-US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内</a:t>
            </a:r>
            <a:endParaRPr lang="en-US" altLang="zh-CN" sz="28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/>
            <a:r>
              <a:rPr lang="zh-CN" altLang="en-US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系统给予反馈信息。</a:t>
            </a:r>
            <a:endParaRPr lang="zh-CN" altLang="en-US" sz="28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8" name="Object17"/>
          <p:cNvSpPr/>
          <p:nvPr/>
        </p:nvSpPr>
        <p:spPr>
          <a:xfrm>
            <a:off x="10101541" y="5943562"/>
            <a:ext cx="3630457" cy="53035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4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数据分析时间</a:t>
            </a:r>
            <a:endParaRPr lang="zh-CN" altLang="en-US" sz="4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</p:txBody>
      </p:sp>
      <p:sp>
        <p:nvSpPr>
          <p:cNvPr id="19" name="Object18"/>
          <p:cNvSpPr/>
          <p:nvPr/>
        </p:nvSpPr>
        <p:spPr>
          <a:xfrm>
            <a:off x="9894185" y="6606615"/>
            <a:ext cx="3953732" cy="996696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10000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条评论</a:t>
            </a:r>
            <a:r>
              <a:rPr lang="zh-CN" altLang="en-US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模型推理时间应在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20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秒</a:t>
            </a:r>
            <a:r>
              <a:rPr lang="zh-CN" altLang="en-US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以内</a:t>
            </a:r>
            <a:endParaRPr lang="zh-CN" altLang="en-US" sz="28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22" name="Object 21" descr="//file.101dao.com/upload/user/image/202203/b60a7020-4794-46e3-81de-9862677f57c0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46609" y="3391653"/>
            <a:ext cx="2953512" cy="2383871"/>
          </a:xfrm>
          <a:prstGeom prst="rect">
            <a:avLst/>
          </a:prstGeom>
        </p:spPr>
      </p:pic>
      <p:pic>
        <p:nvPicPr>
          <p:cNvPr id="23" name="Object 22" descr="//file.101dao.com/upload/user/image/202203/b604ef98-e219-43a6-af3f-dc5495ccca76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389723" y="3478435"/>
            <a:ext cx="2962656" cy="2383871"/>
          </a:xfrm>
          <a:prstGeom prst="rect">
            <a:avLst/>
          </a:prstGeom>
        </p:spPr>
      </p:pic>
      <p:pic>
        <p:nvPicPr>
          <p:cNvPr id="30" name="Object 2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725926" y="-389274"/>
            <a:ext cx="1119795" cy="1119795"/>
          </a:xfrm>
          <a:prstGeom prst="rect">
            <a:avLst/>
          </a:prstGeom>
        </p:spPr>
      </p:pic>
      <p:pic>
        <p:nvPicPr>
          <p:cNvPr id="31" name="Object 3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09879" y="240499"/>
            <a:ext cx="980044" cy="980044"/>
          </a:xfrm>
          <a:prstGeom prst="rect">
            <a:avLst/>
          </a:prstGeom>
        </p:spPr>
      </p:pic>
      <p:pic>
        <p:nvPicPr>
          <p:cNvPr id="32" name="Object 4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60636" y="233620"/>
            <a:ext cx="854505" cy="854505"/>
          </a:xfrm>
          <a:prstGeom prst="rect">
            <a:avLst/>
          </a:prstGeom>
        </p:spPr>
      </p:pic>
      <p:pic>
        <p:nvPicPr>
          <p:cNvPr id="2" name="Object 13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94790" y="-253557"/>
            <a:ext cx="2830841" cy="1569715"/>
          </a:xfrm>
          <a:prstGeom prst="rect">
            <a:avLst/>
          </a:prstGeom>
        </p:spPr>
      </p:pic>
      <p:sp>
        <p:nvSpPr>
          <p:cNvPr id="3" name="Object5"/>
          <p:cNvSpPr/>
          <p:nvPr/>
        </p:nvSpPr>
        <p:spPr>
          <a:xfrm>
            <a:off x="708829" y="318646"/>
            <a:ext cx="4228631" cy="640080"/>
          </a:xfrm>
          <a:prstGeom prst="rect">
            <a:avLst/>
          </a:prstGeom>
          <a:noFill/>
        </p:spPr>
        <p:txBody>
          <a:bodyPr wrap="square" rtlCol="0" anchor="ctr"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性能需求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7261225" y="958850"/>
            <a:ext cx="3032760" cy="1369060"/>
            <a:chOff x="11435" y="1510"/>
            <a:chExt cx="4776" cy="2156"/>
          </a:xfrm>
        </p:grpSpPr>
        <p:sp>
          <p:nvSpPr>
            <p:cNvPr id="6" name="椭圆 5"/>
            <p:cNvSpPr/>
            <p:nvPr/>
          </p:nvSpPr>
          <p:spPr>
            <a:xfrm>
              <a:off x="11435" y="1510"/>
              <a:ext cx="4777" cy="2157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" name="Object10"/>
            <p:cNvSpPr/>
            <p:nvPr/>
          </p:nvSpPr>
          <p:spPr>
            <a:xfrm>
              <a:off x="12290" y="1762"/>
              <a:ext cx="3480" cy="1653"/>
            </a:xfrm>
            <a:prstGeom prst="rect">
              <a:avLst/>
            </a:prstGeom>
            <a:noFill/>
          </p:spPr>
          <p:txBody>
            <a:bodyPr wrap="square" rtlCol="0" anchor="ctr"/>
            <a:p>
              <a:r>
                <a:rPr lang="zh-CN" altLang="en-US" sz="3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时间需求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6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0929" y="9315622"/>
            <a:ext cx="1119795" cy="1119795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60805" y="9385498"/>
            <a:ext cx="980044" cy="980044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23574" y="9448267"/>
            <a:ext cx="854505" cy="854505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27815" y="2498097"/>
            <a:ext cx="5083889" cy="5083889"/>
          </a:xfrm>
          <a:prstGeom prst="rect">
            <a:avLst/>
          </a:prstGeom>
        </p:spPr>
      </p:pic>
      <p:pic>
        <p:nvPicPr>
          <p:cNvPr id="11" name="Object 10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841162" y="3524792"/>
            <a:ext cx="4057194" cy="4057194"/>
          </a:xfrm>
          <a:prstGeom prst="rect">
            <a:avLst/>
          </a:prstGeom>
        </p:spPr>
      </p:pic>
      <p:pic>
        <p:nvPicPr>
          <p:cNvPr id="12" name="Object 11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430345" y="4703157"/>
            <a:ext cx="2878829" cy="2878829"/>
          </a:xfrm>
          <a:prstGeom prst="rect">
            <a:avLst/>
          </a:prstGeom>
        </p:spPr>
      </p:pic>
      <p:pic>
        <p:nvPicPr>
          <p:cNvPr id="13" name="Object 12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891191" y="5624849"/>
            <a:ext cx="1957137" cy="1957137"/>
          </a:xfrm>
          <a:prstGeom prst="rect">
            <a:avLst/>
          </a:prstGeom>
        </p:spPr>
      </p:pic>
      <p:sp>
        <p:nvSpPr>
          <p:cNvPr id="14" name="Object13"/>
          <p:cNvSpPr/>
          <p:nvPr/>
        </p:nvSpPr>
        <p:spPr>
          <a:xfrm>
            <a:off x="12089783" y="2893918"/>
            <a:ext cx="3370423" cy="53035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软件设备</a:t>
            </a:r>
            <a:endParaRPr lang="zh-CN" altLang="en-US" sz="48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</p:txBody>
      </p:sp>
      <p:sp>
        <p:nvSpPr>
          <p:cNvPr id="15" name="Object14"/>
          <p:cNvSpPr/>
          <p:nvPr/>
        </p:nvSpPr>
        <p:spPr>
          <a:xfrm>
            <a:off x="12227891" y="3608764"/>
            <a:ext cx="3630457" cy="996696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44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SQL </a:t>
            </a:r>
            <a:r>
              <a:rPr lang="en-US" sz="4400" b="1" dirty="0" err="1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Server、PyCharm</a:t>
            </a:r>
            <a:endParaRPr lang="en-US" sz="4400" b="1" dirty="0" err="1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6" name="Object15"/>
          <p:cNvSpPr/>
          <p:nvPr/>
        </p:nvSpPr>
        <p:spPr>
          <a:xfrm>
            <a:off x="14352829" y="5673238"/>
            <a:ext cx="3370423" cy="53035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</a:t>
            </a:r>
            <a:endParaRPr lang="zh-CN" altLang="en-US" sz="48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Object16"/>
          <p:cNvSpPr/>
          <p:nvPr/>
        </p:nvSpPr>
        <p:spPr>
          <a:xfrm>
            <a:off x="14471611" y="6104658"/>
            <a:ext cx="3630457" cy="996696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40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8G</a:t>
            </a:r>
            <a:r>
              <a:rPr lang="zh-CN" altLang="en-US" sz="40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以上</a:t>
            </a:r>
            <a:endParaRPr lang="zh-CN" altLang="en-US" sz="4000" b="1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8" name="Object17"/>
          <p:cNvSpPr/>
          <p:nvPr/>
        </p:nvSpPr>
        <p:spPr>
          <a:xfrm>
            <a:off x="1108745" y="2641857"/>
            <a:ext cx="3630457" cy="53035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r"/>
            <a:r>
              <a:rPr lang="zh-CN" altLang="en-US" sz="4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</a:t>
            </a:r>
            <a:endParaRPr lang="zh-CN" altLang="en-US" sz="48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Object18"/>
          <p:cNvSpPr/>
          <p:nvPr/>
        </p:nvSpPr>
        <p:spPr>
          <a:xfrm>
            <a:off x="896620" y="3124835"/>
            <a:ext cx="5042535" cy="9969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r"/>
            <a:r>
              <a:rPr lang="en-US" sz="44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Windows 7</a:t>
            </a:r>
            <a:r>
              <a:rPr lang="zh-CN" altLang="en-US" sz="44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以上</a:t>
            </a:r>
            <a:endParaRPr lang="zh-CN" altLang="en-US" sz="4400" b="1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</p:txBody>
      </p:sp>
      <p:sp>
        <p:nvSpPr>
          <p:cNvPr id="20" name="Object19"/>
          <p:cNvSpPr/>
          <p:nvPr/>
        </p:nvSpPr>
        <p:spPr>
          <a:xfrm>
            <a:off x="1771610" y="4605446"/>
            <a:ext cx="3630457" cy="53035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r"/>
            <a:r>
              <a:rPr lang="zh-CN" altLang="en-US" sz="4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磁盘空间</a:t>
            </a:r>
            <a:endParaRPr lang="zh-CN" altLang="en-US" sz="48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Object22"/>
          <p:cNvSpPr/>
          <p:nvPr/>
        </p:nvSpPr>
        <p:spPr>
          <a:xfrm>
            <a:off x="7865386" y="6212319"/>
            <a:ext cx="2008746" cy="969264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endParaRPr lang="en-US" sz="1500" dirty="0"/>
          </a:p>
        </p:txBody>
      </p:sp>
      <p:sp>
        <p:nvSpPr>
          <p:cNvPr id="25" name="Object24"/>
          <p:cNvSpPr/>
          <p:nvPr/>
        </p:nvSpPr>
        <p:spPr>
          <a:xfrm>
            <a:off x="7430346" y="3988473"/>
            <a:ext cx="2878828" cy="53035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4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硬件环境</a:t>
            </a:r>
            <a:endParaRPr lang="zh-CN" altLang="en-US" sz="4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</p:txBody>
      </p:sp>
      <p:sp>
        <p:nvSpPr>
          <p:cNvPr id="26" name="Object25"/>
          <p:cNvSpPr/>
          <p:nvPr/>
        </p:nvSpPr>
        <p:spPr>
          <a:xfrm>
            <a:off x="7327389" y="2812359"/>
            <a:ext cx="3032970" cy="59397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4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软件接口</a:t>
            </a:r>
            <a:endParaRPr lang="zh-CN" altLang="en-US" sz="4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</p:txBody>
      </p:sp>
      <p:sp>
        <p:nvSpPr>
          <p:cNvPr id="27" name="Object26"/>
          <p:cNvSpPr/>
          <p:nvPr/>
        </p:nvSpPr>
        <p:spPr>
          <a:xfrm>
            <a:off x="9806995" y="4941970"/>
            <a:ext cx="2029472" cy="0"/>
          </a:xfrm>
          <a:custGeom>
            <a:avLst/>
            <a:gdLst/>
            <a:ahLst/>
            <a:cxnLst/>
            <a:rect l="l" t="t" r="r" b="b"/>
            <a:pathLst>
              <a:path w="2029472">
                <a:moveTo>
                  <a:pt x="2029472" y="0"/>
                </a:moveTo>
                <a:lnTo>
                  <a:pt x="0" y="0"/>
                </a:lnTo>
              </a:path>
            </a:pathLst>
          </a:custGeom>
          <a:noFill/>
          <a:ln w="19050">
            <a:solidFill>
              <a:srgbClr val="696969"/>
            </a:solidFill>
            <a:prstDash val="solid"/>
            <a:headEnd type="none"/>
            <a:tailEnd type="none"/>
          </a:ln>
        </p:spPr>
      </p:sp>
      <p:sp>
        <p:nvSpPr>
          <p:cNvPr id="28" name="Object27"/>
          <p:cNvSpPr/>
          <p:nvPr/>
        </p:nvSpPr>
        <p:spPr>
          <a:xfrm>
            <a:off x="11846991" y="4917767"/>
            <a:ext cx="0" cy="1038362"/>
          </a:xfrm>
          <a:custGeom>
            <a:avLst/>
            <a:gdLst/>
            <a:ahLst/>
            <a:cxnLst/>
            <a:rect l="l" t="t" r="r" b="b"/>
            <a:pathLst>
              <a:path h="1038362">
                <a:moveTo>
                  <a:pt x="0" y="0"/>
                </a:moveTo>
                <a:lnTo>
                  <a:pt x="0" y="1038362"/>
                </a:lnTo>
              </a:path>
            </a:pathLst>
          </a:custGeom>
          <a:noFill/>
          <a:ln w="19050">
            <a:solidFill>
              <a:srgbClr val="696969"/>
            </a:solidFill>
            <a:prstDash val="solid"/>
            <a:headEnd type="none"/>
            <a:tailEnd type="none"/>
          </a:ln>
        </p:spPr>
      </p:sp>
      <p:sp>
        <p:nvSpPr>
          <p:cNvPr id="29" name="Object28"/>
          <p:cNvSpPr/>
          <p:nvPr/>
        </p:nvSpPr>
        <p:spPr>
          <a:xfrm flipV="1">
            <a:off x="11846991" y="5932645"/>
            <a:ext cx="2318952" cy="94191"/>
          </a:xfrm>
          <a:custGeom>
            <a:avLst/>
            <a:gdLst/>
            <a:ahLst/>
            <a:cxnLst/>
            <a:rect l="l" t="t" r="r" b="b"/>
            <a:pathLst>
              <a:path w="384427">
                <a:moveTo>
                  <a:pt x="384427" y="0"/>
                </a:moveTo>
                <a:lnTo>
                  <a:pt x="0" y="0"/>
                </a:lnTo>
              </a:path>
            </a:pathLst>
          </a:custGeom>
          <a:noFill/>
          <a:ln w="19050">
            <a:solidFill>
              <a:srgbClr val="696969"/>
            </a:solidFill>
            <a:prstDash val="solid"/>
            <a:headEnd type="arrow"/>
            <a:tailEnd type="none"/>
          </a:ln>
        </p:spPr>
      </p:sp>
      <p:sp>
        <p:nvSpPr>
          <p:cNvPr id="30" name="Object29"/>
          <p:cNvSpPr/>
          <p:nvPr/>
        </p:nvSpPr>
        <p:spPr>
          <a:xfrm flipV="1">
            <a:off x="9683678" y="3178887"/>
            <a:ext cx="1866134" cy="183994"/>
          </a:xfrm>
          <a:custGeom>
            <a:avLst/>
            <a:gdLst/>
            <a:ahLst/>
            <a:cxnLst/>
            <a:rect l="l" t="t" r="r" b="b"/>
            <a:pathLst>
              <a:path w="1866134">
                <a:moveTo>
                  <a:pt x="1866134" y="0"/>
                </a:moveTo>
                <a:lnTo>
                  <a:pt x="0" y="0"/>
                </a:lnTo>
              </a:path>
            </a:pathLst>
          </a:custGeom>
          <a:noFill/>
          <a:ln w="19050">
            <a:solidFill>
              <a:srgbClr val="696969"/>
            </a:solidFill>
            <a:prstDash val="solid"/>
            <a:headEnd type="none"/>
            <a:tailEnd type="none"/>
          </a:ln>
        </p:spPr>
      </p:sp>
      <p:sp>
        <p:nvSpPr>
          <p:cNvPr id="31" name="Object30"/>
          <p:cNvSpPr/>
          <p:nvPr/>
        </p:nvSpPr>
        <p:spPr>
          <a:xfrm>
            <a:off x="11531202" y="3159094"/>
            <a:ext cx="69143" cy="213276"/>
          </a:xfrm>
          <a:custGeom>
            <a:avLst/>
            <a:gdLst/>
            <a:ahLst/>
            <a:cxnLst/>
            <a:rect l="l" t="t" r="r" b="b"/>
            <a:pathLst>
              <a:path h="1038362">
                <a:moveTo>
                  <a:pt x="0" y="0"/>
                </a:moveTo>
                <a:lnTo>
                  <a:pt x="0" y="1038362"/>
                </a:lnTo>
              </a:path>
            </a:pathLst>
          </a:custGeom>
          <a:noFill/>
          <a:ln w="19050">
            <a:solidFill>
              <a:srgbClr val="696969"/>
            </a:solidFill>
            <a:prstDash val="solid"/>
            <a:headEnd type="none"/>
            <a:tailEnd type="none"/>
          </a:ln>
        </p:spPr>
      </p:sp>
      <p:sp>
        <p:nvSpPr>
          <p:cNvPr id="32" name="Object31"/>
          <p:cNvSpPr/>
          <p:nvPr/>
        </p:nvSpPr>
        <p:spPr>
          <a:xfrm>
            <a:off x="11518684" y="3159094"/>
            <a:ext cx="466096" cy="0"/>
          </a:xfrm>
          <a:custGeom>
            <a:avLst/>
            <a:gdLst/>
            <a:ahLst/>
            <a:cxnLst/>
            <a:rect l="l" t="t" r="r" b="b"/>
            <a:pathLst>
              <a:path w="466096">
                <a:moveTo>
                  <a:pt x="466096" y="0"/>
                </a:moveTo>
                <a:lnTo>
                  <a:pt x="0" y="0"/>
                </a:lnTo>
              </a:path>
            </a:pathLst>
          </a:custGeom>
          <a:noFill/>
          <a:ln w="19050">
            <a:solidFill>
              <a:srgbClr val="696969"/>
            </a:solidFill>
            <a:prstDash val="solid"/>
            <a:headEnd type="arrow"/>
            <a:tailEnd type="none"/>
          </a:ln>
        </p:spPr>
      </p:sp>
      <p:sp>
        <p:nvSpPr>
          <p:cNvPr id="33" name="Object32"/>
          <p:cNvSpPr/>
          <p:nvPr/>
        </p:nvSpPr>
        <p:spPr>
          <a:xfrm flipV="1">
            <a:off x="5903616" y="3372370"/>
            <a:ext cx="1809236" cy="1081733"/>
          </a:xfrm>
          <a:custGeom>
            <a:avLst/>
            <a:gdLst/>
            <a:ahLst/>
            <a:cxnLst/>
            <a:rect l="l" t="t" r="r" b="b"/>
            <a:pathLst>
              <a:path w="2227811">
                <a:moveTo>
                  <a:pt x="2227811" y="0"/>
                </a:moveTo>
                <a:lnTo>
                  <a:pt x="0" y="0"/>
                </a:lnTo>
              </a:path>
            </a:pathLst>
          </a:custGeom>
          <a:noFill/>
          <a:ln w="19050">
            <a:solidFill>
              <a:srgbClr val="696969"/>
            </a:solidFill>
            <a:prstDash val="solid"/>
            <a:headEnd type="none"/>
            <a:tailEnd type="none"/>
          </a:ln>
        </p:spPr>
      </p:sp>
      <p:sp>
        <p:nvSpPr>
          <p:cNvPr id="34" name="Object33"/>
          <p:cNvSpPr/>
          <p:nvPr/>
        </p:nvSpPr>
        <p:spPr>
          <a:xfrm>
            <a:off x="5903615" y="4452970"/>
            <a:ext cx="45719" cy="484949"/>
          </a:xfrm>
          <a:custGeom>
            <a:avLst/>
            <a:gdLst/>
            <a:ahLst/>
            <a:cxnLst/>
            <a:rect l="l" t="t" r="r" b="b"/>
            <a:pathLst>
              <a:path h="466679">
                <a:moveTo>
                  <a:pt x="0" y="0"/>
                </a:moveTo>
                <a:lnTo>
                  <a:pt x="0" y="466679"/>
                </a:lnTo>
              </a:path>
            </a:pathLst>
          </a:custGeom>
          <a:noFill/>
          <a:ln w="19050">
            <a:solidFill>
              <a:srgbClr val="696969"/>
            </a:solidFill>
            <a:prstDash val="solid"/>
            <a:headEnd type="none"/>
            <a:tailEnd type="none"/>
          </a:ln>
        </p:spPr>
      </p:sp>
      <p:sp>
        <p:nvSpPr>
          <p:cNvPr id="35" name="Object34"/>
          <p:cNvSpPr/>
          <p:nvPr/>
        </p:nvSpPr>
        <p:spPr>
          <a:xfrm>
            <a:off x="5590717" y="4937919"/>
            <a:ext cx="322812" cy="762178"/>
          </a:xfrm>
          <a:custGeom>
            <a:avLst/>
            <a:gdLst/>
            <a:ahLst/>
            <a:cxnLst/>
            <a:rect l="l" t="t" r="r" b="b"/>
            <a:pathLst>
              <a:path w="174421">
                <a:moveTo>
                  <a:pt x="174421" y="0"/>
                </a:moveTo>
                <a:lnTo>
                  <a:pt x="0" y="0"/>
                </a:lnTo>
              </a:path>
            </a:pathLst>
          </a:custGeom>
          <a:noFill/>
          <a:ln w="19050">
            <a:solidFill>
              <a:srgbClr val="696969"/>
            </a:solidFill>
            <a:prstDash val="solid"/>
            <a:headEnd type="none"/>
            <a:tailEnd type="arrow"/>
          </a:ln>
        </p:spPr>
      </p:sp>
      <p:sp>
        <p:nvSpPr>
          <p:cNvPr id="36" name="Object35"/>
          <p:cNvSpPr/>
          <p:nvPr/>
        </p:nvSpPr>
        <p:spPr>
          <a:xfrm flipV="1">
            <a:off x="6249793" y="3013528"/>
            <a:ext cx="1593076" cy="45719"/>
          </a:xfrm>
          <a:custGeom>
            <a:avLst/>
            <a:gdLst/>
            <a:ahLst/>
            <a:cxnLst/>
            <a:rect l="l" t="t" r="r" b="b"/>
            <a:pathLst>
              <a:path w="1901135">
                <a:moveTo>
                  <a:pt x="1901135" y="0"/>
                </a:moveTo>
                <a:lnTo>
                  <a:pt x="0" y="0"/>
                </a:lnTo>
              </a:path>
            </a:pathLst>
          </a:custGeom>
          <a:noFill/>
          <a:ln w="19050">
            <a:solidFill>
              <a:srgbClr val="696969"/>
            </a:solidFill>
            <a:prstDash val="solid"/>
            <a:headEnd type="none"/>
            <a:tailEnd type="none"/>
          </a:ln>
        </p:spPr>
      </p:sp>
      <p:sp>
        <p:nvSpPr>
          <p:cNvPr id="37" name="Object36"/>
          <p:cNvSpPr/>
          <p:nvPr/>
        </p:nvSpPr>
        <p:spPr>
          <a:xfrm flipH="1" flipV="1">
            <a:off x="5649736" y="2726977"/>
            <a:ext cx="604519" cy="331135"/>
          </a:xfrm>
          <a:custGeom>
            <a:avLst/>
            <a:gdLst/>
            <a:ahLst/>
            <a:cxnLst/>
            <a:rect l="l" t="t" r="r" b="b"/>
            <a:pathLst>
              <a:path h="105003">
                <a:moveTo>
                  <a:pt x="0" y="0"/>
                </a:moveTo>
                <a:lnTo>
                  <a:pt x="0" y="105003"/>
                </a:lnTo>
              </a:path>
            </a:pathLst>
          </a:custGeom>
          <a:noFill/>
          <a:ln w="19050">
            <a:solidFill>
              <a:srgbClr val="696969"/>
            </a:solidFill>
            <a:prstDash val="solid"/>
            <a:headEnd type="none"/>
            <a:tailEnd type="none"/>
          </a:ln>
        </p:spPr>
      </p:sp>
      <p:sp>
        <p:nvSpPr>
          <p:cNvPr id="38" name="Object37"/>
          <p:cNvSpPr/>
          <p:nvPr/>
        </p:nvSpPr>
        <p:spPr>
          <a:xfrm>
            <a:off x="5125305" y="2734768"/>
            <a:ext cx="1128950" cy="59304"/>
          </a:xfrm>
          <a:custGeom>
            <a:avLst/>
            <a:gdLst/>
            <a:ahLst/>
            <a:cxnLst/>
            <a:rect l="l" t="t" r="r" b="b"/>
            <a:pathLst>
              <a:path w="524431">
                <a:moveTo>
                  <a:pt x="524431" y="0"/>
                </a:moveTo>
                <a:lnTo>
                  <a:pt x="0" y="0"/>
                </a:lnTo>
              </a:path>
            </a:pathLst>
          </a:custGeom>
          <a:noFill/>
          <a:ln w="19050">
            <a:solidFill>
              <a:srgbClr val="696969"/>
            </a:solidFill>
            <a:prstDash val="solid"/>
            <a:headEnd type="none"/>
            <a:tailEnd type="arrow"/>
          </a:ln>
        </p:spPr>
      </p:sp>
      <p:pic>
        <p:nvPicPr>
          <p:cNvPr id="40" name="Object 2" descr="preencoded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-725926" y="-389274"/>
            <a:ext cx="1119795" cy="1119795"/>
          </a:xfrm>
          <a:prstGeom prst="rect">
            <a:avLst/>
          </a:prstGeom>
        </p:spPr>
      </p:pic>
      <p:pic>
        <p:nvPicPr>
          <p:cNvPr id="41" name="Object 3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09879" y="240499"/>
            <a:ext cx="980044" cy="980044"/>
          </a:xfrm>
          <a:prstGeom prst="rect">
            <a:avLst/>
          </a:prstGeom>
        </p:spPr>
      </p:pic>
      <p:pic>
        <p:nvPicPr>
          <p:cNvPr id="42" name="Object 4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60636" y="233620"/>
            <a:ext cx="854505" cy="854505"/>
          </a:xfrm>
          <a:prstGeom prst="rect">
            <a:avLst/>
          </a:prstGeom>
        </p:spPr>
      </p:pic>
      <p:sp>
        <p:nvSpPr>
          <p:cNvPr id="44" name="Object16"/>
          <p:cNvSpPr/>
          <p:nvPr/>
        </p:nvSpPr>
        <p:spPr>
          <a:xfrm>
            <a:off x="3696690" y="4983502"/>
            <a:ext cx="3630457" cy="996696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40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10G</a:t>
            </a:r>
            <a:r>
              <a:rPr lang="zh-CN" altLang="en-US" sz="40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以上</a:t>
            </a:r>
            <a:endParaRPr lang="zh-CN" altLang="en-US" sz="4000" b="1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5" name="Object27"/>
          <p:cNvSpPr/>
          <p:nvPr/>
        </p:nvSpPr>
        <p:spPr>
          <a:xfrm>
            <a:off x="4530429" y="6026840"/>
            <a:ext cx="144729" cy="694944"/>
          </a:xfrm>
          <a:custGeom>
            <a:avLst/>
            <a:gdLst/>
            <a:ahLst/>
            <a:cxnLst/>
            <a:rect l="l" t="t" r="r" b="b"/>
            <a:pathLst>
              <a:path h="1038362">
                <a:moveTo>
                  <a:pt x="0" y="0"/>
                </a:moveTo>
                <a:lnTo>
                  <a:pt x="0" y="1038362"/>
                </a:lnTo>
              </a:path>
            </a:pathLst>
          </a:custGeom>
          <a:noFill/>
          <a:ln w="19050">
            <a:solidFill>
              <a:srgbClr val="696969"/>
            </a:solidFill>
            <a:prstDash val="solid"/>
            <a:headEnd type="none"/>
            <a:tailEnd type="none"/>
          </a:ln>
        </p:spPr>
      </p:sp>
      <p:sp>
        <p:nvSpPr>
          <p:cNvPr id="46" name="Object26"/>
          <p:cNvSpPr/>
          <p:nvPr/>
        </p:nvSpPr>
        <p:spPr>
          <a:xfrm flipV="1">
            <a:off x="4530429" y="5956129"/>
            <a:ext cx="2734100" cy="62390"/>
          </a:xfrm>
          <a:custGeom>
            <a:avLst/>
            <a:gdLst/>
            <a:ahLst/>
            <a:cxnLst/>
            <a:rect l="l" t="t" r="r" b="b"/>
            <a:pathLst>
              <a:path w="2029472">
                <a:moveTo>
                  <a:pt x="2029472" y="0"/>
                </a:moveTo>
                <a:lnTo>
                  <a:pt x="0" y="0"/>
                </a:lnTo>
              </a:path>
            </a:pathLst>
          </a:custGeom>
          <a:noFill/>
          <a:ln w="19050">
            <a:solidFill>
              <a:srgbClr val="696969"/>
            </a:solidFill>
            <a:prstDash val="solid"/>
            <a:headEnd type="none"/>
            <a:tailEnd type="none"/>
          </a:ln>
        </p:spPr>
      </p:sp>
      <p:sp>
        <p:nvSpPr>
          <p:cNvPr id="47" name="Object37"/>
          <p:cNvSpPr/>
          <p:nvPr/>
        </p:nvSpPr>
        <p:spPr>
          <a:xfrm>
            <a:off x="3415824" y="6703497"/>
            <a:ext cx="1128950" cy="59304"/>
          </a:xfrm>
          <a:custGeom>
            <a:avLst/>
            <a:gdLst/>
            <a:ahLst/>
            <a:cxnLst/>
            <a:rect l="l" t="t" r="r" b="b"/>
            <a:pathLst>
              <a:path w="524431">
                <a:moveTo>
                  <a:pt x="524431" y="0"/>
                </a:moveTo>
                <a:lnTo>
                  <a:pt x="0" y="0"/>
                </a:lnTo>
              </a:path>
            </a:pathLst>
          </a:custGeom>
          <a:noFill/>
          <a:ln w="19050">
            <a:solidFill>
              <a:srgbClr val="696969"/>
            </a:solidFill>
            <a:prstDash val="solid"/>
            <a:headEnd type="none"/>
            <a:tailEnd type="arrow"/>
          </a:ln>
        </p:spPr>
      </p:sp>
      <p:sp>
        <p:nvSpPr>
          <p:cNvPr id="48" name="Object16"/>
          <p:cNvSpPr/>
          <p:nvPr/>
        </p:nvSpPr>
        <p:spPr>
          <a:xfrm>
            <a:off x="1727200" y="7037070"/>
            <a:ext cx="4249420" cy="9969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altLang="zh-CN" sz="40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RTX 2080Ti</a:t>
            </a:r>
            <a:r>
              <a:rPr lang="zh-CN" altLang="en-US" sz="40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以上</a:t>
            </a:r>
            <a:endParaRPr lang="zh-CN" altLang="en-US" sz="4000" b="1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0" name="Object19"/>
          <p:cNvSpPr/>
          <p:nvPr/>
        </p:nvSpPr>
        <p:spPr>
          <a:xfrm>
            <a:off x="-362434" y="6420897"/>
            <a:ext cx="3630457" cy="53035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r"/>
            <a:r>
              <a:rPr lang="en-US" sz="4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endParaRPr lang="en-US" sz="48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Object 13" descr="preencoded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94790" y="-253557"/>
            <a:ext cx="2830841" cy="1569715"/>
          </a:xfrm>
          <a:prstGeom prst="rect">
            <a:avLst/>
          </a:prstGeom>
        </p:spPr>
      </p:pic>
      <p:sp>
        <p:nvSpPr>
          <p:cNvPr id="21" name="Object5"/>
          <p:cNvSpPr/>
          <p:nvPr/>
        </p:nvSpPr>
        <p:spPr>
          <a:xfrm>
            <a:off x="708829" y="318646"/>
            <a:ext cx="4228631" cy="640080"/>
          </a:xfrm>
          <a:prstGeom prst="rect">
            <a:avLst/>
          </a:prstGeom>
          <a:noFill/>
        </p:spPr>
        <p:txBody>
          <a:bodyPr wrap="square" rtlCol="0" anchor="ctr"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运行需求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71351" y="530871"/>
            <a:ext cx="8813778" cy="8813778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5383" y="1574903"/>
            <a:ext cx="6725714" cy="6725714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1332" y="1081011"/>
            <a:ext cx="7713816" cy="7713816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624687" y="2313073"/>
            <a:ext cx="5249374" cy="5249374"/>
          </a:xfrm>
          <a:prstGeom prst="rect">
            <a:avLst/>
          </a:prstGeom>
        </p:spPr>
      </p:pic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002875" y="2934885"/>
            <a:ext cx="4005749" cy="4005749"/>
          </a:xfrm>
          <a:prstGeom prst="rect">
            <a:avLst/>
          </a:prstGeom>
        </p:spPr>
      </p:pic>
      <p:pic>
        <p:nvPicPr>
          <p:cNvPr id="7" name="Object 6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2297125" y="2640635"/>
            <a:ext cx="4594250" cy="4594250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31793" y="2313073"/>
            <a:ext cx="5249374" cy="5249374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53605" y="2934885"/>
            <a:ext cx="4005749" cy="4005749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59355" y="2640635"/>
            <a:ext cx="4594250" cy="4594250"/>
          </a:xfrm>
          <a:prstGeom prst="rect">
            <a:avLst/>
          </a:prstGeom>
        </p:spPr>
      </p:pic>
      <p:sp>
        <p:nvSpPr>
          <p:cNvPr id="11" name="Object10"/>
          <p:cNvSpPr/>
          <p:nvPr/>
        </p:nvSpPr>
        <p:spPr>
          <a:xfrm>
            <a:off x="5917876" y="4654635"/>
            <a:ext cx="5720729" cy="22860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8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可行性分析</a:t>
            </a:r>
            <a:endParaRPr lang="en-US" sz="8000" dirty="0">
              <a:solidFill>
                <a:schemeClr val="accent1">
                  <a:lumMod val="60000"/>
                  <a:lumOff val="40000"/>
                </a:schemeClr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12" name="Object11"/>
          <p:cNvSpPr/>
          <p:nvPr/>
        </p:nvSpPr>
        <p:spPr>
          <a:xfrm>
            <a:off x="5917876" y="2713058"/>
            <a:ext cx="5720729" cy="17373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9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Noto Sans S Chinese Regular" pitchFamily="34" charset="0"/>
                <a:ea typeface="Noto Sans S Chinese Regular" pitchFamily="34" charset="-122"/>
                <a:cs typeface="Noto Sans S Chinese Regular" pitchFamily="34" charset="-120"/>
              </a:rPr>
              <a:t>04</a:t>
            </a:r>
            <a:endParaRPr lang="en-US" sz="15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Object12"/>
          <p:cNvSpPr/>
          <p:nvPr/>
        </p:nvSpPr>
        <p:spPr>
          <a:xfrm>
            <a:off x="7814469" y="4450418"/>
            <a:ext cx="1927543" cy="0"/>
          </a:xfrm>
          <a:custGeom>
            <a:avLst/>
            <a:gdLst/>
            <a:ahLst/>
            <a:cxnLst/>
            <a:rect l="l" t="t" r="r" b="b"/>
            <a:pathLst>
              <a:path w="1927543">
                <a:moveTo>
                  <a:pt x="0" y="0"/>
                </a:moveTo>
                <a:lnTo>
                  <a:pt x="1927543" y="0"/>
                </a:lnTo>
              </a:path>
            </a:pathLst>
          </a:custGeom>
          <a:noFill/>
          <a:ln w="57150">
            <a:solidFill>
              <a:srgbClr val="3B4761"/>
            </a:solidFill>
            <a:prstDash val="solid"/>
            <a:headEnd type="none"/>
            <a:tailEnd type="none"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71351" y="530871"/>
            <a:ext cx="8813778" cy="8813778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15383" y="1574903"/>
            <a:ext cx="6725714" cy="6725714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21332" y="1080852"/>
            <a:ext cx="7713816" cy="7713816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-2624687" y="2313073"/>
            <a:ext cx="5249374" cy="5249374"/>
          </a:xfrm>
          <a:prstGeom prst="rect">
            <a:avLst/>
          </a:prstGeom>
        </p:spPr>
      </p:pic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-2002875" y="2934885"/>
            <a:ext cx="4005749" cy="4005749"/>
          </a:xfrm>
          <a:prstGeom prst="rect">
            <a:avLst/>
          </a:prstGeom>
        </p:spPr>
      </p:pic>
      <p:pic>
        <p:nvPicPr>
          <p:cNvPr id="7" name="Object 6" descr="preencoded.png"/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-2297125" y="2640635"/>
            <a:ext cx="4594250" cy="4594250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4931793" y="2313073"/>
            <a:ext cx="5249374" cy="5249374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5553605" y="2934885"/>
            <a:ext cx="4005749" cy="4005749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5259355" y="2640635"/>
            <a:ext cx="4594250" cy="4594250"/>
          </a:xfrm>
          <a:prstGeom prst="rect">
            <a:avLst/>
          </a:prstGeom>
        </p:spPr>
      </p:pic>
      <p:sp>
        <p:nvSpPr>
          <p:cNvPr id="11" name="Object10"/>
          <p:cNvSpPr/>
          <p:nvPr/>
        </p:nvSpPr>
        <p:spPr>
          <a:xfrm>
            <a:off x="5917876" y="4654635"/>
            <a:ext cx="5720729" cy="22860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8000" b="1" dirty="0">
                <a:solidFill>
                  <a:srgbClr val="3B4761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项目介绍</a:t>
            </a:r>
            <a:endParaRPr lang="zh-CN" altLang="en-US" sz="8000" b="1" dirty="0">
              <a:solidFill>
                <a:srgbClr val="3B4761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12" name="Object11"/>
          <p:cNvSpPr/>
          <p:nvPr/>
        </p:nvSpPr>
        <p:spPr>
          <a:xfrm>
            <a:off x="5917876" y="2713058"/>
            <a:ext cx="5720729" cy="17373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9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Noto Sans S Chinese Regular" pitchFamily="34" charset="0"/>
                <a:ea typeface="Noto Sans S Chinese Regular" pitchFamily="34" charset="-122"/>
                <a:cs typeface="Noto Sans S Chinese Regular" pitchFamily="34" charset="-120"/>
              </a:rPr>
              <a:t>01</a:t>
            </a:r>
            <a:endParaRPr lang="en-US" sz="15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Object12"/>
          <p:cNvSpPr/>
          <p:nvPr/>
        </p:nvSpPr>
        <p:spPr>
          <a:xfrm>
            <a:off x="7814469" y="4450418"/>
            <a:ext cx="1927543" cy="0"/>
          </a:xfrm>
          <a:custGeom>
            <a:avLst/>
            <a:gdLst/>
            <a:ahLst/>
            <a:cxnLst/>
            <a:rect l="l" t="t" r="r" b="b"/>
            <a:pathLst>
              <a:path w="1927543">
                <a:moveTo>
                  <a:pt x="0" y="0"/>
                </a:moveTo>
                <a:lnTo>
                  <a:pt x="1927543" y="0"/>
                </a:lnTo>
              </a:path>
            </a:pathLst>
          </a:custGeom>
          <a:noFill/>
          <a:ln w="57150">
            <a:solidFill>
              <a:srgbClr val="3B4761"/>
            </a:solidFill>
            <a:prstDash val="solid"/>
            <a:headEnd type="none"/>
            <a:tailEnd type="none"/>
          </a:ln>
        </p:spPr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6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0929" y="9315622"/>
            <a:ext cx="1119795" cy="1119795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60805" y="9385498"/>
            <a:ext cx="980044" cy="980044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23574" y="9448267"/>
            <a:ext cx="854505" cy="854505"/>
          </a:xfrm>
          <a:prstGeom prst="rect">
            <a:avLst/>
          </a:prstGeom>
        </p:spPr>
      </p:pic>
      <p:sp>
        <p:nvSpPr>
          <p:cNvPr id="10" name="Object9"/>
          <p:cNvSpPr/>
          <p:nvPr/>
        </p:nvSpPr>
        <p:spPr>
          <a:xfrm>
            <a:off x="1989571" y="5311439"/>
            <a:ext cx="13577339" cy="0"/>
          </a:xfrm>
          <a:custGeom>
            <a:avLst/>
            <a:gdLst/>
            <a:ahLst/>
            <a:cxnLst/>
            <a:rect l="l" t="t" r="r" b="b"/>
            <a:pathLst>
              <a:path w="13577339">
                <a:moveTo>
                  <a:pt x="0" y="0"/>
                </a:moveTo>
                <a:lnTo>
                  <a:pt x="13577339" y="0"/>
                </a:lnTo>
              </a:path>
            </a:pathLst>
          </a:custGeom>
          <a:noFill/>
          <a:ln w="28575">
            <a:solidFill>
              <a:srgbClr val="33335E"/>
            </a:solidFill>
            <a:prstDash val="solid"/>
            <a:headEnd type="none"/>
            <a:tailEnd type="none"/>
          </a:ln>
        </p:spPr>
      </p:sp>
      <p:pic>
        <p:nvPicPr>
          <p:cNvPr id="11" name="Object 10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99205" y="5172406"/>
            <a:ext cx="254164" cy="254164"/>
          </a:xfrm>
          <a:prstGeom prst="rect">
            <a:avLst/>
          </a:prstGeom>
        </p:spPr>
      </p:pic>
      <p:pic>
        <p:nvPicPr>
          <p:cNvPr id="12" name="Object 11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074682" y="5171616"/>
            <a:ext cx="254164" cy="254164"/>
          </a:xfrm>
          <a:prstGeom prst="rect">
            <a:avLst/>
          </a:prstGeom>
        </p:spPr>
      </p:pic>
      <p:pic>
        <p:nvPicPr>
          <p:cNvPr id="14" name="Object 13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361814" y="5172406"/>
            <a:ext cx="254164" cy="254164"/>
          </a:xfrm>
          <a:prstGeom prst="rect">
            <a:avLst/>
          </a:prstGeom>
        </p:spPr>
      </p:pic>
      <p:pic>
        <p:nvPicPr>
          <p:cNvPr id="15" name="Object 14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810497" y="5166960"/>
            <a:ext cx="254164" cy="254164"/>
          </a:xfrm>
          <a:prstGeom prst="rect">
            <a:avLst/>
          </a:prstGeom>
        </p:spPr>
      </p:pic>
      <p:pic>
        <p:nvPicPr>
          <p:cNvPr id="16" name="Object 15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862397" y="3445857"/>
            <a:ext cx="1327779" cy="1327779"/>
          </a:xfrm>
          <a:prstGeom prst="rect">
            <a:avLst/>
          </a:prstGeom>
        </p:spPr>
      </p:pic>
      <p:pic>
        <p:nvPicPr>
          <p:cNvPr id="17" name="Object 16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565040" y="5717718"/>
            <a:ext cx="1327779" cy="1327779"/>
          </a:xfrm>
          <a:prstGeom prst="rect">
            <a:avLst/>
          </a:prstGeom>
        </p:spPr>
      </p:pic>
      <p:pic>
        <p:nvPicPr>
          <p:cNvPr id="18" name="Object 17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742567" y="3575725"/>
            <a:ext cx="1327779" cy="1327779"/>
          </a:xfrm>
          <a:prstGeom prst="rect">
            <a:avLst/>
          </a:prstGeom>
        </p:spPr>
      </p:pic>
      <p:pic>
        <p:nvPicPr>
          <p:cNvPr id="20" name="Object 19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3366303" y="5713331"/>
            <a:ext cx="1327779" cy="1327779"/>
          </a:xfrm>
          <a:prstGeom prst="rect">
            <a:avLst/>
          </a:prstGeom>
        </p:spPr>
      </p:pic>
      <p:sp>
        <p:nvSpPr>
          <p:cNvPr id="21" name="Object20"/>
          <p:cNvSpPr/>
          <p:nvPr/>
        </p:nvSpPr>
        <p:spPr>
          <a:xfrm>
            <a:off x="4740275" y="2543810"/>
            <a:ext cx="4894580" cy="214757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4800" b="1" dirty="0">
                <a:solidFill>
                  <a:srgbClr val="FF0000"/>
                </a:solidFill>
                <a:latin typeface="微软雅黑 Light" panose="020B0502040204020203" charset="-122"/>
                <a:ea typeface="微软雅黑 Light" panose="020B0502040204020203" charset="-122"/>
                <a:cs typeface="Noto Sans S Chinese Regular" pitchFamily="34" charset="-120"/>
              </a:rPr>
              <a:t>公司客服、售后</a:t>
            </a:r>
            <a:r>
              <a:rPr lang="zh-CN" altLang="en-US" sz="3600" b="1" dirty="0">
                <a:solidFill>
                  <a:srgbClr val="333333"/>
                </a:solidFill>
                <a:latin typeface="微软雅黑 Light" panose="020B0502040204020203" charset="-122"/>
                <a:ea typeface="微软雅黑 Light" panose="020B0502040204020203" charset="-122"/>
                <a:cs typeface="Noto Sans S Chinese Regular" pitchFamily="34" charset="-120"/>
              </a:rPr>
              <a:t>评论管理人员能快速获取产品评论分析结果，在短时间内生成分析报告交由公司决策者</a:t>
            </a:r>
            <a:endParaRPr lang="zh-CN" altLang="en-US" sz="3600" b="1" dirty="0">
              <a:solidFill>
                <a:srgbClr val="333333"/>
              </a:solidFill>
              <a:latin typeface="微软雅黑 Light" panose="020B0502040204020203" charset="-122"/>
              <a:ea typeface="微软雅黑 Light" panose="020B0502040204020203" charset="-122"/>
              <a:cs typeface="Noto Sans S Chinese Regular" pitchFamily="34" charset="-120"/>
            </a:endParaRPr>
          </a:p>
        </p:txBody>
      </p:sp>
      <p:sp>
        <p:nvSpPr>
          <p:cNvPr id="23" name="Object22"/>
          <p:cNvSpPr/>
          <p:nvPr/>
        </p:nvSpPr>
        <p:spPr>
          <a:xfrm>
            <a:off x="8827726" y="5930698"/>
            <a:ext cx="3322176" cy="189517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3600" b="1" dirty="0">
                <a:solidFill>
                  <a:srgbClr val="333333"/>
                </a:solidFill>
                <a:latin typeface="微软雅黑 Light" panose="020B0502040204020203" charset="-122"/>
                <a:ea typeface="微软雅黑 Light" panose="020B0502040204020203" charset="-122"/>
                <a:cs typeface="Noto Sans S Chinese Regular" pitchFamily="34" charset="-120"/>
              </a:rPr>
              <a:t>由于公司针对性的策略改进，提升了</a:t>
            </a:r>
            <a:r>
              <a:rPr lang="zh-CN" altLang="en-US" sz="4800" b="1" dirty="0">
                <a:solidFill>
                  <a:srgbClr val="FF0000"/>
                </a:solidFill>
                <a:latin typeface="微软雅黑 Light" panose="020B0502040204020203" charset="-122"/>
                <a:ea typeface="微软雅黑 Light" panose="020B0502040204020203" charset="-122"/>
                <a:cs typeface="Noto Sans S Chinese Regular" pitchFamily="34" charset="-120"/>
              </a:rPr>
              <a:t>顾客</a:t>
            </a:r>
            <a:r>
              <a:rPr lang="zh-CN" altLang="en-US" sz="3600" b="1" dirty="0">
                <a:solidFill>
                  <a:srgbClr val="333333"/>
                </a:solidFill>
                <a:latin typeface="微软雅黑 Light" panose="020B0502040204020203" charset="-122"/>
                <a:ea typeface="微软雅黑 Light" panose="020B0502040204020203" charset="-122"/>
                <a:cs typeface="Noto Sans S Chinese Regular" pitchFamily="34" charset="-120"/>
              </a:rPr>
              <a:t>的购物体验</a:t>
            </a:r>
            <a:endParaRPr lang="zh-CN" altLang="en-US" sz="3600" b="1" dirty="0">
              <a:solidFill>
                <a:srgbClr val="333333"/>
              </a:solidFill>
              <a:latin typeface="微软雅黑 Light" panose="020B0502040204020203" charset="-122"/>
              <a:ea typeface="微软雅黑 Light" panose="020B0502040204020203" charset="-122"/>
              <a:cs typeface="Noto Sans S Chinese Regular" pitchFamily="34" charset="-120"/>
            </a:endParaRPr>
          </a:p>
        </p:txBody>
      </p:sp>
      <p:sp>
        <p:nvSpPr>
          <p:cNvPr id="25" name="Object24"/>
          <p:cNvSpPr/>
          <p:nvPr/>
        </p:nvSpPr>
        <p:spPr>
          <a:xfrm rot="10800000" flipV="1">
            <a:off x="1108393" y="5951968"/>
            <a:ext cx="5178692" cy="25215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4800" b="1" dirty="0">
                <a:solidFill>
                  <a:srgbClr val="FF0000"/>
                </a:solidFill>
                <a:latin typeface="微软雅黑 Light" panose="020B0502040204020203" charset="-122"/>
                <a:ea typeface="微软雅黑 Light" panose="020B0502040204020203" charset="-122"/>
                <a:cs typeface="Noto Sans S Chinese Regular" pitchFamily="34" charset="-120"/>
              </a:rPr>
              <a:t>公司</a:t>
            </a:r>
            <a:r>
              <a:rPr lang="zh-CN" altLang="en-US" sz="3600" b="1" dirty="0">
                <a:solidFill>
                  <a:srgbClr val="333333"/>
                </a:solidFill>
                <a:latin typeface="微软雅黑 Light" panose="020B0502040204020203" charset="-122"/>
                <a:ea typeface="微软雅黑 Light" panose="020B0502040204020203" charset="-122"/>
                <a:cs typeface="Noto Sans S Chinese Regular" pitchFamily="34" charset="-120"/>
              </a:rPr>
              <a:t>能对用户评论进行多方面分析、处理</a:t>
            </a:r>
            <a:r>
              <a:rPr lang="zh-CN" altLang="en-US" sz="3600" b="1" dirty="0">
                <a:solidFill>
                  <a:srgbClr val="333333"/>
                </a:solidFill>
                <a:latin typeface="微软雅黑 Light" panose="020B0502040204020203" charset="-122"/>
                <a:ea typeface="微软雅黑 Light" panose="020B0502040204020203" charset="-122"/>
                <a:cs typeface="Noto Sans S Chinese Regular" pitchFamily="34" charset="-120"/>
              </a:rPr>
              <a:t>和归纳，进而做出有针对性的经营策略。</a:t>
            </a:r>
            <a:endParaRPr lang="en-US" altLang="zh-CN" sz="3600" b="1" dirty="0">
              <a:solidFill>
                <a:srgbClr val="333333"/>
              </a:solidFill>
              <a:latin typeface="微软雅黑 Light" panose="020B0502040204020203" charset="-122"/>
              <a:ea typeface="微软雅黑 Light" panose="020B0502040204020203" charset="-122"/>
              <a:cs typeface="Noto Sans S Chinese Regular" pitchFamily="34" charset="-120"/>
            </a:endParaRPr>
          </a:p>
          <a:p>
            <a:pPr algn="ctr"/>
            <a:endParaRPr lang="en-US" altLang="zh-CN" sz="3600" b="1" dirty="0">
              <a:solidFill>
                <a:srgbClr val="333333"/>
              </a:solidFill>
              <a:latin typeface="微软雅黑 Light" panose="020B0502040204020203" charset="-122"/>
              <a:ea typeface="微软雅黑 Light" panose="020B0502040204020203" charset="-122"/>
              <a:cs typeface="Noto Sans S Chinese Regular" pitchFamily="34" charset="-120"/>
            </a:endParaRPr>
          </a:p>
        </p:txBody>
      </p:sp>
      <p:sp>
        <p:nvSpPr>
          <p:cNvPr id="29" name="Object28"/>
          <p:cNvSpPr/>
          <p:nvPr/>
        </p:nvSpPr>
        <p:spPr>
          <a:xfrm>
            <a:off x="12337415" y="2635250"/>
            <a:ext cx="4840605" cy="236093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3600" b="1" dirty="0">
                <a:solidFill>
                  <a:srgbClr val="333333"/>
                </a:solidFill>
                <a:latin typeface="微软雅黑 Light" panose="020B0502040204020203" charset="-122"/>
                <a:ea typeface="微软雅黑 Light" panose="020B0502040204020203" charset="-122"/>
                <a:cs typeface="Noto Sans S Chinese Regular" pitchFamily="34" charset="-120"/>
              </a:rPr>
              <a:t>本系统可以自动处理数据，取代之前需人工分析</a:t>
            </a:r>
            <a:r>
              <a:rPr lang="zh-CN" altLang="en-US" sz="3600" b="1" dirty="0">
                <a:solidFill>
                  <a:srgbClr val="333333"/>
                </a:solidFill>
                <a:latin typeface="微软雅黑 Light" panose="020B0502040204020203" charset="-122"/>
                <a:ea typeface="微软雅黑 Light" panose="020B0502040204020203" charset="-122"/>
                <a:cs typeface="Noto Sans S Chinese Regular" pitchFamily="34" charset="-120"/>
              </a:rPr>
              <a:t>得过程，</a:t>
            </a:r>
            <a:r>
              <a:rPr lang="zh-CN" altLang="en-US" sz="4800" b="1" dirty="0">
                <a:solidFill>
                  <a:srgbClr val="FF0000"/>
                </a:solidFill>
                <a:latin typeface="微软雅黑 Light" panose="020B0502040204020203" charset="-122"/>
                <a:ea typeface="微软雅黑 Light" panose="020B0502040204020203" charset="-122"/>
                <a:cs typeface="Noto Sans S Chinese Regular" pitchFamily="34" charset="-120"/>
              </a:rPr>
              <a:t>减少了公司的人工成本</a:t>
            </a:r>
            <a:endParaRPr lang="zh-CN" altLang="en-US" sz="4800" b="1" dirty="0">
              <a:solidFill>
                <a:srgbClr val="FF0000"/>
              </a:solidFill>
              <a:latin typeface="微软雅黑 Light" panose="020B0502040204020203" charset="-122"/>
              <a:ea typeface="微软雅黑 Light" panose="020B0502040204020203" charset="-122"/>
              <a:cs typeface="Noto Sans S Chinese Regular" pitchFamily="34" charset="-120"/>
            </a:endParaRPr>
          </a:p>
        </p:txBody>
      </p:sp>
      <p:pic>
        <p:nvPicPr>
          <p:cNvPr id="31" name="Object 30" descr="preencoded.png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317291" y="3872473"/>
            <a:ext cx="417993" cy="474547"/>
          </a:xfrm>
          <a:prstGeom prst="rect">
            <a:avLst/>
          </a:prstGeom>
        </p:spPr>
      </p:pic>
      <p:pic>
        <p:nvPicPr>
          <p:cNvPr id="32" name="Object 31" descr="preencoded.png"/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184860" y="4018242"/>
            <a:ext cx="443193" cy="442745"/>
          </a:xfrm>
          <a:prstGeom prst="rect">
            <a:avLst/>
          </a:prstGeom>
        </p:spPr>
      </p:pic>
      <p:pic>
        <p:nvPicPr>
          <p:cNvPr id="34" name="Object 33" descr="preencoded.png"/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043564" y="6105970"/>
            <a:ext cx="455457" cy="500016"/>
          </a:xfrm>
          <a:prstGeom prst="rect">
            <a:avLst/>
          </a:prstGeom>
        </p:spPr>
      </p:pic>
      <p:pic>
        <p:nvPicPr>
          <p:cNvPr id="35" name="Object 34" descr="preencoded.png"/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3810497" y="6132621"/>
            <a:ext cx="439393" cy="489200"/>
          </a:xfrm>
          <a:prstGeom prst="rect">
            <a:avLst/>
          </a:prstGeom>
        </p:spPr>
      </p:pic>
      <p:pic>
        <p:nvPicPr>
          <p:cNvPr id="37" name="Object 2" descr="preencoded.png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-659081" y="107348"/>
            <a:ext cx="1119795" cy="1119795"/>
          </a:xfrm>
          <a:prstGeom prst="rect">
            <a:avLst/>
          </a:prstGeom>
        </p:spPr>
      </p:pic>
      <p:pic>
        <p:nvPicPr>
          <p:cNvPr id="38" name="Object 3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89205" y="177224"/>
            <a:ext cx="980044" cy="980044"/>
          </a:xfrm>
          <a:prstGeom prst="rect">
            <a:avLst/>
          </a:prstGeom>
        </p:spPr>
      </p:pic>
      <p:pic>
        <p:nvPicPr>
          <p:cNvPr id="39" name="Object 4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26436" y="239993"/>
            <a:ext cx="854505" cy="854505"/>
          </a:xfrm>
          <a:prstGeom prst="rect">
            <a:avLst/>
          </a:prstGeom>
        </p:spPr>
      </p:pic>
      <p:pic>
        <p:nvPicPr>
          <p:cNvPr id="2" name="Object 13" descr="preencoded.png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782320" y="-94615"/>
            <a:ext cx="3589655" cy="1612900"/>
          </a:xfrm>
          <a:prstGeom prst="rect">
            <a:avLst/>
          </a:prstGeom>
        </p:spPr>
      </p:pic>
      <p:sp>
        <p:nvSpPr>
          <p:cNvPr id="6" name="Object5"/>
          <p:cNvSpPr/>
          <p:nvPr/>
        </p:nvSpPr>
        <p:spPr>
          <a:xfrm>
            <a:off x="941148" y="398483"/>
            <a:ext cx="4228631" cy="640080"/>
          </a:xfrm>
          <a:prstGeom prst="rect">
            <a:avLst/>
          </a:prstGeom>
          <a:noFill/>
        </p:spPr>
        <p:txBody>
          <a:bodyPr wrap="square" rtlCol="0" anchor="ctr"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可行性分析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7247255" y="308610"/>
            <a:ext cx="3033395" cy="1369695"/>
            <a:chOff x="11435" y="1510"/>
            <a:chExt cx="4777" cy="2157"/>
          </a:xfrm>
        </p:grpSpPr>
        <p:sp>
          <p:nvSpPr>
            <p:cNvPr id="4" name="椭圆 3"/>
            <p:cNvSpPr/>
            <p:nvPr/>
          </p:nvSpPr>
          <p:spPr>
            <a:xfrm>
              <a:off x="11435" y="1510"/>
              <a:ext cx="4777" cy="2157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/>
            </a:p>
          </p:txBody>
        </p:sp>
        <p:sp>
          <p:nvSpPr>
            <p:cNvPr id="5" name="Object10"/>
            <p:cNvSpPr/>
            <p:nvPr/>
          </p:nvSpPr>
          <p:spPr>
            <a:xfrm>
              <a:off x="12937" y="1762"/>
              <a:ext cx="2427" cy="1653"/>
            </a:xfrm>
            <a:prstGeom prst="rect">
              <a:avLst/>
            </a:prstGeom>
            <a:noFill/>
          </p:spPr>
          <p:txBody>
            <a:bodyPr wrap="square" rtlCol="0" anchor="ctr"/>
            <a:p>
              <a:r>
                <a:rPr lang="zh-CN" altLang="en-US" sz="3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影响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14603095" y="6231255"/>
            <a:ext cx="185356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4800" b="1" dirty="0">
                <a:solidFill>
                  <a:srgbClr val="FF0000"/>
                </a:solidFill>
                <a:latin typeface="微软雅黑 Light" panose="020B0502040204020203" charset="-122"/>
                <a:ea typeface="微软雅黑 Light" panose="020B0502040204020203" charset="-122"/>
                <a:cs typeface="Noto Sans S Chinese Regular" pitchFamily="34" charset="-120"/>
                <a:sym typeface="+mn-ea"/>
              </a:rPr>
              <a:t>成本</a:t>
            </a:r>
            <a:endParaRPr lang="zh-CN" altLang="en-US" sz="48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6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0929" y="9315622"/>
            <a:ext cx="1119795" cy="1119795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60805" y="9385498"/>
            <a:ext cx="980044" cy="980044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23574" y="9448267"/>
            <a:ext cx="854505" cy="854505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988685" y="3096895"/>
            <a:ext cx="5371465" cy="5295900"/>
          </a:xfrm>
          <a:prstGeom prst="rect">
            <a:avLst/>
          </a:prstGeom>
        </p:spPr>
      </p:pic>
      <p:sp>
        <p:nvSpPr>
          <p:cNvPr id="11" name="Object10"/>
          <p:cNvSpPr/>
          <p:nvPr/>
        </p:nvSpPr>
        <p:spPr>
          <a:xfrm>
            <a:off x="9789922" y="3028910"/>
            <a:ext cx="567630" cy="699968"/>
          </a:xfrm>
          <a:custGeom>
            <a:avLst/>
            <a:gdLst/>
            <a:ahLst/>
            <a:cxnLst/>
            <a:rect l="l" t="t" r="r" b="b"/>
            <a:pathLst>
              <a:path w="567630" h="699968">
                <a:moveTo>
                  <a:pt x="0" y="699968"/>
                </a:moveTo>
                <a:lnTo>
                  <a:pt x="567630" y="0"/>
                </a:lnTo>
              </a:path>
            </a:pathLst>
          </a:custGeom>
          <a:noFill/>
          <a:ln w="19050">
            <a:solidFill>
              <a:srgbClr val="C4C4C4"/>
            </a:solidFill>
            <a:prstDash val="solid"/>
            <a:headEnd type="none"/>
            <a:tailEnd type="none"/>
          </a:ln>
        </p:spPr>
      </p:sp>
      <p:sp>
        <p:nvSpPr>
          <p:cNvPr id="12" name="Object11"/>
          <p:cNvSpPr/>
          <p:nvPr/>
        </p:nvSpPr>
        <p:spPr>
          <a:xfrm>
            <a:off x="10343411" y="3032999"/>
            <a:ext cx="1068650" cy="0"/>
          </a:xfrm>
          <a:custGeom>
            <a:avLst/>
            <a:gdLst/>
            <a:ahLst/>
            <a:cxnLst/>
            <a:rect l="l" t="t" r="r" b="b"/>
            <a:pathLst>
              <a:path w="1068650">
                <a:moveTo>
                  <a:pt x="0" y="0"/>
                </a:moveTo>
                <a:lnTo>
                  <a:pt x="1068650" y="0"/>
                </a:lnTo>
              </a:path>
            </a:pathLst>
          </a:custGeom>
          <a:noFill/>
          <a:ln w="19050">
            <a:solidFill>
              <a:srgbClr val="C4C4C4"/>
            </a:solidFill>
            <a:prstDash val="solid"/>
            <a:headEnd type="none"/>
            <a:tailEnd type="none"/>
          </a:ln>
        </p:spPr>
      </p:sp>
      <p:sp>
        <p:nvSpPr>
          <p:cNvPr id="16" name="Object15"/>
          <p:cNvSpPr/>
          <p:nvPr/>
        </p:nvSpPr>
        <p:spPr>
          <a:xfrm>
            <a:off x="6969420" y="3088507"/>
            <a:ext cx="677765" cy="699968"/>
          </a:xfrm>
          <a:custGeom>
            <a:avLst/>
            <a:gdLst/>
            <a:ahLst/>
            <a:cxnLst/>
            <a:rect l="l" t="t" r="r" b="b"/>
            <a:pathLst>
              <a:path w="677765" h="699968">
                <a:moveTo>
                  <a:pt x="677765" y="699968"/>
                </a:moveTo>
                <a:lnTo>
                  <a:pt x="0" y="0"/>
                </a:lnTo>
              </a:path>
            </a:pathLst>
          </a:custGeom>
          <a:noFill/>
          <a:ln w="19050">
            <a:solidFill>
              <a:srgbClr val="C4C4C4"/>
            </a:solidFill>
            <a:prstDash val="solid"/>
            <a:headEnd type="none"/>
            <a:tailEnd type="none"/>
          </a:ln>
        </p:spPr>
      </p:sp>
      <p:sp>
        <p:nvSpPr>
          <p:cNvPr id="17" name="Object16"/>
          <p:cNvSpPr/>
          <p:nvPr/>
        </p:nvSpPr>
        <p:spPr>
          <a:xfrm>
            <a:off x="5856048" y="3096595"/>
            <a:ext cx="1111595" cy="0"/>
          </a:xfrm>
          <a:custGeom>
            <a:avLst/>
            <a:gdLst/>
            <a:ahLst/>
            <a:cxnLst/>
            <a:rect l="l" t="t" r="r" b="b"/>
            <a:pathLst>
              <a:path w="1111595">
                <a:moveTo>
                  <a:pt x="0" y="0"/>
                </a:moveTo>
                <a:lnTo>
                  <a:pt x="1111595" y="0"/>
                </a:lnTo>
              </a:path>
            </a:pathLst>
          </a:custGeom>
          <a:noFill/>
          <a:ln w="19050">
            <a:solidFill>
              <a:srgbClr val="C4C4C4"/>
            </a:solidFill>
            <a:prstDash val="solid"/>
            <a:headEnd type="none"/>
            <a:tailEnd type="none"/>
          </a:ln>
        </p:spPr>
      </p:sp>
      <p:sp>
        <p:nvSpPr>
          <p:cNvPr id="19" name="Object18"/>
          <p:cNvSpPr/>
          <p:nvPr/>
        </p:nvSpPr>
        <p:spPr>
          <a:xfrm>
            <a:off x="11608435" y="2797810"/>
            <a:ext cx="5019675" cy="53022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用户使用可行性</a:t>
            </a:r>
            <a:endParaRPr lang="zh-CN" altLang="en-US" sz="48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</p:txBody>
      </p:sp>
      <p:sp>
        <p:nvSpPr>
          <p:cNvPr id="20" name="Object19"/>
          <p:cNvSpPr/>
          <p:nvPr/>
        </p:nvSpPr>
        <p:spPr>
          <a:xfrm>
            <a:off x="11546205" y="4021455"/>
            <a:ext cx="4777105" cy="238823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32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本系统操作简单，设计有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直观易操作的可视化界面</a:t>
            </a:r>
            <a:r>
              <a:rPr lang="zh-CN" altLang="en-US" sz="32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，并配备有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使用文档</a:t>
            </a:r>
            <a:r>
              <a:rPr lang="zh-CN" altLang="en-US" sz="32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zh-CN" altLang="en-US" sz="32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可保证软件的正常使用。</a:t>
            </a:r>
            <a:endParaRPr lang="zh-CN" altLang="en-US" sz="3200" b="1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1" name="Object20"/>
          <p:cNvSpPr/>
          <p:nvPr/>
        </p:nvSpPr>
        <p:spPr>
          <a:xfrm>
            <a:off x="194945" y="2797810"/>
            <a:ext cx="4777105" cy="53022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r"/>
            <a:r>
              <a:rPr lang="zh-CN" altLang="en-US" sz="4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技术可行性</a:t>
            </a:r>
            <a:endParaRPr lang="zh-CN" altLang="en-US" sz="48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Object21"/>
          <p:cNvSpPr/>
          <p:nvPr/>
        </p:nvSpPr>
        <p:spPr>
          <a:xfrm>
            <a:off x="676910" y="4607560"/>
            <a:ext cx="5311775" cy="33096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just"/>
            <a:r>
              <a:rPr lang="zh-CN" altLang="en-US" sz="32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本系统采用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基于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SQL Server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的相关数据库技术</a:t>
            </a:r>
            <a:r>
              <a:rPr lang="zh-CN" altLang="en-US" sz="32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来存储、管理用户评论信息等数据对象；</a:t>
            </a:r>
            <a:endParaRPr lang="zh-CN" altLang="en-US" sz="3200" b="1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just"/>
            <a:r>
              <a:rPr lang="zh-CN" altLang="en-US" sz="32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采用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基于深度学习的情感分析模型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SKEP</a:t>
            </a:r>
            <a:r>
              <a:rPr lang="zh-CN" altLang="en-US" sz="32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来完成用户评论数据属性抽取、属性级情感分析及观点聚类等情感分析功能；</a:t>
            </a:r>
            <a:endParaRPr lang="zh-CN" altLang="en-US" sz="3200" b="1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just"/>
            <a:r>
              <a:rPr lang="zh-CN" altLang="en-US" sz="32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采用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相关可视化技术</a:t>
            </a:r>
            <a:r>
              <a:rPr lang="zh-CN" altLang="en-US" sz="32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定制可视化前端界面。</a:t>
            </a:r>
            <a:endParaRPr lang="zh-CN" altLang="en-US" sz="3200" b="1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28" name="Object 2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659081" y="107348"/>
            <a:ext cx="1119795" cy="1119795"/>
          </a:xfrm>
          <a:prstGeom prst="rect">
            <a:avLst/>
          </a:prstGeom>
        </p:spPr>
      </p:pic>
      <p:pic>
        <p:nvPicPr>
          <p:cNvPr id="29" name="Object 3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89205" y="177224"/>
            <a:ext cx="980044" cy="980044"/>
          </a:xfrm>
          <a:prstGeom prst="rect">
            <a:avLst/>
          </a:prstGeom>
        </p:spPr>
      </p:pic>
      <p:pic>
        <p:nvPicPr>
          <p:cNvPr id="30" name="Object 4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26436" y="239993"/>
            <a:ext cx="854505" cy="854505"/>
          </a:xfrm>
          <a:prstGeom prst="rect">
            <a:avLst/>
          </a:prstGeom>
        </p:spPr>
      </p:pic>
      <p:pic>
        <p:nvPicPr>
          <p:cNvPr id="2" name="Object 13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2320" y="-94615"/>
            <a:ext cx="3589655" cy="1612900"/>
          </a:xfrm>
          <a:prstGeom prst="rect">
            <a:avLst/>
          </a:prstGeom>
        </p:spPr>
      </p:pic>
      <p:sp>
        <p:nvSpPr>
          <p:cNvPr id="6" name="Object5"/>
          <p:cNvSpPr/>
          <p:nvPr/>
        </p:nvSpPr>
        <p:spPr>
          <a:xfrm>
            <a:off x="941148" y="398483"/>
            <a:ext cx="4228631" cy="640080"/>
          </a:xfrm>
          <a:prstGeom prst="rect">
            <a:avLst/>
          </a:prstGeom>
          <a:noFill/>
        </p:spPr>
        <p:txBody>
          <a:bodyPr wrap="square" rtlCol="0" anchor="ctr"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可行性分析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1718" y="4589570"/>
            <a:ext cx="5249374" cy="5249374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03531" y="5211382"/>
            <a:ext cx="4005749" cy="4005749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09280" y="4917132"/>
            <a:ext cx="4594250" cy="4594250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3497637" y="678286"/>
            <a:ext cx="8273118" cy="8273118"/>
          </a:xfrm>
          <a:prstGeom prst="rect">
            <a:avLst/>
          </a:prstGeom>
        </p:spPr>
      </p:pic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4411165" y="473271"/>
            <a:ext cx="8813778" cy="8813778"/>
          </a:xfrm>
          <a:prstGeom prst="rect">
            <a:avLst/>
          </a:prstGeom>
        </p:spPr>
      </p:pic>
      <p:pic>
        <p:nvPicPr>
          <p:cNvPr id="7" name="Object 6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3367133" y="1517303"/>
            <a:ext cx="6725714" cy="6725714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3861184" y="1023252"/>
            <a:ext cx="7713816" cy="7713816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3019" y="17574"/>
            <a:ext cx="5249374" cy="5249374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54831" y="639386"/>
            <a:ext cx="4005749" cy="4005749"/>
          </a:xfrm>
          <a:prstGeom prst="rect">
            <a:avLst/>
          </a:prstGeom>
        </p:spPr>
      </p:pic>
      <p:pic>
        <p:nvPicPr>
          <p:cNvPr id="11" name="Object 10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60581" y="214508"/>
            <a:ext cx="4594250" cy="4594250"/>
          </a:xfrm>
          <a:prstGeom prst="rect">
            <a:avLst/>
          </a:prstGeom>
        </p:spPr>
      </p:pic>
      <p:pic>
        <p:nvPicPr>
          <p:cNvPr id="12" name="Object 11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6403" y="4275223"/>
            <a:ext cx="1828800" cy="1283818"/>
          </a:xfrm>
          <a:prstGeom prst="rect">
            <a:avLst/>
          </a:prstGeom>
        </p:spPr>
      </p:pic>
      <p:sp>
        <p:nvSpPr>
          <p:cNvPr id="13" name="Object12"/>
          <p:cNvSpPr/>
          <p:nvPr/>
        </p:nvSpPr>
        <p:spPr>
          <a:xfrm>
            <a:off x="7793355" y="3481070"/>
            <a:ext cx="4675505" cy="175768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8800" b="1" dirty="0">
                <a:solidFill>
                  <a:srgbClr val="3B47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感谢聆听</a:t>
            </a:r>
            <a:endParaRPr lang="zh-CN" altLang="en-US" sz="8800" b="1" dirty="0">
              <a:solidFill>
                <a:srgbClr val="3B47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Object13"/>
          <p:cNvSpPr/>
          <p:nvPr/>
        </p:nvSpPr>
        <p:spPr>
          <a:xfrm>
            <a:off x="5547021" y="3481128"/>
            <a:ext cx="7656125" cy="53035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endParaRPr lang="en-US" sz="1500" dirty="0"/>
          </a:p>
        </p:txBody>
      </p:sp>
      <p:sp>
        <p:nvSpPr>
          <p:cNvPr id="15" name="Object14"/>
          <p:cNvSpPr/>
          <p:nvPr/>
        </p:nvSpPr>
        <p:spPr>
          <a:xfrm>
            <a:off x="5667238" y="5892182"/>
            <a:ext cx="4604425" cy="0"/>
          </a:xfrm>
          <a:custGeom>
            <a:avLst/>
            <a:gdLst/>
            <a:ahLst/>
            <a:cxnLst/>
            <a:rect l="l" t="t" r="r" b="b"/>
            <a:pathLst>
              <a:path w="4604425">
                <a:moveTo>
                  <a:pt x="0" y="0"/>
                </a:moveTo>
                <a:lnTo>
                  <a:pt x="4604425" y="0"/>
                </a:lnTo>
              </a:path>
            </a:pathLst>
          </a:custGeom>
          <a:noFill/>
          <a:ln w="19050">
            <a:solidFill>
              <a:srgbClr val="C4C4C4"/>
            </a:solidFill>
            <a:prstDash val="solid"/>
            <a:headEnd type="none"/>
            <a:tailEnd type="none"/>
          </a:ln>
        </p:spPr>
      </p:sp>
      <p:sp>
        <p:nvSpPr>
          <p:cNvPr id="17" name="Object16"/>
          <p:cNvSpPr/>
          <p:nvPr/>
        </p:nvSpPr>
        <p:spPr>
          <a:xfrm>
            <a:off x="6402947" y="6181618"/>
            <a:ext cx="3240345" cy="475488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endParaRPr lang="en-US" altLang="zh-CN" sz="40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40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组长：刘臻劼</a:t>
            </a:r>
            <a:endParaRPr lang="en-US" altLang="zh-CN" sz="40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组员：周德栋</a:t>
            </a:r>
            <a:endParaRPr lang="en-US" altLang="zh-CN" sz="40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韩靖怡</a:t>
            </a:r>
            <a:endParaRPr lang="zh-CN" altLang="en-US" sz="40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5610861" y="6059805"/>
            <a:ext cx="596900" cy="596900"/>
            <a:chOff x="8856" y="10173"/>
            <a:chExt cx="940" cy="940"/>
          </a:xfrm>
        </p:grpSpPr>
        <p:pic>
          <p:nvPicPr>
            <p:cNvPr id="16" name="Object 15" descr="preencoded.png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856" y="10173"/>
              <a:ext cx="941" cy="941"/>
            </a:xfrm>
            <a:prstGeom prst="rect">
              <a:avLst/>
            </a:prstGeom>
          </p:spPr>
        </p:pic>
        <p:pic>
          <p:nvPicPr>
            <p:cNvPr id="18" name="Object 17" descr="preencoded.png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071" y="10388"/>
              <a:ext cx="511" cy="511"/>
            </a:xfrm>
            <a:prstGeom prst="rect">
              <a:avLst/>
            </a:prstGeom>
          </p:spPr>
        </p:pic>
      </p:grpSp>
      <p:sp>
        <p:nvSpPr>
          <p:cNvPr id="20" name="Object19"/>
          <p:cNvSpPr/>
          <p:nvPr/>
        </p:nvSpPr>
        <p:spPr>
          <a:xfrm>
            <a:off x="10650856" y="6520815"/>
            <a:ext cx="4350385" cy="47561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汇报</a:t>
            </a:r>
            <a:r>
              <a:rPr lang="en-US" sz="4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日期：2022.04.12</a:t>
            </a:r>
            <a:endParaRPr lang="en-US" sz="40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9822816" y="6073775"/>
            <a:ext cx="596900" cy="596900"/>
            <a:chOff x="15470" y="10173"/>
            <a:chExt cx="940" cy="940"/>
          </a:xfrm>
        </p:grpSpPr>
        <p:pic>
          <p:nvPicPr>
            <p:cNvPr id="19" name="Object 18" descr="preencoded.png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5470" y="10173"/>
              <a:ext cx="941" cy="941"/>
            </a:xfrm>
            <a:prstGeom prst="rect">
              <a:avLst/>
            </a:prstGeom>
          </p:spPr>
        </p:pic>
        <p:pic>
          <p:nvPicPr>
            <p:cNvPr id="21" name="Object 20" descr="preencoded.png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5707" y="10409"/>
              <a:ext cx="468" cy="46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-559898" y="398656"/>
            <a:ext cx="1119795" cy="1119795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490022" y="468532"/>
            <a:ext cx="980044" cy="980044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427253" y="531301"/>
            <a:ext cx="854505" cy="854505"/>
          </a:xfrm>
          <a:prstGeom prst="rect">
            <a:avLst/>
          </a:prstGeom>
        </p:spPr>
      </p:pic>
      <p:grpSp>
        <p:nvGrpSpPr>
          <p:cNvPr id="26" name="组合 25"/>
          <p:cNvGrpSpPr/>
          <p:nvPr/>
        </p:nvGrpSpPr>
        <p:grpSpPr>
          <a:xfrm>
            <a:off x="782320" y="-94615"/>
            <a:ext cx="4401185" cy="1569720"/>
            <a:chOff x="1232" y="-149"/>
            <a:chExt cx="6931" cy="2472"/>
          </a:xfrm>
        </p:grpSpPr>
        <p:pic>
          <p:nvPicPr>
            <p:cNvPr id="14" name="Object 13" descr="preencoded.png"/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232" y="-149"/>
              <a:ext cx="4458" cy="2472"/>
            </a:xfrm>
            <a:prstGeom prst="rect">
              <a:avLst/>
            </a:prstGeom>
          </p:spPr>
        </p:pic>
        <p:sp>
          <p:nvSpPr>
            <p:cNvPr id="6" name="Object5"/>
            <p:cNvSpPr/>
            <p:nvPr/>
          </p:nvSpPr>
          <p:spPr>
            <a:xfrm>
              <a:off x="1505" y="628"/>
              <a:ext cx="6659" cy="1008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项目介绍</a:t>
              </a:r>
              <a:endPara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6190929" y="9315622"/>
            <a:ext cx="1119795" cy="1119795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260805" y="9385498"/>
            <a:ext cx="980044" cy="980044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323574" y="9448267"/>
            <a:ext cx="854505" cy="854505"/>
          </a:xfrm>
          <a:prstGeom prst="rect">
            <a:avLst/>
          </a:prstGeom>
        </p:spPr>
      </p:pic>
      <p:sp>
        <p:nvSpPr>
          <p:cNvPr id="11" name="Object10"/>
          <p:cNvSpPr/>
          <p:nvPr/>
        </p:nvSpPr>
        <p:spPr>
          <a:xfrm>
            <a:off x="782489" y="2063870"/>
            <a:ext cx="7722637" cy="64008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4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● 项目名称</a:t>
            </a:r>
            <a:endParaRPr lang="zh-CN" altLang="en-US" sz="44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Object11"/>
          <p:cNvSpPr/>
          <p:nvPr/>
        </p:nvSpPr>
        <p:spPr>
          <a:xfrm>
            <a:off x="782320" y="5044440"/>
            <a:ext cx="11391265" cy="118554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情感分析旨在</a:t>
            </a:r>
            <a:r>
              <a:rPr lang="zh-CN" altLang="en-US" sz="4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对带有情感色彩的主观性文本进行分析、处理、归纳和推理</a:t>
            </a:r>
            <a:r>
              <a:rPr lang="zh-CN" altLang="en-US" sz="4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zh-CN" altLang="en-US" sz="4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4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17" name="图片占位符 6" descr="摩天大楼"/>
          <p:cNvPicPr>
            <a:picLocks noChangeAspect="1"/>
          </p:cNvPicPr>
          <p:nvPr/>
        </p:nvPicPr>
        <p:blipFill>
          <a:blip r:embed="rId11" cstate="print"/>
          <a:srcRect/>
          <a:stretch>
            <a:fillRect/>
          </a:stretch>
        </p:blipFill>
        <p:spPr>
          <a:xfrm>
            <a:off x="10941685" y="-94615"/>
            <a:ext cx="6614160" cy="6061710"/>
          </a:xfrm>
          <a:custGeom>
            <a:avLst/>
            <a:gdLst>
              <a:gd name="connsiteX0" fmla="*/ 760444 w 6307353"/>
              <a:gd name="connsiteY0" fmla="*/ 0 h 5780372"/>
              <a:gd name="connsiteX1" fmla="*/ 6307353 w 6307353"/>
              <a:gd name="connsiteY1" fmla="*/ 0 h 5780372"/>
              <a:gd name="connsiteX2" fmla="*/ 6307353 w 6307353"/>
              <a:gd name="connsiteY2" fmla="*/ 4515612 h 5780372"/>
              <a:gd name="connsiteX3" fmla="*/ 6110746 w 6307353"/>
              <a:gd name="connsiteY3" fmla="*/ 4731934 h 5780372"/>
              <a:gd name="connsiteX4" fmla="*/ 3579592 w 6307353"/>
              <a:gd name="connsiteY4" fmla="*/ 5780372 h 5780372"/>
              <a:gd name="connsiteX5" fmla="*/ 0 w 6307353"/>
              <a:gd name="connsiteY5" fmla="*/ 2200780 h 5780372"/>
              <a:gd name="connsiteX6" fmla="*/ 611338 w 6307353"/>
              <a:gd name="connsiteY6" fmla="*/ 199396 h 578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7353" h="5780372">
                <a:moveTo>
                  <a:pt x="760444" y="0"/>
                </a:moveTo>
                <a:lnTo>
                  <a:pt x="6307353" y="0"/>
                </a:lnTo>
                <a:lnTo>
                  <a:pt x="6307353" y="4515612"/>
                </a:lnTo>
                <a:lnTo>
                  <a:pt x="6110746" y="4731934"/>
                </a:lnTo>
                <a:cubicBezTo>
                  <a:pt x="5462967" y="5379713"/>
                  <a:pt x="4568069" y="5780372"/>
                  <a:pt x="3579592" y="5780372"/>
                </a:cubicBezTo>
                <a:cubicBezTo>
                  <a:pt x="1602638" y="5780372"/>
                  <a:pt x="0" y="4177734"/>
                  <a:pt x="0" y="2200780"/>
                </a:cubicBezTo>
                <a:cubicBezTo>
                  <a:pt x="0" y="1459422"/>
                  <a:pt x="225371" y="770703"/>
                  <a:pt x="611338" y="199396"/>
                </a:cubicBezTo>
                <a:close/>
              </a:path>
            </a:pathLst>
          </a:custGeom>
        </p:spPr>
      </p:pic>
      <p:sp>
        <p:nvSpPr>
          <p:cNvPr id="21" name="文本框 20"/>
          <p:cNvSpPr txBox="1"/>
          <p:nvPr/>
        </p:nvSpPr>
        <p:spPr>
          <a:xfrm>
            <a:off x="1435450" y="2880483"/>
            <a:ext cx="9847956" cy="922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5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产品评论细粒度情感分析系统</a:t>
            </a:r>
            <a:endParaRPr lang="zh-CN" altLang="en-US" sz="5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</p:txBody>
      </p:sp>
      <p:sp>
        <p:nvSpPr>
          <p:cNvPr id="13" name="Object10"/>
          <p:cNvSpPr/>
          <p:nvPr/>
        </p:nvSpPr>
        <p:spPr>
          <a:xfrm>
            <a:off x="782489" y="3886955"/>
            <a:ext cx="7722637" cy="640080"/>
          </a:xfrm>
          <a:prstGeom prst="rect">
            <a:avLst/>
          </a:prstGeom>
          <a:noFill/>
        </p:spPr>
        <p:txBody>
          <a:bodyPr wrap="square" rtlCol="0" anchor="ctr"/>
          <a:p>
            <a:r>
              <a:rPr lang="zh-CN" altLang="en-US" sz="44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● 项目背景</a:t>
            </a:r>
            <a:endParaRPr lang="zh-CN" altLang="en-US" sz="44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18" name="图片占位符 6" descr="摩天大楼"/>
          <p:cNvPicPr>
            <a:picLocks noChangeAspect="1"/>
          </p:cNvPicPr>
          <p:nvPr/>
        </p:nvPicPr>
        <p:blipFill>
          <a:blip r:embed="rId11" cstate="print"/>
          <a:srcRect/>
          <a:stretch>
            <a:fillRect/>
          </a:stretch>
        </p:blipFill>
        <p:spPr>
          <a:xfrm>
            <a:off x="10941685" y="-94615"/>
            <a:ext cx="6614160" cy="6061710"/>
          </a:xfrm>
          <a:custGeom>
            <a:avLst/>
            <a:gdLst>
              <a:gd name="connsiteX0" fmla="*/ 760444 w 6307353"/>
              <a:gd name="connsiteY0" fmla="*/ 0 h 5780372"/>
              <a:gd name="connsiteX1" fmla="*/ 6307353 w 6307353"/>
              <a:gd name="connsiteY1" fmla="*/ 0 h 5780372"/>
              <a:gd name="connsiteX2" fmla="*/ 6307353 w 6307353"/>
              <a:gd name="connsiteY2" fmla="*/ 4515612 h 5780372"/>
              <a:gd name="connsiteX3" fmla="*/ 6110746 w 6307353"/>
              <a:gd name="connsiteY3" fmla="*/ 4731934 h 5780372"/>
              <a:gd name="connsiteX4" fmla="*/ 3579592 w 6307353"/>
              <a:gd name="connsiteY4" fmla="*/ 5780372 h 5780372"/>
              <a:gd name="connsiteX5" fmla="*/ 0 w 6307353"/>
              <a:gd name="connsiteY5" fmla="*/ 2200780 h 5780372"/>
              <a:gd name="connsiteX6" fmla="*/ 611338 w 6307353"/>
              <a:gd name="connsiteY6" fmla="*/ 199396 h 578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7353" h="5780372">
                <a:moveTo>
                  <a:pt x="760444" y="0"/>
                </a:moveTo>
                <a:lnTo>
                  <a:pt x="6307353" y="0"/>
                </a:lnTo>
                <a:lnTo>
                  <a:pt x="6307353" y="4515612"/>
                </a:lnTo>
                <a:lnTo>
                  <a:pt x="6110746" y="4731934"/>
                </a:lnTo>
                <a:cubicBezTo>
                  <a:pt x="5462967" y="5379713"/>
                  <a:pt x="4568069" y="5780372"/>
                  <a:pt x="3579592" y="5780372"/>
                </a:cubicBezTo>
                <a:cubicBezTo>
                  <a:pt x="1602638" y="5780372"/>
                  <a:pt x="0" y="4177734"/>
                  <a:pt x="0" y="2200780"/>
                </a:cubicBezTo>
                <a:cubicBezTo>
                  <a:pt x="0" y="1459422"/>
                  <a:pt x="225371" y="770703"/>
                  <a:pt x="611338" y="199396"/>
                </a:cubicBezTo>
                <a:close/>
              </a:path>
            </a:pathLst>
          </a:custGeom>
        </p:spPr>
      </p:pic>
      <p:sp>
        <p:nvSpPr>
          <p:cNvPr id="22" name="文本框 21"/>
          <p:cNvSpPr txBox="1"/>
          <p:nvPr/>
        </p:nvSpPr>
        <p:spPr>
          <a:xfrm>
            <a:off x="782320" y="6498590"/>
            <a:ext cx="1606550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在电商背景下用户进行评论时，往往会针对</a:t>
            </a:r>
            <a:r>
              <a:rPr lang="zh-CN" altLang="en-US" sz="4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某一产品或服务进行多个属性的评论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，对每个属性的评论可能也会褒贬不一，因此</a:t>
            </a:r>
            <a:r>
              <a:rPr lang="zh-CN" altLang="en-US" sz="4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针对属性级别的情感分析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在真实的场景中会更加实用，同时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页更能给到企业用户或商家更加具体的建议。</a:t>
            </a:r>
            <a:endParaRPr lang="zh-CN" altLang="en-US" sz="4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559898" y="398656"/>
            <a:ext cx="1119795" cy="1119795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490022" y="468532"/>
            <a:ext cx="980044" cy="980044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427253" y="531301"/>
            <a:ext cx="854505" cy="854505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190929" y="9315622"/>
            <a:ext cx="1119795" cy="1119795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260805" y="9385498"/>
            <a:ext cx="980044" cy="980044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323574" y="9448267"/>
            <a:ext cx="854505" cy="854505"/>
          </a:xfrm>
          <a:prstGeom prst="rect">
            <a:avLst/>
          </a:prstGeom>
        </p:spPr>
      </p:pic>
      <p:sp>
        <p:nvSpPr>
          <p:cNvPr id="11" name="Object10"/>
          <p:cNvSpPr/>
          <p:nvPr/>
        </p:nvSpPr>
        <p:spPr>
          <a:xfrm>
            <a:off x="782320" y="6468745"/>
            <a:ext cx="2718435" cy="64008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系统功能</a:t>
            </a:r>
            <a:endParaRPr lang="zh-CN" altLang="en-US" sz="48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Object11"/>
          <p:cNvSpPr/>
          <p:nvPr/>
        </p:nvSpPr>
        <p:spPr>
          <a:xfrm>
            <a:off x="3761105" y="6303010"/>
            <a:ext cx="11724005" cy="318643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fontAlgn="auto">
              <a:lnSpc>
                <a:spcPct val="120000"/>
              </a:lnSpc>
            </a:pPr>
            <a:r>
              <a:rPr lang="zh-CN" altLang="en-US" sz="3200" b="1" dirty="0">
                <a:solidFill>
                  <a:srgbClr val="3B47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en-US" altLang="zh-CN" sz="3200" b="1" dirty="0">
                <a:solidFill>
                  <a:srgbClr val="3B47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3200" b="1" dirty="0">
                <a:solidFill>
                  <a:srgbClr val="3B47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）存储：</a:t>
            </a:r>
            <a:r>
              <a:rPr lang="zh-CN" altLang="en-US" sz="3200" b="1" dirty="0">
                <a:solidFill>
                  <a:srgbClr val="3B47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可支持个人信息管理；支持评论信息管理；</a:t>
            </a:r>
            <a:endParaRPr lang="zh-CN" altLang="en-US" sz="3200" b="1" dirty="0">
              <a:solidFill>
                <a:srgbClr val="3B476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20000"/>
              </a:lnSpc>
            </a:pPr>
            <a:r>
              <a:rPr lang="zh-CN" altLang="en-US" sz="3200" b="1" dirty="0">
                <a:solidFill>
                  <a:srgbClr val="3B47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en-US" altLang="zh-CN" sz="3200" b="1" dirty="0">
                <a:solidFill>
                  <a:srgbClr val="3B47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 sz="3200" b="1" dirty="0">
                <a:solidFill>
                  <a:srgbClr val="3B47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）数据处理与分析：能对数据进行基本预处理，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能够进行评论属性提取、属性级情感分类</a:t>
            </a:r>
            <a:r>
              <a:rPr lang="zh-CN" altLang="en-US" sz="3200" b="1" dirty="0">
                <a:solidFill>
                  <a:srgbClr val="3B47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，并据此得出分析报告；</a:t>
            </a:r>
            <a:endParaRPr lang="en-US" altLang="zh-CN" sz="3200" b="1" dirty="0">
              <a:solidFill>
                <a:srgbClr val="3B476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20000"/>
              </a:lnSpc>
            </a:pPr>
            <a:r>
              <a:rPr lang="zh-CN" altLang="en-US" sz="3200" b="1" dirty="0">
                <a:solidFill>
                  <a:srgbClr val="3B47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en-US" altLang="zh-CN" sz="3200" b="1" dirty="0">
                <a:solidFill>
                  <a:srgbClr val="3B47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</a:t>
            </a:r>
            <a:r>
              <a:rPr lang="zh-CN" altLang="en-US" sz="3200" b="1" dirty="0">
                <a:solidFill>
                  <a:srgbClr val="3B47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）可视化：本系统应能设计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直观、详细的可视化界面</a:t>
            </a:r>
            <a:endParaRPr lang="zh-CN" altLang="en-US" sz="3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17" name="Object 7" descr="preencoded.png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670910" y="938667"/>
            <a:ext cx="7713816" cy="7713816"/>
          </a:xfrm>
          <a:prstGeom prst="rect">
            <a:avLst/>
          </a:prstGeom>
        </p:spPr>
      </p:pic>
      <p:pic>
        <p:nvPicPr>
          <p:cNvPr id="18" name="Object 7" descr="preencoded.png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496404" y="958553"/>
            <a:ext cx="7713816" cy="7713816"/>
          </a:xfrm>
          <a:prstGeom prst="rect">
            <a:avLst/>
          </a:prstGeom>
        </p:spPr>
      </p:pic>
      <p:pic>
        <p:nvPicPr>
          <p:cNvPr id="19" name="Object 11" descr="preencoded.png"/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5447536" y="4173552"/>
            <a:ext cx="1828800" cy="1283818"/>
          </a:xfrm>
          <a:prstGeom prst="rect">
            <a:avLst/>
          </a:prstGeom>
        </p:spPr>
      </p:pic>
      <p:sp>
        <p:nvSpPr>
          <p:cNvPr id="20" name="Object11"/>
          <p:cNvSpPr/>
          <p:nvPr/>
        </p:nvSpPr>
        <p:spPr>
          <a:xfrm>
            <a:off x="3871614" y="4339420"/>
            <a:ext cx="11023600" cy="145599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3200" b="1" dirty="0">
                <a:solidFill>
                  <a:srgbClr val="3B47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绝大多数都为非计算机专业人士，需要使用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易于操作、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功能友好</a:t>
            </a:r>
            <a:r>
              <a:rPr lang="zh-CN" altLang="en-US" sz="3200" b="1" dirty="0">
                <a:solidFill>
                  <a:srgbClr val="3B47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的可视化界面。</a:t>
            </a:r>
            <a:endParaRPr lang="zh-CN" altLang="en-US" sz="3200" b="1" dirty="0">
              <a:solidFill>
                <a:srgbClr val="3B476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</p:txBody>
      </p:sp>
      <p:sp>
        <p:nvSpPr>
          <p:cNvPr id="21" name="Object10"/>
          <p:cNvSpPr/>
          <p:nvPr/>
        </p:nvSpPr>
        <p:spPr>
          <a:xfrm>
            <a:off x="782320" y="3319780"/>
            <a:ext cx="3089275" cy="64008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用户群体</a:t>
            </a:r>
            <a:endParaRPr lang="zh-CN" altLang="en-US" sz="48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Object10"/>
          <p:cNvSpPr/>
          <p:nvPr/>
        </p:nvSpPr>
        <p:spPr>
          <a:xfrm>
            <a:off x="782320" y="4747260"/>
            <a:ext cx="2816225" cy="64008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用户特征</a:t>
            </a:r>
            <a:endParaRPr lang="zh-CN" altLang="en-US" sz="48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Object10"/>
          <p:cNvSpPr/>
          <p:nvPr/>
        </p:nvSpPr>
        <p:spPr>
          <a:xfrm>
            <a:off x="782320" y="1892300"/>
            <a:ext cx="5221605" cy="64008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系统用途</a:t>
            </a:r>
            <a:endParaRPr lang="zh-CN" altLang="en-US" sz="48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Object11"/>
          <p:cNvSpPr/>
          <p:nvPr/>
        </p:nvSpPr>
        <p:spPr>
          <a:xfrm>
            <a:off x="3871595" y="1571625"/>
            <a:ext cx="11031855" cy="12319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3200" b="1" dirty="0">
                <a:solidFill>
                  <a:srgbClr val="3B47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用于经营者对用户评论进行多方面分析、处理、归纳和推理，进而做出有针对性的经营策略改进。</a:t>
            </a:r>
            <a:endParaRPr lang="zh-CN" altLang="en-US" sz="3200" b="1" dirty="0">
              <a:solidFill>
                <a:srgbClr val="3B476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</p:txBody>
      </p:sp>
      <p:sp>
        <p:nvSpPr>
          <p:cNvPr id="25" name="Object11"/>
          <p:cNvSpPr/>
          <p:nvPr/>
        </p:nvSpPr>
        <p:spPr>
          <a:xfrm>
            <a:off x="3871595" y="3023235"/>
            <a:ext cx="12319635" cy="80899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3200" b="1" dirty="0">
                <a:solidFill>
                  <a:srgbClr val="3B47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大、中型电子商务经营者及对应顾客。</a:t>
            </a:r>
            <a:endParaRPr lang="zh-CN" altLang="en-US" sz="3200" b="1" dirty="0">
              <a:solidFill>
                <a:srgbClr val="3B476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782320" y="-94615"/>
            <a:ext cx="4401185" cy="1569720"/>
            <a:chOff x="1232" y="-149"/>
            <a:chExt cx="6931" cy="2472"/>
          </a:xfrm>
        </p:grpSpPr>
        <p:pic>
          <p:nvPicPr>
            <p:cNvPr id="28" name="Object 13" descr="preencoded.png"/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232" y="-149"/>
              <a:ext cx="4458" cy="2472"/>
            </a:xfrm>
            <a:prstGeom prst="rect">
              <a:avLst/>
            </a:prstGeom>
          </p:spPr>
        </p:pic>
        <p:sp>
          <p:nvSpPr>
            <p:cNvPr id="29" name="Object5"/>
            <p:cNvSpPr/>
            <p:nvPr/>
          </p:nvSpPr>
          <p:spPr>
            <a:xfrm>
              <a:off x="1505" y="628"/>
              <a:ext cx="6659" cy="1008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项目介绍</a:t>
              </a:r>
              <a:endPara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371351" y="464610"/>
            <a:ext cx="8813778" cy="8813778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15383" y="1574903"/>
            <a:ext cx="6725714" cy="6725714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21332" y="1080852"/>
            <a:ext cx="7713816" cy="7713816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-2624687" y="2313073"/>
            <a:ext cx="5249374" cy="5249374"/>
          </a:xfrm>
          <a:prstGeom prst="rect">
            <a:avLst/>
          </a:prstGeom>
        </p:spPr>
      </p:pic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-2002875" y="2934885"/>
            <a:ext cx="4005749" cy="4005749"/>
          </a:xfrm>
          <a:prstGeom prst="rect">
            <a:avLst/>
          </a:prstGeom>
        </p:spPr>
      </p:pic>
      <p:pic>
        <p:nvPicPr>
          <p:cNvPr id="7" name="Object 6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-2297125" y="2640635"/>
            <a:ext cx="4594250" cy="4594250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4931793" y="2313073"/>
            <a:ext cx="5249374" cy="5249374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553605" y="2934885"/>
            <a:ext cx="4005749" cy="4005749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5259355" y="2640635"/>
            <a:ext cx="4594250" cy="4594250"/>
          </a:xfrm>
          <a:prstGeom prst="rect">
            <a:avLst/>
          </a:prstGeom>
        </p:spPr>
      </p:pic>
      <p:pic>
        <p:nvPicPr>
          <p:cNvPr id="14" name="Object 21" descr="preencoded.png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993617" y="1152349"/>
            <a:ext cx="7568927" cy="7568927"/>
          </a:xfrm>
          <a:prstGeom prst="rect">
            <a:avLst/>
          </a:prstGeom>
        </p:spPr>
      </p:pic>
      <p:sp>
        <p:nvSpPr>
          <p:cNvPr id="11" name="Object10"/>
          <p:cNvSpPr/>
          <p:nvPr/>
        </p:nvSpPr>
        <p:spPr>
          <a:xfrm>
            <a:off x="5917876" y="4654635"/>
            <a:ext cx="5720729" cy="22860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8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成员分工</a:t>
            </a:r>
            <a:endParaRPr lang="en-US" sz="8000" dirty="0">
              <a:solidFill>
                <a:schemeClr val="tx1">
                  <a:lumMod val="75000"/>
                  <a:lumOff val="25000"/>
                </a:schemeClr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12" name="Object11"/>
          <p:cNvSpPr/>
          <p:nvPr/>
        </p:nvSpPr>
        <p:spPr>
          <a:xfrm>
            <a:off x="5917876" y="2713058"/>
            <a:ext cx="5720729" cy="17373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9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S Chinese Regular" pitchFamily="34" charset="0"/>
                <a:ea typeface="Noto Sans S Chinese Regular" pitchFamily="34" charset="-122"/>
                <a:cs typeface="Noto Sans S Chinese Regular" pitchFamily="34" charset="-120"/>
              </a:rPr>
              <a:t>02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Object12"/>
          <p:cNvSpPr/>
          <p:nvPr/>
        </p:nvSpPr>
        <p:spPr>
          <a:xfrm>
            <a:off x="7814469" y="4450418"/>
            <a:ext cx="1927543" cy="0"/>
          </a:xfrm>
          <a:custGeom>
            <a:avLst/>
            <a:gdLst/>
            <a:ahLst/>
            <a:cxnLst/>
            <a:rect l="l" t="t" r="r" b="b"/>
            <a:pathLst>
              <a:path w="1927543">
                <a:moveTo>
                  <a:pt x="0" y="0"/>
                </a:moveTo>
                <a:lnTo>
                  <a:pt x="1927543" y="0"/>
                </a:lnTo>
              </a:path>
            </a:pathLst>
          </a:custGeom>
          <a:noFill/>
          <a:ln w="57150">
            <a:solidFill>
              <a:srgbClr val="3B4761"/>
            </a:solidFill>
            <a:prstDash val="solid"/>
            <a:headEnd type="none"/>
            <a:tailEnd type="none"/>
          </a:ln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Object 13" descr="preencoded.png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629773" y="-224082"/>
            <a:ext cx="2830841" cy="1569715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559898" y="398656"/>
            <a:ext cx="1119795" cy="1119795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490022" y="468532"/>
            <a:ext cx="980044" cy="980044"/>
          </a:xfrm>
          <a:prstGeom prst="rect">
            <a:avLst/>
          </a:prstGeom>
        </p:spPr>
      </p:pic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-427253" y="531301"/>
            <a:ext cx="854505" cy="854505"/>
          </a:xfrm>
          <a:prstGeom prst="rect">
            <a:avLst/>
          </a:prstGeom>
        </p:spPr>
      </p:pic>
      <p:sp>
        <p:nvSpPr>
          <p:cNvPr id="7" name="Object6"/>
          <p:cNvSpPr/>
          <p:nvPr/>
        </p:nvSpPr>
        <p:spPr>
          <a:xfrm>
            <a:off x="740579" y="240964"/>
            <a:ext cx="4228631" cy="64008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800" b="1" dirty="0">
                <a:solidFill>
                  <a:srgbClr val="3B47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成员分工</a:t>
            </a:r>
            <a:endParaRPr 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6190929" y="9315622"/>
            <a:ext cx="1119795" cy="1119795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260805" y="9385498"/>
            <a:ext cx="980044" cy="980044"/>
          </a:xfrm>
          <a:prstGeom prst="rect">
            <a:avLst/>
          </a:prstGeom>
        </p:spPr>
      </p:pic>
      <p:pic>
        <p:nvPicPr>
          <p:cNvPr id="11" name="Object 10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6323574" y="9448267"/>
            <a:ext cx="854505" cy="854505"/>
          </a:xfrm>
          <a:prstGeom prst="rect">
            <a:avLst/>
          </a:prstGeom>
        </p:spPr>
      </p:pic>
      <p:pic>
        <p:nvPicPr>
          <p:cNvPr id="12" name="Object 11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047524" y="776021"/>
            <a:ext cx="1828800" cy="1828800"/>
          </a:xfrm>
          <a:prstGeom prst="rect">
            <a:avLst/>
          </a:prstGeom>
        </p:spPr>
      </p:pic>
      <p:pic>
        <p:nvPicPr>
          <p:cNvPr id="19" name="Object 18" descr="preencoded.png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403475" y="1693545"/>
            <a:ext cx="2952750" cy="911225"/>
          </a:xfrm>
          <a:prstGeom prst="rect">
            <a:avLst/>
          </a:prstGeom>
        </p:spPr>
      </p:pic>
      <p:sp>
        <p:nvSpPr>
          <p:cNvPr id="20" name="Object19"/>
          <p:cNvSpPr/>
          <p:nvPr/>
        </p:nvSpPr>
        <p:spPr>
          <a:xfrm>
            <a:off x="2619375" y="1778635"/>
            <a:ext cx="2562225" cy="6705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4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前期分工</a:t>
            </a:r>
            <a:endParaRPr lang="zh-CN" altLang="en-US" sz="4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Object21"/>
          <p:cNvSpPr/>
          <p:nvPr/>
        </p:nvSpPr>
        <p:spPr>
          <a:xfrm>
            <a:off x="10786376" y="1778717"/>
            <a:ext cx="2173693" cy="670594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2100" dirty="0">
                <a:solidFill>
                  <a:srgbClr val="FFFFFF"/>
                </a:solidFill>
                <a:latin typeface="Noto Sans S Chinese Regular" pitchFamily="34" charset="0"/>
                <a:ea typeface="Noto Sans S Chinese Regular" pitchFamily="34" charset="-122"/>
              </a:rPr>
              <a:t>后期分工</a:t>
            </a:r>
            <a:endParaRPr lang="en-US" sz="1500" dirty="0"/>
          </a:p>
        </p:txBody>
      </p:sp>
      <p:sp>
        <p:nvSpPr>
          <p:cNvPr id="23" name="Object22"/>
          <p:cNvSpPr/>
          <p:nvPr/>
        </p:nvSpPr>
        <p:spPr>
          <a:xfrm rot="16200000">
            <a:off x="3857432" y="406782"/>
            <a:ext cx="45721" cy="4779761"/>
          </a:xfrm>
          <a:custGeom>
            <a:avLst/>
            <a:gdLst/>
            <a:ahLst/>
            <a:cxnLst/>
            <a:rect l="l" t="t" r="r" b="b"/>
            <a:pathLst>
              <a:path h="1277600">
                <a:moveTo>
                  <a:pt x="0" y="0"/>
                </a:moveTo>
                <a:lnTo>
                  <a:pt x="0" y="1277600"/>
                </a:lnTo>
              </a:path>
            </a:pathLst>
          </a:custGeom>
          <a:noFill/>
          <a:ln w="19050">
            <a:solidFill>
              <a:srgbClr val="3B4761"/>
            </a:solidFill>
            <a:prstDash val="solid"/>
            <a:headEnd type="none"/>
            <a:tailEnd type="none"/>
          </a:ln>
        </p:spPr>
      </p:sp>
      <p:pic>
        <p:nvPicPr>
          <p:cNvPr id="26" name="Object 25" descr="preencoded.png"/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663031" y="1315416"/>
            <a:ext cx="597786" cy="663837"/>
          </a:xfrm>
          <a:prstGeom prst="rect">
            <a:avLst/>
          </a:prstGeom>
        </p:spPr>
      </p:pic>
      <p:sp>
        <p:nvSpPr>
          <p:cNvPr id="27" name="Object26"/>
          <p:cNvSpPr/>
          <p:nvPr/>
        </p:nvSpPr>
        <p:spPr>
          <a:xfrm>
            <a:off x="1490345" y="3347085"/>
            <a:ext cx="8147050" cy="598868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just"/>
            <a:r>
              <a:rPr lang="zh-CN" altLang="en-US" sz="4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前期工作：</a:t>
            </a:r>
            <a:endParaRPr lang="en-US" altLang="zh-CN" sz="4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  <a:p>
            <a:pPr lvl="1" algn="just"/>
            <a:r>
              <a:rPr lang="zh-CN" altLang="en-US" sz="4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收集资料</a:t>
            </a:r>
            <a:endParaRPr lang="zh-CN" altLang="en-US" sz="4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  <a:p>
            <a:pPr marL="0" lvl="1" algn="just"/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  <a:sym typeface="+mn-ea"/>
              </a:rPr>
              <a:t>   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  <a:sym typeface="+mn-ea"/>
              </a:rPr>
              <a:t>项目规划</a:t>
            </a:r>
            <a:endParaRPr lang="en-US" altLang="zh-CN" sz="4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  <a:p>
            <a:pPr lvl="1" algn="just"/>
            <a:r>
              <a:rPr lang="zh-CN" altLang="en-US" sz="4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项目需求、可行性调研</a:t>
            </a:r>
            <a:endParaRPr lang="en-US" altLang="zh-CN" sz="4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  <a:p>
            <a:pPr lvl="1" algn="just"/>
            <a:r>
              <a:rPr lang="zh-CN" altLang="en-US" sz="4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编写可行性分析报告 </a:t>
            </a:r>
            <a:r>
              <a:rPr lang="en-US" altLang="zh-CN" sz="4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	</a:t>
            </a:r>
            <a:endParaRPr lang="en-US" altLang="zh-CN" sz="4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  <a:p>
            <a:pPr lvl="1" algn="just"/>
            <a:r>
              <a:rPr lang="zh-CN" altLang="en-US" sz="4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编写需求分析报告</a:t>
            </a:r>
            <a:endParaRPr lang="en-US" altLang="zh-CN" sz="4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  <a:p>
            <a:pPr algn="just"/>
            <a:r>
              <a:rPr lang="zh-CN" altLang="en-US" sz="4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分工：</a:t>
            </a:r>
            <a:endParaRPr lang="en-US" altLang="zh-CN" sz="4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  <a:p>
            <a:pPr lvl="1" algn="just"/>
            <a:r>
              <a:rPr lang="zh-CN" altLang="en-US" sz="4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文档草稿与修改：刘臻劼</a:t>
            </a:r>
            <a:endParaRPr lang="en-US" altLang="zh-CN" sz="4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/>
            <a:r>
              <a:rPr lang="zh-CN" altLang="en-US" sz="4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文档修改与答辩：周德栋</a:t>
            </a:r>
            <a:endParaRPr lang="en-US" altLang="zh-CN" sz="4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/>
            <a:r>
              <a:rPr lang="zh-CN" altLang="en-US" sz="4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文档修改与</a:t>
            </a:r>
            <a:r>
              <a:rPr lang="en-US" altLang="zh-CN" sz="4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4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：韩靖怡</a:t>
            </a:r>
            <a:endParaRPr lang="zh-CN" altLang="en-US" sz="4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Object22"/>
          <p:cNvSpPr/>
          <p:nvPr/>
        </p:nvSpPr>
        <p:spPr>
          <a:xfrm rot="16200000">
            <a:off x="12050746" y="361060"/>
            <a:ext cx="45721" cy="4779761"/>
          </a:xfrm>
          <a:custGeom>
            <a:avLst/>
            <a:gdLst/>
            <a:ahLst/>
            <a:cxnLst/>
            <a:rect l="l" t="t" r="r" b="b"/>
            <a:pathLst>
              <a:path h="1277600">
                <a:moveTo>
                  <a:pt x="0" y="0"/>
                </a:moveTo>
                <a:lnTo>
                  <a:pt x="0" y="1277600"/>
                </a:lnTo>
              </a:path>
            </a:pathLst>
          </a:custGeom>
          <a:noFill/>
          <a:ln w="19050">
            <a:solidFill>
              <a:srgbClr val="3B4761"/>
            </a:solidFill>
            <a:prstDash val="solid"/>
            <a:headEnd type="none"/>
            <a:tailEnd type="none"/>
          </a:ln>
        </p:spPr>
      </p:sp>
      <p:pic>
        <p:nvPicPr>
          <p:cNvPr id="8" name="Object 18" descr="preencoded.png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567035" y="1682115"/>
            <a:ext cx="2952750" cy="911225"/>
          </a:xfrm>
          <a:prstGeom prst="rect">
            <a:avLst/>
          </a:prstGeom>
        </p:spPr>
      </p:pic>
      <p:sp>
        <p:nvSpPr>
          <p:cNvPr id="14" name="Object19"/>
          <p:cNvSpPr/>
          <p:nvPr/>
        </p:nvSpPr>
        <p:spPr>
          <a:xfrm>
            <a:off x="10762615" y="1767205"/>
            <a:ext cx="2562225" cy="670560"/>
          </a:xfrm>
          <a:prstGeom prst="rect">
            <a:avLst/>
          </a:prstGeom>
          <a:noFill/>
        </p:spPr>
        <p:txBody>
          <a:bodyPr wrap="square" rtlCol="0" anchor="ctr"/>
          <a:p>
            <a:pPr algn="ctr"/>
            <a:r>
              <a:rPr lang="zh-CN" altLang="en-US" sz="4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后期工作</a:t>
            </a:r>
            <a:endParaRPr lang="zh-CN" altLang="en-US" sz="4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Object26"/>
          <p:cNvSpPr/>
          <p:nvPr/>
        </p:nvSpPr>
        <p:spPr>
          <a:xfrm>
            <a:off x="9408795" y="3513455"/>
            <a:ext cx="8147050" cy="2381885"/>
          </a:xfrm>
          <a:prstGeom prst="rect">
            <a:avLst/>
          </a:prstGeom>
          <a:noFill/>
        </p:spPr>
        <p:txBody>
          <a:bodyPr wrap="square" rtlCol="0" anchor="ctr"/>
          <a:p>
            <a:pPr algn="just"/>
            <a:r>
              <a:rPr lang="zh-CN" altLang="en-US" sz="4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后期工作：</a:t>
            </a:r>
            <a:endParaRPr lang="en-US" altLang="zh-CN" sz="4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  <a:p>
            <a:pPr lvl="1" algn="just"/>
            <a:r>
              <a:rPr lang="zh-CN" altLang="en-US" sz="4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数据采集</a:t>
            </a:r>
            <a:endParaRPr lang="zh-CN" altLang="en-US" sz="4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  <a:p>
            <a:pPr lvl="1" algn="just"/>
            <a:r>
              <a:rPr lang="zh-CN" altLang="en-US" sz="4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数据预处理与分析</a:t>
            </a:r>
            <a:endParaRPr lang="zh-CN" altLang="en-US" sz="4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  <a:p>
            <a:pPr lvl="1" algn="just"/>
            <a:r>
              <a:rPr lang="zh-CN" altLang="en-US" sz="4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编程</a:t>
            </a:r>
            <a:endParaRPr lang="zh-CN" altLang="en-US" sz="4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  <a:p>
            <a:pPr lvl="1" algn="just"/>
            <a:r>
              <a:rPr lang="zh-CN" altLang="en-US" sz="4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可视化界面制作</a:t>
            </a:r>
            <a:r>
              <a:rPr lang="en-US" altLang="zh-CN" sz="4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	</a:t>
            </a:r>
            <a:endParaRPr lang="en-US" altLang="zh-CN" sz="4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  <a:p>
            <a:pPr lvl="1" algn="just"/>
            <a:endParaRPr lang="zh-CN" altLang="en-US" sz="4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371351" y="530871"/>
            <a:ext cx="8813778" cy="8813778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15383" y="1574903"/>
            <a:ext cx="6725714" cy="6725714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21332" y="1080852"/>
            <a:ext cx="7713816" cy="7713816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-2624687" y="2313073"/>
            <a:ext cx="5249374" cy="5249374"/>
          </a:xfrm>
          <a:prstGeom prst="rect">
            <a:avLst/>
          </a:prstGeom>
        </p:spPr>
      </p:pic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-2002875" y="2934885"/>
            <a:ext cx="4005749" cy="4005749"/>
          </a:xfrm>
          <a:prstGeom prst="rect">
            <a:avLst/>
          </a:prstGeom>
        </p:spPr>
      </p:pic>
      <p:pic>
        <p:nvPicPr>
          <p:cNvPr id="7" name="Object 6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-2297125" y="2640635"/>
            <a:ext cx="4594250" cy="4594250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4931793" y="2313073"/>
            <a:ext cx="5249374" cy="5249374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553605" y="2934885"/>
            <a:ext cx="4005749" cy="4005749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5259355" y="2640635"/>
            <a:ext cx="4594250" cy="4594250"/>
          </a:xfrm>
          <a:prstGeom prst="rect">
            <a:avLst/>
          </a:prstGeom>
        </p:spPr>
      </p:pic>
      <p:sp>
        <p:nvSpPr>
          <p:cNvPr id="11" name="Object10"/>
          <p:cNvSpPr/>
          <p:nvPr/>
        </p:nvSpPr>
        <p:spPr>
          <a:xfrm>
            <a:off x="5917876" y="4654635"/>
            <a:ext cx="5720729" cy="22860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8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需求分析</a:t>
            </a:r>
            <a:endParaRPr lang="en-US" sz="8000" dirty="0">
              <a:solidFill>
                <a:schemeClr val="accent1">
                  <a:lumMod val="60000"/>
                  <a:lumOff val="40000"/>
                </a:schemeClr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12" name="Object11"/>
          <p:cNvSpPr/>
          <p:nvPr/>
        </p:nvSpPr>
        <p:spPr>
          <a:xfrm>
            <a:off x="5917876" y="2713058"/>
            <a:ext cx="5720729" cy="17373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9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Noto Sans S Chinese Regular" pitchFamily="34" charset="0"/>
                <a:ea typeface="Noto Sans S Chinese Regular" pitchFamily="34" charset="-122"/>
                <a:cs typeface="Noto Sans S Chinese Regular" pitchFamily="34" charset="-120"/>
              </a:rPr>
              <a:t>03</a:t>
            </a:r>
            <a:endParaRPr lang="en-US" sz="15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Object12"/>
          <p:cNvSpPr/>
          <p:nvPr/>
        </p:nvSpPr>
        <p:spPr>
          <a:xfrm>
            <a:off x="7814469" y="4450418"/>
            <a:ext cx="1927543" cy="0"/>
          </a:xfrm>
          <a:custGeom>
            <a:avLst/>
            <a:gdLst/>
            <a:ahLst/>
            <a:cxnLst/>
            <a:rect l="l" t="t" r="r" b="b"/>
            <a:pathLst>
              <a:path w="1927543">
                <a:moveTo>
                  <a:pt x="0" y="0"/>
                </a:moveTo>
                <a:lnTo>
                  <a:pt x="1927543" y="0"/>
                </a:lnTo>
              </a:path>
            </a:pathLst>
          </a:custGeom>
          <a:noFill/>
          <a:ln w="57150">
            <a:solidFill>
              <a:srgbClr val="3B4761"/>
            </a:solidFill>
            <a:prstDash val="solid"/>
            <a:headEnd type="none"/>
            <a:tailEnd type="none"/>
          </a:ln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-559898" y="398656"/>
            <a:ext cx="1119795" cy="1119795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490022" y="468532"/>
            <a:ext cx="980044" cy="980044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427253" y="531301"/>
            <a:ext cx="854505" cy="854505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>
            <a:off x="666750" y="-136525"/>
            <a:ext cx="4371975" cy="1569720"/>
            <a:chOff x="1050" y="-215"/>
            <a:chExt cx="6885" cy="2472"/>
          </a:xfrm>
        </p:grpSpPr>
        <p:pic>
          <p:nvPicPr>
            <p:cNvPr id="14" name="Object 13" descr="preencoded.png"/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050" y="-215"/>
              <a:ext cx="4458" cy="2472"/>
            </a:xfrm>
            <a:prstGeom prst="rect">
              <a:avLst/>
            </a:prstGeom>
          </p:spPr>
        </p:pic>
        <p:sp>
          <p:nvSpPr>
            <p:cNvPr id="6" name="Object5"/>
            <p:cNvSpPr/>
            <p:nvPr/>
          </p:nvSpPr>
          <p:spPr>
            <a:xfrm>
              <a:off x="1277" y="628"/>
              <a:ext cx="6659" cy="1008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需求分析</a:t>
              </a:r>
              <a:endPara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6190929" y="9315622"/>
            <a:ext cx="1119795" cy="1119795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260805" y="9385498"/>
            <a:ext cx="980044" cy="980044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323574" y="9448267"/>
            <a:ext cx="854505" cy="854505"/>
          </a:xfrm>
          <a:prstGeom prst="rect">
            <a:avLst/>
          </a:prstGeom>
        </p:spPr>
      </p:pic>
      <p:pic>
        <p:nvPicPr>
          <p:cNvPr id="18" name="Object 7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4741355" y="-1231902"/>
            <a:ext cx="7713816" cy="7713816"/>
          </a:xfrm>
          <a:prstGeom prst="rect">
            <a:avLst/>
          </a:prstGeom>
        </p:spPr>
      </p:pic>
      <p:pic>
        <p:nvPicPr>
          <p:cNvPr id="19" name="Object 11" descr="preencoded.png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5868907" y="1983097"/>
            <a:ext cx="1828800" cy="1283818"/>
          </a:xfrm>
          <a:prstGeom prst="rect">
            <a:avLst/>
          </a:prstGeom>
        </p:spPr>
      </p:pic>
      <p:sp>
        <p:nvSpPr>
          <p:cNvPr id="15" name="Object11"/>
          <p:cNvSpPr/>
          <p:nvPr/>
        </p:nvSpPr>
        <p:spPr>
          <a:xfrm>
            <a:off x="4017645" y="5608955"/>
            <a:ext cx="12646025" cy="87312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lnSpc>
                <a:spcPct val="150000"/>
              </a:lnSpc>
            </a:pPr>
            <a:r>
              <a:rPr lang="zh-CN" altLang="en-US" sz="48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使用</a:t>
            </a:r>
            <a:r>
              <a:rPr lang="zh-CN" altLang="en-US" sz="4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数据流图、数据字典与</a:t>
            </a:r>
            <a:r>
              <a:rPr lang="en-US" altLang="zh-CN" sz="4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E-R</a:t>
            </a:r>
            <a:r>
              <a:rPr lang="zh-CN" altLang="en-US" sz="4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图来</a:t>
            </a:r>
            <a:r>
              <a:rPr lang="zh-CN" altLang="en-US" sz="48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对需求进行结构化系统分析</a:t>
            </a:r>
            <a:endParaRPr lang="zh-CN" altLang="en-US" sz="4800" b="1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1" name="Object10"/>
          <p:cNvSpPr/>
          <p:nvPr/>
        </p:nvSpPr>
        <p:spPr>
          <a:xfrm>
            <a:off x="2082165" y="2305050"/>
            <a:ext cx="1778635" cy="64008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60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方法：</a:t>
            </a:r>
            <a:endParaRPr lang="zh-CN" altLang="en-US" sz="60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Object10"/>
          <p:cNvSpPr/>
          <p:nvPr/>
        </p:nvSpPr>
        <p:spPr>
          <a:xfrm>
            <a:off x="2092325" y="5318760"/>
            <a:ext cx="1838325" cy="640080"/>
          </a:xfrm>
          <a:prstGeom prst="rect">
            <a:avLst/>
          </a:prstGeom>
          <a:noFill/>
        </p:spPr>
        <p:txBody>
          <a:bodyPr wrap="square" rtlCol="0" anchor="ctr"/>
          <a:p>
            <a:r>
              <a:rPr lang="zh-CN" altLang="en-US" sz="60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工具：</a:t>
            </a:r>
            <a:endParaRPr lang="zh-CN" altLang="en-US" sz="60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Object11"/>
          <p:cNvSpPr/>
          <p:nvPr/>
        </p:nvSpPr>
        <p:spPr>
          <a:xfrm>
            <a:off x="3930015" y="1983105"/>
            <a:ext cx="12015470" cy="962025"/>
          </a:xfrm>
          <a:prstGeom prst="rect">
            <a:avLst/>
          </a:prstGeom>
          <a:noFill/>
        </p:spPr>
        <p:txBody>
          <a:bodyPr wrap="square" rtlCol="0" anchor="ctr"/>
          <a:p>
            <a:pPr>
              <a:lnSpc>
                <a:spcPct val="150000"/>
              </a:lnSpc>
            </a:pPr>
            <a:r>
              <a:rPr lang="zh-CN" altLang="en-US" sz="48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采用</a:t>
            </a:r>
            <a:r>
              <a:rPr lang="zh-CN" altLang="en-US" sz="4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结构化分析方法</a:t>
            </a:r>
            <a:r>
              <a:rPr lang="zh-CN" altLang="en-US" sz="48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与</a:t>
            </a:r>
            <a:r>
              <a:rPr lang="zh-CN" altLang="en-US" sz="4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信息建模法</a:t>
            </a:r>
            <a:r>
              <a:rPr lang="zh-CN" altLang="en-US" sz="48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来进行</a:t>
            </a:r>
            <a:r>
              <a:rPr lang="zh-CN" altLang="en-US" sz="48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需求分析</a:t>
            </a:r>
            <a:endParaRPr lang="zh-CN" altLang="en-US" sz="4800" b="1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2797.107086614173,&quot;width&quot;:22804.72440944882}"/>
</p:tagLst>
</file>

<file path=ppt/tags/tag10.xml><?xml version="1.0" encoding="utf-8"?>
<p:tagLst xmlns:p="http://schemas.openxmlformats.org/presentationml/2006/main">
  <p:tag name="KSO_WM_UNIT_TABLE_BEAUTIFY" val="smartTable{8ae9a866-b0d1-4201-9b5a-40e1859a6e33}"/>
</p:tagLst>
</file>

<file path=ppt/tags/tag11.xml><?xml version="1.0" encoding="utf-8"?>
<p:tagLst xmlns:p="http://schemas.openxmlformats.org/presentationml/2006/main">
  <p:tag name="KSO_WM_UNIT_TABLE_BEAUTIFY" val="smartTable{81426170-8426-415b-8106-9f53712c770e}"/>
</p:tagLst>
</file>

<file path=ppt/tags/tag12.xml><?xml version="1.0" encoding="utf-8"?>
<p:tagLst xmlns:p="http://schemas.openxmlformats.org/presentationml/2006/main">
  <p:tag name="KSO_WM_UNIT_TABLE_BEAUTIFY" val="smartTable{036f9c9b-c1e8-42b7-9b6c-2650d7a29875}"/>
</p:tagLst>
</file>

<file path=ppt/tags/tag13.xml><?xml version="1.0" encoding="utf-8"?>
<p:tagLst xmlns:p="http://schemas.openxmlformats.org/presentationml/2006/main">
  <p:tag name="KSO_WM_UNIT_TABLE_BEAUTIFY" val="smartTable{762bea6d-e290-4ead-af54-fd79f4ffa526}"/>
</p:tagLst>
</file>

<file path=ppt/tags/tag14.xml><?xml version="1.0" encoding="utf-8"?>
<p:tagLst xmlns:p="http://schemas.openxmlformats.org/presentationml/2006/main">
  <p:tag name="KSO_WM_UNIT_TABLE_BEAUTIFY" val="smartTable{d4045565-5f85-4ef3-a2b9-54712ccb8708}"/>
  <p:tag name="TABLE_ENDDRAG_ORIGIN_RECT" val="509*179"/>
  <p:tag name="TABLE_ENDDRAG_RECT" val="179*356*509*179"/>
</p:tagLst>
</file>

<file path=ppt/tags/tag15.xml><?xml version="1.0" encoding="utf-8"?>
<p:tagLst xmlns:p="http://schemas.openxmlformats.org/presentationml/2006/main">
  <p:tag name="KSO_WM_UNIT_TABLE_BEAUTIFY" val="smartTable{13fe03b9-f2d9-47b1-9116-f3492c5edf41}"/>
  <p:tag name="TABLE_ENDDRAG_ORIGIN_RECT" val="510*168"/>
  <p:tag name="TABLE_ENDDRAG_RECT" val="178*590*510*168"/>
</p:tagLst>
</file>

<file path=ppt/tags/tag16.xml><?xml version="1.0" encoding="utf-8"?>
<p:tagLst xmlns:p="http://schemas.openxmlformats.org/presentationml/2006/main">
  <p:tag name="KSO_WM_UNIT_TABLE_BEAUTIFY" val="smartTable{1d9b6465-d731-4dce-9515-b05d5ad9610f}"/>
  <p:tag name="TABLE_ENDDRAG_ORIGIN_RECT" val="468*177"/>
  <p:tag name="TABLE_ENDDRAG_RECT" val="856*127*468*177"/>
</p:tagLst>
</file>

<file path=ppt/tags/tag17.xml><?xml version="1.0" encoding="utf-8"?>
<p:tagLst xmlns:p="http://schemas.openxmlformats.org/presentationml/2006/main">
  <p:tag name="KSO_WM_UNIT_TABLE_BEAUTIFY" val="smartTable{8377fd2e-fea6-4aa0-9e74-0bdb80263026}"/>
  <p:tag name="TABLE_ENDDRAG_ORIGIN_RECT" val="524*198"/>
  <p:tag name="TABLE_ENDDRAG_RECT" val="827*357*525*198"/>
</p:tagLst>
</file>

<file path=ppt/tags/tag18.xml><?xml version="1.0" encoding="utf-8"?>
<p:tagLst xmlns:p="http://schemas.openxmlformats.org/presentationml/2006/main">
  <p:tag name="KSO_WM_UNIT_TABLE_BEAUTIFY" val="smartTable{f0da0d95-209f-46dc-9345-1486ccbde8d2}"/>
  <p:tag name="TABLE_ENDDRAG_ORIGIN_RECT" val="530*154"/>
  <p:tag name="TABLE_ENDDRAG_RECT" val="822*610*530*154"/>
</p:tagLst>
</file>

<file path=ppt/tags/tag19.xml><?xml version="1.0" encoding="utf-8"?>
<p:tagLst xmlns:p="http://schemas.openxmlformats.org/presentationml/2006/main">
  <p:tag name="KSO_WM_UNIT_TABLE_BEAUTIFY" val="smartTable{35c31678-44a3-46f1-9991-dbf8130b97fa}"/>
</p:tagLst>
</file>

<file path=ppt/tags/tag2.xml><?xml version="1.0" encoding="utf-8"?>
<p:tagLst xmlns:p="http://schemas.openxmlformats.org/presentationml/2006/main">
  <p:tag name="KSO_WM_UNIT_TABLE_BEAUTIFY" val="smartTable{dfff5e0b-dc42-4522-a256-4eef413e14ac}"/>
  <p:tag name="TABLE_ENDDRAG_ORIGIN_RECT" val="1037*296"/>
  <p:tag name="TABLE_ENDDRAG_RECT" val="201*447*1037*296"/>
</p:tagLst>
</file>

<file path=ppt/tags/tag20.xml><?xml version="1.0" encoding="utf-8"?>
<p:tagLst xmlns:p="http://schemas.openxmlformats.org/presentationml/2006/main">
  <p:tag name="KSO_WM_UNIT_TABLE_BEAUTIFY" val="smartTable{a160c7d8-d092-4111-a319-c8482ebf3587}"/>
</p:tagLst>
</file>

<file path=ppt/tags/tag21.xml><?xml version="1.0" encoding="utf-8"?>
<p:tagLst xmlns:p="http://schemas.openxmlformats.org/presentationml/2006/main">
  <p:tag name="KSO_WM_UNIT_TABLE_BEAUTIFY" val="smartTable{998db102-c1d4-4d44-b07b-b0974eb822b5}"/>
</p:tagLst>
</file>

<file path=ppt/tags/tag3.xml><?xml version="1.0" encoding="utf-8"?>
<p:tagLst xmlns:p="http://schemas.openxmlformats.org/presentationml/2006/main">
  <p:tag name="KSO_WM_UNIT_TABLE_BEAUTIFY" val="smartTable{18a1c49b-bf15-4b85-aba0-ce091be3384b}"/>
</p:tagLst>
</file>

<file path=ppt/tags/tag4.xml><?xml version="1.0" encoding="utf-8"?>
<p:tagLst xmlns:p="http://schemas.openxmlformats.org/presentationml/2006/main">
  <p:tag name="KSO_WM_UNIT_TABLE_BEAUTIFY" val="smartTable{17e2d5f0-77e4-4ffc-bc06-72b3a6a7c20f}"/>
</p:tagLst>
</file>

<file path=ppt/tags/tag5.xml><?xml version="1.0" encoding="utf-8"?>
<p:tagLst xmlns:p="http://schemas.openxmlformats.org/presentationml/2006/main">
  <p:tag name="KSO_WM_UNIT_TABLE_BEAUTIFY" val="smartTable{d668ce68-8840-4d6e-9888-b8a210aa5e69}"/>
</p:tagLst>
</file>

<file path=ppt/tags/tag6.xml><?xml version="1.0" encoding="utf-8"?>
<p:tagLst xmlns:p="http://schemas.openxmlformats.org/presentationml/2006/main">
  <p:tag name="KSO_WM_UNIT_TABLE_BEAUTIFY" val="smartTable{5c53e173-8960-4ab3-a492-5f4a4a0c306a}"/>
</p:tagLst>
</file>

<file path=ppt/tags/tag7.xml><?xml version="1.0" encoding="utf-8"?>
<p:tagLst xmlns:p="http://schemas.openxmlformats.org/presentationml/2006/main">
  <p:tag name="KSO_WM_UNIT_TABLE_BEAUTIFY" val="smartTable{f1b0eb7c-f257-4151-b07b-972097a12109}"/>
</p:tagLst>
</file>

<file path=ppt/tags/tag8.xml><?xml version="1.0" encoding="utf-8"?>
<p:tagLst xmlns:p="http://schemas.openxmlformats.org/presentationml/2006/main">
  <p:tag name="KSO_WM_UNIT_TABLE_BEAUTIFY" val="smartTable{df6c15d6-4de3-4633-9215-5c873ada530d}"/>
  <p:tag name="TABLE_ENDDRAG_ORIGIN_RECT" val="1110*372"/>
  <p:tag name="TABLE_ENDDRAG_RECT" val="204*213*1110*372"/>
</p:tagLst>
</file>

<file path=ppt/tags/tag9.xml><?xml version="1.0" encoding="utf-8"?>
<p:tagLst xmlns:p="http://schemas.openxmlformats.org/presentationml/2006/main">
  <p:tag name="KSO_WM_UNIT_TABLE_BEAUTIFY" val="smartTable{44d76cf2-278a-49c3-8c32-5cb757cdcc26}"/>
  <p:tag name="TABLE_ENDDRAG_ORIGIN_RECT" val="1212*437"/>
  <p:tag name="TABLE_ENDDRAG_RECT" val="134*202*1212*437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3026</Words>
  <Application>WPS 演示</Application>
  <PresentationFormat>自定义</PresentationFormat>
  <Paragraphs>691</Paragraphs>
  <Slides>32</Slides>
  <Notes>33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32</vt:i4>
      </vt:variant>
    </vt:vector>
  </HeadingPairs>
  <TitlesOfParts>
    <vt:vector size="49" baseType="lpstr">
      <vt:lpstr>Arial</vt:lpstr>
      <vt:lpstr>宋体</vt:lpstr>
      <vt:lpstr>Wingdings</vt:lpstr>
      <vt:lpstr>微软雅黑</vt:lpstr>
      <vt:lpstr>Noto Sans S Chinese Regular</vt:lpstr>
      <vt:lpstr>MingLiU-ExtB</vt:lpstr>
      <vt:lpstr>Noto Sans S Chinese Regular</vt:lpstr>
      <vt:lpstr>Noto Sans S Chinese Regular</vt:lpstr>
      <vt:lpstr>微软雅黑</vt:lpstr>
      <vt:lpstr>ESRI AMFM Electric</vt:lpstr>
      <vt:lpstr>方正粗黑宋简体</vt:lpstr>
      <vt:lpstr>微软雅黑 Light</vt:lpstr>
      <vt:lpstr>Calibri</vt:lpstr>
      <vt:lpstr>Arial Unicode MS</vt:lpstr>
      <vt:lpstr>等线</vt:lpstr>
      <vt:lpstr>Office Theme</vt:lpstr>
      <vt:lpstr>1_Office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四喜</cp:lastModifiedBy>
  <cp:revision>202</cp:revision>
  <dcterms:created xsi:type="dcterms:W3CDTF">2022-04-08T03:04:00Z</dcterms:created>
  <dcterms:modified xsi:type="dcterms:W3CDTF">2022-04-12T06:36:16Z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41E3BD4D5ADF40F18E8999275639D2D5</vt:lpwstr>
  </property>
  <property fmtid="{D5CDD505-2E9C-101B-9397-08002B2CF9AE}" pid="3" name="KSOProductBuildVer">
    <vt:lpwstr>2052-11.1.0.11636</vt:lpwstr>
  </property>
</Properties>
</file>