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47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271" r:id="rId12"/>
    <p:sldId id="272" r:id="rId13"/>
    <p:sldId id="259" r:id="rId14"/>
    <p:sldId id="300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60" r:id="rId31"/>
    <p:sldId id="261" r:id="rId32"/>
    <p:sldId id="290" r:id="rId33"/>
    <p:sldId id="264" r:id="rId34"/>
    <p:sldId id="266" r:id="rId35"/>
    <p:sldId id="302" r:id="rId36"/>
  </p:sldIdLst>
  <p:sldSz cx="17555845" cy="9875520"/>
  <p:notesSz cx="9875520" cy="1755584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1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26.svg"/><Relationship Id="rId14" Type="http://schemas.openxmlformats.org/officeDocument/2006/relationships/image" Target="../media/image28.png"/><Relationship Id="rId13" Type="http://schemas.openxmlformats.org/officeDocument/2006/relationships/image" Target="../media/image25.svg"/><Relationship Id="rId12" Type="http://schemas.openxmlformats.org/officeDocument/2006/relationships/image" Target="../media/image27.png"/><Relationship Id="rId11" Type="http://schemas.openxmlformats.org/officeDocument/2006/relationships/image" Target="../media/image27.svg"/><Relationship Id="rId10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tags" Target="../tags/tag1.xml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svg"/><Relationship Id="rId8" Type="http://schemas.openxmlformats.org/officeDocument/2006/relationships/image" Target="../media/image33.png"/><Relationship Id="rId7" Type="http://schemas.openxmlformats.org/officeDocument/2006/relationships/image" Target="../media/image28.svg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8" Type="http://schemas.openxmlformats.org/officeDocument/2006/relationships/notesSlide" Target="../notesSlides/notesSlide13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9.png"/><Relationship Id="rId15" Type="http://schemas.openxmlformats.org/officeDocument/2006/relationships/image" Target="../media/image32.svg"/><Relationship Id="rId14" Type="http://schemas.openxmlformats.org/officeDocument/2006/relationships/image" Target="../media/image36.png"/><Relationship Id="rId13" Type="http://schemas.openxmlformats.org/officeDocument/2006/relationships/image" Target="../media/image31.svg"/><Relationship Id="rId12" Type="http://schemas.openxmlformats.org/officeDocument/2006/relationships/image" Target="../media/image35.png"/><Relationship Id="rId11" Type="http://schemas.openxmlformats.org/officeDocument/2006/relationships/image" Target="../media/image30.svg"/><Relationship Id="rId10" Type="http://schemas.openxmlformats.org/officeDocument/2006/relationships/image" Target="../media/image34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.xml"/><Relationship Id="rId7" Type="http://schemas.openxmlformats.org/officeDocument/2006/relationships/image" Target="../media/image37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3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svg"/><Relationship Id="rId8" Type="http://schemas.openxmlformats.org/officeDocument/2006/relationships/image" Target="../media/image32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23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32.svg"/><Relationship Id="rId14" Type="http://schemas.openxmlformats.org/officeDocument/2006/relationships/image" Target="../media/image36.png"/><Relationship Id="rId13" Type="http://schemas.openxmlformats.org/officeDocument/2006/relationships/image" Target="../media/image30.svg"/><Relationship Id="rId12" Type="http://schemas.openxmlformats.org/officeDocument/2006/relationships/image" Target="../media/image34.png"/><Relationship Id="rId11" Type="http://schemas.openxmlformats.org/officeDocument/2006/relationships/image" Target="../media/image29.svg"/><Relationship Id="rId10" Type="http://schemas.openxmlformats.org/officeDocument/2006/relationships/image" Target="../media/image33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4" Type="http://schemas.openxmlformats.org/officeDocument/2006/relationships/notesSlide" Target="../notesSlides/notesSlide2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34.svg"/><Relationship Id="rId7" Type="http://schemas.openxmlformats.org/officeDocument/2006/relationships/image" Target="../media/image45.png"/><Relationship Id="rId6" Type="http://schemas.openxmlformats.org/officeDocument/2006/relationships/image" Target="../media/image33.svg"/><Relationship Id="rId5" Type="http://schemas.openxmlformats.org/officeDocument/2006/relationships/image" Target="../media/image44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7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47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36.svg"/><Relationship Id="rId7" Type="http://schemas.openxmlformats.org/officeDocument/2006/relationships/image" Target="../media/image49.png"/><Relationship Id="rId6" Type="http://schemas.openxmlformats.org/officeDocument/2006/relationships/image" Target="../media/image35.svg"/><Relationship Id="rId5" Type="http://schemas.openxmlformats.org/officeDocument/2006/relationships/image" Target="../media/image48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28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38.svg"/><Relationship Id="rId11" Type="http://schemas.openxmlformats.org/officeDocument/2006/relationships/image" Target="../media/image51.png"/><Relationship Id="rId10" Type="http://schemas.openxmlformats.org/officeDocument/2006/relationships/image" Target="../media/image37.sv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40.svg"/><Relationship Id="rId7" Type="http://schemas.openxmlformats.org/officeDocument/2006/relationships/image" Target="../media/image53.png"/><Relationship Id="rId6" Type="http://schemas.openxmlformats.org/officeDocument/2006/relationships/image" Target="../media/image39.svg"/><Relationship Id="rId5" Type="http://schemas.openxmlformats.org/officeDocument/2006/relationships/image" Target="../media/image52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30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46.svg"/><Relationship Id="rId2" Type="http://schemas.openxmlformats.org/officeDocument/2006/relationships/image" Target="../media/image20.png"/><Relationship Id="rId19" Type="http://schemas.openxmlformats.org/officeDocument/2006/relationships/image" Target="../media/image59.png"/><Relationship Id="rId18" Type="http://schemas.openxmlformats.org/officeDocument/2006/relationships/image" Target="../media/image45.svg"/><Relationship Id="rId17" Type="http://schemas.openxmlformats.org/officeDocument/2006/relationships/image" Target="../media/image58.png"/><Relationship Id="rId16" Type="http://schemas.openxmlformats.org/officeDocument/2006/relationships/image" Target="../media/image44.svg"/><Relationship Id="rId15" Type="http://schemas.openxmlformats.org/officeDocument/2006/relationships/image" Target="../media/image57.png"/><Relationship Id="rId14" Type="http://schemas.openxmlformats.org/officeDocument/2006/relationships/image" Target="../media/image43.svg"/><Relationship Id="rId13" Type="http://schemas.openxmlformats.org/officeDocument/2006/relationships/image" Target="../media/image56.png"/><Relationship Id="rId12" Type="http://schemas.openxmlformats.org/officeDocument/2006/relationships/image" Target="../media/image42.svg"/><Relationship Id="rId11" Type="http://schemas.openxmlformats.org/officeDocument/2006/relationships/image" Target="../media/image55.png"/><Relationship Id="rId10" Type="http://schemas.openxmlformats.org/officeDocument/2006/relationships/image" Target="../media/image41.sv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47.svg"/><Relationship Id="rId5" Type="http://schemas.openxmlformats.org/officeDocument/2006/relationships/image" Target="../media/image6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3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.svg"/><Relationship Id="rId11" Type="http://schemas.openxmlformats.org/officeDocument/2006/relationships/image" Target="../media/image4.png"/><Relationship Id="rId10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.svg"/><Relationship Id="rId13" Type="http://schemas.openxmlformats.org/officeDocument/2006/relationships/image" Target="../media/image9.png"/><Relationship Id="rId12" Type="http://schemas.openxmlformats.org/officeDocument/2006/relationships/image" Target="../media/image7.svg"/><Relationship Id="rId11" Type="http://schemas.openxmlformats.org/officeDocument/2006/relationships/image" Target="../media/image8.pn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日期：2022.04.12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66433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3" name="图片 22" descr="未命名绘图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37139" y="4735129"/>
            <a:ext cx="14481000" cy="1776163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0" descr="数据流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21" y="150371"/>
            <a:ext cx="11520680" cy="712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椭圆 23"/>
          <p:cNvSpPr/>
          <p:nvPr/>
        </p:nvSpPr>
        <p:spPr>
          <a:xfrm>
            <a:off x="8778081" y="422934"/>
            <a:ext cx="3878376" cy="125903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2206625" y="6962775"/>
            <a:ext cx="16053435" cy="29127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● 用户信息库存储管理人员和顾客的个人信息（用户名，密码）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● 评论数据库存储顾客对商品的评论（商品</a:t>
            </a:r>
            <a:r>
              <a:rPr lang="en-US" altLang="zh-CN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ID</a:t>
            </a: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，评论，日期）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● 属性抽取系统抽取评论数据库中的评论数据，</a:t>
            </a: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并将属性信息输入到规则数据库中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● </a:t>
            </a: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可视化：评论数据库的预处理结果及规则数据库分析得出的规则再进行整合，并可视化处理，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    </a:t>
            </a:r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直观地分析出商品好坏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70645" y="688340"/>
            <a:ext cx="3685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层数据流图</a:t>
            </a:r>
            <a:endParaRPr lang="zh-CN" altLang="en-US" sz="4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024" y="319895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82045" y="3199130"/>
            <a:ext cx="404114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属性抽取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bject13"/>
          <p:cNvSpPr/>
          <p:nvPr/>
        </p:nvSpPr>
        <p:spPr>
          <a:xfrm>
            <a:off x="11282045" y="3862070"/>
            <a:ext cx="649287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模型抽取评论文本中的评价属性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5024" y="5058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82045" y="5058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属性级情感分类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82045" y="5721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模型对各属性进行属性级分类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5" name="Object 17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55024" y="7103187"/>
            <a:ext cx="1052262" cy="1216487"/>
          </a:xfrm>
          <a:prstGeom prst="rect">
            <a:avLst/>
          </a:prstGeom>
        </p:spPr>
      </p:pic>
      <p:sp>
        <p:nvSpPr>
          <p:cNvPr id="26" name="Object18"/>
          <p:cNvSpPr/>
          <p:nvPr/>
        </p:nvSpPr>
        <p:spPr>
          <a:xfrm>
            <a:off x="11282045" y="7103110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Object19"/>
          <p:cNvSpPr/>
          <p:nvPr/>
        </p:nvSpPr>
        <p:spPr>
          <a:xfrm>
            <a:off x="11282045" y="802957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查看原始评论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对观点进行聚类并进行评论整句级情感分析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95068" y="3633193"/>
            <a:ext cx="372174" cy="348020"/>
          </a:xfrm>
          <a:prstGeom prst="rect">
            <a:avLst/>
          </a:prstGeom>
        </p:spPr>
      </p:pic>
      <p:pic>
        <p:nvPicPr>
          <p:cNvPr id="29" name="Object 2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54390" y="7513006"/>
            <a:ext cx="453531" cy="396849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4390" y="5468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5412" y="319606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32455" y="319595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32455" y="385889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管理人员、顾客根据用户名、密码登录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5412" y="5055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32455" y="5055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32455" y="5820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7" name="Object 17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5412" y="7100290"/>
            <a:ext cx="1052262" cy="1216487"/>
          </a:xfrm>
          <a:prstGeom prst="rect">
            <a:avLst/>
          </a:prstGeom>
        </p:spPr>
      </p:pic>
      <p:sp>
        <p:nvSpPr>
          <p:cNvPr id="58" name="Object18"/>
          <p:cNvSpPr/>
          <p:nvPr/>
        </p:nvSpPr>
        <p:spPr>
          <a:xfrm>
            <a:off x="3132455" y="7100570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Object19"/>
          <p:cNvSpPr/>
          <p:nvPr/>
        </p:nvSpPr>
        <p:spPr>
          <a:xfrm>
            <a:off x="3132455" y="7781925"/>
            <a:ext cx="547560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5456" y="3630296"/>
            <a:ext cx="372174" cy="348020"/>
          </a:xfrm>
          <a:prstGeom prst="rect">
            <a:avLst/>
          </a:prstGeom>
        </p:spPr>
      </p:pic>
      <p:pic>
        <p:nvPicPr>
          <p:cNvPr id="61" name="Object 2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4778" y="7510109"/>
            <a:ext cx="453531" cy="396849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4778" y="5465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099935" cy="1732915"/>
            <a:chOff x="772" y="-349"/>
            <a:chExt cx="11181" cy="2729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0768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050" name="图片 15" descr="用户登录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40" y="468630"/>
            <a:ext cx="10946765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187575" y="5688330"/>
          <a:ext cx="13180695" cy="3759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3565"/>
                <a:gridCol w="4393565"/>
                <a:gridCol w="4393565"/>
              </a:tblGrid>
              <a:tr h="1062990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</a:t>
                      </a:r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使用单位：管理人员、顾客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/>
                </a:tc>
              </a:tr>
              <a:tr h="105092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用户名、密码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用户利用自己的用户名和密码进行登录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3074" name="图片 17" descr="评论数据处理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95" y="1612265"/>
            <a:ext cx="11861165" cy="777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815590" y="5756275"/>
          <a:ext cx="12216765" cy="3836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2255"/>
                <a:gridCol w="4072255"/>
                <a:gridCol w="4072255"/>
              </a:tblGrid>
              <a:tr h="1103630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查询评论数据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使用单位：管理人员、顾客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10299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163004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用户信息、评论数据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管理人员或顾客根据用户名查询该用户名下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本人所有评论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该用户名下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本人所有评论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815590" y="1693545"/>
          <a:ext cx="12216765" cy="3887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2255"/>
                <a:gridCol w="4072255"/>
                <a:gridCol w="4072255"/>
              </a:tblGrid>
              <a:tr h="111823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评论数据管理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使用单位：顾客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117600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1651635"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</a:t>
                      </a:r>
                      <a:endParaRPr lang="zh-CN" sz="32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将评论载入</a:t>
                      </a:r>
                      <a:r>
                        <a:rPr 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——</a:t>
                      </a:r>
                      <a:endParaRPr lang="en-US" altLang="zh-CN" sz="32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Object5"/>
          <p:cNvSpPr/>
          <p:nvPr/>
        </p:nvSpPr>
        <p:spPr>
          <a:xfrm>
            <a:off x="818732" y="-171450"/>
            <a:ext cx="9296183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评论数据管理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90220" y="-215265"/>
            <a:ext cx="9625330" cy="1732915"/>
            <a:chOff x="772" y="-339"/>
            <a:chExt cx="15158" cy="2729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5122" name="图片 18" descr="用户信息管理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20" y="1671320"/>
            <a:ext cx="13127355" cy="74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202815" y="2014855"/>
          <a:ext cx="13161010" cy="155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6810"/>
                <a:gridCol w="3816985"/>
                <a:gridCol w="4387215"/>
              </a:tblGrid>
              <a:tr h="69024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新用户信息录入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4330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录入新用户信息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188210" y="4713605"/>
          <a:ext cx="13178790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3160"/>
                <a:gridCol w="3822065"/>
                <a:gridCol w="4393565"/>
              </a:tblGrid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个人信息修改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使用单位：管理人员、顾客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47942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修改后的个人用户名、密码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188210" y="7611110"/>
          <a:ext cx="13178790" cy="1704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63160"/>
                <a:gridCol w="3822065"/>
                <a:gridCol w="4393565"/>
              </a:tblGrid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管理人员信息删除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47307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删除后的个人用户名、密码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6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7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20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724660" y="2752725"/>
          <a:ext cx="14106525" cy="472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02175"/>
                <a:gridCol w="4702175"/>
                <a:gridCol w="4702175"/>
              </a:tblGrid>
              <a:tr h="136207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4.1</a:t>
                      </a:r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35953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2007235"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抽取评价实体与属性</a:t>
                      </a:r>
                      <a:endParaRPr lang="zh-CN" sz="36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6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评论原始文本、评价实体、属性</a:t>
                      </a:r>
                      <a:endParaRPr lang="zh-CN" sz="36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7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属性抽取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589987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768816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078865" y="2644775"/>
          <a:ext cx="15397480" cy="5554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5500"/>
                <a:gridCol w="4358640"/>
                <a:gridCol w="5133340"/>
              </a:tblGrid>
              <a:tr h="1642110"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</a:t>
                      </a:r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</a:t>
                      </a:r>
                      <a:endParaRPr lang="zh-CN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1449070"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2463165"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评论原始文本、评价实体、属性</a:t>
                      </a:r>
                      <a:endParaRPr lang="zh-CN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对评价实体具体属性进行情感分析</a:t>
                      </a:r>
                      <a:endParaRPr lang="zh-CN" sz="40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4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属性级情感分析结果</a:t>
                      </a:r>
                      <a:endParaRPr lang="zh-CN" sz="4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171450"/>
            <a:ext cx="81927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属性级情感分类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9218" name="图片 19" descr="可视化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65" y="1518285"/>
            <a:ext cx="11951335" cy="768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2317115" y="1574165"/>
          <a:ext cx="12921615" cy="2332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7205"/>
                <a:gridCol w="5121275"/>
                <a:gridCol w="3493135"/>
              </a:tblGrid>
              <a:tr h="82232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原始评论查看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6165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940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展示原始评论的文本、评论者、评论时间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317115" y="4224655"/>
          <a:ext cx="12921615" cy="2427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7205"/>
                <a:gridCol w="4975860"/>
                <a:gridCol w="3638550"/>
              </a:tblGrid>
              <a:tr h="82232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评论观点聚类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70612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属性级情感分析结果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对包含各实体属性的相关评论进行聚类，并统计数量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聚类后的评价观点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317115" y="6958965"/>
          <a:ext cx="12921615" cy="2426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6165"/>
                <a:gridCol w="3493135"/>
                <a:gridCol w="5822315"/>
              </a:tblGrid>
              <a:tr h="85026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功能名称：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6.3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评论情感分析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使用单位：管理人员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 hMerge="1">
                  <a:tcPr/>
                </a:tc>
              </a:tr>
              <a:tr h="6369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输入部分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</a:t>
                      </a:r>
                      <a:endParaRPr lang="en-US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处理描述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输出部分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</a:t>
                      </a:r>
                      <a:endParaRPr lang="en-US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93916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对评论原始文本进行整句级情感分析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评论整句情感分析结果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0" y="-215265"/>
            <a:ext cx="7565390" cy="1569720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273935" y="1674495"/>
          <a:ext cx="603758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9330"/>
                <a:gridCol w="3778250"/>
              </a:tblGrid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用户登录的账号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3076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273935" y="4532630"/>
          <a:ext cx="6471920" cy="2278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管理人员、分析人员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2259965" y="7499985"/>
          <a:ext cx="648589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2830"/>
                <a:gridCol w="416306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描述提问者和回答者的身份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10876280" y="1617345"/>
          <a:ext cx="5956300" cy="225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2640"/>
                <a:gridCol w="3883660"/>
              </a:tblGrid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评论原始文本、评论者、评论时间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json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可视化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10445115" y="4535805"/>
          <a:ext cx="6732905" cy="2551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190"/>
                <a:gridCol w="5339715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68643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评论原始文本中抽取得到的实体属性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属性抽取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01955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10447020" y="7524115"/>
          <a:ext cx="67310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5580"/>
                <a:gridCol w="526542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属性级分析规则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针对抽取得到的实体属性进行分析的结果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9580" y="1636395"/>
            <a:ext cx="1824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、用户名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220" y="4041775"/>
            <a:ext cx="1468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、密码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580" y="7006590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778240" y="1674495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、原始评论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778240" y="4041775"/>
            <a:ext cx="2179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、评论属性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68410" y="7087235"/>
            <a:ext cx="32467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、属性级分析规则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82160" y="1365250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/>
                <a:gridCol w="562102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描述用户的登录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用户身份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/>
                <a:gridCol w="562102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评论编号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评论文本内容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以评论编号为关键字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评论编号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评论文本内容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极性集合</a:t>
                      </a:r>
                      <a:r>
                        <a:rPr lang="en-US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整体情感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以评论编号为关键字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36652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、情感分析规则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图片 29" descr="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" y="1455420"/>
            <a:ext cx="8418830" cy="78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图片 30" descr="1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" r="11739" b="6277"/>
          <a:stretch>
            <a:fillRect/>
          </a:stretch>
        </p:blipFill>
        <p:spPr bwMode="auto">
          <a:xfrm>
            <a:off x="9276715" y="2251075"/>
            <a:ext cx="7968615" cy="695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4260" y="1151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实体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66550" y="9168765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/>
              <a:t>逻辑模型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2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1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5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2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4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7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7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0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7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3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5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6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3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5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1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0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4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7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03095" y="6231255"/>
            <a:ext cx="1853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  <a:sym typeface="+mn-ea"/>
              </a:rPr>
              <a:t>成本</a:t>
            </a:r>
            <a:endParaRPr lang="zh-CN" altLang="en-US"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5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2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43411" y="303299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0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8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08435" y="279781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546205" y="4021455"/>
            <a:ext cx="477710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可保证软件的正常使用。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5" y="279781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0" y="460756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日期：2022.04.12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某一产品或服务进行多个属性的评论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）可视化：本系统应能设计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编程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信息建模法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来进行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97.107086614173,&quot;width&quot;:22804.72440944882}"/>
</p:tagLst>
</file>

<file path=ppt/tags/tag10.xml><?xml version="1.0" encoding="utf-8"?>
<p:tagLst xmlns:p="http://schemas.openxmlformats.org/presentationml/2006/main">
  <p:tag name="KSO_WM_UNIT_TABLE_BEAUTIFY" val="smartTable{8ae9a866-b0d1-4201-9b5a-40e1859a6e33}"/>
</p:tagLst>
</file>

<file path=ppt/tags/tag11.xml><?xml version="1.0" encoding="utf-8"?>
<p:tagLst xmlns:p="http://schemas.openxmlformats.org/presentationml/2006/main">
  <p:tag name="KSO_WM_UNIT_TABLE_BEAUTIFY" val="smartTable{81426170-8426-415b-8106-9f53712c770e}"/>
</p:tagLst>
</file>

<file path=ppt/tags/tag12.xml><?xml version="1.0" encoding="utf-8"?>
<p:tagLst xmlns:p="http://schemas.openxmlformats.org/presentationml/2006/main">
  <p:tag name="KSO_WM_UNIT_TABLE_BEAUTIFY" val="smartTable{036f9c9b-c1e8-42b7-9b6c-2650d7a29875}"/>
</p:tagLst>
</file>

<file path=ppt/tags/tag13.xml><?xml version="1.0" encoding="utf-8"?>
<p:tagLst xmlns:p="http://schemas.openxmlformats.org/presentationml/2006/main">
  <p:tag name="KSO_WM_UNIT_TABLE_BEAUTIFY" val="smartTable{762bea6d-e290-4ead-af54-fd79f4ffa526}"/>
</p:tagLst>
</file>

<file path=ppt/tags/tag14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5.xml><?xml version="1.0" encoding="utf-8"?>
<p:tagLst xmlns:p="http://schemas.openxmlformats.org/presentationml/2006/main">
  <p:tag name="KSO_WM_UNIT_TABLE_BEAUTIFY" val="smartTable{13fe03b9-f2d9-47b1-9116-f3492c5edf41}"/>
  <p:tag name="TABLE_ENDDRAG_ORIGIN_RECT" val="510*168"/>
  <p:tag name="TABLE_ENDDRAG_RECT" val="178*590*510*168"/>
</p:tagLst>
</file>

<file path=ppt/tags/tag16.xml><?xml version="1.0" encoding="utf-8"?>
<p:tagLst xmlns:p="http://schemas.openxmlformats.org/presentationml/2006/main">
  <p:tag name="KSO_WM_UNIT_TABLE_BEAUTIFY" val="smartTable{1d9b6465-d731-4dce-9515-b05d5ad9610f}"/>
  <p:tag name="TABLE_ENDDRAG_ORIGIN_RECT" val="468*177"/>
  <p:tag name="TABLE_ENDDRAG_RECT" val="856*127*468*177"/>
</p:tagLst>
</file>

<file path=ppt/tags/tag17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18.xml><?xml version="1.0" encoding="utf-8"?>
<p:tagLst xmlns:p="http://schemas.openxmlformats.org/presentationml/2006/main">
  <p:tag name="KSO_WM_UNIT_TABLE_BEAUTIFY" val="smartTable{f0da0d95-209f-46dc-9345-1486ccbde8d2}"/>
  <p:tag name="TABLE_ENDDRAG_ORIGIN_RECT" val="530*154"/>
  <p:tag name="TABLE_ENDDRAG_RECT" val="822*610*530*154"/>
</p:tagLst>
</file>

<file path=ppt/tags/tag19.xml><?xml version="1.0" encoding="utf-8"?>
<p:tagLst xmlns:p="http://schemas.openxmlformats.org/presentationml/2006/main">
  <p:tag name="KSO_WM_UNIT_TABLE_BEAUTIFY" val="smartTable{35c31678-44a3-46f1-9991-dbf8130b97fa}"/>
</p:tagLst>
</file>

<file path=ppt/tags/tag2.xml><?xml version="1.0" encoding="utf-8"?>
<p:tagLst xmlns:p="http://schemas.openxmlformats.org/presentationml/2006/main">
  <p:tag name="KSO_WM_UNIT_TABLE_BEAUTIFY" val="smartTable{dfff5e0b-dc42-4522-a256-4eef413e14ac}"/>
  <p:tag name="TABLE_ENDDRAG_ORIGIN_RECT" val="1037*296"/>
  <p:tag name="TABLE_ENDDRAG_RECT" val="201*447*1037*296"/>
</p:tagLst>
</file>

<file path=ppt/tags/tag20.xml><?xml version="1.0" encoding="utf-8"?>
<p:tagLst xmlns:p="http://schemas.openxmlformats.org/presentationml/2006/main">
  <p:tag name="KSO_WM_UNIT_TABLE_BEAUTIFY" val="smartTable{a160c7d8-d092-4111-a319-c8482ebf3587}"/>
</p:tagLst>
</file>

<file path=ppt/tags/tag21.xml><?xml version="1.0" encoding="utf-8"?>
<p:tagLst xmlns:p="http://schemas.openxmlformats.org/presentationml/2006/main">
  <p:tag name="KSO_WM_UNIT_TABLE_BEAUTIFY" val="smartTable{998db102-c1d4-4d44-b07b-b0974eb822b5}"/>
</p:tagLst>
</file>

<file path=ppt/tags/tag3.xml><?xml version="1.0" encoding="utf-8"?>
<p:tagLst xmlns:p="http://schemas.openxmlformats.org/presentationml/2006/main">
  <p:tag name="KSO_WM_UNIT_TABLE_BEAUTIFY" val="smartTable{18a1c49b-bf15-4b85-aba0-ce091be3384b}"/>
</p:tagLst>
</file>

<file path=ppt/tags/tag4.xml><?xml version="1.0" encoding="utf-8"?>
<p:tagLst xmlns:p="http://schemas.openxmlformats.org/presentationml/2006/main">
  <p:tag name="KSO_WM_UNIT_TABLE_BEAUTIFY" val="smartTable{17e2d5f0-77e4-4ffc-bc06-72b3a6a7c20f}"/>
</p:tagLst>
</file>

<file path=ppt/tags/tag5.xml><?xml version="1.0" encoding="utf-8"?>
<p:tagLst xmlns:p="http://schemas.openxmlformats.org/presentationml/2006/main">
  <p:tag name="KSO_WM_UNIT_TABLE_BEAUTIFY" val="smartTable{d668ce68-8840-4d6e-9888-b8a210aa5e69}"/>
</p:tagLst>
</file>

<file path=ppt/tags/tag6.xml><?xml version="1.0" encoding="utf-8"?>
<p:tagLst xmlns:p="http://schemas.openxmlformats.org/presentationml/2006/main">
  <p:tag name="KSO_WM_UNIT_TABLE_BEAUTIFY" val="smartTable{5c53e173-8960-4ab3-a492-5f4a4a0c306a}"/>
</p:tagLst>
</file>

<file path=ppt/tags/tag7.xml><?xml version="1.0" encoding="utf-8"?>
<p:tagLst xmlns:p="http://schemas.openxmlformats.org/presentationml/2006/main">
  <p:tag name="KSO_WM_UNIT_TABLE_BEAUTIFY" val="smartTable{f1b0eb7c-f257-4151-b07b-972097a12109}"/>
</p:tagLst>
</file>

<file path=ppt/tags/tag8.xml><?xml version="1.0" encoding="utf-8"?>
<p:tagLst xmlns:p="http://schemas.openxmlformats.org/presentationml/2006/main">
  <p:tag name="KSO_WM_UNIT_TABLE_BEAUTIFY" val="smartTable{df6c15d6-4de3-4633-9215-5c873ada530d}"/>
  <p:tag name="TABLE_ENDDRAG_ORIGIN_RECT" val="1110*372"/>
  <p:tag name="TABLE_ENDDRAG_RECT" val="204*213*1110*372"/>
</p:tagLst>
</file>

<file path=ppt/tags/tag9.xml><?xml version="1.0" encoding="utf-8"?>
<p:tagLst xmlns:p="http://schemas.openxmlformats.org/presentationml/2006/main">
  <p:tag name="KSO_WM_UNIT_TABLE_BEAUTIFY" val="smartTable{44d76cf2-278a-49c3-8c32-5cb757cdcc26}"/>
  <p:tag name="TABLE_ENDDRAG_ORIGIN_RECT" val="1212*437"/>
  <p:tag name="TABLE_ENDDRAG_RECT" val="134*202*1212*43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3183</Words>
  <Application>WPS 演示</Application>
  <PresentationFormat>自定义</PresentationFormat>
  <Paragraphs>699</Paragraphs>
  <Slides>32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Noto Sans S Chinese Regular</vt:lpstr>
      <vt:lpstr>MingLiU-ExtB</vt:lpstr>
      <vt:lpstr>Noto Sans S Chinese Regular</vt:lpstr>
      <vt:lpstr>Noto Sans S Chinese Regular</vt:lpstr>
      <vt:lpstr>微软雅黑</vt:lpstr>
      <vt:lpstr>Segoe Print</vt:lpstr>
      <vt:lpstr>方正粗黑宋简体</vt:lpstr>
      <vt:lpstr>微软雅黑 Light</vt:lpstr>
      <vt:lpstr>Calibri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周子淇</cp:lastModifiedBy>
  <cp:revision>201</cp:revision>
  <dcterms:created xsi:type="dcterms:W3CDTF">2022-04-08T03:04:00Z</dcterms:created>
  <dcterms:modified xsi:type="dcterms:W3CDTF">2022-04-11T14:29:27Z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2052-11.1.0.11566</vt:lpwstr>
  </property>
</Properties>
</file>