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47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0" r:id="rId31"/>
    <p:sldId id="261" r:id="rId32"/>
    <p:sldId id="290" r:id="rId33"/>
    <p:sldId id="291" r:id="rId34"/>
    <p:sldId id="264" r:id="rId35"/>
    <p:sldId id="266" r:id="rId36"/>
    <p:sldId id="302" r:id="rId37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19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33.png"/><Relationship Id="rId7" Type="http://schemas.openxmlformats.org/officeDocument/2006/relationships/image" Target="../media/image28.svg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1.svg"/><Relationship Id="rId12" Type="http://schemas.openxmlformats.org/officeDocument/2006/relationships/image" Target="../media/image35.png"/><Relationship Id="rId11" Type="http://schemas.openxmlformats.org/officeDocument/2006/relationships/image" Target="../media/image30.svg"/><Relationship Id="rId10" Type="http://schemas.openxmlformats.org/officeDocument/2006/relationships/image" Target="../media/image3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.xml"/><Relationship Id="rId7" Type="http://schemas.openxmlformats.org/officeDocument/2006/relationships/image" Target="../media/image37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34.svg"/><Relationship Id="rId7" Type="http://schemas.openxmlformats.org/officeDocument/2006/relationships/image" Target="../media/image45.png"/><Relationship Id="rId6" Type="http://schemas.openxmlformats.org/officeDocument/2006/relationships/image" Target="../media/image33.svg"/><Relationship Id="rId5" Type="http://schemas.openxmlformats.org/officeDocument/2006/relationships/image" Target="../media/image4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36.svg"/><Relationship Id="rId7" Type="http://schemas.openxmlformats.org/officeDocument/2006/relationships/image" Target="../media/image49.png"/><Relationship Id="rId6" Type="http://schemas.openxmlformats.org/officeDocument/2006/relationships/image" Target="../media/image35.svg"/><Relationship Id="rId5" Type="http://schemas.openxmlformats.org/officeDocument/2006/relationships/image" Target="../media/image48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8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8.svg"/><Relationship Id="rId11" Type="http://schemas.openxmlformats.org/officeDocument/2006/relationships/image" Target="../media/image51.png"/><Relationship Id="rId10" Type="http://schemas.openxmlformats.org/officeDocument/2006/relationships/image" Target="../media/image37.sv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40.svg"/><Relationship Id="rId7" Type="http://schemas.openxmlformats.org/officeDocument/2006/relationships/image" Target="../media/image53.png"/><Relationship Id="rId6" Type="http://schemas.openxmlformats.org/officeDocument/2006/relationships/image" Target="../media/image39.svg"/><Relationship Id="rId5" Type="http://schemas.openxmlformats.org/officeDocument/2006/relationships/image" Target="../media/image5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31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6.svg"/><Relationship Id="rId2" Type="http://schemas.openxmlformats.org/officeDocument/2006/relationships/image" Target="../media/image20.png"/><Relationship Id="rId19" Type="http://schemas.openxmlformats.org/officeDocument/2006/relationships/image" Target="../media/image59.png"/><Relationship Id="rId18" Type="http://schemas.openxmlformats.org/officeDocument/2006/relationships/image" Target="../media/image45.svg"/><Relationship Id="rId17" Type="http://schemas.openxmlformats.org/officeDocument/2006/relationships/image" Target="../media/image58.png"/><Relationship Id="rId16" Type="http://schemas.openxmlformats.org/officeDocument/2006/relationships/image" Target="../media/image44.svg"/><Relationship Id="rId15" Type="http://schemas.openxmlformats.org/officeDocument/2006/relationships/image" Target="../media/image57.png"/><Relationship Id="rId14" Type="http://schemas.openxmlformats.org/officeDocument/2006/relationships/image" Target="../media/image43.svg"/><Relationship Id="rId13" Type="http://schemas.openxmlformats.org/officeDocument/2006/relationships/image" Target="../media/image56.png"/><Relationship Id="rId12" Type="http://schemas.openxmlformats.org/officeDocument/2006/relationships/image" Target="../media/image42.svg"/><Relationship Id="rId11" Type="http://schemas.openxmlformats.org/officeDocument/2006/relationships/image" Target="../media/image55.png"/><Relationship Id="rId10" Type="http://schemas.openxmlformats.org/officeDocument/2006/relationships/image" Target="../media/image41.sv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7.svg"/><Relationship Id="rId5" Type="http://schemas.openxmlformats.org/officeDocument/2006/relationships/image" Target="../media/image6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33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时间需求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66433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3" name="图片 22" descr="未命名绘图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37139" y="4735129"/>
            <a:ext cx="14481000" cy="177616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0" descr="数据流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150371"/>
            <a:ext cx="11520680" cy="71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/>
          <p:cNvSpPr/>
          <p:nvPr/>
        </p:nvSpPr>
        <p:spPr>
          <a:xfrm>
            <a:off x="8778081" y="422934"/>
            <a:ext cx="3878376" cy="12590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2235835" y="7125970"/>
            <a:ext cx="16053435" cy="29127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用户信息库存储管理人员和顾客的个人信息（用户名，密码）</a:t>
            </a:r>
            <a:endParaRPr lang="en-US" altLang="zh-CN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评论数据库存储顾客对商品的评论（商品</a:t>
            </a:r>
            <a:r>
              <a:rPr lang="en-US" altLang="zh-CN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ID</a:t>
            </a: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，评论，日期）</a:t>
            </a:r>
            <a:endParaRPr lang="en-US" altLang="zh-CN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属性抽取系统抽取评论数据库中的评论数据，将属性信息输入到规则数据库中</a:t>
            </a:r>
            <a:endParaRPr lang="en-US" altLang="zh-CN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论数据库的数据及分析得出的规则再进行可视化处理，使之更直观地分析出商品好坏</a:t>
            </a:r>
            <a:endParaRPr lang="zh-CN" altLang="en-US" sz="2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70645" y="688340"/>
            <a:ext cx="3685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层数据流图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319895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82045" y="3199130"/>
            <a:ext cx="404114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13"/>
          <p:cNvSpPr/>
          <p:nvPr/>
        </p:nvSpPr>
        <p:spPr>
          <a:xfrm>
            <a:off x="11282045" y="3862070"/>
            <a:ext cx="649287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模型抽取评论文本中的评价属性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5024" y="5058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82045" y="5058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82045" y="5721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模型对各属性进行属性级分类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5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7103187"/>
            <a:ext cx="1052262" cy="1216487"/>
          </a:xfrm>
          <a:prstGeom prst="rect">
            <a:avLst/>
          </a:prstGeom>
        </p:spPr>
      </p:pic>
      <p:sp>
        <p:nvSpPr>
          <p:cNvPr id="26" name="Object18"/>
          <p:cNvSpPr/>
          <p:nvPr/>
        </p:nvSpPr>
        <p:spPr>
          <a:xfrm>
            <a:off x="11282045" y="710311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19"/>
          <p:cNvSpPr/>
          <p:nvPr/>
        </p:nvSpPr>
        <p:spPr>
          <a:xfrm>
            <a:off x="11282045" y="802957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查看原始评论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对观点进行聚类并进行评论整句级情感分析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5068" y="3633193"/>
            <a:ext cx="372174" cy="348020"/>
          </a:xfrm>
          <a:prstGeom prst="rect">
            <a:avLst/>
          </a:prstGeom>
        </p:spPr>
      </p:pic>
      <p:pic>
        <p:nvPicPr>
          <p:cNvPr id="29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4390" y="7513006"/>
            <a:ext cx="453531" cy="396849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4390" y="5468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319606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32455" y="319595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32455" y="385889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管理人员、顾客根据用户名、密码登录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412" y="5055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32455" y="5055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32455" y="5820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7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7100290"/>
            <a:ext cx="1052262" cy="1216487"/>
          </a:xfrm>
          <a:prstGeom prst="rect">
            <a:avLst/>
          </a:prstGeom>
        </p:spPr>
      </p:pic>
      <p:sp>
        <p:nvSpPr>
          <p:cNvPr id="58" name="Object18"/>
          <p:cNvSpPr/>
          <p:nvPr/>
        </p:nvSpPr>
        <p:spPr>
          <a:xfrm>
            <a:off x="3132455" y="710057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19"/>
          <p:cNvSpPr/>
          <p:nvPr/>
        </p:nvSpPr>
        <p:spPr>
          <a:xfrm>
            <a:off x="3132455" y="7781925"/>
            <a:ext cx="547560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5456" y="3630296"/>
            <a:ext cx="372174" cy="348020"/>
          </a:xfrm>
          <a:prstGeom prst="rect">
            <a:avLst/>
          </a:prstGeom>
        </p:spPr>
      </p:pic>
      <p:pic>
        <p:nvPicPr>
          <p:cNvPr id="61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4778" y="7510109"/>
            <a:ext cx="453531" cy="396849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4778" y="5465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099935" cy="1732915"/>
            <a:chOff x="772" y="-349"/>
            <a:chExt cx="11181" cy="2729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0768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050" name="图片 15" descr="用户登录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0" y="468630"/>
            <a:ext cx="1094676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7575" y="5688330"/>
          <a:ext cx="13180695" cy="375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3565"/>
                <a:gridCol w="4393565"/>
                <a:gridCol w="4393565"/>
              </a:tblGrid>
              <a:tr h="106299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105092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用户名、密码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用户利用自己的用户名和密码进行登录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3074" name="图片 17" descr="评论数据处理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95" y="1612265"/>
            <a:ext cx="11861165" cy="77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049270" y="1354455"/>
          <a:ext cx="12216765" cy="383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0363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查询评论数据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0299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3004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用户信息、评论数据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管理人员或顾客根据用户名查询该用户名下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3049270" y="5541010"/>
          <a:ext cx="12216765" cy="3887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182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评论数据管理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516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顾客添加、修改或删除个人评论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Object5"/>
          <p:cNvSpPr/>
          <p:nvPr/>
        </p:nvSpPr>
        <p:spPr>
          <a:xfrm>
            <a:off x="818732" y="-171450"/>
            <a:ext cx="9296183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评论数据管理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0220" y="-215265"/>
            <a:ext cx="9625330" cy="1732915"/>
            <a:chOff x="772" y="-339"/>
            <a:chExt cx="15158" cy="2729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5122" name="图片 18" descr="用户信息管理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" y="1671320"/>
            <a:ext cx="13127355" cy="74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202815" y="2014855"/>
          <a:ext cx="13161010" cy="155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6810"/>
                <a:gridCol w="3816985"/>
                <a:gridCol w="4387215"/>
              </a:tblGrid>
              <a:tr h="69024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新用户信息录入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188210" y="4713605"/>
          <a:ext cx="1317879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个人信息修改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8210" y="7611110"/>
          <a:ext cx="13178790" cy="170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管理人员信息删除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6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7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20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724660" y="2752725"/>
          <a:ext cx="14106525" cy="472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2175"/>
                <a:gridCol w="4702175"/>
                <a:gridCol w="4702175"/>
              </a:tblGrid>
              <a:tr h="136207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3595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0072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抽取评价实体与属性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078865" y="2644775"/>
          <a:ext cx="15397480" cy="5554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5500"/>
                <a:gridCol w="4358640"/>
                <a:gridCol w="5133340"/>
              </a:tblGrid>
              <a:tr h="164211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44907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463165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对评价实体具体属性进行情感分析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171450"/>
            <a:ext cx="81927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9218" name="图片 19" descr="可视化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65" y="1518285"/>
            <a:ext cx="11951335" cy="768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317115" y="1574165"/>
          <a:ext cx="12921615" cy="233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5121275"/>
                <a:gridCol w="3493135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原始评论查看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165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展示原始评论的文本、评论者、评论时间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317115" y="4224655"/>
          <a:ext cx="12921615" cy="242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4975860"/>
                <a:gridCol w="3638550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评论观点聚类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70612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对包含各实体属性的相关评论进行聚类，并统计数量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聚类后的评价观点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317115" y="6958965"/>
          <a:ext cx="12921615" cy="2426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165"/>
                <a:gridCol w="3493135"/>
                <a:gridCol w="5822315"/>
              </a:tblGrid>
              <a:tr h="8502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369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对评论原始文本进行整句级情感分析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评论整句情感分析结果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273935" y="1674495"/>
          <a:ext cx="603758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330"/>
                <a:gridCol w="3778250"/>
              </a:tblGrid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用户登录的账号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管理人员、分析人员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273935" y="4532630"/>
          <a:ext cx="647192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管理人员、分析人员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259965" y="7499985"/>
          <a:ext cx="648589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830"/>
                <a:gridCol w="41630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描述提问者和回答者的身份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0876280" y="1617345"/>
          <a:ext cx="5956300" cy="225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/>
                <a:gridCol w="3883660"/>
              </a:tblGrid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评论原始文本、评论者、评论时间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10445115" y="4535805"/>
          <a:ext cx="6732905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190"/>
                <a:gridCol w="533971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8643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评论原始文本中抽取得到的实体属性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10447020" y="7524115"/>
          <a:ext cx="67310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80"/>
                <a:gridCol w="526542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属性级分析规则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针对抽取得到的实体属性进行分析的结果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80" y="1636395"/>
            <a:ext cx="182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220" y="4041775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、密码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580" y="7006590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78240" y="167449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、原始评论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78240" y="404177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68410" y="7087235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、属性级分析规则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82160" y="1365250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用户身份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以用户名为关键字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极性集合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整体情感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366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、情感分析规则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29" descr="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455420"/>
            <a:ext cx="8418830" cy="78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30" descr="1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r="11739" b="6277"/>
          <a:stretch>
            <a:fillRect/>
          </a:stretch>
        </p:blipFill>
        <p:spPr bwMode="auto">
          <a:xfrm>
            <a:off x="9276715" y="2251075"/>
            <a:ext cx="7968615" cy="69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824399" y="2880483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可行性研究的方法</a:t>
            </a:r>
            <a:endParaRPr lang="zh-CN" altLang="en-US" sz="3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970895" y="-94615"/>
            <a:ext cx="6584950" cy="6035675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735" y="3667760"/>
            <a:ext cx="102571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访谈法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与大、中型电子商务经营者客服、售后人员进行了沟通，并通过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调查问卷</a:t>
            </a:r>
            <a:r>
              <a:rPr lang="zh-CN" alt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的方式对公司产品评论分析情况对进行了分析</a:t>
            </a:r>
            <a:endParaRPr lang="zh-CN" altLang="en-US" sz="3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5735" y="5970270"/>
            <a:ext cx="15134590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此次可行性分析是按照软件工程的规范步骤进行的，</a:t>
            </a:r>
            <a:r>
              <a:rPr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导出新系统的高层逻辑模型</a:t>
            </a:r>
            <a:r>
              <a:rPr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，接着提出系统的实现方案，对该方案进行</a:t>
            </a:r>
            <a:r>
              <a:rPr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经济、技术、用户使用和法律</a:t>
            </a:r>
            <a:r>
              <a:rPr sz="3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等方面的可行性分析。</a:t>
            </a:r>
            <a:endParaRPr sz="3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等评论管理人员能快速获取产品评论分析结果，在短时间内生成分析报告交由公司决策者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能对用户评论进行多方面分析、处理、归纳和推理，进而做出有针对性的经营策略改进。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本系统基于情感分析模型自动处理评论数据，取代原评论分析人员人工处理过程，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，还有专业软件开发人员答疑，以此来保证软件的正常使用。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针对属性级别的细粒度情感分析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）存储：本系统应能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设计相应数据库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）数据处理与分析：本系统应能对数据进行基本预处理，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客服、售后与对应顾客非计算机专业人士，适合使用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易于操作、用户友好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支持对用户评论进行存储、分析的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489904" y="2305170"/>
            <a:ext cx="3370423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559754" y="5318880"/>
            <a:ext cx="3370423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与信息建模法分析需求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97.107086614173,&quot;width&quot;:22804.72440944882}"/>
</p:tagLst>
</file>

<file path=ppt/tags/tag10.xml><?xml version="1.0" encoding="utf-8"?>
<p:tagLst xmlns:p="http://schemas.openxmlformats.org/presentationml/2006/main">
  <p:tag name="KSO_WM_UNIT_TABLE_BEAUTIFY" val="smartTable{8ae9a866-b0d1-4201-9b5a-40e1859a6e33}"/>
</p:tagLst>
</file>

<file path=ppt/tags/tag11.xml><?xml version="1.0" encoding="utf-8"?>
<p:tagLst xmlns:p="http://schemas.openxmlformats.org/presentationml/2006/main">
  <p:tag name="KSO_WM_UNIT_TABLE_BEAUTIFY" val="smartTable{81426170-8426-415b-8106-9f53712c770e}"/>
</p:tagLst>
</file>

<file path=ppt/tags/tag12.xml><?xml version="1.0" encoding="utf-8"?>
<p:tagLst xmlns:p="http://schemas.openxmlformats.org/presentationml/2006/main">
  <p:tag name="KSO_WM_UNIT_TABLE_BEAUTIFY" val="smartTable{036f9c9b-c1e8-42b7-9b6c-2650d7a29875}"/>
</p:tagLst>
</file>

<file path=ppt/tags/tag13.xml><?xml version="1.0" encoding="utf-8"?>
<p:tagLst xmlns:p="http://schemas.openxmlformats.org/presentationml/2006/main">
  <p:tag name="KSO_WM_UNIT_TABLE_BEAUTIFY" val="smartTable{762bea6d-e290-4ead-af54-fd79f4ffa526}"/>
</p:tagLst>
</file>

<file path=ppt/tags/tag1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5.xml><?xml version="1.0" encoding="utf-8"?>
<p:tagLst xmlns:p="http://schemas.openxmlformats.org/presentationml/2006/main">
  <p:tag name="KSO_WM_UNIT_TABLE_BEAUTIFY" val="smartTable{13fe03b9-f2d9-47b1-9116-f3492c5edf41}"/>
  <p:tag name="TABLE_ENDDRAG_ORIGIN_RECT" val="510*168"/>
  <p:tag name="TABLE_ENDDRAG_RECT" val="178*590*510*168"/>
</p:tagLst>
</file>

<file path=ppt/tags/tag16.xml><?xml version="1.0" encoding="utf-8"?>
<p:tagLst xmlns:p="http://schemas.openxmlformats.org/presentationml/2006/main">
  <p:tag name="KSO_WM_UNIT_TABLE_BEAUTIFY" val="smartTable{1d9b6465-d731-4dce-9515-b05d5ad9610f}"/>
  <p:tag name="TABLE_ENDDRAG_ORIGIN_RECT" val="468*177"/>
  <p:tag name="TABLE_ENDDRAG_RECT" val="856*127*468*177"/>
</p:tagLst>
</file>

<file path=ppt/tags/tag17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8.xml><?xml version="1.0" encoding="utf-8"?>
<p:tagLst xmlns:p="http://schemas.openxmlformats.org/presentationml/2006/main">
  <p:tag name="KSO_WM_UNIT_TABLE_BEAUTIFY" val="smartTable{f0da0d95-209f-46dc-9345-1486ccbde8d2}"/>
  <p:tag name="TABLE_ENDDRAG_ORIGIN_RECT" val="530*154"/>
  <p:tag name="TABLE_ENDDRAG_RECT" val="822*610*530*154"/>
</p:tagLst>
</file>

<file path=ppt/tags/tag19.xml><?xml version="1.0" encoding="utf-8"?>
<p:tagLst xmlns:p="http://schemas.openxmlformats.org/presentationml/2006/main">
  <p:tag name="KSO_WM_UNIT_TABLE_BEAUTIFY" val="smartTable{35c31678-44a3-46f1-9991-dbf8130b97fa}"/>
</p:tagLst>
</file>

<file path=ppt/tags/tag2.xml><?xml version="1.0" encoding="utf-8"?>
<p:tagLst xmlns:p="http://schemas.openxmlformats.org/presentationml/2006/main">
  <p:tag name="KSO_WM_UNIT_TABLE_BEAUTIFY" val="smartTable{dfff5e0b-dc42-4522-a256-4eef413e14ac}"/>
  <p:tag name="TABLE_ENDDRAG_ORIGIN_RECT" val="1037*296"/>
  <p:tag name="TABLE_ENDDRAG_RECT" val="201*447*1037*296"/>
</p:tagLst>
</file>

<file path=ppt/tags/tag20.xml><?xml version="1.0" encoding="utf-8"?>
<p:tagLst xmlns:p="http://schemas.openxmlformats.org/presentationml/2006/main">
  <p:tag name="KSO_WM_UNIT_TABLE_BEAUTIFY" val="smartTable{a160c7d8-d092-4111-a319-c8482ebf3587}"/>
</p:tagLst>
</file>

<file path=ppt/tags/tag21.xml><?xml version="1.0" encoding="utf-8"?>
<p:tagLst xmlns:p="http://schemas.openxmlformats.org/presentationml/2006/main">
  <p:tag name="KSO_WM_UNIT_TABLE_BEAUTIFY" val="smartTable{998db102-c1d4-4d44-b07b-b0974eb822b5}"/>
</p:tagLst>
</file>

<file path=ppt/tags/tag3.xml><?xml version="1.0" encoding="utf-8"?>
<p:tagLst xmlns:p="http://schemas.openxmlformats.org/presentationml/2006/main">
  <p:tag name="KSO_WM_UNIT_TABLE_BEAUTIFY" val="smartTable{18a1c49b-bf15-4b85-aba0-ce091be3384b}"/>
</p:tagLst>
</file>

<file path=ppt/tags/tag4.xml><?xml version="1.0" encoding="utf-8"?>
<p:tagLst xmlns:p="http://schemas.openxmlformats.org/presentationml/2006/main">
  <p:tag name="KSO_WM_UNIT_TABLE_BEAUTIFY" val="smartTable{17e2d5f0-77e4-4ffc-bc06-72b3a6a7c20f}"/>
</p:tagLst>
</file>

<file path=ppt/tags/tag5.xml><?xml version="1.0" encoding="utf-8"?>
<p:tagLst xmlns:p="http://schemas.openxmlformats.org/presentationml/2006/main">
  <p:tag name="KSO_WM_UNIT_TABLE_BEAUTIFY" val="smartTable{d668ce68-8840-4d6e-9888-b8a210aa5e69}"/>
</p:tagLst>
</file>

<file path=ppt/tags/tag6.xml><?xml version="1.0" encoding="utf-8"?>
<p:tagLst xmlns:p="http://schemas.openxmlformats.org/presentationml/2006/main">
  <p:tag name="KSO_WM_UNIT_TABLE_BEAUTIFY" val="smartTable{5c53e173-8960-4ab3-a492-5f4a4a0c306a}"/>
</p:tagLst>
</file>

<file path=ppt/tags/tag7.xml><?xml version="1.0" encoding="utf-8"?>
<p:tagLst xmlns:p="http://schemas.openxmlformats.org/presentationml/2006/main">
  <p:tag name="KSO_WM_UNIT_TABLE_BEAUTIFY" val="smartTable{f1b0eb7c-f257-4151-b07b-972097a12109}"/>
</p:tagLst>
</file>

<file path=ppt/tags/tag8.xml><?xml version="1.0" encoding="utf-8"?>
<p:tagLst xmlns:p="http://schemas.openxmlformats.org/presentationml/2006/main">
  <p:tag name="KSO_WM_UNIT_TABLE_BEAUTIFY" val="smartTable{df6c15d6-4de3-4633-9215-5c873ada530d}"/>
  <p:tag name="TABLE_ENDDRAG_ORIGIN_RECT" val="1110*372"/>
  <p:tag name="TABLE_ENDDRAG_RECT" val="204*213*1110*372"/>
</p:tagLst>
</file>

<file path=ppt/tags/tag9.xml><?xml version="1.0" encoding="utf-8"?>
<p:tagLst xmlns:p="http://schemas.openxmlformats.org/presentationml/2006/main">
  <p:tag name="KSO_WM_UNIT_TABLE_BEAUTIFY" val="smartTable{44d76cf2-278a-49c3-8c32-5cb757cdcc26}"/>
  <p:tag name="TABLE_ENDDRAG_ORIGIN_RECT" val="1212*437"/>
  <p:tag name="TABLE_ENDDRAG_RECT" val="134*202*1212*4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3382</Words>
  <Application>WPS 演示</Application>
  <PresentationFormat>自定义</PresentationFormat>
  <Paragraphs>698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Noto Sans S Chinese Regular</vt:lpstr>
      <vt:lpstr>ESRI AMFM Electric</vt:lpstr>
      <vt:lpstr>Noto Sans S Chinese Regular</vt:lpstr>
      <vt:lpstr>Noto Sans S Chinese Regular</vt:lpstr>
      <vt:lpstr>微软雅黑</vt:lpstr>
      <vt:lpstr>微软雅黑</vt:lpstr>
      <vt:lpstr>黑体</vt:lpstr>
      <vt:lpstr>Calibri</vt:lpstr>
      <vt:lpstr>Arial Unicode MS</vt:lpstr>
      <vt:lpstr>等线</vt:lpstr>
      <vt:lpstr>字体视界-一风尚黑体</vt:lpstr>
      <vt:lpstr>Segoe Script</vt:lpstr>
      <vt:lpstr>方正粗黑宋简体</vt:lpstr>
      <vt:lpstr>MingLiU-ExtB</vt:lpstr>
      <vt:lpstr>微软雅黑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198</cp:revision>
  <dcterms:created xsi:type="dcterms:W3CDTF">2022-04-08T03:04:00Z</dcterms:created>
  <dcterms:modified xsi:type="dcterms:W3CDTF">2022-04-10T05:55:44Z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</Properties>
</file>