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</p:sldMasterIdLst>
  <p:notesMasterIdLst>
    <p:notesMasterId r:id="rId37"/>
  </p:notesMasterIdLst>
  <p:sldIdLst>
    <p:sldId id="256" r:id="rId3"/>
    <p:sldId id="257" r:id="rId4"/>
    <p:sldId id="258" r:id="rId5"/>
    <p:sldId id="268" r:id="rId6"/>
    <p:sldId id="263" r:id="rId7"/>
    <p:sldId id="269" r:id="rId8"/>
    <p:sldId id="270" r:id="rId9"/>
    <p:sldId id="271" r:id="rId10"/>
    <p:sldId id="272" r:id="rId11"/>
    <p:sldId id="259" r:id="rId12"/>
    <p:sldId id="300" r:id="rId13"/>
    <p:sldId id="274" r:id="rId14"/>
    <p:sldId id="276" r:id="rId15"/>
    <p:sldId id="277" r:id="rId16"/>
    <p:sldId id="280" r:id="rId17"/>
    <p:sldId id="278" r:id="rId18"/>
    <p:sldId id="283" r:id="rId19"/>
    <p:sldId id="286" r:id="rId20"/>
    <p:sldId id="325" r:id="rId21"/>
    <p:sldId id="326" r:id="rId22"/>
    <p:sldId id="327" r:id="rId23"/>
    <p:sldId id="328" r:id="rId24"/>
    <p:sldId id="329" r:id="rId25"/>
    <p:sldId id="288" r:id="rId26"/>
    <p:sldId id="289" r:id="rId27"/>
    <p:sldId id="322" r:id="rId28"/>
    <p:sldId id="260" r:id="rId29"/>
    <p:sldId id="261" r:id="rId30"/>
    <p:sldId id="323" r:id="rId31"/>
    <p:sldId id="290" r:id="rId32"/>
    <p:sldId id="264" r:id="rId33"/>
    <p:sldId id="324" r:id="rId34"/>
    <p:sldId id="266" r:id="rId35"/>
    <p:sldId id="302" r:id="rId36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CB6"/>
    <a:srgbClr val="3B4761"/>
    <a:srgbClr val="F2F2F2"/>
    <a:srgbClr val="EBC899"/>
    <a:srgbClr val="DC8A4C"/>
    <a:srgbClr val="C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4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41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9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8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5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6.svg"/><Relationship Id="rId1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3.svg"/><Relationship Id="rId12" Type="http://schemas.openxmlformats.org/officeDocument/2006/relationships/image" Target="../media/image55.png"/><Relationship Id="rId17" Type="http://schemas.openxmlformats.org/officeDocument/2006/relationships/image" Target="../media/image54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9.svg"/><Relationship Id="rId5" Type="http://schemas.openxmlformats.org/officeDocument/2006/relationships/image" Target="../media/image31.svg"/><Relationship Id="rId15" Type="http://schemas.openxmlformats.org/officeDocument/2006/relationships/image" Target="../media/image52.svg"/><Relationship Id="rId10" Type="http://schemas.openxmlformats.org/officeDocument/2006/relationships/image" Target="../media/image38.png"/><Relationship Id="rId19" Type="http://schemas.openxmlformats.org/officeDocument/2006/relationships/image" Target="../media/image37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5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58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13" Type="http://schemas.openxmlformats.org/officeDocument/2006/relationships/image" Target="../media/image65.png"/><Relationship Id="rId3" Type="http://schemas.openxmlformats.org/officeDocument/2006/relationships/image" Target="../media/image30.png"/><Relationship Id="rId7" Type="http://schemas.openxmlformats.org/officeDocument/2006/relationships/image" Target="../media/image59.png"/><Relationship Id="rId12" Type="http://schemas.openxmlformats.org/officeDocument/2006/relationships/image" Target="../media/image64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3.png"/><Relationship Id="rId5" Type="http://schemas.openxmlformats.org/officeDocument/2006/relationships/image" Target="../media/image34.png"/><Relationship Id="rId15" Type="http://schemas.openxmlformats.org/officeDocument/2006/relationships/image" Target="../media/image36.png"/><Relationship Id="rId10" Type="http://schemas.openxmlformats.org/officeDocument/2006/relationships/image" Target="../media/image62.svg"/><Relationship Id="rId4" Type="http://schemas.openxmlformats.org/officeDocument/2006/relationships/image" Target="../media/image32.png"/><Relationship Id="rId9" Type="http://schemas.openxmlformats.org/officeDocument/2006/relationships/image" Target="../media/image61.png"/><Relationship Id="rId14" Type="http://schemas.openxmlformats.org/officeDocument/2006/relationships/image" Target="../media/image6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62.svg"/><Relationship Id="rId3" Type="http://schemas.openxmlformats.org/officeDocument/2006/relationships/image" Target="../media/image71.png"/><Relationship Id="rId7" Type="http://schemas.openxmlformats.org/officeDocument/2006/relationships/image" Target="../media/image34.png"/><Relationship Id="rId12" Type="http://schemas.openxmlformats.org/officeDocument/2006/relationships/image" Target="../media/image61.png"/><Relationship Id="rId17" Type="http://schemas.openxmlformats.org/officeDocument/2006/relationships/image" Target="../media/image66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60.svg"/><Relationship Id="rId5" Type="http://schemas.openxmlformats.org/officeDocument/2006/relationships/image" Target="../media/image30.png"/><Relationship Id="rId15" Type="http://schemas.openxmlformats.org/officeDocument/2006/relationships/image" Target="../media/image64.svg"/><Relationship Id="rId10" Type="http://schemas.openxmlformats.org/officeDocument/2006/relationships/image" Target="../media/image59.png"/><Relationship Id="rId4" Type="http://schemas.openxmlformats.org/officeDocument/2006/relationships/image" Target="../media/image36.png"/><Relationship Id="rId9" Type="http://schemas.openxmlformats.org/officeDocument/2006/relationships/image" Target="../media/image16.png"/><Relationship Id="rId1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3.xml"/><Relationship Id="rId7" Type="http://schemas.openxmlformats.org/officeDocument/2006/relationships/image" Target="../media/image3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6.png"/><Relationship Id="rId11" Type="http://schemas.openxmlformats.org/officeDocument/2006/relationships/image" Target="../media/image16.png"/><Relationship Id="rId5" Type="http://schemas.openxmlformats.org/officeDocument/2006/relationships/notesSlide" Target="../notesSlides/notesSlide19.xml"/><Relationship Id="rId10" Type="http://schemas.openxmlformats.org/officeDocument/2006/relationships/image" Target="../media/image38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6.xml"/><Relationship Id="rId7" Type="http://schemas.openxmlformats.org/officeDocument/2006/relationships/image" Target="../media/image3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6.png"/><Relationship Id="rId11" Type="http://schemas.openxmlformats.org/officeDocument/2006/relationships/image" Target="../media/image16.png"/><Relationship Id="rId5" Type="http://schemas.openxmlformats.org/officeDocument/2006/relationships/notesSlide" Target="../notesSlides/notesSlide20.xml"/><Relationship Id="rId10" Type="http://schemas.openxmlformats.org/officeDocument/2006/relationships/image" Target="../media/image38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9.xml"/><Relationship Id="rId7" Type="http://schemas.openxmlformats.org/officeDocument/2006/relationships/image" Target="../media/image3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6.png"/><Relationship Id="rId11" Type="http://schemas.openxmlformats.org/officeDocument/2006/relationships/image" Target="../media/image16.png"/><Relationship Id="rId5" Type="http://schemas.openxmlformats.org/officeDocument/2006/relationships/notesSlide" Target="../notesSlides/notesSlide21.xml"/><Relationship Id="rId10" Type="http://schemas.openxmlformats.org/officeDocument/2006/relationships/image" Target="../media/image38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13.xml"/><Relationship Id="rId7" Type="http://schemas.openxmlformats.org/officeDocument/2006/relationships/image" Target="../media/image3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notesSlide" Target="../notesSlides/notesSlide24.xml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13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78.png"/><Relationship Id="rId5" Type="http://schemas.openxmlformats.org/officeDocument/2006/relationships/image" Target="../media/image32.png"/><Relationship Id="rId10" Type="http://schemas.openxmlformats.org/officeDocument/2006/relationships/image" Target="../media/image77.svg"/><Relationship Id="rId4" Type="http://schemas.openxmlformats.org/officeDocument/2006/relationships/image" Target="../media/image38.png"/><Relationship Id="rId9" Type="http://schemas.openxmlformats.org/officeDocument/2006/relationships/image" Target="../media/image76.png"/><Relationship Id="rId1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13" Type="http://schemas.openxmlformats.org/officeDocument/2006/relationships/image" Target="../media/image86.png"/><Relationship Id="rId3" Type="http://schemas.openxmlformats.org/officeDocument/2006/relationships/image" Target="../media/image1.png"/><Relationship Id="rId7" Type="http://schemas.openxmlformats.org/officeDocument/2006/relationships/image" Target="../media/image80.png"/><Relationship Id="rId12" Type="http://schemas.openxmlformats.org/officeDocument/2006/relationships/image" Target="../media/image85.sv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84.png"/><Relationship Id="rId5" Type="http://schemas.openxmlformats.org/officeDocument/2006/relationships/image" Target="../media/image32.png"/><Relationship Id="rId15" Type="http://schemas.openxmlformats.org/officeDocument/2006/relationships/image" Target="../media/image30.png"/><Relationship Id="rId10" Type="http://schemas.openxmlformats.org/officeDocument/2006/relationships/image" Target="../media/image83.svg"/><Relationship Id="rId4" Type="http://schemas.openxmlformats.org/officeDocument/2006/relationships/image" Target="../media/image38.png"/><Relationship Id="rId9" Type="http://schemas.openxmlformats.org/officeDocument/2006/relationships/image" Target="../media/image82.png"/><Relationship Id="rId14" Type="http://schemas.openxmlformats.org/officeDocument/2006/relationships/image" Target="../media/image87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.sv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.svg"/><Relationship Id="rId5" Type="http://schemas.openxmlformats.org/officeDocument/2006/relationships/image" Target="../media/image11.svg"/><Relationship Id="rId15" Type="http://schemas.openxmlformats.org/officeDocument/2006/relationships/image" Target="../media/image7.svg"/><Relationship Id="rId10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13" Type="http://schemas.openxmlformats.org/officeDocument/2006/relationships/image" Target="../media/image94.png"/><Relationship Id="rId18" Type="http://schemas.openxmlformats.org/officeDocument/2006/relationships/image" Target="../media/image99.svg"/><Relationship Id="rId3" Type="http://schemas.openxmlformats.org/officeDocument/2006/relationships/image" Target="../media/image1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sv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97.svg"/><Relationship Id="rId20" Type="http://schemas.openxmlformats.org/officeDocument/2006/relationships/image" Target="../media/image10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92.png"/><Relationship Id="rId24" Type="http://schemas.openxmlformats.org/officeDocument/2006/relationships/image" Target="../media/image36.png"/><Relationship Id="rId5" Type="http://schemas.openxmlformats.org/officeDocument/2006/relationships/image" Target="../media/image32.png"/><Relationship Id="rId15" Type="http://schemas.openxmlformats.org/officeDocument/2006/relationships/image" Target="../media/image96.png"/><Relationship Id="rId23" Type="http://schemas.openxmlformats.org/officeDocument/2006/relationships/image" Target="../media/image30.png"/><Relationship Id="rId10" Type="http://schemas.openxmlformats.org/officeDocument/2006/relationships/image" Target="../media/image91.svg"/><Relationship Id="rId19" Type="http://schemas.openxmlformats.org/officeDocument/2006/relationships/image" Target="../media/image100.png"/><Relationship Id="rId4" Type="http://schemas.openxmlformats.org/officeDocument/2006/relationships/image" Target="../media/image38.png"/><Relationship Id="rId9" Type="http://schemas.openxmlformats.org/officeDocument/2006/relationships/image" Target="../media/image90.png"/><Relationship Id="rId14" Type="http://schemas.openxmlformats.org/officeDocument/2006/relationships/image" Target="../media/image95.svg"/><Relationship Id="rId22" Type="http://schemas.openxmlformats.org/officeDocument/2006/relationships/image" Target="../media/image103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jpe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5.svg"/><Relationship Id="rId3" Type="http://schemas.openxmlformats.org/officeDocument/2006/relationships/image" Target="../media/image1.png"/><Relationship Id="rId7" Type="http://schemas.openxmlformats.org/officeDocument/2006/relationships/image" Target="../media/image33.svg"/><Relationship Id="rId12" Type="http://schemas.openxmlformats.org/officeDocument/2006/relationships/image" Target="../media/image14.png"/><Relationship Id="rId17" Type="http://schemas.openxmlformats.org/officeDocument/2006/relationships/image" Target="../media/image3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9.svg"/><Relationship Id="rId5" Type="http://schemas.openxmlformats.org/officeDocument/2006/relationships/image" Target="../media/image31.svg"/><Relationship Id="rId15" Type="http://schemas.openxmlformats.org/officeDocument/2006/relationships/image" Target="../media/image17.svg"/><Relationship Id="rId10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5" Type="http://schemas.openxmlformats.org/officeDocument/2006/relationships/image" Target="../media/image45.png"/><Relationship Id="rId10" Type="http://schemas.openxmlformats.org/officeDocument/2006/relationships/image" Target="../media/image3.svg"/><Relationship Id="rId4" Type="http://schemas.openxmlformats.org/officeDocument/2006/relationships/image" Target="../media/image42.svg"/><Relationship Id="rId9" Type="http://schemas.openxmlformats.org/officeDocument/2006/relationships/image" Target="../media/image2.png"/><Relationship Id="rId14" Type="http://schemas.openxmlformats.org/officeDocument/2006/relationships/image" Target="../media/image4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3" Type="http://schemas.openxmlformats.org/officeDocument/2006/relationships/image" Target="../media/image47.png"/><Relationship Id="rId7" Type="http://schemas.openxmlformats.org/officeDocument/2006/relationships/image" Target="../media/image32.png"/><Relationship Id="rId12" Type="http://schemas.openxmlformats.org/officeDocument/2006/relationships/image" Target="../media/image39.sv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51.png"/><Relationship Id="rId10" Type="http://schemas.openxmlformats.org/officeDocument/2006/relationships/image" Target="../media/image35.svg"/><Relationship Id="rId4" Type="http://schemas.openxmlformats.org/officeDocument/2006/relationships/image" Target="../media/image48.svg"/><Relationship Id="rId9" Type="http://schemas.openxmlformats.org/officeDocument/2006/relationships/image" Target="../media/image34.png"/><Relationship Id="rId14" Type="http://schemas.openxmlformats.org/officeDocument/2006/relationships/image" Target="../media/image5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.svg"/><Relationship Id="rId4" Type="http://schemas.openxmlformats.org/officeDocument/2006/relationships/image" Target="../media/image11.svg"/><Relationship Id="rId9" Type="http://schemas.openxmlformats.org/officeDocument/2006/relationships/image" Target="../media/image2.png"/><Relationship Id="rId1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14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16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81717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03530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009279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497638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4411166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367134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3861185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33018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54830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60580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06402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3734435" y="2867025"/>
            <a:ext cx="12125960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7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en-US" altLang="zh-CN" sz="7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en-US" altLang="zh-CN" sz="66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         </a:t>
            </a:r>
            <a:r>
              <a:rPr lang="zh-CN" altLang="en-US" sz="72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项目报告</a:t>
            </a:r>
          </a:p>
        </p:txBody>
      </p:sp>
      <p:sp>
        <p:nvSpPr>
          <p:cNvPr id="14" name="Object13"/>
          <p:cNvSpPr/>
          <p:nvPr/>
        </p:nvSpPr>
        <p:spPr>
          <a:xfrm>
            <a:off x="5547020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7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6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610860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5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日期：2022.04.19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822815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705869" y="3442442"/>
            <a:ext cx="5388950" cy="2125462"/>
          </a:xfrm>
          <a:custGeom>
            <a:avLst/>
            <a:gdLst/>
            <a:ahLst/>
            <a:cxnLst/>
            <a:rect l="l" t="t" r="r" b="b"/>
            <a:pathLst>
              <a:path w="5388950" h="2125462">
                <a:moveTo>
                  <a:pt x="5388950" y="0"/>
                </a:moveTo>
                <a:lnTo>
                  <a:pt x="0" y="212546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3" name="Object2"/>
          <p:cNvSpPr/>
          <p:nvPr/>
        </p:nvSpPr>
        <p:spPr>
          <a:xfrm>
            <a:off x="9937625" y="3456813"/>
            <a:ext cx="5403320" cy="2111091"/>
          </a:xfrm>
          <a:custGeom>
            <a:avLst/>
            <a:gdLst/>
            <a:ahLst/>
            <a:cxnLst/>
            <a:rect l="l" t="t" r="r" b="b"/>
            <a:pathLst>
              <a:path w="5403320" h="2111091">
                <a:moveTo>
                  <a:pt x="0" y="0"/>
                </a:moveTo>
                <a:lnTo>
                  <a:pt x="5403320" y="2111091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09007" y="2490092"/>
            <a:ext cx="1828800" cy="1828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9343" y="5582812"/>
            <a:ext cx="279529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Object13"/>
          <p:cNvSpPr/>
          <p:nvPr/>
        </p:nvSpPr>
        <p:spPr>
          <a:xfrm>
            <a:off x="889343" y="5582812"/>
            <a:ext cx="2795299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22395" y="5582811"/>
            <a:ext cx="2767002" cy="8536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6" name="Object15"/>
          <p:cNvSpPr/>
          <p:nvPr/>
        </p:nvSpPr>
        <p:spPr>
          <a:xfrm>
            <a:off x="4522393" y="5582812"/>
            <a:ext cx="2795299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81165" y="5582812"/>
            <a:ext cx="2783544" cy="8587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Object17"/>
          <p:cNvSpPr/>
          <p:nvPr/>
        </p:nvSpPr>
        <p:spPr>
          <a:xfrm>
            <a:off x="7634287" y="5541074"/>
            <a:ext cx="282457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39933" y="5582812"/>
            <a:ext cx="2684487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" name="Object19"/>
          <p:cNvSpPr/>
          <p:nvPr/>
        </p:nvSpPr>
        <p:spPr>
          <a:xfrm>
            <a:off x="10847131" y="5502932"/>
            <a:ext cx="268448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998703" y="5582812"/>
            <a:ext cx="264765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2" name="Object21"/>
          <p:cNvSpPr/>
          <p:nvPr/>
        </p:nvSpPr>
        <p:spPr>
          <a:xfrm>
            <a:off x="13998702" y="5582812"/>
            <a:ext cx="2684485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</a:p>
        </p:txBody>
      </p:sp>
      <p:sp>
        <p:nvSpPr>
          <p:cNvPr id="23" name="Object22"/>
          <p:cNvSpPr/>
          <p:nvPr/>
        </p:nvSpPr>
        <p:spPr>
          <a:xfrm>
            <a:off x="9023407" y="4309793"/>
            <a:ext cx="0" cy="1277600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4" name="Object23"/>
          <p:cNvSpPr/>
          <p:nvPr/>
        </p:nvSpPr>
        <p:spPr>
          <a:xfrm>
            <a:off x="6011960" y="4002740"/>
            <a:ext cx="2328026" cy="1593752"/>
          </a:xfrm>
          <a:custGeom>
            <a:avLst/>
            <a:gdLst/>
            <a:ahLst/>
            <a:cxnLst/>
            <a:rect l="l" t="t" r="r" b="b"/>
            <a:pathLst>
              <a:path w="2328026" h="1593752">
                <a:moveTo>
                  <a:pt x="2328026" y="0"/>
                </a:moveTo>
                <a:lnTo>
                  <a:pt x="0" y="159375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5" name="Object24"/>
          <p:cNvSpPr/>
          <p:nvPr/>
        </p:nvSpPr>
        <p:spPr>
          <a:xfrm>
            <a:off x="9681704" y="4060375"/>
            <a:ext cx="2500473" cy="1507529"/>
          </a:xfrm>
          <a:custGeom>
            <a:avLst/>
            <a:gdLst/>
            <a:ahLst/>
            <a:cxnLst/>
            <a:rect l="l" t="t" r="r" b="b"/>
            <a:pathLst>
              <a:path w="2500473" h="1507529">
                <a:moveTo>
                  <a:pt x="0" y="0"/>
                </a:moveTo>
                <a:lnTo>
                  <a:pt x="2500473" y="1507529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24514" y="3072574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790355" y="6394313"/>
            <a:ext cx="284208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系统数据流图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功能描述</a:t>
            </a:r>
          </a:p>
        </p:txBody>
      </p:sp>
      <p:sp>
        <p:nvSpPr>
          <p:cNvPr id="28" name="Object27"/>
          <p:cNvSpPr/>
          <p:nvPr/>
        </p:nvSpPr>
        <p:spPr>
          <a:xfrm>
            <a:off x="4443598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数据字典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数据库描述</a:t>
            </a:r>
          </a:p>
        </p:txBody>
      </p:sp>
      <p:sp>
        <p:nvSpPr>
          <p:cNvPr id="29" name="Object28"/>
          <p:cNvSpPr/>
          <p:nvPr/>
        </p:nvSpPr>
        <p:spPr>
          <a:xfrm>
            <a:off x="7602367" y="6610804"/>
            <a:ext cx="2842080" cy="61439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响应时间</a:t>
            </a: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分析时间</a:t>
            </a:r>
          </a:p>
        </p:txBody>
      </p:sp>
      <p:sp>
        <p:nvSpPr>
          <p:cNvPr id="30" name="Object29"/>
          <p:cNvSpPr/>
          <p:nvPr/>
        </p:nvSpPr>
        <p:spPr>
          <a:xfrm>
            <a:off x="10761136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软件接口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硬件环境</a:t>
            </a:r>
          </a:p>
        </p:txBody>
      </p:sp>
      <p:sp>
        <p:nvSpPr>
          <p:cNvPr id="31" name="Object30"/>
          <p:cNvSpPr/>
          <p:nvPr/>
        </p:nvSpPr>
        <p:spPr>
          <a:xfrm>
            <a:off x="13919905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保密性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可靠性等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8" name="Object 13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32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</a:p>
          </p:txBody>
        </p:sp>
      </p:grpSp>
      <p:sp>
        <p:nvSpPr>
          <p:cNvPr id="35" name="右大括号 34"/>
          <p:cNvSpPr/>
          <p:nvPr/>
        </p:nvSpPr>
        <p:spPr>
          <a:xfrm rot="5400000">
            <a:off x="11948795" y="3963035"/>
            <a:ext cx="800735" cy="8018780"/>
          </a:xfrm>
          <a:prstGeom prst="rightBrace">
            <a:avLst/>
          </a:prstGeom>
          <a:ln w="63500" cmpd="sng">
            <a:solidFill>
              <a:srgbClr val="3B47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761345" y="87204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897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252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2080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751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6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1805" y="174625"/>
            <a:ext cx="3912870" cy="1258570"/>
            <a:chOff x="13824" y="666"/>
            <a:chExt cx="6162" cy="1982"/>
          </a:xfrm>
        </p:grpSpPr>
        <p:sp>
          <p:nvSpPr>
            <p:cNvPr id="24" name="椭圆 23"/>
            <p:cNvSpPr/>
            <p:nvPr/>
          </p:nvSpPr>
          <p:spPr>
            <a:xfrm>
              <a:off x="13824" y="666"/>
              <a:ext cx="6108" cy="19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824" y="1084"/>
              <a:ext cx="616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顶层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数据流图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4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 descr="顶层数据流图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9405" y="1518285"/>
            <a:ext cx="15103475" cy="7940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32079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750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5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</a:p>
        </p:txBody>
      </p:sp>
      <p:pic>
        <p:nvPicPr>
          <p:cNvPr id="7" name="图片 6" descr="0层数据流图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2570" y="0"/>
            <a:ext cx="11668760" cy="96094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762750" y="1135380"/>
            <a:ext cx="3383280" cy="12617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172960" y="1241425"/>
            <a:ext cx="361759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9629" y="3442799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11296650" y="3442970"/>
            <a:ext cx="501078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用户信息管理</a:t>
            </a: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69629" y="6582286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11296650" y="6582410"/>
            <a:ext cx="590423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</a:p>
        </p:txBody>
      </p:sp>
      <p:sp>
        <p:nvSpPr>
          <p:cNvPr id="24" name="Object16"/>
          <p:cNvSpPr/>
          <p:nvPr/>
        </p:nvSpPr>
        <p:spPr>
          <a:xfrm>
            <a:off x="11296650" y="724535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对评论文本进行分析得到情感分析结果</a:t>
            </a: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09673" y="3877033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68995" y="6992115"/>
            <a:ext cx="383041" cy="396830"/>
          </a:xfrm>
          <a:prstGeom prst="rect">
            <a:avLst/>
          </a:prstGeom>
        </p:spPr>
      </p:pic>
      <p:pic>
        <p:nvPicPr>
          <p:cNvPr id="51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0017" y="3439902"/>
            <a:ext cx="1052262" cy="1216487"/>
          </a:xfrm>
          <a:prstGeom prst="rect">
            <a:avLst/>
          </a:prstGeom>
        </p:spPr>
      </p:pic>
      <p:sp>
        <p:nvSpPr>
          <p:cNvPr id="52" name="Object12"/>
          <p:cNvSpPr/>
          <p:nvPr/>
        </p:nvSpPr>
        <p:spPr>
          <a:xfrm>
            <a:off x="3147060" y="343979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用户注册登录</a:t>
            </a:r>
          </a:p>
        </p:txBody>
      </p:sp>
      <p:sp>
        <p:nvSpPr>
          <p:cNvPr id="53" name="Object13"/>
          <p:cNvSpPr/>
          <p:nvPr/>
        </p:nvSpPr>
        <p:spPr>
          <a:xfrm>
            <a:off x="3147060" y="410273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管理人员、顾客登录或注册</a:t>
            </a:r>
          </a:p>
        </p:txBody>
      </p:sp>
      <p:pic>
        <p:nvPicPr>
          <p:cNvPr id="54" name="Object 1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20017" y="6579389"/>
            <a:ext cx="1052262" cy="1216487"/>
          </a:xfrm>
          <a:prstGeom prst="rect">
            <a:avLst/>
          </a:prstGeom>
        </p:spPr>
      </p:pic>
      <p:sp>
        <p:nvSpPr>
          <p:cNvPr id="55" name="Object15"/>
          <p:cNvSpPr/>
          <p:nvPr/>
        </p:nvSpPr>
        <p:spPr>
          <a:xfrm>
            <a:off x="3147060" y="657923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评论数据管理</a:t>
            </a:r>
          </a:p>
        </p:txBody>
      </p:sp>
      <p:sp>
        <p:nvSpPr>
          <p:cNvPr id="56" name="Object16"/>
          <p:cNvSpPr/>
          <p:nvPr/>
        </p:nvSpPr>
        <p:spPr>
          <a:xfrm>
            <a:off x="3147060" y="734441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管理人员查询顾客评论信息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顾客录入、修改或删除个人评论</a:t>
            </a:r>
          </a:p>
        </p:txBody>
      </p:sp>
      <p:pic>
        <p:nvPicPr>
          <p:cNvPr id="60" name="Object 20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60061" y="3874136"/>
            <a:ext cx="372174" cy="348020"/>
          </a:xfrm>
          <a:prstGeom prst="rect">
            <a:avLst/>
          </a:prstGeom>
        </p:spPr>
      </p:pic>
      <p:pic>
        <p:nvPicPr>
          <p:cNvPr id="62" name="Object 2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19383" y="6989218"/>
            <a:ext cx="383041" cy="396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Object19"/>
          <p:cNvSpPr/>
          <p:nvPr/>
        </p:nvSpPr>
        <p:spPr>
          <a:xfrm>
            <a:off x="11179810" y="4204970"/>
            <a:ext cx="6040755" cy="737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管理人员、顾客登录后可以进行相应操作对用户信息进行管理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7559040" cy="1733550"/>
            <a:chOff x="772" y="-349"/>
            <a:chExt cx="11904" cy="2730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49"/>
              <a:ext cx="1184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185" y="-280"/>
              <a:ext cx="11491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用户注册登录</a:t>
              </a: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11" name="图片 10" descr="用户注册登录细化数据流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6095" y="1600200"/>
            <a:ext cx="1400365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90220" y="-215265"/>
            <a:ext cx="9625330" cy="1733550"/>
            <a:chOff x="772" y="-339"/>
            <a:chExt cx="15158" cy="2730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用户信息管理</a:t>
              </a:r>
            </a:p>
          </p:txBody>
        </p:sp>
        <p:sp>
          <p:nvSpPr>
            <p:cNvPr id="2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用户信息管理细化数据流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9790" y="1354455"/>
            <a:ext cx="10448925" cy="8180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9624695" cy="1739900"/>
            <a:chOff x="772" y="-349"/>
            <a:chExt cx="12100" cy="2740"/>
          </a:xfrm>
        </p:grpSpPr>
        <p:pic>
          <p:nvPicPr>
            <p:cNvPr id="7" name="Object 13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185" y="-28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</a:p>
          </p:txBody>
        </p:sp>
        <p:pic>
          <p:nvPicPr>
            <p:cNvPr id="12" name="Object 13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" y="-339"/>
              <a:ext cx="9511" cy="2472"/>
            </a:xfrm>
            <a:prstGeom prst="rect">
              <a:avLst/>
            </a:prstGeom>
          </p:spPr>
        </p:pic>
        <p:sp>
          <p:nvSpPr>
            <p:cNvPr id="13" name="Object5"/>
            <p:cNvSpPr/>
            <p:nvPr/>
          </p:nvSpPr>
          <p:spPr>
            <a:xfrm>
              <a:off x="1185" y="-27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</a:p>
          </p:txBody>
        </p:sp>
      </p:grpSp>
      <p:pic>
        <p:nvPicPr>
          <p:cNvPr id="6" name="图片 5" descr="评论数据管理细化数据流图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3605" y="1518285"/>
            <a:ext cx="13585190" cy="8192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0" y="-171450"/>
            <a:ext cx="6173470" cy="1699895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</a:p>
        </p:txBody>
      </p:sp>
      <p:pic>
        <p:nvPicPr>
          <p:cNvPr id="6" name="图片 5" descr="情感分析细化数据流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0425" y="1518285"/>
            <a:ext cx="11107420" cy="79463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9" descr="//file.101dao.com/upload/user/image/202203/52167cd5-e84c-40ee-9f14-da9b23155b8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98" y="1316426"/>
            <a:ext cx="15932193" cy="101999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6528435" y="841375"/>
            <a:ext cx="4499610" cy="14306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625080" y="960755"/>
            <a:ext cx="2508250" cy="11918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8739" y="4276032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7435512" y="467274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数据流条目</a:t>
            </a: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08739" y="6135359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7360367" y="6457040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数据存储条目</a:t>
            </a:r>
          </a:p>
        </p:txBody>
      </p:sp>
      <p:sp>
        <p:nvSpPr>
          <p:cNvPr id="24" name="Object16"/>
          <p:cNvSpPr/>
          <p:nvPr/>
        </p:nvSpPr>
        <p:spPr>
          <a:xfrm>
            <a:off x="7435512" y="6665711"/>
            <a:ext cx="4818592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6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48783" y="4710266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08105" y="6545188"/>
            <a:ext cx="383041" cy="3968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801565"/>
              </p:ext>
            </p:extLst>
          </p:nvPr>
        </p:nvGraphicFramePr>
        <p:xfrm>
          <a:off x="714375" y="6177160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用户用于注册的相关信息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注册用户名、密码、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年龄、出生日期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varchar&gt;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2511059"/>
              </p:ext>
            </p:ext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登录结果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用户登录的结果反馈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、登录信息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、注册信息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688103" y="697568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672705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、登录结果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6358E02-A342-43EE-94A1-C54AE08EB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06387"/>
              </p:ext>
            </p:extLst>
          </p:nvPr>
        </p:nvGraphicFramePr>
        <p:xfrm>
          <a:off x="714375" y="2347575"/>
          <a:ext cx="6485890" cy="260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>
                  <a:extLst>
                    <a:ext uri="{9D8B030D-6E8A-4147-A177-3AD203B41FA5}">
                      <a16:colId xmlns:a16="http://schemas.microsoft.com/office/drawing/2014/main" val="387251000"/>
                    </a:ext>
                  </a:extLst>
                </a:gridCol>
                <a:gridCol w="3242945">
                  <a:extLst>
                    <a:ext uri="{9D8B030D-6E8A-4147-A177-3AD203B41FA5}">
                      <a16:colId xmlns:a16="http://schemas.microsoft.com/office/drawing/2014/main" val="3649160577"/>
                    </a:ext>
                  </a:extLst>
                </a:gridCol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登录信息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84372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用户登录的用户名、密码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30344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登录用户名、密码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62076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varchar&gt;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98710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68432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52341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F31D5C7-8CBB-4783-858E-6242695E39B9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76187926"/>
              </p:ext>
            </p:extLst>
          </p:nvPr>
        </p:nvGraphicFramePr>
        <p:xfrm>
          <a:off x="8021170" y="1390840"/>
          <a:ext cx="9376015" cy="356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0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用户的基本信息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、用户名、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密码、用户身份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varchar&gt;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评论数据管理、管理人员、顾客、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03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63031" y="7705991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84843" y="8327804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790593" y="8033553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851558" y="-4425891"/>
            <a:ext cx="8813778" cy="881377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807526" y="-3381859"/>
            <a:ext cx="6725714" cy="672571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1301577" y="-3875910"/>
            <a:ext cx="7713816" cy="7713816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691510" y="318527"/>
            <a:ext cx="3727642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6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2062222"/>
            <a:ext cx="1184631" cy="118463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6962220" y="2062222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8471011" y="2323301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62220" y="3850510"/>
            <a:ext cx="1184631" cy="1184631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6962220" y="3850510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8471011" y="411159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5638799"/>
            <a:ext cx="1184631" cy="1184631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6962220" y="5638799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20" name="Object19"/>
          <p:cNvSpPr/>
          <p:nvPr/>
        </p:nvSpPr>
        <p:spPr>
          <a:xfrm>
            <a:off x="8471011" y="589987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962220" y="7427087"/>
            <a:ext cx="1184631" cy="1184631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6962220" y="7427087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24" name="Object23"/>
          <p:cNvSpPr/>
          <p:nvPr/>
        </p:nvSpPr>
        <p:spPr>
          <a:xfrm>
            <a:off x="8471011" y="7688167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8012627"/>
              </p:ext>
            </p:extLst>
          </p:nvPr>
        </p:nvGraphicFramePr>
        <p:xfrm>
          <a:off x="627914" y="6528339"/>
          <a:ext cx="6471920" cy="249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用户欲修改的评论对应的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08183822"/>
              </p:ext>
            </p:extLst>
          </p:nvPr>
        </p:nvGraphicFramePr>
        <p:xfrm>
          <a:off x="7715603" y="6528339"/>
          <a:ext cx="9289554" cy="2496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管理人员欲查询评论的商品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-27740" y="201147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、用户信息新值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-27740" y="564946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86244" y="1683186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、评论数据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586244" y="586270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、商品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6358E02-A342-43EE-94A1-C54AE08EB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230606"/>
              </p:ext>
            </p:extLst>
          </p:nvPr>
        </p:nvGraphicFramePr>
        <p:xfrm>
          <a:off x="627914" y="2722650"/>
          <a:ext cx="6485890" cy="260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>
                  <a:extLst>
                    <a:ext uri="{9D8B030D-6E8A-4147-A177-3AD203B41FA5}">
                      <a16:colId xmlns:a16="http://schemas.microsoft.com/office/drawing/2014/main" val="387251000"/>
                    </a:ext>
                  </a:extLst>
                </a:gridCol>
                <a:gridCol w="3242945">
                  <a:extLst>
                    <a:ext uri="{9D8B030D-6E8A-4147-A177-3AD203B41FA5}">
                      <a16:colId xmlns:a16="http://schemas.microsoft.com/office/drawing/2014/main" val="3649160577"/>
                    </a:ext>
                  </a:extLst>
                </a:gridCol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84372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30344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修改项、修改项新值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62076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98710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68432"/>
                  </a:ext>
                </a:extLst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852341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F31D5C7-8CBB-4783-858E-6242695E39B9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61456096"/>
              </p:ext>
            </p:extLst>
          </p:nvPr>
        </p:nvGraphicFramePr>
        <p:xfrm>
          <a:off x="7715603" y="2347575"/>
          <a:ext cx="9376015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0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5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顾客评论相关信息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、评论文本、评论时间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datetime&gt;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顾客、管理人员、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情感分析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9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2396171"/>
              </p:ext>
            </p:extLst>
          </p:nvPr>
        </p:nvGraphicFramePr>
        <p:xfrm>
          <a:off x="714375" y="6177158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说明用户为顾客或管理人员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64875125"/>
              </p:ext>
            </p:ext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分析结果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评论原始文本及根据属性进行分类的结果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、评论文本、属性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-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极性对集合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int)]&gt;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、用户身份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423160" y="1637645"/>
            <a:ext cx="245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、评论属性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23160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D6358E02-A342-43EE-94A1-C54AE08EB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5277"/>
              </p:ext>
            </p:extLst>
          </p:nvPr>
        </p:nvGraphicFramePr>
        <p:xfrm>
          <a:off x="714375" y="2317356"/>
          <a:ext cx="6485890" cy="2577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>
                  <a:extLst>
                    <a:ext uri="{9D8B030D-6E8A-4147-A177-3AD203B41FA5}">
                      <a16:colId xmlns:a16="http://schemas.microsoft.com/office/drawing/2014/main" val="387251000"/>
                    </a:ext>
                  </a:extLst>
                </a:gridCol>
                <a:gridCol w="3242945">
                  <a:extLst>
                    <a:ext uri="{9D8B030D-6E8A-4147-A177-3AD203B41FA5}">
                      <a16:colId xmlns:a16="http://schemas.microsoft.com/office/drawing/2014/main" val="3649160577"/>
                    </a:ext>
                  </a:extLst>
                </a:gridCol>
              </a:tblGrid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584372"/>
                  </a:ext>
                </a:extLst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030344"/>
                  </a:ext>
                </a:extLst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862076"/>
                  </a:ext>
                </a:extLst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添加评论数据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798710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F31D5C7-8CBB-4783-858E-6242695E39B9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76979675"/>
              </p:ext>
            </p:extLst>
          </p:nvPr>
        </p:nvGraphicFramePr>
        <p:xfrm>
          <a:off x="7934709" y="2317356"/>
          <a:ext cx="9007091" cy="2577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5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评论原始文本及抽取得到的实体属性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、评论文本、属性集合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[varchar]&gt;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属性抽取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579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371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0331722"/>
              </p:ext>
            </p:extLst>
          </p:nvPr>
        </p:nvGraphicFramePr>
        <p:xfrm>
          <a:off x="4096385" y="3249111"/>
          <a:ext cx="9278372" cy="43200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8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306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聚类结果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2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对情感分析结果进行聚类后的输出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306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集、每个商品各属性、每个属性总体情感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306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double)])]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306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591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305060" y="19342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、聚类结果</a:t>
            </a:r>
          </a:p>
        </p:txBody>
      </p:sp>
    </p:spTree>
    <p:extLst>
      <p:ext uri="{BB962C8B-B14F-4D97-AF65-F5344CB8AC3E}">
        <p14:creationId xmlns:p14="http://schemas.microsoft.com/office/powerpoint/2010/main" val="4135412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11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5871792"/>
              </p:ext>
            </p:extLst>
          </p:nvPr>
        </p:nvGraphicFramePr>
        <p:xfrm>
          <a:off x="4538980" y="1706245"/>
          <a:ext cx="11242040" cy="178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描述用户的信息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密码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用户身份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9279924"/>
              </p:ext>
            </p:extLst>
          </p:nvPr>
        </p:nvGraphicFramePr>
        <p:xfrm>
          <a:off x="4538980" y="3992245"/>
          <a:ext cx="11242040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评论信息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原始评论信息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15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评论时间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评论者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56881779"/>
              </p:ext>
            </p:extLst>
          </p:nvPr>
        </p:nvGraphicFramePr>
        <p:xfrm>
          <a:off x="4582160" y="6924040"/>
          <a:ext cx="11239500" cy="255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情感分析规则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由原始评论文本抽取得到的情感分析结论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极性</a:t>
                      </a:r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070" y="-196850"/>
            <a:ext cx="7359015" cy="1600835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714375" y="-241300"/>
            <a:ext cx="759714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数据存储条目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16940" y="160718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16940" y="375221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、评论信息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16940" y="6577330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5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5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</a:p>
        </p:txBody>
      </p:sp>
      <p:sp>
        <p:nvSpPr>
          <p:cNvPr id="9" name="Object10"/>
          <p:cNvSpPr/>
          <p:nvPr/>
        </p:nvSpPr>
        <p:spPr>
          <a:xfrm>
            <a:off x="7748905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</a:p>
        </p:txBody>
      </p:sp>
      <p:pic>
        <p:nvPicPr>
          <p:cNvPr id="11" name="图片 10" descr="ER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9990" y="1618615"/>
            <a:ext cx="15396210" cy="80568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6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8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8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6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791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30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</a:p>
        </p:txBody>
      </p:sp>
      <p:sp>
        <p:nvSpPr>
          <p:cNvPr id="9" name="Object10"/>
          <p:cNvSpPr/>
          <p:nvPr/>
        </p:nvSpPr>
        <p:spPr>
          <a:xfrm>
            <a:off x="7748906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</a:p>
        </p:txBody>
      </p:sp>
      <p:pic>
        <p:nvPicPr>
          <p:cNvPr id="6" name="图片 5" descr="数据库逻辑模型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60" y="4199890"/>
            <a:ext cx="17306925" cy="41370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30581" y="2703961"/>
            <a:ext cx="4185567" cy="5507098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9141" y="2623437"/>
            <a:ext cx="1455166" cy="124889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23987" y="2703961"/>
            <a:ext cx="4185567" cy="5507098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32547" y="2617179"/>
            <a:ext cx="1455166" cy="1248896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3208135" y="589786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</a:p>
        </p:txBody>
      </p:sp>
      <p:sp>
        <p:nvSpPr>
          <p:cNvPr id="17" name="Object16"/>
          <p:cNvSpPr/>
          <p:nvPr/>
        </p:nvSpPr>
        <p:spPr>
          <a:xfrm>
            <a:off x="3208136" y="6606615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用户任意操作后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系统给予反馈信息。</a:t>
            </a:r>
          </a:p>
        </p:txBody>
      </p:sp>
      <p:sp>
        <p:nvSpPr>
          <p:cNvPr id="18" name="Object17"/>
          <p:cNvSpPr/>
          <p:nvPr/>
        </p:nvSpPr>
        <p:spPr>
          <a:xfrm>
            <a:off x="10101541" y="5943562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数据分析时间</a:t>
            </a:r>
          </a:p>
        </p:txBody>
      </p:sp>
      <p:sp>
        <p:nvSpPr>
          <p:cNvPr id="19" name="Object18"/>
          <p:cNvSpPr/>
          <p:nvPr/>
        </p:nvSpPr>
        <p:spPr>
          <a:xfrm>
            <a:off x="9894185" y="6606615"/>
            <a:ext cx="3953732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条评论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模型推理时间应在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</a:t>
            </a:r>
          </a:p>
        </p:txBody>
      </p:sp>
      <p:pic>
        <p:nvPicPr>
          <p:cNvPr id="22" name="Object 21" descr="//file.101dao.com/upload/user/image/202203/b60a7020-4794-46e3-81de-9862677f57c0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46609" y="3391653"/>
            <a:ext cx="2953512" cy="2383871"/>
          </a:xfrm>
          <a:prstGeom prst="rect">
            <a:avLst/>
          </a:prstGeom>
        </p:spPr>
      </p:pic>
      <p:pic>
        <p:nvPicPr>
          <p:cNvPr id="23" name="Object 22" descr="//file.101dao.com/upload/user/image/202203/b604ef98-e219-43a6-af3f-dc5495ccca76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89723" y="3478435"/>
            <a:ext cx="2962656" cy="2383871"/>
          </a:xfrm>
          <a:prstGeom prst="rect">
            <a:avLst/>
          </a:prstGeom>
        </p:spPr>
      </p:pic>
      <p:pic>
        <p:nvPicPr>
          <p:cNvPr id="30" name="Object 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31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32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3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7261225" y="958850"/>
            <a:ext cx="3032760" cy="1369060"/>
            <a:chOff x="11435" y="1510"/>
            <a:chExt cx="4776" cy="2156"/>
          </a:xfrm>
        </p:grpSpPr>
        <p:sp>
          <p:nvSpPr>
            <p:cNvPr id="6" name="椭圆 5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bject10"/>
            <p:cNvSpPr/>
            <p:nvPr/>
          </p:nvSpPr>
          <p:spPr>
            <a:xfrm>
              <a:off x="12290" y="1762"/>
              <a:ext cx="3480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时间需求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27815" y="2498097"/>
            <a:ext cx="5083889" cy="50838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1162" y="3524792"/>
            <a:ext cx="4057194" cy="405719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30345" y="4703157"/>
            <a:ext cx="2878829" cy="2878829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91191" y="5624849"/>
            <a:ext cx="1957137" cy="1957137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12089783" y="289391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软件设备</a:t>
            </a:r>
          </a:p>
        </p:txBody>
      </p:sp>
      <p:sp>
        <p:nvSpPr>
          <p:cNvPr id="15" name="Object14"/>
          <p:cNvSpPr/>
          <p:nvPr/>
        </p:nvSpPr>
        <p:spPr>
          <a:xfrm>
            <a:off x="12227891" y="3608764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</a:t>
            </a:r>
            <a:r>
              <a:rPr lang="en-US" sz="44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Server、PyCharm</a:t>
            </a:r>
          </a:p>
        </p:txBody>
      </p:sp>
      <p:sp>
        <p:nvSpPr>
          <p:cNvPr id="16" name="Object15"/>
          <p:cNvSpPr/>
          <p:nvPr/>
        </p:nvSpPr>
        <p:spPr>
          <a:xfrm>
            <a:off x="14352829" y="567323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17" name="Object16"/>
          <p:cNvSpPr/>
          <p:nvPr/>
        </p:nvSpPr>
        <p:spPr>
          <a:xfrm>
            <a:off x="14471611" y="6104658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</a:p>
        </p:txBody>
      </p:sp>
      <p:sp>
        <p:nvSpPr>
          <p:cNvPr id="18" name="Object17"/>
          <p:cNvSpPr/>
          <p:nvPr/>
        </p:nvSpPr>
        <p:spPr>
          <a:xfrm>
            <a:off x="1108745" y="264185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19" name="Object18"/>
          <p:cNvSpPr/>
          <p:nvPr/>
        </p:nvSpPr>
        <p:spPr>
          <a:xfrm>
            <a:off x="896620" y="3124835"/>
            <a:ext cx="5042535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Windows 7</a:t>
            </a:r>
            <a:r>
              <a:rPr lang="zh-CN" alt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以上</a:t>
            </a:r>
          </a:p>
        </p:txBody>
      </p:sp>
      <p:sp>
        <p:nvSpPr>
          <p:cNvPr id="20" name="Object19"/>
          <p:cNvSpPr/>
          <p:nvPr/>
        </p:nvSpPr>
        <p:spPr>
          <a:xfrm>
            <a:off x="1771610" y="4605446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磁盘空间</a:t>
            </a:r>
          </a:p>
        </p:txBody>
      </p:sp>
      <p:sp>
        <p:nvSpPr>
          <p:cNvPr id="23" name="Object22"/>
          <p:cNvSpPr/>
          <p:nvPr/>
        </p:nvSpPr>
        <p:spPr>
          <a:xfrm>
            <a:off x="7865386" y="6212319"/>
            <a:ext cx="2008746" cy="9692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sp>
        <p:nvSpPr>
          <p:cNvPr id="25" name="Object24"/>
          <p:cNvSpPr/>
          <p:nvPr/>
        </p:nvSpPr>
        <p:spPr>
          <a:xfrm>
            <a:off x="7430346" y="3988473"/>
            <a:ext cx="287882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硬件环境</a:t>
            </a:r>
          </a:p>
        </p:txBody>
      </p:sp>
      <p:sp>
        <p:nvSpPr>
          <p:cNvPr id="26" name="Object25"/>
          <p:cNvSpPr/>
          <p:nvPr/>
        </p:nvSpPr>
        <p:spPr>
          <a:xfrm>
            <a:off x="7327389" y="2812359"/>
            <a:ext cx="3032970" cy="5939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软件接口</a:t>
            </a:r>
          </a:p>
        </p:txBody>
      </p:sp>
      <p:sp>
        <p:nvSpPr>
          <p:cNvPr id="27" name="Object26"/>
          <p:cNvSpPr/>
          <p:nvPr/>
        </p:nvSpPr>
        <p:spPr>
          <a:xfrm>
            <a:off x="9806995" y="4941970"/>
            <a:ext cx="2029472" cy="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8" name="Object27"/>
          <p:cNvSpPr/>
          <p:nvPr/>
        </p:nvSpPr>
        <p:spPr>
          <a:xfrm>
            <a:off x="11846991" y="4917767"/>
            <a:ext cx="0" cy="1038362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9" name="Object28"/>
          <p:cNvSpPr/>
          <p:nvPr/>
        </p:nvSpPr>
        <p:spPr>
          <a:xfrm flipV="1">
            <a:off x="11846991" y="5932645"/>
            <a:ext cx="2318952" cy="94191"/>
          </a:xfrm>
          <a:custGeom>
            <a:avLst/>
            <a:gdLst/>
            <a:ahLst/>
            <a:cxnLst/>
            <a:rect l="l" t="t" r="r" b="b"/>
            <a:pathLst>
              <a:path w="384427">
                <a:moveTo>
                  <a:pt x="384427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0" name="Object29"/>
          <p:cNvSpPr/>
          <p:nvPr/>
        </p:nvSpPr>
        <p:spPr>
          <a:xfrm flipV="1">
            <a:off x="9683678" y="3178887"/>
            <a:ext cx="1866134" cy="183994"/>
          </a:xfrm>
          <a:custGeom>
            <a:avLst/>
            <a:gdLst/>
            <a:ahLst/>
            <a:cxnLst/>
            <a:rect l="l" t="t" r="r" b="b"/>
            <a:pathLst>
              <a:path w="1866134">
                <a:moveTo>
                  <a:pt x="1866134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1" name="Object30"/>
          <p:cNvSpPr/>
          <p:nvPr/>
        </p:nvSpPr>
        <p:spPr>
          <a:xfrm>
            <a:off x="11531202" y="3159094"/>
            <a:ext cx="69143" cy="213276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2" name="Object31"/>
          <p:cNvSpPr/>
          <p:nvPr/>
        </p:nvSpPr>
        <p:spPr>
          <a:xfrm>
            <a:off x="11518684" y="3159094"/>
            <a:ext cx="466096" cy="0"/>
          </a:xfrm>
          <a:custGeom>
            <a:avLst/>
            <a:gdLst/>
            <a:ahLst/>
            <a:cxnLst/>
            <a:rect l="l" t="t" r="r" b="b"/>
            <a:pathLst>
              <a:path w="466096">
                <a:moveTo>
                  <a:pt x="466096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3" name="Object32"/>
          <p:cNvSpPr/>
          <p:nvPr/>
        </p:nvSpPr>
        <p:spPr>
          <a:xfrm flipV="1">
            <a:off x="5903616" y="3372370"/>
            <a:ext cx="1809236" cy="1081733"/>
          </a:xfrm>
          <a:custGeom>
            <a:avLst/>
            <a:gdLst/>
            <a:ahLst/>
            <a:cxnLst/>
            <a:rect l="l" t="t" r="r" b="b"/>
            <a:pathLst>
              <a:path w="2227811">
                <a:moveTo>
                  <a:pt x="2227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4" name="Object33"/>
          <p:cNvSpPr/>
          <p:nvPr/>
        </p:nvSpPr>
        <p:spPr>
          <a:xfrm>
            <a:off x="5903615" y="4452970"/>
            <a:ext cx="45719" cy="484949"/>
          </a:xfrm>
          <a:custGeom>
            <a:avLst/>
            <a:gdLst/>
            <a:ahLst/>
            <a:cxnLst/>
            <a:rect l="l" t="t" r="r" b="b"/>
            <a:pathLst>
              <a:path h="466679">
                <a:moveTo>
                  <a:pt x="0" y="0"/>
                </a:moveTo>
                <a:lnTo>
                  <a:pt x="0" y="466679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5" name="Object34"/>
          <p:cNvSpPr/>
          <p:nvPr/>
        </p:nvSpPr>
        <p:spPr>
          <a:xfrm>
            <a:off x="5590717" y="4937919"/>
            <a:ext cx="322812" cy="762178"/>
          </a:xfrm>
          <a:custGeom>
            <a:avLst/>
            <a:gdLst/>
            <a:ahLst/>
            <a:cxnLst/>
            <a:rect l="l" t="t" r="r" b="b"/>
            <a:pathLst>
              <a:path w="174421">
                <a:moveTo>
                  <a:pt x="17442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36" name="Object35"/>
          <p:cNvSpPr/>
          <p:nvPr/>
        </p:nvSpPr>
        <p:spPr>
          <a:xfrm flipV="1">
            <a:off x="6249793" y="3013528"/>
            <a:ext cx="1593076" cy="45719"/>
          </a:xfrm>
          <a:custGeom>
            <a:avLst/>
            <a:gdLst/>
            <a:ahLst/>
            <a:cxnLst/>
            <a:rect l="l" t="t" r="r" b="b"/>
            <a:pathLst>
              <a:path w="1901135">
                <a:moveTo>
                  <a:pt x="1901135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7" name="Object36"/>
          <p:cNvSpPr/>
          <p:nvPr/>
        </p:nvSpPr>
        <p:spPr>
          <a:xfrm flipH="1" flipV="1">
            <a:off x="5649736" y="2726977"/>
            <a:ext cx="604519" cy="331135"/>
          </a:xfrm>
          <a:custGeom>
            <a:avLst/>
            <a:gdLst/>
            <a:ahLst/>
            <a:cxnLst/>
            <a:rect l="l" t="t" r="r" b="b"/>
            <a:pathLst>
              <a:path h="105003">
                <a:moveTo>
                  <a:pt x="0" y="0"/>
                </a:moveTo>
                <a:lnTo>
                  <a:pt x="0" y="105003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8" name="Object37"/>
          <p:cNvSpPr/>
          <p:nvPr/>
        </p:nvSpPr>
        <p:spPr>
          <a:xfrm>
            <a:off x="5125305" y="2734768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sp>
        <p:nvSpPr>
          <p:cNvPr id="44" name="Object16"/>
          <p:cNvSpPr/>
          <p:nvPr/>
        </p:nvSpPr>
        <p:spPr>
          <a:xfrm>
            <a:off x="3696690" y="4983502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</a:p>
        </p:txBody>
      </p:sp>
      <p:sp>
        <p:nvSpPr>
          <p:cNvPr id="45" name="Object27"/>
          <p:cNvSpPr/>
          <p:nvPr/>
        </p:nvSpPr>
        <p:spPr>
          <a:xfrm>
            <a:off x="4530429" y="6026840"/>
            <a:ext cx="144729" cy="694944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6" name="Object26"/>
          <p:cNvSpPr/>
          <p:nvPr/>
        </p:nvSpPr>
        <p:spPr>
          <a:xfrm flipV="1">
            <a:off x="4530429" y="5956129"/>
            <a:ext cx="2734100" cy="6239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7" name="Object37"/>
          <p:cNvSpPr/>
          <p:nvPr/>
        </p:nvSpPr>
        <p:spPr>
          <a:xfrm>
            <a:off x="3415824" y="6703497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48" name="Object16"/>
          <p:cNvSpPr/>
          <p:nvPr/>
        </p:nvSpPr>
        <p:spPr>
          <a:xfrm>
            <a:off x="1727200" y="7037070"/>
            <a:ext cx="4249420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RTX 2080Ti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</a:p>
        </p:txBody>
      </p:sp>
      <p:sp>
        <p:nvSpPr>
          <p:cNvPr id="50" name="Object19"/>
          <p:cNvSpPr/>
          <p:nvPr/>
        </p:nvSpPr>
        <p:spPr>
          <a:xfrm>
            <a:off x="-362434" y="642089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</a:p>
        </p:txBody>
      </p:sp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25925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9878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60635" y="233620"/>
            <a:ext cx="854505" cy="854505"/>
          </a:xfrm>
          <a:prstGeom prst="rect">
            <a:avLst/>
          </a:prstGeom>
        </p:spPr>
      </p:pic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791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30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78840" y="2701290"/>
            <a:ext cx="1415288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用户单位对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安全保密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的要求：对文件严格保密，不得外传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可维护性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：出现错误，及时提供修复方法以解决问题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易读性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：可视化界面简单易用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可靠性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：经过上百次的测验，不会出现死机等情况</a:t>
            </a:r>
          </a:p>
          <a:p>
            <a:pPr algn="l"/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rgbClr val="3B476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项目介绍</a:t>
            </a: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332" y="1081011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可行性分析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89571" y="5311439"/>
            <a:ext cx="13577339" cy="0"/>
          </a:xfrm>
          <a:custGeom>
            <a:avLst/>
            <a:gdLst/>
            <a:ahLst/>
            <a:cxnLst/>
            <a:rect l="l" t="t" r="r" b="b"/>
            <a:pathLst>
              <a:path w="13577339">
                <a:moveTo>
                  <a:pt x="0" y="0"/>
                </a:moveTo>
                <a:lnTo>
                  <a:pt x="13577339" y="0"/>
                </a:lnTo>
              </a:path>
            </a:pathLst>
          </a:custGeom>
          <a:noFill/>
          <a:ln w="28575">
            <a:solidFill>
              <a:srgbClr val="33335E"/>
            </a:solidFill>
            <a:prstDash val="solid"/>
            <a:headEnd type="none"/>
            <a:tailEnd type="none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9205" y="5172406"/>
            <a:ext cx="254164" cy="254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74682" y="5171616"/>
            <a:ext cx="254164" cy="254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61814" y="5172406"/>
            <a:ext cx="254164" cy="254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10497" y="5166960"/>
            <a:ext cx="254164" cy="254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62397" y="3445857"/>
            <a:ext cx="1327779" cy="1327779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65040" y="5717718"/>
            <a:ext cx="1327779" cy="1327779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42567" y="3575725"/>
            <a:ext cx="1327779" cy="1327779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366303" y="5713331"/>
            <a:ext cx="1327779" cy="1327779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4740275" y="2543810"/>
            <a:ext cx="4894580" cy="21475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公司客服、售后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评论管理人员能快速获取产品评论分析结果，在短时间内生成分析报告交由公司决策者</a:t>
            </a:r>
          </a:p>
        </p:txBody>
      </p:sp>
      <p:sp>
        <p:nvSpPr>
          <p:cNvPr id="23" name="Object22"/>
          <p:cNvSpPr/>
          <p:nvPr/>
        </p:nvSpPr>
        <p:spPr>
          <a:xfrm>
            <a:off x="8827726" y="5930698"/>
            <a:ext cx="3322176" cy="1895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由于公司针对性的策略改进，提升了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顾客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的购物体验</a:t>
            </a:r>
          </a:p>
        </p:txBody>
      </p:sp>
      <p:sp>
        <p:nvSpPr>
          <p:cNvPr id="25" name="Object24"/>
          <p:cNvSpPr/>
          <p:nvPr/>
        </p:nvSpPr>
        <p:spPr>
          <a:xfrm rot="10800000" flipV="1">
            <a:off x="1108393" y="5951968"/>
            <a:ext cx="5178692" cy="25215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能对用户评论进行多方面分析、处理和归纳，进而做出有针对性的经营策略。</a:t>
            </a:r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12337415" y="2635250"/>
            <a:ext cx="4840605" cy="2360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本系统可以自动处理数据，取代之前需人工分析得过程，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减少了公司的人工成本</a:t>
            </a:r>
          </a:p>
        </p:txBody>
      </p:sp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17291" y="3872473"/>
            <a:ext cx="417993" cy="47454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84860" y="4018242"/>
            <a:ext cx="443193" cy="442745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043564" y="6105970"/>
            <a:ext cx="455457" cy="500016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810497" y="6132621"/>
            <a:ext cx="439393" cy="489200"/>
          </a:xfrm>
          <a:prstGeom prst="rect">
            <a:avLst/>
          </a:prstGeom>
        </p:spPr>
      </p:pic>
      <p:pic>
        <p:nvPicPr>
          <p:cNvPr id="37" name="Object 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38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9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247255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2937" y="1762"/>
              <a:ext cx="2427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603095" y="6231255"/>
            <a:ext cx="1853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  <a:sym typeface="+mn-ea"/>
              </a:rPr>
              <a:t>成本</a:t>
            </a:r>
            <a:endParaRPr lang="zh-CN" altLang="en-US" sz="4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328295" y="4886960"/>
            <a:ext cx="563245" cy="20783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793355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1953" y="1762"/>
              <a:ext cx="3996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经济可行性</a:t>
              </a:r>
            </a:p>
          </p:txBody>
        </p:sp>
      </p:grpSp>
      <p:sp>
        <p:nvSpPr>
          <p:cNvPr id="13" name="左大括号 12"/>
          <p:cNvSpPr/>
          <p:nvPr/>
        </p:nvSpPr>
        <p:spPr>
          <a:xfrm>
            <a:off x="1207770" y="2178685"/>
            <a:ext cx="897255" cy="7487920"/>
          </a:xfrm>
          <a:prstGeom prst="leftBrace">
            <a:avLst>
              <a:gd name="adj1" fmla="val 8333"/>
              <a:gd name="adj2" fmla="val 5000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bject20"/>
          <p:cNvSpPr/>
          <p:nvPr/>
        </p:nvSpPr>
        <p:spPr>
          <a:xfrm>
            <a:off x="1765300" y="2291080"/>
            <a:ext cx="235077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基本建设投资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765300" y="2785745"/>
            <a:ext cx="44805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.开发工具：500元</a:t>
            </a: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.数据库管理软件：500元</a:t>
            </a: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.安全与保密设备：1000元</a:t>
            </a:r>
          </a:p>
        </p:txBody>
      </p:sp>
      <p:sp>
        <p:nvSpPr>
          <p:cNvPr id="23" name="Object20"/>
          <p:cNvSpPr/>
          <p:nvPr/>
        </p:nvSpPr>
        <p:spPr>
          <a:xfrm>
            <a:off x="1648460" y="4392295"/>
            <a:ext cx="2821305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其他一次性支出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765300" y="4886960"/>
            <a:ext cx="565785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a．系统研究：200元</a:t>
            </a: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b．开发计划研究：100元</a:t>
            </a: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c．数据库的建立：100元</a:t>
            </a: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d．检查、技术管理性费用：500元</a:t>
            </a: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e．培训、开发人员支出：1000元</a:t>
            </a:r>
          </a:p>
        </p:txBody>
      </p:sp>
      <p:sp>
        <p:nvSpPr>
          <p:cNvPr id="25" name="Object20"/>
          <p:cNvSpPr/>
          <p:nvPr/>
        </p:nvSpPr>
        <p:spPr>
          <a:xfrm>
            <a:off x="1531620" y="7281545"/>
            <a:ext cx="332232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其他非一次性支出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765300" y="7776210"/>
            <a:ext cx="56622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a．设备的租用、维护：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b．软件维护费用：500元/年</a:t>
            </a: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c．公用设备：2000元/年</a:t>
            </a: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d．其他经常性的支出：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</a:p>
        </p:txBody>
      </p:sp>
      <p:sp>
        <p:nvSpPr>
          <p:cNvPr id="34" name="左大括号 33"/>
          <p:cNvSpPr/>
          <p:nvPr/>
        </p:nvSpPr>
        <p:spPr>
          <a:xfrm flipH="1">
            <a:off x="7011035" y="2291080"/>
            <a:ext cx="761365" cy="7375525"/>
          </a:xfrm>
          <a:prstGeom prst="leftBrace">
            <a:avLst>
              <a:gd name="adj1" fmla="val 8333"/>
              <a:gd name="adj2" fmla="val 10688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56245" y="2785745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18400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</a:p>
        </p:txBody>
      </p:sp>
      <p:sp>
        <p:nvSpPr>
          <p:cNvPr id="36" name="Object20"/>
          <p:cNvSpPr/>
          <p:nvPr/>
        </p:nvSpPr>
        <p:spPr>
          <a:xfrm>
            <a:off x="16191230" y="5120005"/>
            <a:ext cx="725170" cy="16052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</a:p>
        </p:txBody>
      </p:sp>
      <p:sp>
        <p:nvSpPr>
          <p:cNvPr id="37" name="左大括号 36"/>
          <p:cNvSpPr/>
          <p:nvPr/>
        </p:nvSpPr>
        <p:spPr>
          <a:xfrm>
            <a:off x="10720070" y="2178685"/>
            <a:ext cx="897255" cy="7487920"/>
          </a:xfrm>
          <a:prstGeom prst="leftBrace">
            <a:avLst>
              <a:gd name="adj1" fmla="val 8333"/>
              <a:gd name="adj2" fmla="val 7282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flipH="1">
            <a:off x="15214600" y="2347595"/>
            <a:ext cx="761365" cy="7375525"/>
          </a:xfrm>
          <a:prstGeom prst="leftBrace">
            <a:avLst>
              <a:gd name="adj1" fmla="val 8333"/>
              <a:gd name="adj2" fmla="val 47912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bject20"/>
          <p:cNvSpPr/>
          <p:nvPr/>
        </p:nvSpPr>
        <p:spPr>
          <a:xfrm>
            <a:off x="10826750" y="2347595"/>
            <a:ext cx="476123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一次性收益</a:t>
            </a:r>
            <a:r>
              <a: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非一次性收益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1160760" y="2842260"/>
            <a:ext cx="44272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评论分析管理人员从5人减至2人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节省成本15000/月；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产品负面问题处理率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上升20%；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产品总差评率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降低5%。</a:t>
            </a:r>
          </a:p>
        </p:txBody>
      </p:sp>
      <p:sp>
        <p:nvSpPr>
          <p:cNvPr id="42" name="Object20"/>
          <p:cNvSpPr/>
          <p:nvPr/>
        </p:nvSpPr>
        <p:spPr>
          <a:xfrm>
            <a:off x="11160760" y="6345555"/>
            <a:ext cx="269621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不可定量的收益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1160760" y="6914515"/>
            <a:ext cx="44272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新系统服务使用方便，吸引更多顾客使用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降低评论文本分析错误率，提升整体运行效率。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465060" y="7175500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16000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88685" y="3096895"/>
            <a:ext cx="5371465" cy="52959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789922" y="3028910"/>
            <a:ext cx="567630" cy="699968"/>
          </a:xfrm>
          <a:custGeom>
            <a:avLst/>
            <a:gdLst/>
            <a:ahLst/>
            <a:cxnLst/>
            <a:rect l="l" t="t" r="r" b="b"/>
            <a:pathLst>
              <a:path w="567630" h="699968">
                <a:moveTo>
                  <a:pt x="0" y="699968"/>
                </a:moveTo>
                <a:lnTo>
                  <a:pt x="56763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2" name="Object11"/>
          <p:cNvSpPr/>
          <p:nvPr/>
        </p:nvSpPr>
        <p:spPr>
          <a:xfrm>
            <a:off x="10343411" y="3032999"/>
            <a:ext cx="1068650" cy="0"/>
          </a:xfrm>
          <a:custGeom>
            <a:avLst/>
            <a:gdLst/>
            <a:ahLst/>
            <a:cxnLst/>
            <a:rect l="l" t="t" r="r" b="b"/>
            <a:pathLst>
              <a:path w="1068650">
                <a:moveTo>
                  <a:pt x="0" y="0"/>
                </a:moveTo>
                <a:lnTo>
                  <a:pt x="106865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6" name="Object15"/>
          <p:cNvSpPr/>
          <p:nvPr/>
        </p:nvSpPr>
        <p:spPr>
          <a:xfrm>
            <a:off x="6969420" y="3088507"/>
            <a:ext cx="677765" cy="699968"/>
          </a:xfrm>
          <a:custGeom>
            <a:avLst/>
            <a:gdLst/>
            <a:ahLst/>
            <a:cxnLst/>
            <a:rect l="l" t="t" r="r" b="b"/>
            <a:pathLst>
              <a:path w="677765" h="699968">
                <a:moveTo>
                  <a:pt x="677765" y="69996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5856048" y="3096595"/>
            <a:ext cx="1111595" cy="0"/>
          </a:xfrm>
          <a:custGeom>
            <a:avLst/>
            <a:gdLst/>
            <a:ahLst/>
            <a:cxnLst/>
            <a:rect l="l" t="t" r="r" b="b"/>
            <a:pathLst>
              <a:path w="1111595">
                <a:moveTo>
                  <a:pt x="0" y="0"/>
                </a:moveTo>
                <a:lnTo>
                  <a:pt x="111159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9" name="Object18"/>
          <p:cNvSpPr/>
          <p:nvPr/>
        </p:nvSpPr>
        <p:spPr>
          <a:xfrm>
            <a:off x="11608435" y="2797810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用户使用可行性</a:t>
            </a:r>
          </a:p>
        </p:txBody>
      </p:sp>
      <p:sp>
        <p:nvSpPr>
          <p:cNvPr id="20" name="Object19"/>
          <p:cNvSpPr/>
          <p:nvPr/>
        </p:nvSpPr>
        <p:spPr>
          <a:xfrm>
            <a:off x="11546205" y="4021455"/>
            <a:ext cx="4777105" cy="2388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本系统操作简单，设计有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直观易操作的可视化界面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，并配备有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使用文档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，可保证软件的正常使用。</a:t>
            </a:r>
          </a:p>
        </p:txBody>
      </p:sp>
      <p:sp>
        <p:nvSpPr>
          <p:cNvPr id="21" name="Object20"/>
          <p:cNvSpPr/>
          <p:nvPr/>
        </p:nvSpPr>
        <p:spPr>
          <a:xfrm>
            <a:off x="194945" y="2797810"/>
            <a:ext cx="477710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</a:p>
        </p:txBody>
      </p:sp>
      <p:sp>
        <p:nvSpPr>
          <p:cNvPr id="22" name="Object21"/>
          <p:cNvSpPr/>
          <p:nvPr/>
        </p:nvSpPr>
        <p:spPr>
          <a:xfrm>
            <a:off x="676910" y="4607560"/>
            <a:ext cx="5311775" cy="33096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的相关数据库技术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来存储、管理用户评论信息等数据对象；</a:t>
            </a: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基于深度学习的情感分析模型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SKEP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来完成用户评论数据属性抽取、属性级情感分析及观点聚类等情感分析功能；</a:t>
            </a:r>
          </a:p>
          <a:p>
            <a:pPr algn="just"/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相关可视化技术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定制可视化前端界面。</a:t>
            </a: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1718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531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9280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497637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411165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367133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861184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3019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54831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0581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6403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7793355" y="3481070"/>
            <a:ext cx="4675505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8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sp>
        <p:nvSpPr>
          <p:cNvPr id="14" name="Object13"/>
          <p:cNvSpPr/>
          <p:nvPr/>
        </p:nvSpPr>
        <p:spPr>
          <a:xfrm>
            <a:off x="5547021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8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7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5610861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6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日期：2022.04.19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9822816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489" y="2063870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项目名称</a:t>
            </a:r>
          </a:p>
        </p:txBody>
      </p:sp>
      <p:sp>
        <p:nvSpPr>
          <p:cNvPr id="12" name="Object11"/>
          <p:cNvSpPr/>
          <p:nvPr/>
        </p:nvSpPr>
        <p:spPr>
          <a:xfrm>
            <a:off x="782320" y="5044440"/>
            <a:ext cx="11391265" cy="11855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情感分析旨在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对带有情感色彩的主观性文本进行分析、处理、归纳和推理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450" y="2880483"/>
            <a:ext cx="984795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</a:p>
        </p:txBody>
      </p:sp>
      <p:sp>
        <p:nvSpPr>
          <p:cNvPr id="13" name="Object10"/>
          <p:cNvSpPr/>
          <p:nvPr/>
        </p:nvSpPr>
        <p:spPr>
          <a:xfrm>
            <a:off x="782489" y="3886955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项目背景</a:t>
            </a:r>
          </a:p>
        </p:txBody>
      </p:sp>
      <p:pic>
        <p:nvPicPr>
          <p:cNvPr id="18" name="图片占位符 6" descr="摩天大楼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2" name="文本框 21"/>
          <p:cNvSpPr txBox="1"/>
          <p:nvPr/>
        </p:nvSpPr>
        <p:spPr>
          <a:xfrm>
            <a:off x="782320" y="6498590"/>
            <a:ext cx="160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在电商背景下用户进行评论时，往往会针对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某一产品或服务进行多个属性的评论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，对每个属性的评论可能也会褒贬不一，因此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针对属性级别的情感分析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在真实的场景中会更加实用，同时页更能给到企业用户或商家更加具体的建议。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320" y="6468745"/>
            <a:ext cx="27184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</a:p>
        </p:txBody>
      </p:sp>
      <p:sp>
        <p:nvSpPr>
          <p:cNvPr id="12" name="Object11"/>
          <p:cNvSpPr/>
          <p:nvPr/>
        </p:nvSpPr>
        <p:spPr>
          <a:xfrm>
            <a:off x="3761105" y="6303010"/>
            <a:ext cx="11724005" cy="31864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）存储：可支持个人信息管理；支持评论信息管理；</a:t>
            </a: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）数据处理与分析：能对数据进行基本预处理，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能够进行评论属性提取、属性级情感分类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，并据此得出分析报告；</a:t>
            </a:r>
            <a:endParaRPr lang="en-US" altLang="zh-CN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）可视化：本系统应能设计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直观、详细的可视化界面</a:t>
            </a:r>
          </a:p>
        </p:txBody>
      </p:sp>
      <p:pic>
        <p:nvPicPr>
          <p:cNvPr id="17" name="Object 7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670910" y="938667"/>
            <a:ext cx="7713816" cy="7713816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496404" y="958553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447536" y="4173552"/>
            <a:ext cx="1828800" cy="1283818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3871614" y="4339420"/>
            <a:ext cx="11023600" cy="1455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绝大多数都为非计算机专业人士，需要使用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易于操作、功能友好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的可视化界面。</a:t>
            </a:r>
          </a:p>
        </p:txBody>
      </p:sp>
      <p:sp>
        <p:nvSpPr>
          <p:cNvPr id="21" name="Object10"/>
          <p:cNvSpPr/>
          <p:nvPr/>
        </p:nvSpPr>
        <p:spPr>
          <a:xfrm>
            <a:off x="782320" y="3319780"/>
            <a:ext cx="308927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</a:p>
        </p:txBody>
      </p:sp>
      <p:sp>
        <p:nvSpPr>
          <p:cNvPr id="22" name="Object10"/>
          <p:cNvSpPr/>
          <p:nvPr/>
        </p:nvSpPr>
        <p:spPr>
          <a:xfrm>
            <a:off x="782320" y="4747260"/>
            <a:ext cx="28162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</a:p>
        </p:txBody>
      </p:sp>
      <p:sp>
        <p:nvSpPr>
          <p:cNvPr id="23" name="Object10"/>
          <p:cNvSpPr/>
          <p:nvPr/>
        </p:nvSpPr>
        <p:spPr>
          <a:xfrm>
            <a:off x="782320" y="1892300"/>
            <a:ext cx="522160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系统用途</a:t>
            </a:r>
          </a:p>
        </p:txBody>
      </p:sp>
      <p:sp>
        <p:nvSpPr>
          <p:cNvPr id="24" name="Object11"/>
          <p:cNvSpPr/>
          <p:nvPr/>
        </p:nvSpPr>
        <p:spPr>
          <a:xfrm>
            <a:off x="3871595" y="1571625"/>
            <a:ext cx="11031855" cy="1231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用于经营者对用户评论进行多方面分析、处理、归纳和推理，进而做出有针对性的经营策略改进。</a:t>
            </a:r>
          </a:p>
        </p:txBody>
      </p:sp>
      <p:sp>
        <p:nvSpPr>
          <p:cNvPr id="25" name="Object11"/>
          <p:cNvSpPr/>
          <p:nvPr/>
        </p:nvSpPr>
        <p:spPr>
          <a:xfrm>
            <a:off x="3871595" y="3023235"/>
            <a:ext cx="12319635" cy="808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大、中型电子商务经营者及对应顾客。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28" name="Object 13" descr="preencoded.png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29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1351" y="464610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pic>
        <p:nvPicPr>
          <p:cNvPr id="14" name="Object 2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993617" y="1152349"/>
            <a:ext cx="7568927" cy="756892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成员分工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1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773" y="-224082"/>
            <a:ext cx="2830841" cy="15697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740579" y="240964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7524" y="776021"/>
            <a:ext cx="1828800" cy="18288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03475" y="1693545"/>
            <a:ext cx="2952750" cy="911225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2619375" y="177863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前期分工</a:t>
            </a:r>
          </a:p>
        </p:txBody>
      </p:sp>
      <p:sp>
        <p:nvSpPr>
          <p:cNvPr id="22" name="Object21"/>
          <p:cNvSpPr/>
          <p:nvPr/>
        </p:nvSpPr>
        <p:spPr>
          <a:xfrm>
            <a:off x="10786376" y="1778717"/>
            <a:ext cx="2173693" cy="67059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后期分工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 rot="16200000">
            <a:off x="3857432" y="406782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63031" y="1315416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1490345" y="3347085"/>
            <a:ext cx="8147050" cy="59886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前期工作：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收集资料</a:t>
            </a:r>
          </a:p>
          <a:p>
            <a:pPr marL="0" lvl="1" algn="just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 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项目规划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项目需求、可行性调研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编写可行性分析报告 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编写需求分析报告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分工：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文档草稿与修改：刘臻劼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文档修改与答辩：周德栋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：韩靖怡</a:t>
            </a:r>
          </a:p>
        </p:txBody>
      </p:sp>
      <p:sp>
        <p:nvSpPr>
          <p:cNvPr id="34" name="Object22"/>
          <p:cNvSpPr/>
          <p:nvPr/>
        </p:nvSpPr>
        <p:spPr>
          <a:xfrm rot="16200000">
            <a:off x="12050746" y="361060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8" name="Object 18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67035" y="1682115"/>
            <a:ext cx="2952750" cy="911225"/>
          </a:xfrm>
          <a:prstGeom prst="rect">
            <a:avLst/>
          </a:prstGeom>
        </p:spPr>
      </p:pic>
      <p:sp>
        <p:nvSpPr>
          <p:cNvPr id="14" name="Object19"/>
          <p:cNvSpPr/>
          <p:nvPr/>
        </p:nvSpPr>
        <p:spPr>
          <a:xfrm>
            <a:off x="10762615" y="176720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</a:t>
            </a:r>
          </a:p>
        </p:txBody>
      </p:sp>
      <p:sp>
        <p:nvSpPr>
          <p:cNvPr id="15" name="Object26"/>
          <p:cNvSpPr/>
          <p:nvPr/>
        </p:nvSpPr>
        <p:spPr>
          <a:xfrm>
            <a:off x="9408795" y="3513455"/>
            <a:ext cx="8147050" cy="23818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后期工作：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数据采集</a:t>
            </a: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数据预处理与分析</a:t>
            </a: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可视化界面制作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</a:p>
          <a:p>
            <a:pPr lvl="1" algn="just"/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需求分析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741355" y="-1231902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868907" y="1983097"/>
            <a:ext cx="1828800" cy="1283818"/>
          </a:xfrm>
          <a:prstGeom prst="rect">
            <a:avLst/>
          </a:prstGeom>
        </p:spPr>
      </p:pic>
      <p:sp>
        <p:nvSpPr>
          <p:cNvPr id="15" name="Object11"/>
          <p:cNvSpPr/>
          <p:nvPr/>
        </p:nvSpPr>
        <p:spPr>
          <a:xfrm>
            <a:off x="4017645" y="5608955"/>
            <a:ext cx="12646025" cy="873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数据流图、数据字典与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图来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对需求进行结构化系统分析</a:t>
            </a:r>
          </a:p>
        </p:txBody>
      </p:sp>
      <p:sp>
        <p:nvSpPr>
          <p:cNvPr id="21" name="Object10"/>
          <p:cNvSpPr/>
          <p:nvPr/>
        </p:nvSpPr>
        <p:spPr>
          <a:xfrm>
            <a:off x="2082165" y="2305050"/>
            <a:ext cx="17786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</a:p>
        </p:txBody>
      </p:sp>
      <p:sp>
        <p:nvSpPr>
          <p:cNvPr id="11" name="Object10"/>
          <p:cNvSpPr/>
          <p:nvPr/>
        </p:nvSpPr>
        <p:spPr>
          <a:xfrm>
            <a:off x="2092325" y="5318760"/>
            <a:ext cx="18383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</a:p>
        </p:txBody>
      </p:sp>
      <p:sp>
        <p:nvSpPr>
          <p:cNvPr id="12" name="Object11"/>
          <p:cNvSpPr/>
          <p:nvPr/>
        </p:nvSpPr>
        <p:spPr>
          <a:xfrm>
            <a:off x="3930015" y="1983105"/>
            <a:ext cx="12015470" cy="9620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结构化分析方法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信息建模法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来进行需求分析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c31678-44a3-46f1-9991-dbf8130b97fa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160c7d8-d092-4111-a319-c8482ebf3587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98db102-c1d4-4d44-b07b-b0974eb822b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1664</Words>
  <Application>Microsoft Office PowerPoint</Application>
  <PresentationFormat>自定义</PresentationFormat>
  <Paragraphs>419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Noto Sans S Chinese Regular</vt:lpstr>
      <vt:lpstr>等线</vt:lpstr>
      <vt:lpstr>方正粗黑宋简体</vt:lpstr>
      <vt:lpstr>微软雅黑</vt:lpstr>
      <vt:lpstr>微软雅黑 Light</vt:lpstr>
      <vt:lpstr>Arial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2830412384@qq.com</cp:lastModifiedBy>
  <cp:revision>260</cp:revision>
  <dcterms:created xsi:type="dcterms:W3CDTF">2022-04-08T03:04:00Z</dcterms:created>
  <dcterms:modified xsi:type="dcterms:W3CDTF">2022-04-18T00:54:43Z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41E3BD4D5ADF40F18E8999275639D2D5</vt:lpwstr>
  </property>
  <property fmtid="{D5CDD505-2E9C-101B-9397-08002B2CF9AE}" pid="3" name="KSOProductBuildVer">
    <vt:lpwstr>2052-11.1.0.11636</vt:lpwstr>
  </property>
</Properties>
</file>