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1.svg" ContentType="image/svg+xml"/>
  <Override PartName="/ppt/media/image22.svg" ContentType="image/svg+xml"/>
  <Override PartName="/ppt/media/image23.svg" ContentType="image/svg+xml"/>
  <Override PartName="/ppt/media/image24.svg" ContentType="image/svg+xml"/>
  <Override PartName="/ppt/media/image25.svg" ContentType="image/svg+xml"/>
  <Override PartName="/ppt/media/image26.svg" ContentType="image/svg+xml"/>
  <Override PartName="/ppt/media/image27.svg" ContentType="image/svg+xml"/>
  <Override PartName="/ppt/media/image28.svg" ContentType="image/svg+xml"/>
  <Override PartName="/ppt/media/image29.svg" ContentType="image/svg+xml"/>
  <Override PartName="/ppt/media/image3.svg" ContentType="image/svg+xml"/>
  <Override PartName="/ppt/media/image30.svg" ContentType="image/svg+xml"/>
  <Override PartName="/ppt/media/image31.svg" ContentType="image/svg+xml"/>
  <Override PartName="/ppt/media/image32.svg" ContentType="image/svg+xml"/>
  <Override PartName="/ppt/media/image33.svg" ContentType="image/svg+xml"/>
  <Override PartName="/ppt/media/image34.svg" ContentType="image/svg+xml"/>
  <Override PartName="/ppt/media/image35.svg" ContentType="image/svg+xml"/>
  <Override PartName="/ppt/media/image36.svg" ContentType="image/svg+xml"/>
  <Override PartName="/ppt/media/image37.svg" ContentType="image/svg+xml"/>
  <Override PartName="/ppt/media/image38.svg" ContentType="image/svg+xml"/>
  <Override PartName="/ppt/media/image39.svg" ContentType="image/svg+xml"/>
  <Override PartName="/ppt/media/image4.svg" ContentType="image/svg+xml"/>
  <Override PartName="/ppt/media/image40.svg" ContentType="image/svg+xml"/>
  <Override PartName="/ppt/media/image41.svg" ContentType="image/svg+xml"/>
  <Override PartName="/ppt/media/image42.svg" ContentType="image/svg+xml"/>
  <Override PartName="/ppt/media/image43.svg" ContentType="image/svg+xml"/>
  <Override PartName="/ppt/media/image44.svg" ContentType="image/svg+xml"/>
  <Override PartName="/ppt/media/image45.svg" ContentType="image/svg+xml"/>
  <Override PartName="/ppt/media/image46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57" r:id="rId6"/>
    <p:sldId id="258" r:id="rId7"/>
    <p:sldId id="268" r:id="rId8"/>
    <p:sldId id="263" r:id="rId9"/>
    <p:sldId id="269" r:id="rId10"/>
    <p:sldId id="270" r:id="rId11"/>
    <p:sldId id="271" r:id="rId12"/>
    <p:sldId id="272" r:id="rId13"/>
    <p:sldId id="259" r:id="rId14"/>
    <p:sldId id="300" r:id="rId15"/>
    <p:sldId id="274" r:id="rId16"/>
    <p:sldId id="276" r:id="rId17"/>
    <p:sldId id="277" r:id="rId18"/>
    <p:sldId id="280" r:id="rId19"/>
    <p:sldId id="278" r:id="rId20"/>
    <p:sldId id="283" r:id="rId21"/>
    <p:sldId id="286" r:id="rId22"/>
    <p:sldId id="325" r:id="rId23"/>
    <p:sldId id="326" r:id="rId24"/>
    <p:sldId id="327" r:id="rId25"/>
    <p:sldId id="328" r:id="rId26"/>
    <p:sldId id="288" r:id="rId27"/>
    <p:sldId id="289" r:id="rId28"/>
    <p:sldId id="260" r:id="rId29"/>
    <p:sldId id="261" r:id="rId30"/>
    <p:sldId id="323" r:id="rId31"/>
    <p:sldId id="290" r:id="rId32"/>
    <p:sldId id="264" r:id="rId33"/>
    <p:sldId id="324" r:id="rId34"/>
    <p:sldId id="266" r:id="rId35"/>
    <p:sldId id="302" r:id="rId36"/>
  </p:sldIdLst>
  <p:sldSz cx="17555845" cy="9875520"/>
  <p:notesSz cx="9875520" cy="1755584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ACB6"/>
    <a:srgbClr val="3B4761"/>
    <a:srgbClr val="F2F2F2"/>
    <a:srgbClr val="EBC899"/>
    <a:srgbClr val="DC8A4C"/>
    <a:srgbClr val="CF9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0" d="100"/>
          <a:sy n="50" d="100"/>
        </p:scale>
        <p:origin x="4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5.png"/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1.xml"/><Relationship Id="rId25" Type="http://schemas.openxmlformats.org/officeDocument/2006/relationships/image" Target="../media/image12.svg"/><Relationship Id="rId24" Type="http://schemas.openxmlformats.org/officeDocument/2006/relationships/image" Target="../media/image13.png"/><Relationship Id="rId23" Type="http://schemas.openxmlformats.org/officeDocument/2006/relationships/image" Target="../media/image11.svg"/><Relationship Id="rId22" Type="http://schemas.openxmlformats.org/officeDocument/2006/relationships/image" Target="../media/image12.png"/><Relationship Id="rId21" Type="http://schemas.openxmlformats.org/officeDocument/2006/relationships/image" Target="../media/image10.svg"/><Relationship Id="rId20" Type="http://schemas.openxmlformats.org/officeDocument/2006/relationships/image" Target="../media/image11.png"/><Relationship Id="rId2" Type="http://schemas.openxmlformats.org/officeDocument/2006/relationships/image" Target="../media/image2.png"/><Relationship Id="rId19" Type="http://schemas.openxmlformats.org/officeDocument/2006/relationships/image" Target="../media/image9.svg"/><Relationship Id="rId18" Type="http://schemas.openxmlformats.org/officeDocument/2006/relationships/image" Target="../media/image10.png"/><Relationship Id="rId17" Type="http://schemas.openxmlformats.org/officeDocument/2006/relationships/image" Target="../media/image8.svg"/><Relationship Id="rId16" Type="http://schemas.openxmlformats.org/officeDocument/2006/relationships/image" Target="../media/image9.png"/><Relationship Id="rId15" Type="http://schemas.openxmlformats.org/officeDocument/2006/relationships/image" Target="../media/image7.svg"/><Relationship Id="rId14" Type="http://schemas.openxmlformats.org/officeDocument/2006/relationships/image" Target="../media/image8.png"/><Relationship Id="rId13" Type="http://schemas.openxmlformats.org/officeDocument/2006/relationships/image" Target="../media/image6.svg"/><Relationship Id="rId12" Type="http://schemas.openxmlformats.org/officeDocument/2006/relationships/image" Target="../media/image7.png"/><Relationship Id="rId11" Type="http://schemas.openxmlformats.org/officeDocument/2006/relationships/image" Target="../media/image5.svg"/><Relationship Id="rId10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svg"/><Relationship Id="rId8" Type="http://schemas.openxmlformats.org/officeDocument/2006/relationships/image" Target="../media/image20.png"/><Relationship Id="rId7" Type="http://schemas.openxmlformats.org/officeDocument/2006/relationships/image" Target="../media/image17.svg"/><Relationship Id="rId6" Type="http://schemas.openxmlformats.org/officeDocument/2006/relationships/image" Target="../media/image18.png"/><Relationship Id="rId5" Type="http://schemas.openxmlformats.org/officeDocument/2006/relationships/image" Target="../media/image16.svg"/><Relationship Id="rId4" Type="http://schemas.openxmlformats.org/officeDocument/2006/relationships/image" Target="../media/image17.png"/><Relationship Id="rId3" Type="http://schemas.openxmlformats.org/officeDocument/2006/relationships/image" Target="../media/image15.svg"/><Relationship Id="rId2" Type="http://schemas.openxmlformats.org/officeDocument/2006/relationships/image" Target="../media/image16.png"/><Relationship Id="rId19" Type="http://schemas.openxmlformats.org/officeDocument/2006/relationships/notesSlide" Target="../notesSlides/notesSlide10.x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18.svg"/><Relationship Id="rId16" Type="http://schemas.openxmlformats.org/officeDocument/2006/relationships/image" Target="../media/image19.png"/><Relationship Id="rId15" Type="http://schemas.openxmlformats.org/officeDocument/2006/relationships/image" Target="../media/image26.svg"/><Relationship Id="rId14" Type="http://schemas.openxmlformats.org/officeDocument/2006/relationships/image" Target="../media/image28.png"/><Relationship Id="rId13" Type="http://schemas.openxmlformats.org/officeDocument/2006/relationships/image" Target="../media/image25.svg"/><Relationship Id="rId12" Type="http://schemas.openxmlformats.org/officeDocument/2006/relationships/image" Target="../media/image27.png"/><Relationship Id="rId11" Type="http://schemas.openxmlformats.org/officeDocument/2006/relationships/image" Target="../media/image27.svg"/><Relationship Id="rId10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0.png"/><Relationship Id="rId7" Type="http://schemas.openxmlformats.org/officeDocument/2006/relationships/image" Target="../media/image19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1.png"/><Relationship Id="rId7" Type="http://schemas.openxmlformats.org/officeDocument/2006/relationships/image" Target="../media/image19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1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29.svg"/><Relationship Id="rId7" Type="http://schemas.openxmlformats.org/officeDocument/2006/relationships/image" Target="../media/image33.png"/><Relationship Id="rId6" Type="http://schemas.openxmlformats.org/officeDocument/2006/relationships/image" Target="../media/image28.svg"/><Relationship Id="rId5" Type="http://schemas.openxmlformats.org/officeDocument/2006/relationships/image" Target="../media/image32.png"/><Relationship Id="rId4" Type="http://schemas.openxmlformats.org/officeDocument/2006/relationships/image" Target="../media/image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9.png"/><Relationship Id="rId12" Type="http://schemas.openxmlformats.org/officeDocument/2006/relationships/image" Target="../media/image31.svg"/><Relationship Id="rId11" Type="http://schemas.openxmlformats.org/officeDocument/2006/relationships/image" Target="../media/image35.png"/><Relationship Id="rId10" Type="http://schemas.openxmlformats.org/officeDocument/2006/relationships/image" Target="../media/image30.sv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6.png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7.png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8.png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19.png"/><Relationship Id="rId4" Type="http://schemas.openxmlformats.org/officeDocument/2006/relationships/image" Target="../media/image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svg"/><Relationship Id="rId8" Type="http://schemas.openxmlformats.org/officeDocument/2006/relationships/image" Target="../media/image32.png"/><Relationship Id="rId7" Type="http://schemas.openxmlformats.org/officeDocument/2006/relationships/image" Target="../media/image9.png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7" Type="http://schemas.openxmlformats.org/officeDocument/2006/relationships/notesSlide" Target="../notesSlides/notesSlide18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31.svg"/><Relationship Id="rId14" Type="http://schemas.openxmlformats.org/officeDocument/2006/relationships/image" Target="../media/image35.png"/><Relationship Id="rId13" Type="http://schemas.openxmlformats.org/officeDocument/2006/relationships/image" Target="../media/image30.svg"/><Relationship Id="rId12" Type="http://schemas.openxmlformats.org/officeDocument/2006/relationships/image" Target="../media/image34.png"/><Relationship Id="rId11" Type="http://schemas.openxmlformats.org/officeDocument/2006/relationships/image" Target="../media/image29.svg"/><Relationship Id="rId10" Type="http://schemas.openxmlformats.org/officeDocument/2006/relationships/image" Target="../media/image33.png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3.xml"/><Relationship Id="rId8" Type="http://schemas.openxmlformats.org/officeDocument/2006/relationships/tags" Target="../tags/tag2.xml"/><Relationship Id="rId7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2" Type="http://schemas.openxmlformats.org/officeDocument/2006/relationships/notesSlide" Target="../notesSlides/notesSlide19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4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svg"/><Relationship Id="rId8" Type="http://schemas.openxmlformats.org/officeDocument/2006/relationships/image" Target="../media/image6.png"/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9" Type="http://schemas.openxmlformats.org/officeDocument/2006/relationships/notesSlide" Target="../notesSlides/notesSlide2.xml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14.svg"/><Relationship Id="rId16" Type="http://schemas.openxmlformats.org/officeDocument/2006/relationships/image" Target="../media/image15.png"/><Relationship Id="rId15" Type="http://schemas.openxmlformats.org/officeDocument/2006/relationships/image" Target="../media/image13.svg"/><Relationship Id="rId14" Type="http://schemas.openxmlformats.org/officeDocument/2006/relationships/image" Target="../media/image14.png"/><Relationship Id="rId13" Type="http://schemas.openxmlformats.org/officeDocument/2006/relationships/image" Target="../media/image7.svg"/><Relationship Id="rId12" Type="http://schemas.openxmlformats.org/officeDocument/2006/relationships/image" Target="../media/image8.png"/><Relationship Id="rId11" Type="http://schemas.openxmlformats.org/officeDocument/2006/relationships/image" Target="../media/image6.svg"/><Relationship Id="rId10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1" Type="http://schemas.openxmlformats.org/officeDocument/2006/relationships/notesSlide" Target="../notesSlides/notesSlide20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1" Type="http://schemas.openxmlformats.org/officeDocument/2006/relationships/notesSlide" Target="../notesSlides/notesSlide21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2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1.xml"/><Relationship Id="rId6" Type="http://schemas.openxmlformats.org/officeDocument/2006/relationships/image" Target="../media/image9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notesSlide" Target="../notesSlides/notesSlide23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19.png"/><Relationship Id="rId4" Type="http://schemas.openxmlformats.org/officeDocument/2006/relationships/image" Target="../media/image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33.svg"/><Relationship Id="rId7" Type="http://schemas.openxmlformats.org/officeDocument/2006/relationships/image" Target="../media/image43.png"/><Relationship Id="rId6" Type="http://schemas.openxmlformats.org/officeDocument/2006/relationships/image" Target="../media/image32.svg"/><Relationship Id="rId5" Type="http://schemas.openxmlformats.org/officeDocument/2006/relationships/image" Target="../media/image42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4" Type="http://schemas.openxmlformats.org/officeDocument/2006/relationships/notesSlide" Target="../notesSlides/notesSlide25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9.png"/><Relationship Id="rId11" Type="http://schemas.openxmlformats.org/officeDocument/2006/relationships/image" Target="../media/image16.png"/><Relationship Id="rId10" Type="http://schemas.openxmlformats.org/officeDocument/2006/relationships/image" Target="../media/image45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png"/><Relationship Id="rId8" Type="http://schemas.openxmlformats.org/officeDocument/2006/relationships/image" Target="../media/image35.svg"/><Relationship Id="rId7" Type="http://schemas.openxmlformats.org/officeDocument/2006/relationships/image" Target="../media/image47.png"/><Relationship Id="rId6" Type="http://schemas.openxmlformats.org/officeDocument/2006/relationships/image" Target="../media/image34.svg"/><Relationship Id="rId5" Type="http://schemas.openxmlformats.org/officeDocument/2006/relationships/image" Target="../media/image46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6" Type="http://schemas.openxmlformats.org/officeDocument/2006/relationships/notesSlide" Target="../notesSlides/notesSlide26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9.png"/><Relationship Id="rId13" Type="http://schemas.openxmlformats.org/officeDocument/2006/relationships/image" Target="../media/image16.png"/><Relationship Id="rId12" Type="http://schemas.openxmlformats.org/officeDocument/2006/relationships/image" Target="../media/image37.svg"/><Relationship Id="rId11" Type="http://schemas.openxmlformats.org/officeDocument/2006/relationships/image" Target="../media/image49.png"/><Relationship Id="rId10" Type="http://schemas.openxmlformats.org/officeDocument/2006/relationships/image" Target="../media/image36.sv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39.svg"/><Relationship Id="rId7" Type="http://schemas.openxmlformats.org/officeDocument/2006/relationships/image" Target="../media/image51.png"/><Relationship Id="rId6" Type="http://schemas.openxmlformats.org/officeDocument/2006/relationships/image" Target="../media/image38.svg"/><Relationship Id="rId5" Type="http://schemas.openxmlformats.org/officeDocument/2006/relationships/image" Target="../media/image50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4" Type="http://schemas.openxmlformats.org/officeDocument/2006/relationships/notesSlide" Target="../notesSlides/notesSlide29.xml"/><Relationship Id="rId23" Type="http://schemas.openxmlformats.org/officeDocument/2006/relationships/slideLayout" Target="../slideLayouts/slideLayout1.xml"/><Relationship Id="rId22" Type="http://schemas.openxmlformats.org/officeDocument/2006/relationships/image" Target="../media/image19.png"/><Relationship Id="rId21" Type="http://schemas.openxmlformats.org/officeDocument/2006/relationships/image" Target="../media/image16.png"/><Relationship Id="rId20" Type="http://schemas.openxmlformats.org/officeDocument/2006/relationships/image" Target="../media/image45.svg"/><Relationship Id="rId2" Type="http://schemas.openxmlformats.org/officeDocument/2006/relationships/image" Target="../media/image20.png"/><Relationship Id="rId19" Type="http://schemas.openxmlformats.org/officeDocument/2006/relationships/image" Target="../media/image57.png"/><Relationship Id="rId18" Type="http://schemas.openxmlformats.org/officeDocument/2006/relationships/image" Target="../media/image44.svg"/><Relationship Id="rId17" Type="http://schemas.openxmlformats.org/officeDocument/2006/relationships/image" Target="../media/image56.png"/><Relationship Id="rId16" Type="http://schemas.openxmlformats.org/officeDocument/2006/relationships/image" Target="../media/image43.svg"/><Relationship Id="rId15" Type="http://schemas.openxmlformats.org/officeDocument/2006/relationships/image" Target="../media/image55.png"/><Relationship Id="rId14" Type="http://schemas.openxmlformats.org/officeDocument/2006/relationships/image" Target="../media/image42.svg"/><Relationship Id="rId13" Type="http://schemas.openxmlformats.org/officeDocument/2006/relationships/image" Target="../media/image54.png"/><Relationship Id="rId12" Type="http://schemas.openxmlformats.org/officeDocument/2006/relationships/image" Target="../media/image41.svg"/><Relationship Id="rId11" Type="http://schemas.openxmlformats.org/officeDocument/2006/relationships/image" Target="../media/image53.png"/><Relationship Id="rId10" Type="http://schemas.openxmlformats.org/officeDocument/2006/relationships/image" Target="../media/image40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svg"/><Relationship Id="rId8" Type="http://schemas.openxmlformats.org/officeDocument/2006/relationships/image" Target="../media/image2.png"/><Relationship Id="rId7" Type="http://schemas.openxmlformats.org/officeDocument/2006/relationships/image" Target="../media/image7.svg"/><Relationship Id="rId6" Type="http://schemas.openxmlformats.org/officeDocument/2006/relationships/image" Target="../media/image8.png"/><Relationship Id="rId5" Type="http://schemas.openxmlformats.org/officeDocument/2006/relationships/image" Target="../media/image6.svg"/><Relationship Id="rId4" Type="http://schemas.openxmlformats.org/officeDocument/2006/relationships/image" Target="../media/image7.png"/><Relationship Id="rId3" Type="http://schemas.openxmlformats.org/officeDocument/2006/relationships/image" Target="../media/image5.svg"/><Relationship Id="rId2" Type="http://schemas.openxmlformats.org/officeDocument/2006/relationships/image" Target="../media/image6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3.svg"/><Relationship Id="rId12" Type="http://schemas.openxmlformats.org/officeDocument/2006/relationships/image" Target="../media/image4.png"/><Relationship Id="rId11" Type="http://schemas.openxmlformats.org/officeDocument/2006/relationships/image" Target="../media/image2.svg"/><Relationship Id="rId10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9.png"/><Relationship Id="rId7" Type="http://schemas.openxmlformats.org/officeDocument/2006/relationships/image" Target="../media/image16.png"/><Relationship Id="rId6" Type="http://schemas.openxmlformats.org/officeDocument/2006/relationships/image" Target="../media/image46.svg"/><Relationship Id="rId5" Type="http://schemas.openxmlformats.org/officeDocument/2006/relationships/image" Target="../media/image58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0" Type="http://schemas.openxmlformats.org/officeDocument/2006/relationships/notesSlide" Target="../notesSlides/notesSlide31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5" Type="http://schemas.openxmlformats.org/officeDocument/2006/relationships/notesSlide" Target="../notesSlides/notesSlide32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8.svg"/><Relationship Id="rId7" Type="http://schemas.openxmlformats.org/officeDocument/2006/relationships/image" Target="../media/image19.png"/><Relationship Id="rId6" Type="http://schemas.openxmlformats.org/officeDocument/2006/relationships/image" Target="../media/image17.svg"/><Relationship Id="rId5" Type="http://schemas.openxmlformats.org/officeDocument/2006/relationships/image" Target="../media/image18.png"/><Relationship Id="rId4" Type="http://schemas.openxmlformats.org/officeDocument/2006/relationships/image" Target="../media/image16.svg"/><Relationship Id="rId3" Type="http://schemas.openxmlformats.org/officeDocument/2006/relationships/image" Target="../media/image17.png"/><Relationship Id="rId2" Type="http://schemas.openxmlformats.org/officeDocument/2006/relationships/image" Target="../media/image15.svg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1.jpeg"/><Relationship Id="rId10" Type="http://schemas.openxmlformats.org/officeDocument/2006/relationships/image" Target="../media/image19.sv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svg"/><Relationship Id="rId8" Type="http://schemas.openxmlformats.org/officeDocument/2006/relationships/image" Target="../media/image20.png"/><Relationship Id="rId7" Type="http://schemas.openxmlformats.org/officeDocument/2006/relationships/image" Target="../media/image17.svg"/><Relationship Id="rId6" Type="http://schemas.openxmlformats.org/officeDocument/2006/relationships/image" Target="../media/image18.png"/><Relationship Id="rId5" Type="http://schemas.openxmlformats.org/officeDocument/2006/relationships/image" Target="../media/image16.svg"/><Relationship Id="rId4" Type="http://schemas.openxmlformats.org/officeDocument/2006/relationships/image" Target="../media/image17.png"/><Relationship Id="rId3" Type="http://schemas.openxmlformats.org/officeDocument/2006/relationships/image" Target="../media/image15.svg"/><Relationship Id="rId2" Type="http://schemas.openxmlformats.org/officeDocument/2006/relationships/image" Target="../media/image16.png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8.svg"/><Relationship Id="rId14" Type="http://schemas.openxmlformats.org/officeDocument/2006/relationships/image" Target="../media/image19.png"/><Relationship Id="rId13" Type="http://schemas.openxmlformats.org/officeDocument/2006/relationships/image" Target="../media/image8.svg"/><Relationship Id="rId12" Type="http://schemas.openxmlformats.org/officeDocument/2006/relationships/image" Target="../media/image9.png"/><Relationship Id="rId11" Type="http://schemas.openxmlformats.org/officeDocument/2006/relationships/image" Target="../media/image7.svg"/><Relationship Id="rId10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1.svg"/><Relationship Id="rId7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8.png"/><Relationship Id="rId4" Type="http://schemas.openxmlformats.org/officeDocument/2006/relationships/image" Target="../media/image6.svg"/><Relationship Id="rId3" Type="http://schemas.openxmlformats.org/officeDocument/2006/relationships/image" Target="../media/image7.png"/><Relationship Id="rId2" Type="http://schemas.openxmlformats.org/officeDocument/2006/relationships/image" Target="../media/image20.svg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22.svg"/><Relationship Id="rId13" Type="http://schemas.openxmlformats.org/officeDocument/2006/relationships/image" Target="../media/image24.png"/><Relationship Id="rId12" Type="http://schemas.openxmlformats.org/officeDocument/2006/relationships/image" Target="../media/image21.svg"/><Relationship Id="rId11" Type="http://schemas.openxmlformats.org/officeDocument/2006/relationships/image" Target="../media/image23.png"/><Relationship Id="rId10" Type="http://schemas.openxmlformats.org/officeDocument/2006/relationships/image" Target="../media/image2.svg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7.svg"/><Relationship Id="rId7" Type="http://schemas.openxmlformats.org/officeDocument/2006/relationships/image" Target="../media/image18.png"/><Relationship Id="rId6" Type="http://schemas.openxmlformats.org/officeDocument/2006/relationships/image" Target="../media/image16.svg"/><Relationship Id="rId5" Type="http://schemas.openxmlformats.org/officeDocument/2006/relationships/image" Target="../media/image17.png"/><Relationship Id="rId4" Type="http://schemas.openxmlformats.org/officeDocument/2006/relationships/image" Target="../media/image15.svg"/><Relationship Id="rId3" Type="http://schemas.openxmlformats.org/officeDocument/2006/relationships/image" Target="../media/image16.png"/><Relationship Id="rId2" Type="http://schemas.openxmlformats.org/officeDocument/2006/relationships/image" Target="../media/image23.svg"/><Relationship Id="rId18" Type="http://schemas.openxmlformats.org/officeDocument/2006/relationships/notesSlide" Target="../notesSlides/notesSlide7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26.svg"/><Relationship Id="rId15" Type="http://schemas.openxmlformats.org/officeDocument/2006/relationships/image" Target="../media/image28.png"/><Relationship Id="rId14" Type="http://schemas.openxmlformats.org/officeDocument/2006/relationships/image" Target="../media/image25.svg"/><Relationship Id="rId13" Type="http://schemas.openxmlformats.org/officeDocument/2006/relationships/image" Target="../media/image27.png"/><Relationship Id="rId12" Type="http://schemas.openxmlformats.org/officeDocument/2006/relationships/image" Target="../media/image24.svg"/><Relationship Id="rId11" Type="http://schemas.openxmlformats.org/officeDocument/2006/relationships/image" Target="../media/image26.png"/><Relationship Id="rId10" Type="http://schemas.openxmlformats.org/officeDocument/2006/relationships/image" Target="../media/image19.svg"/><Relationship Id="rId1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1.svg"/><Relationship Id="rId7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8.png"/><Relationship Id="rId4" Type="http://schemas.openxmlformats.org/officeDocument/2006/relationships/image" Target="../media/image6.svg"/><Relationship Id="rId3" Type="http://schemas.openxmlformats.org/officeDocument/2006/relationships/image" Target="../media/image7.png"/><Relationship Id="rId2" Type="http://schemas.openxmlformats.org/officeDocument/2006/relationships/image" Target="../media/image5.svg"/><Relationship Id="rId14" Type="http://schemas.openxmlformats.org/officeDocument/2006/relationships/notesSlide" Target="../notesSlides/notesSlide8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3.svg"/><Relationship Id="rId11" Type="http://schemas.openxmlformats.org/officeDocument/2006/relationships/image" Target="../media/image4.png"/><Relationship Id="rId10" Type="http://schemas.openxmlformats.org/officeDocument/2006/relationships/image" Target="../media/image2.sv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8.svg"/><Relationship Id="rId7" Type="http://schemas.openxmlformats.org/officeDocument/2006/relationships/image" Target="../media/image19.png"/><Relationship Id="rId6" Type="http://schemas.openxmlformats.org/officeDocument/2006/relationships/image" Target="../media/image17.svg"/><Relationship Id="rId5" Type="http://schemas.openxmlformats.org/officeDocument/2006/relationships/image" Target="../media/image18.png"/><Relationship Id="rId4" Type="http://schemas.openxmlformats.org/officeDocument/2006/relationships/image" Target="../media/image16.svg"/><Relationship Id="rId3" Type="http://schemas.openxmlformats.org/officeDocument/2006/relationships/image" Target="../media/image17.png"/><Relationship Id="rId2" Type="http://schemas.openxmlformats.org/officeDocument/2006/relationships/image" Target="../media/image15.svg"/><Relationship Id="rId16" Type="http://schemas.openxmlformats.org/officeDocument/2006/relationships/notesSlide" Target="../notesSlides/notesSlide9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8.svg"/><Relationship Id="rId13" Type="http://schemas.openxmlformats.org/officeDocument/2006/relationships/image" Target="../media/image9.png"/><Relationship Id="rId12" Type="http://schemas.openxmlformats.org/officeDocument/2006/relationships/image" Target="../media/image7.svg"/><Relationship Id="rId11" Type="http://schemas.openxmlformats.org/officeDocument/2006/relationships/image" Target="../media/image8.png"/><Relationship Id="rId10" Type="http://schemas.openxmlformats.org/officeDocument/2006/relationships/image" Target="../media/image19.sv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81717" y="4589570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03530" y="5211382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09279" y="4917132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3497638" y="678286"/>
            <a:ext cx="8273118" cy="827311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4411166" y="473271"/>
            <a:ext cx="8813778" cy="881377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3367134" y="1517303"/>
            <a:ext cx="6725714" cy="672571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-3861185" y="1023252"/>
            <a:ext cx="7713816" cy="7713816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33018" y="17574"/>
            <a:ext cx="5249374" cy="524937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54830" y="639386"/>
            <a:ext cx="4005749" cy="400574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60580" y="214508"/>
            <a:ext cx="4594250" cy="459425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06402" y="4275223"/>
            <a:ext cx="1828800" cy="1283818"/>
          </a:xfrm>
          <a:prstGeom prst="rect">
            <a:avLst/>
          </a:prstGeom>
        </p:spPr>
      </p:pic>
      <p:sp>
        <p:nvSpPr>
          <p:cNvPr id="13" name="Object12"/>
          <p:cNvSpPr/>
          <p:nvPr/>
        </p:nvSpPr>
        <p:spPr>
          <a:xfrm>
            <a:off x="3734435" y="2867025"/>
            <a:ext cx="12125960" cy="17576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7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产品评论细粒度情感分析系统</a:t>
            </a:r>
            <a:endParaRPr lang="en-US" altLang="zh-CN" sz="7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r>
              <a:rPr lang="en-US" altLang="zh-CN" sz="6600" b="1" dirty="0">
                <a:solidFill>
                  <a:srgbClr val="3B4761"/>
                </a:solidFill>
                <a:latin typeface="Noto Sans S Chinese Regular" pitchFamily="34" charset="0"/>
                <a:ea typeface="Noto Sans S Chinese Regular" pitchFamily="34" charset="-122"/>
              </a:rPr>
              <a:t>         </a:t>
            </a:r>
            <a:r>
              <a:rPr lang="zh-CN" altLang="en-US" sz="7200" b="1" dirty="0">
                <a:solidFill>
                  <a:srgbClr val="3B4761"/>
                </a:solidFill>
                <a:latin typeface="Noto Sans S Chinese Regular" pitchFamily="34" charset="0"/>
                <a:ea typeface="Noto Sans S Chinese Regular" pitchFamily="34" charset="-122"/>
              </a:rPr>
              <a:t>项目报告</a:t>
            </a:r>
            <a:endParaRPr lang="zh-CN" altLang="en-US" sz="7200" b="1" dirty="0">
              <a:solidFill>
                <a:srgbClr val="3B4761"/>
              </a:solidFill>
              <a:latin typeface="Noto Sans S Chinese Regular" pitchFamily="34" charset="0"/>
              <a:ea typeface="Noto Sans S Chinese Regular" pitchFamily="34" charset="-122"/>
            </a:endParaRPr>
          </a:p>
        </p:txBody>
      </p:sp>
      <p:sp>
        <p:nvSpPr>
          <p:cNvPr id="14" name="Object13"/>
          <p:cNvSpPr/>
          <p:nvPr/>
        </p:nvSpPr>
        <p:spPr>
          <a:xfrm>
            <a:off x="5547020" y="3481128"/>
            <a:ext cx="7656125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5" name="Object14"/>
          <p:cNvSpPr/>
          <p:nvPr/>
        </p:nvSpPr>
        <p:spPr>
          <a:xfrm>
            <a:off x="5667237" y="5892182"/>
            <a:ext cx="4604425" cy="0"/>
          </a:xfrm>
          <a:custGeom>
            <a:avLst/>
            <a:gdLst/>
            <a:ahLst/>
            <a:cxnLst/>
            <a:rect l="l" t="t" r="r" b="b"/>
            <a:pathLst>
              <a:path w="4604425">
                <a:moveTo>
                  <a:pt x="0" y="0"/>
                </a:moveTo>
                <a:lnTo>
                  <a:pt x="460442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6402946" y="6181618"/>
            <a:ext cx="3240345" cy="4754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组长：刘臻劼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组员：周德栋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韩靖怡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610860" y="6059805"/>
            <a:ext cx="596900" cy="596900"/>
            <a:chOff x="8856" y="10173"/>
            <a:chExt cx="940" cy="940"/>
          </a:xfrm>
        </p:grpSpPr>
        <p:pic>
          <p:nvPicPr>
            <p:cNvPr id="16" name="Object 15" descr="preencoded.png"/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856" y="10173"/>
              <a:ext cx="941" cy="941"/>
            </a:xfrm>
            <a:prstGeom prst="rect">
              <a:avLst/>
            </a:prstGeom>
          </p:spPr>
        </p:pic>
        <p:pic>
          <p:nvPicPr>
            <p:cNvPr id="18" name="Object 17" descr="preencoded.png"/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071" y="10388"/>
              <a:ext cx="511" cy="511"/>
            </a:xfrm>
            <a:prstGeom prst="rect">
              <a:avLst/>
            </a:prstGeom>
          </p:spPr>
        </p:pic>
      </p:grpSp>
      <p:sp>
        <p:nvSpPr>
          <p:cNvPr id="20" name="Object19"/>
          <p:cNvSpPr/>
          <p:nvPr/>
        </p:nvSpPr>
        <p:spPr>
          <a:xfrm>
            <a:off x="10650855" y="6520815"/>
            <a:ext cx="4350385" cy="47561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汇报</a:t>
            </a:r>
            <a:r>
              <a:rPr 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日期：2022.04.24</a:t>
            </a:r>
            <a:endParaRPr 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822815" y="6073775"/>
            <a:ext cx="596900" cy="596900"/>
            <a:chOff x="15470" y="10173"/>
            <a:chExt cx="940" cy="940"/>
          </a:xfrm>
        </p:grpSpPr>
        <p:pic>
          <p:nvPicPr>
            <p:cNvPr id="19" name="Object 18" descr="preencoded.png"/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5470" y="10173"/>
              <a:ext cx="941" cy="941"/>
            </a:xfrm>
            <a:prstGeom prst="rect">
              <a:avLst/>
            </a:prstGeom>
          </p:spPr>
        </p:pic>
        <p:pic>
          <p:nvPicPr>
            <p:cNvPr id="21" name="Object 20" descr="preencoded.png"/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5707" y="10409"/>
              <a:ext cx="468" cy="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705869" y="3442442"/>
            <a:ext cx="5388950" cy="2125462"/>
          </a:xfrm>
          <a:custGeom>
            <a:avLst/>
            <a:gdLst/>
            <a:ahLst/>
            <a:cxnLst/>
            <a:rect l="l" t="t" r="r" b="b"/>
            <a:pathLst>
              <a:path w="5388950" h="2125462">
                <a:moveTo>
                  <a:pt x="5388950" y="0"/>
                </a:moveTo>
                <a:lnTo>
                  <a:pt x="0" y="2125462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3" name="Object2"/>
          <p:cNvSpPr/>
          <p:nvPr/>
        </p:nvSpPr>
        <p:spPr>
          <a:xfrm>
            <a:off x="9937625" y="3456813"/>
            <a:ext cx="5403320" cy="2111091"/>
          </a:xfrm>
          <a:custGeom>
            <a:avLst/>
            <a:gdLst/>
            <a:ahLst/>
            <a:cxnLst/>
            <a:rect l="l" t="t" r="r" b="b"/>
            <a:pathLst>
              <a:path w="5403320" h="2111091">
                <a:moveTo>
                  <a:pt x="0" y="0"/>
                </a:moveTo>
                <a:lnTo>
                  <a:pt x="5403320" y="2111091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09007" y="2490092"/>
            <a:ext cx="1828800" cy="1828800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89343" y="5582812"/>
            <a:ext cx="2795299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4" name="Object13"/>
          <p:cNvSpPr/>
          <p:nvPr/>
        </p:nvSpPr>
        <p:spPr>
          <a:xfrm>
            <a:off x="889343" y="5582812"/>
            <a:ext cx="2795299" cy="86236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22395" y="5582811"/>
            <a:ext cx="2767002" cy="853633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6" name="Object15"/>
          <p:cNvSpPr/>
          <p:nvPr/>
        </p:nvSpPr>
        <p:spPr>
          <a:xfrm>
            <a:off x="4522393" y="5582812"/>
            <a:ext cx="2795299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81165" y="5582812"/>
            <a:ext cx="2783544" cy="858736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18" name="Object17"/>
          <p:cNvSpPr/>
          <p:nvPr/>
        </p:nvSpPr>
        <p:spPr>
          <a:xfrm>
            <a:off x="7634287" y="5541074"/>
            <a:ext cx="2824575" cy="9558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39933" y="5582812"/>
            <a:ext cx="2684487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0" name="Object19"/>
          <p:cNvSpPr/>
          <p:nvPr/>
        </p:nvSpPr>
        <p:spPr>
          <a:xfrm>
            <a:off x="10847131" y="5502932"/>
            <a:ext cx="2684485" cy="9558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" name="Object 20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998703" y="5582812"/>
            <a:ext cx="2647659" cy="862362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22" name="Object21"/>
          <p:cNvSpPr/>
          <p:nvPr/>
        </p:nvSpPr>
        <p:spPr>
          <a:xfrm>
            <a:off x="13998702" y="5582812"/>
            <a:ext cx="2684485" cy="86236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其他需求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22"/>
          <p:cNvSpPr/>
          <p:nvPr/>
        </p:nvSpPr>
        <p:spPr>
          <a:xfrm>
            <a:off x="9023407" y="4309793"/>
            <a:ext cx="0" cy="1277600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24" name="Object23"/>
          <p:cNvSpPr/>
          <p:nvPr/>
        </p:nvSpPr>
        <p:spPr>
          <a:xfrm>
            <a:off x="6011960" y="4002740"/>
            <a:ext cx="2328026" cy="1593752"/>
          </a:xfrm>
          <a:custGeom>
            <a:avLst/>
            <a:gdLst/>
            <a:ahLst/>
            <a:cxnLst/>
            <a:rect l="l" t="t" r="r" b="b"/>
            <a:pathLst>
              <a:path w="2328026" h="1593752">
                <a:moveTo>
                  <a:pt x="2328026" y="0"/>
                </a:moveTo>
                <a:lnTo>
                  <a:pt x="0" y="1593752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sp>
        <p:nvSpPr>
          <p:cNvPr id="25" name="Object24"/>
          <p:cNvSpPr/>
          <p:nvPr/>
        </p:nvSpPr>
        <p:spPr>
          <a:xfrm>
            <a:off x="9681704" y="4060375"/>
            <a:ext cx="2500473" cy="1507529"/>
          </a:xfrm>
          <a:custGeom>
            <a:avLst/>
            <a:gdLst/>
            <a:ahLst/>
            <a:cxnLst/>
            <a:rect l="l" t="t" r="r" b="b"/>
            <a:pathLst>
              <a:path w="2500473" h="1507529">
                <a:moveTo>
                  <a:pt x="0" y="0"/>
                </a:moveTo>
                <a:lnTo>
                  <a:pt x="2500473" y="1507529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26" name="Object 25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24514" y="3072574"/>
            <a:ext cx="597786" cy="663837"/>
          </a:xfrm>
          <a:prstGeom prst="rect">
            <a:avLst/>
          </a:prstGeom>
        </p:spPr>
      </p:pic>
      <p:sp>
        <p:nvSpPr>
          <p:cNvPr id="27" name="Object26"/>
          <p:cNvSpPr/>
          <p:nvPr/>
        </p:nvSpPr>
        <p:spPr>
          <a:xfrm>
            <a:off x="790355" y="6394313"/>
            <a:ext cx="2842080" cy="129844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系统数据流图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功能描述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8" name="Object27"/>
          <p:cNvSpPr/>
          <p:nvPr/>
        </p:nvSpPr>
        <p:spPr>
          <a:xfrm>
            <a:off x="4443598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数据字典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数据库描述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9" name="Object28"/>
          <p:cNvSpPr/>
          <p:nvPr/>
        </p:nvSpPr>
        <p:spPr>
          <a:xfrm>
            <a:off x="7602367" y="6610804"/>
            <a:ext cx="2842080" cy="61439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响应时间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分析时间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30" name="Object29"/>
          <p:cNvSpPr/>
          <p:nvPr/>
        </p:nvSpPr>
        <p:spPr>
          <a:xfrm>
            <a:off x="10761136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软件接口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硬件环境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1" name="Object30"/>
          <p:cNvSpPr/>
          <p:nvPr/>
        </p:nvSpPr>
        <p:spPr>
          <a:xfrm>
            <a:off x="13919905" y="6610804"/>
            <a:ext cx="2842080" cy="8760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保密性</a:t>
            </a:r>
            <a:endParaRPr lang="en-US" altLang="zh-CN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r>
              <a:rPr lang="zh-CN" altLang="en-US" sz="3200" b="1" dirty="0">
                <a:solidFill>
                  <a:schemeClr val="bg1">
                    <a:lumMod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可靠性等</a:t>
            </a:r>
            <a:endParaRPr lang="zh-CN" altLang="en-US" sz="3200" b="1" dirty="0">
              <a:solidFill>
                <a:schemeClr val="bg1">
                  <a:lumMod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6750" y="-136525"/>
            <a:ext cx="4371975" cy="1569720"/>
            <a:chOff x="1050" y="-215"/>
            <a:chExt cx="6885" cy="2472"/>
          </a:xfrm>
        </p:grpSpPr>
        <p:pic>
          <p:nvPicPr>
            <p:cNvPr id="8" name="Object 13" descr="preencoded.png"/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50" y="-215"/>
              <a:ext cx="4458" cy="2472"/>
            </a:xfrm>
            <a:prstGeom prst="rect">
              <a:avLst/>
            </a:prstGeom>
          </p:spPr>
        </p:pic>
        <p:sp>
          <p:nvSpPr>
            <p:cNvPr id="32" name="Object5"/>
            <p:cNvSpPr/>
            <p:nvPr/>
          </p:nvSpPr>
          <p:spPr>
            <a:xfrm>
              <a:off x="1277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右大括号 34"/>
          <p:cNvSpPr/>
          <p:nvPr/>
        </p:nvSpPr>
        <p:spPr>
          <a:xfrm rot="5400000">
            <a:off x="11948795" y="3963035"/>
            <a:ext cx="800735" cy="8018780"/>
          </a:xfrm>
          <a:prstGeom prst="rightBrace">
            <a:avLst/>
          </a:prstGeom>
          <a:ln w="63500" cmpd="sng">
            <a:solidFill>
              <a:srgbClr val="3B476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0761345" y="8720455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7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1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252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30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6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5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2080" y="-1720802"/>
            <a:ext cx="2848167" cy="2848167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263" y="50313"/>
            <a:ext cx="795801" cy="558652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51" y="-136525"/>
            <a:ext cx="2830830" cy="1569720"/>
          </a:xfrm>
          <a:prstGeom prst="rect">
            <a:avLst/>
          </a:prstGeom>
        </p:spPr>
      </p:pic>
      <p:sp>
        <p:nvSpPr>
          <p:cNvPr id="32" name="Object5"/>
          <p:cNvSpPr/>
          <p:nvPr/>
        </p:nvSpPr>
        <p:spPr>
          <a:xfrm>
            <a:off x="810896" y="398780"/>
            <a:ext cx="422846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821805" y="174625"/>
            <a:ext cx="3912870" cy="1258570"/>
            <a:chOff x="13824" y="666"/>
            <a:chExt cx="6162" cy="1982"/>
          </a:xfrm>
        </p:grpSpPr>
        <p:sp>
          <p:nvSpPr>
            <p:cNvPr id="24" name="椭圆 23"/>
            <p:cNvSpPr/>
            <p:nvPr/>
          </p:nvSpPr>
          <p:spPr>
            <a:xfrm>
              <a:off x="13824" y="666"/>
              <a:ext cx="6108" cy="1983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824" y="1084"/>
              <a:ext cx="6162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sz="4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顶层</a:t>
              </a:r>
              <a:r>
                <a:rPr lang="zh-CN" altLang="en-US" sz="48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数据流图</a:t>
              </a:r>
              <a:endPara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67385" y="-136525"/>
            <a:ext cx="4371975" cy="1569720"/>
            <a:chOff x="1051" y="-215"/>
            <a:chExt cx="6885" cy="2472"/>
          </a:xfrm>
        </p:grpSpPr>
        <p:pic>
          <p:nvPicPr>
            <p:cNvPr id="13" name="Object 13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1" y="-215"/>
              <a:ext cx="4458" cy="2472"/>
            </a:xfrm>
            <a:prstGeom prst="rect">
              <a:avLst/>
            </a:prstGeom>
          </p:spPr>
        </p:pic>
        <p:sp>
          <p:nvSpPr>
            <p:cNvPr id="14" name="Object5"/>
            <p:cNvSpPr/>
            <p:nvPr/>
          </p:nvSpPr>
          <p:spPr>
            <a:xfrm>
              <a:off x="1278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功能需求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 descr="顶层数据流图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9405" y="1518285"/>
            <a:ext cx="15103475" cy="79406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2079" y="-1720802"/>
            <a:ext cx="2848167" cy="2848167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50" y="-136525"/>
            <a:ext cx="2830830" cy="1569720"/>
          </a:xfrm>
          <a:prstGeom prst="rect">
            <a:avLst/>
          </a:prstGeom>
        </p:spPr>
      </p:pic>
      <p:sp>
        <p:nvSpPr>
          <p:cNvPr id="32" name="Object5"/>
          <p:cNvSpPr/>
          <p:nvPr/>
        </p:nvSpPr>
        <p:spPr>
          <a:xfrm>
            <a:off x="810895" y="398780"/>
            <a:ext cx="422846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DFD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0185" y="167005"/>
            <a:ext cx="11384280" cy="9540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6762750" y="1135380"/>
            <a:ext cx="3383280" cy="126174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172960" y="1241425"/>
            <a:ext cx="361759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功能描述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Object 1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69629" y="3442799"/>
            <a:ext cx="1052262" cy="1216487"/>
          </a:xfrm>
          <a:prstGeom prst="rect">
            <a:avLst/>
          </a:prstGeom>
        </p:spPr>
      </p:pic>
      <p:sp>
        <p:nvSpPr>
          <p:cNvPr id="16" name="Object12"/>
          <p:cNvSpPr/>
          <p:nvPr/>
        </p:nvSpPr>
        <p:spPr>
          <a:xfrm>
            <a:off x="11296650" y="3442970"/>
            <a:ext cx="501078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  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用户信息管理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1" name="Object 1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69629" y="6582286"/>
            <a:ext cx="1052262" cy="1216487"/>
          </a:xfrm>
          <a:prstGeom prst="rect">
            <a:avLst/>
          </a:prstGeom>
        </p:spPr>
      </p:pic>
      <p:sp>
        <p:nvSpPr>
          <p:cNvPr id="23" name="Object15"/>
          <p:cNvSpPr/>
          <p:nvPr/>
        </p:nvSpPr>
        <p:spPr>
          <a:xfrm>
            <a:off x="11296650" y="6582410"/>
            <a:ext cx="5904230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  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情感分析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Object16"/>
          <p:cNvSpPr/>
          <p:nvPr/>
        </p:nvSpPr>
        <p:spPr>
          <a:xfrm>
            <a:off x="11296650" y="7245350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对评论文本进行分析得到情感分析结果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28" name="Object 20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09673" y="3877033"/>
            <a:ext cx="372174" cy="348020"/>
          </a:xfrm>
          <a:prstGeom prst="rect">
            <a:avLst/>
          </a:prstGeom>
        </p:spPr>
      </p:pic>
      <p:pic>
        <p:nvPicPr>
          <p:cNvPr id="30" name="Object 22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68995" y="6992115"/>
            <a:ext cx="383041" cy="396830"/>
          </a:xfrm>
          <a:prstGeom prst="rect">
            <a:avLst/>
          </a:prstGeom>
        </p:spPr>
      </p:pic>
      <p:pic>
        <p:nvPicPr>
          <p:cNvPr id="51" name="Object 1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20017" y="3439902"/>
            <a:ext cx="1052262" cy="1216487"/>
          </a:xfrm>
          <a:prstGeom prst="rect">
            <a:avLst/>
          </a:prstGeom>
        </p:spPr>
      </p:pic>
      <p:sp>
        <p:nvSpPr>
          <p:cNvPr id="52" name="Object12"/>
          <p:cNvSpPr/>
          <p:nvPr/>
        </p:nvSpPr>
        <p:spPr>
          <a:xfrm>
            <a:off x="3147060" y="3439795"/>
            <a:ext cx="479234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用户注册登录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3" name="Object13"/>
          <p:cNvSpPr/>
          <p:nvPr/>
        </p:nvSpPr>
        <p:spPr>
          <a:xfrm>
            <a:off x="3147060" y="4102735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管理人员、顾客登录或注册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54" name="Object 1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20017" y="6579389"/>
            <a:ext cx="1052262" cy="1216487"/>
          </a:xfrm>
          <a:prstGeom prst="rect">
            <a:avLst/>
          </a:prstGeom>
        </p:spPr>
      </p:pic>
      <p:sp>
        <p:nvSpPr>
          <p:cNvPr id="55" name="Object15"/>
          <p:cNvSpPr/>
          <p:nvPr/>
        </p:nvSpPr>
        <p:spPr>
          <a:xfrm>
            <a:off x="3147060" y="6579235"/>
            <a:ext cx="479234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评论数据管理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6" name="Object16"/>
          <p:cNvSpPr/>
          <p:nvPr/>
        </p:nvSpPr>
        <p:spPr>
          <a:xfrm>
            <a:off x="3147060" y="7344410"/>
            <a:ext cx="5475605" cy="6946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管理人员查询顾客评论信息</a:t>
            </a:r>
            <a:endParaRPr lang="en-US" altLang="zh-CN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顾客录入、修改或删除个人评论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pic>
        <p:nvPicPr>
          <p:cNvPr id="60" name="Object 20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60061" y="3874136"/>
            <a:ext cx="372174" cy="348020"/>
          </a:xfrm>
          <a:prstGeom prst="rect">
            <a:avLst/>
          </a:prstGeom>
        </p:spPr>
      </p:pic>
      <p:pic>
        <p:nvPicPr>
          <p:cNvPr id="62" name="Object 22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019383" y="6989218"/>
            <a:ext cx="383041" cy="39683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67385" y="-136525"/>
            <a:ext cx="4371975" cy="1569720"/>
            <a:chOff x="1051" y="-215"/>
            <a:chExt cx="6885" cy="2472"/>
          </a:xfrm>
        </p:grpSpPr>
        <p:pic>
          <p:nvPicPr>
            <p:cNvPr id="13" name="Object 13" descr="preencoded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51" y="-215"/>
              <a:ext cx="4458" cy="2472"/>
            </a:xfrm>
            <a:prstGeom prst="rect">
              <a:avLst/>
            </a:prstGeom>
          </p:spPr>
        </p:pic>
        <p:sp>
          <p:nvSpPr>
            <p:cNvPr id="11" name="Object5"/>
            <p:cNvSpPr/>
            <p:nvPr/>
          </p:nvSpPr>
          <p:spPr>
            <a:xfrm>
              <a:off x="1278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功能需求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Object19"/>
          <p:cNvSpPr/>
          <p:nvPr/>
        </p:nvSpPr>
        <p:spPr>
          <a:xfrm>
            <a:off x="11179810" y="4204970"/>
            <a:ext cx="6040755" cy="7372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2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管理人员、顾客登录后可以进行相应操作对用户信息进行管理</a:t>
            </a:r>
            <a:endParaRPr lang="zh-CN" altLang="en-US" sz="2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90220" y="-221615"/>
            <a:ext cx="7559040" cy="1733550"/>
            <a:chOff x="772" y="-349"/>
            <a:chExt cx="11904" cy="2730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2" y="-349"/>
              <a:ext cx="11848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185" y="-280"/>
              <a:ext cx="11491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用户注册登录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pic>
        <p:nvPicPr>
          <p:cNvPr id="11" name="图片 10" descr="用户注册登录细化数据流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6095" y="1600200"/>
            <a:ext cx="14003655" cy="79825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490220" y="-215265"/>
            <a:ext cx="9625330" cy="1733550"/>
            <a:chOff x="772" y="-339"/>
            <a:chExt cx="15158" cy="2730"/>
          </a:xfrm>
        </p:grpSpPr>
        <p:pic>
          <p:nvPicPr>
            <p:cNvPr id="16" name="Object 1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" y="-339"/>
              <a:ext cx="11914" cy="2472"/>
            </a:xfrm>
            <a:prstGeom prst="rect">
              <a:avLst/>
            </a:prstGeom>
          </p:spPr>
        </p:pic>
        <p:sp>
          <p:nvSpPr>
            <p:cNvPr id="18" name="Object5"/>
            <p:cNvSpPr/>
            <p:nvPr/>
          </p:nvSpPr>
          <p:spPr>
            <a:xfrm>
              <a:off x="1290" y="-270"/>
              <a:ext cx="14640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用户信息管理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" name="Object5"/>
            <p:cNvSpPr/>
            <p:nvPr/>
          </p:nvSpPr>
          <p:spPr>
            <a:xfrm>
              <a:off x="1290" y="-270"/>
              <a:ext cx="14640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6" name="图片 5" descr="用户信息管理细化数据流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9790" y="1354455"/>
            <a:ext cx="10448925" cy="81800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90220" y="-221615"/>
            <a:ext cx="9624695" cy="1739900"/>
            <a:chOff x="772" y="-349"/>
            <a:chExt cx="12100" cy="2740"/>
          </a:xfrm>
        </p:grpSpPr>
        <p:pic>
          <p:nvPicPr>
            <p:cNvPr id="7" name="Object 1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" y="-349"/>
              <a:ext cx="9511" cy="2472"/>
            </a:xfrm>
            <a:prstGeom prst="rect">
              <a:avLst/>
            </a:prstGeom>
          </p:spPr>
        </p:pic>
        <p:sp>
          <p:nvSpPr>
            <p:cNvPr id="11" name="Object5"/>
            <p:cNvSpPr/>
            <p:nvPr/>
          </p:nvSpPr>
          <p:spPr>
            <a:xfrm>
              <a:off x="1185" y="-280"/>
              <a:ext cx="11687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评论数据管理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pic>
          <p:nvPicPr>
            <p:cNvPr id="12" name="Object 1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" y="-339"/>
              <a:ext cx="9511" cy="2472"/>
            </a:xfrm>
            <a:prstGeom prst="rect">
              <a:avLst/>
            </a:prstGeom>
          </p:spPr>
        </p:pic>
        <p:sp>
          <p:nvSpPr>
            <p:cNvPr id="13" name="Object5"/>
            <p:cNvSpPr/>
            <p:nvPr/>
          </p:nvSpPr>
          <p:spPr>
            <a:xfrm>
              <a:off x="1185" y="-270"/>
              <a:ext cx="11687" cy="2661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功能描述</a:t>
              </a:r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—</a:t>
              </a:r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评论数据管理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pic>
        <p:nvPicPr>
          <p:cNvPr id="6" name="图片 5" descr="评论数据管理细化数据流图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3605" y="1518285"/>
            <a:ext cx="13585190" cy="81927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220" y="-171450"/>
            <a:ext cx="6173470" cy="1699895"/>
          </a:xfrm>
          <a:prstGeom prst="rect">
            <a:avLst/>
          </a:prstGeom>
        </p:spPr>
      </p:pic>
      <p:sp>
        <p:nvSpPr>
          <p:cNvPr id="11" name="Object5"/>
          <p:cNvSpPr/>
          <p:nvPr/>
        </p:nvSpPr>
        <p:spPr>
          <a:xfrm>
            <a:off x="819150" y="-171450"/>
            <a:ext cx="929640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功能描述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情感分析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 descr="情感分析细化数据流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0425" y="1518285"/>
            <a:ext cx="11107420" cy="79463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Object 9" descr="//file.101dao.com/upload/user/image/202203/52167cd5-e84c-40ee-9f14-da9b23155b8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898" y="1316426"/>
            <a:ext cx="15932193" cy="10199998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7" name="椭圆 6"/>
          <p:cNvSpPr/>
          <p:nvPr/>
        </p:nvSpPr>
        <p:spPr>
          <a:xfrm>
            <a:off x="6528435" y="841375"/>
            <a:ext cx="4499610" cy="143065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625080" y="960755"/>
            <a:ext cx="2508250" cy="119189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Object 11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08739" y="4276032"/>
            <a:ext cx="1052262" cy="1216487"/>
          </a:xfrm>
          <a:prstGeom prst="rect">
            <a:avLst/>
          </a:prstGeom>
        </p:spPr>
      </p:pic>
      <p:sp>
        <p:nvSpPr>
          <p:cNvPr id="16" name="Object12"/>
          <p:cNvSpPr/>
          <p:nvPr/>
        </p:nvSpPr>
        <p:spPr>
          <a:xfrm>
            <a:off x="7435512" y="4672743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数据流条目</a:t>
            </a:r>
            <a:endParaRPr lang="zh-CN" altLang="en-US" sz="40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1" name="Object 14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8739" y="6135359"/>
            <a:ext cx="1052262" cy="1216487"/>
          </a:xfrm>
          <a:prstGeom prst="rect">
            <a:avLst/>
          </a:prstGeom>
        </p:spPr>
      </p:pic>
      <p:sp>
        <p:nvSpPr>
          <p:cNvPr id="23" name="Object15"/>
          <p:cNvSpPr/>
          <p:nvPr/>
        </p:nvSpPr>
        <p:spPr>
          <a:xfrm>
            <a:off x="7360367" y="6457040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</a:rPr>
              <a:t>数据存储条目</a:t>
            </a:r>
            <a:endParaRPr lang="zh-CN" altLang="en-US" sz="40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4" name="Object16"/>
          <p:cNvSpPr/>
          <p:nvPr/>
        </p:nvSpPr>
        <p:spPr>
          <a:xfrm>
            <a:off x="7435512" y="6665711"/>
            <a:ext cx="4818592" cy="69494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600" b="1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28" name="Object 20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48783" y="4710266"/>
            <a:ext cx="372174" cy="348020"/>
          </a:xfrm>
          <a:prstGeom prst="rect">
            <a:avLst/>
          </a:prstGeom>
        </p:spPr>
      </p:pic>
      <p:pic>
        <p:nvPicPr>
          <p:cNvPr id="30" name="Object 22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08105" y="6545188"/>
            <a:ext cx="383041" cy="3968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714375" y="6177160"/>
          <a:ext cx="6471920" cy="298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1240"/>
                <a:gridCol w="4170680"/>
              </a:tblGrid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注册信息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用户用于注册的相关信息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注册用户名、密码、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年龄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&lt;varchar，varchar，</a:t>
                      </a:r>
                      <a:endParaRPr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  <a:p>
                      <a:pPr algn="ctr"/>
                      <a:r>
                        <a:rPr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int&gt;</a:t>
                      </a:r>
                      <a:endParaRPr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黑体" panose="02010609060101010101" pitchFamily="49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管理人员、顾客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用户注册登录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8021170" y="6195510"/>
          <a:ext cx="9289554" cy="2963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218"/>
                <a:gridCol w="7367336"/>
              </a:tblGrid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登录结果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73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用户登录的结果反馈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长度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20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用户注册登录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6689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管理人员、顾客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8721" y="1636395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、登录信息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21" y="5274386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、注册信息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688103" y="697568"/>
            <a:ext cx="2179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、用户信息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672705" y="5274386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、登录结果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714375" y="2347575"/>
          <a:ext cx="6485890" cy="2250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2040"/>
                <a:gridCol w="4133850"/>
              </a:tblGrid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登录信息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用户登录的用户名、密码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登录用户名、密码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&lt;varchar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varchar&gt;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管理人员、顾客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去处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用户注册登录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0"/>
            </p:custDataLst>
          </p:nvPr>
        </p:nvGraphicFramePr>
        <p:xfrm>
          <a:off x="8021170" y="1390840"/>
          <a:ext cx="9376015" cy="3563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2775"/>
                <a:gridCol w="7493240"/>
              </a:tblGrid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用户的基本信息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、用户名、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密码、用户身份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&lt;int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varchar&gt;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用户信息库、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用户信息管理、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用户注册登录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D1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用户信息库、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2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用户信息管理、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1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用户注册登录、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评论数据管理、管理人员、顾客、</a:t>
                      </a:r>
                      <a:r>
                        <a:rPr lang="en-US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3.1</a:t>
                      </a:r>
                      <a:r>
                        <a:rPr lang="zh-CN" sz="20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用户鉴权</a:t>
                      </a:r>
                      <a:endParaRPr lang="zh-CN" sz="20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63031" y="7705991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84843" y="8327804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90593" y="8033553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851558" y="-4425891"/>
            <a:ext cx="8813778" cy="881377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807526" y="-3381859"/>
            <a:ext cx="6725714" cy="6725714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1301577" y="-3875910"/>
            <a:ext cx="7713816" cy="7713816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691510" y="318527"/>
            <a:ext cx="3727642" cy="11887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6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 录</a:t>
            </a:r>
            <a:endParaRPr lang="en-US" sz="96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62220" y="2062222"/>
            <a:ext cx="1184631" cy="1184631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6962220" y="2062222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01</a:t>
            </a:r>
            <a:endParaRPr lang="en-US" sz="1500" dirty="0"/>
          </a:p>
        </p:txBody>
      </p:sp>
      <p:sp>
        <p:nvSpPr>
          <p:cNvPr id="12" name="Object11"/>
          <p:cNvSpPr/>
          <p:nvPr/>
        </p:nvSpPr>
        <p:spPr>
          <a:xfrm>
            <a:off x="8471011" y="2323301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2220" y="3850510"/>
            <a:ext cx="1184631" cy="1184631"/>
          </a:xfrm>
          <a:prstGeom prst="rect">
            <a:avLst/>
          </a:prstGeom>
        </p:spPr>
      </p:pic>
      <p:sp>
        <p:nvSpPr>
          <p:cNvPr id="15" name="Object14"/>
          <p:cNvSpPr/>
          <p:nvPr/>
        </p:nvSpPr>
        <p:spPr>
          <a:xfrm>
            <a:off x="6962220" y="3850510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02</a:t>
            </a:r>
            <a:endParaRPr lang="en-US" sz="1500" dirty="0"/>
          </a:p>
        </p:txBody>
      </p:sp>
      <p:sp>
        <p:nvSpPr>
          <p:cNvPr id="16" name="Object15"/>
          <p:cNvSpPr/>
          <p:nvPr/>
        </p:nvSpPr>
        <p:spPr>
          <a:xfrm>
            <a:off x="8471011" y="4111590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62220" y="5638799"/>
            <a:ext cx="1184631" cy="1184631"/>
          </a:xfrm>
          <a:prstGeom prst="rect">
            <a:avLst/>
          </a:prstGeom>
        </p:spPr>
      </p:pic>
      <p:sp>
        <p:nvSpPr>
          <p:cNvPr id="19" name="Object18"/>
          <p:cNvSpPr/>
          <p:nvPr/>
        </p:nvSpPr>
        <p:spPr>
          <a:xfrm>
            <a:off x="6962220" y="5638799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03</a:t>
            </a:r>
            <a:endParaRPr lang="en-US" sz="1500" dirty="0"/>
          </a:p>
        </p:txBody>
      </p:sp>
      <p:sp>
        <p:nvSpPr>
          <p:cNvPr id="20" name="Object19"/>
          <p:cNvSpPr/>
          <p:nvPr/>
        </p:nvSpPr>
        <p:spPr>
          <a:xfrm>
            <a:off x="8471011" y="5899878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Object 21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62220" y="7427087"/>
            <a:ext cx="1184631" cy="1184631"/>
          </a:xfrm>
          <a:prstGeom prst="rect">
            <a:avLst/>
          </a:prstGeom>
        </p:spPr>
      </p:pic>
      <p:sp>
        <p:nvSpPr>
          <p:cNvPr id="23" name="Object22"/>
          <p:cNvSpPr/>
          <p:nvPr/>
        </p:nvSpPr>
        <p:spPr>
          <a:xfrm>
            <a:off x="6962220" y="7427087"/>
            <a:ext cx="1184631" cy="11846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700" b="1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04</a:t>
            </a:r>
            <a:endParaRPr lang="en-US" sz="1500" dirty="0"/>
          </a:p>
        </p:txBody>
      </p:sp>
      <p:sp>
        <p:nvSpPr>
          <p:cNvPr id="24" name="Object23"/>
          <p:cNvSpPr/>
          <p:nvPr/>
        </p:nvSpPr>
        <p:spPr>
          <a:xfrm>
            <a:off x="8471011" y="7688167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21283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6000" b="1" dirty="0">
              <a:solidFill>
                <a:srgbClr val="21283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627914" y="6528339"/>
          <a:ext cx="6471920" cy="249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7425"/>
                <a:gridCol w="4214495"/>
              </a:tblGrid>
              <a:tr h="499344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9344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用户欲修改的评论对应的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9344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int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9344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顾客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99344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评论数据管理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7715603" y="6528339"/>
          <a:ext cx="9289554" cy="24967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218"/>
                <a:gridCol w="7367336"/>
              </a:tblGrid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商品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73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管理人员欲查询评论的商品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int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评论数据管理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-27740" y="2011470"/>
            <a:ext cx="291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、用户信息新值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27740" y="5649461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586244" y="1683186"/>
            <a:ext cx="2179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、评论数据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586244" y="5862700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、商品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627914" y="2722650"/>
          <a:ext cx="6485890" cy="2606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2945"/>
                <a:gridCol w="3242945"/>
              </a:tblGrid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用户信息新值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用户欲修改的用户信息新值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修改项、修改项新值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&lt;varchar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varchar&gt;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管理人员、顾客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5073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用户信息管理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7715603" y="2347575"/>
          <a:ext cx="9376015" cy="298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0382"/>
                <a:gridCol w="6105633"/>
              </a:tblGrid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顾客评论相关信息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、评论文本、评论时间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&lt;int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datetime&gt;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顾客、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评论数据管理、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D2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评论数据库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顾客、管理人员、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评论数据库、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情感分析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714375" y="6177158"/>
          <a:ext cx="6471920" cy="298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7425"/>
                <a:gridCol w="4214495"/>
              </a:tblGrid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用户身份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说明用户为顾客或管理人员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用户鉴权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96392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查询评论数据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8021170" y="6195510"/>
          <a:ext cx="9289554" cy="2963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2218"/>
                <a:gridCol w="7367336"/>
              </a:tblGrid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分析结果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73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评论原始文本及根据属性进行分类的结果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、评论文本、属性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-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极性对集合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&lt;int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[(varchar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int)]&gt;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24848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4.2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属性级情感分类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6689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结论数据库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8721" y="1636395"/>
            <a:ext cx="1887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9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721" y="5274386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、用户身份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23160" y="1637645"/>
            <a:ext cx="245078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11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聚类结果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23160" y="5274386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、分析结果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14375" y="2317356"/>
          <a:ext cx="6485890" cy="25774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2945"/>
                <a:gridCol w="3242945"/>
              </a:tblGrid>
              <a:tr h="43681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36810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int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519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3.1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用户鉴权、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查询评论数据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51927"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查询评论数据、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3.3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添加评论数据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9"/>
            </p:custDataLst>
          </p:nvPr>
        </p:nvGraphicFramePr>
        <p:xfrm>
          <a:off x="8021320" y="2279015"/>
          <a:ext cx="7804785" cy="2875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4805"/>
                <a:gridCol w="6189980"/>
              </a:tblGrid>
              <a:tr h="365760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聚类结果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660400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对情感分析结果进行聚类后的输出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商品</a:t>
                      </a:r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集、每个商品各属性、每个属性总体情感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[(int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[(varchar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double)])]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4.2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属性级情感分类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86080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D3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结论数据库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-196850"/>
            <a:ext cx="7072630" cy="1600835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714375" y="-241300"/>
            <a:ext cx="695833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305060" y="1934286"/>
            <a:ext cx="2399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13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属性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2965450" y="2987675"/>
          <a:ext cx="12194540" cy="4743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53865"/>
                <a:gridCol w="7940675"/>
              </a:tblGrid>
              <a:tr h="790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名称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评论属性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0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简述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评论原始文本及抽取得到的实体属性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0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组成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评论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ID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、评论文本、属性集合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0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类型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&lt;int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varchar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，</a:t>
                      </a:r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[varchar]&gt;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0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来源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4.1</a:t>
                      </a:r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属性抽取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790575">
                <a:tc>
                  <a:txBody>
                    <a:bodyPr/>
                    <a:p>
                      <a:pPr algn="ctr"/>
                      <a:r>
                        <a:rPr lang="zh-CN" sz="24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去处</a:t>
                      </a:r>
                      <a:endParaRPr lang="zh-CN" sz="24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4.2</a:t>
                      </a:r>
                      <a:r>
                        <a:rPr lang="zh-CN" sz="24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黑体" panose="02010609060101010101" pitchFamily="49" charset="-122"/>
                        </a:rPr>
                        <a:t>属性级情感分类</a:t>
                      </a:r>
                      <a:endParaRPr lang="zh-CN" sz="24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4919" y="-121139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0044" y="229367"/>
            <a:ext cx="2226119" cy="1562735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4538980" y="1706245"/>
          <a:ext cx="11242040" cy="1788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4240"/>
                <a:gridCol w="9067800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描述用户的信息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ID+用户名+密码+</a:t>
                      </a:r>
                      <a:endParaRPr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年龄+用户身份</a:t>
                      </a:r>
                      <a:endParaRPr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lang="zh-CN" alt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用户名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为关键字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4538980" y="3992245"/>
          <a:ext cx="11242040" cy="2311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635"/>
                <a:gridCol w="9082405"/>
              </a:tblGrid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评论信息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8450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原始评论信息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5915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评论文本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评论时间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评论者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以评论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为关键字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custDataLst>
              <p:tags r:id="rId8"/>
            </p:custDataLst>
          </p:nvPr>
        </p:nvGraphicFramePr>
        <p:xfrm>
          <a:off x="4582160" y="6924040"/>
          <a:ext cx="11239500" cy="2553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9315"/>
                <a:gridCol w="9100185"/>
              </a:tblGrid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情感分析规则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简述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由原始评论文本抽取得到的情感分析结论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817880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组成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结果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评论属性</a:t>
                      </a:r>
                      <a:r>
                        <a:rPr 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极性</a:t>
                      </a:r>
                      <a:r>
                        <a:rPr lang="zh-CN" altLang="en-US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集合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578485"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组织方式</a:t>
                      </a:r>
                      <a:endParaRPr lang="zh-CN" sz="2800" b="1" kern="1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以评论</a:t>
                      </a:r>
                      <a:r>
                        <a:rPr lang="en-US" alt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r>
                        <a:rPr lang="zh-CN" sz="2800" b="1" kern="1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为关键字</a:t>
                      </a:r>
                      <a:endParaRPr lang="zh-CN" sz="2800" b="1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1" name="Object 13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070" y="-196850"/>
            <a:ext cx="7359015" cy="1600835"/>
          </a:xfrm>
          <a:prstGeom prst="rect">
            <a:avLst/>
          </a:prstGeom>
        </p:spPr>
      </p:pic>
      <p:sp>
        <p:nvSpPr>
          <p:cNvPr id="12" name="Object5"/>
          <p:cNvSpPr/>
          <p:nvPr/>
        </p:nvSpPr>
        <p:spPr>
          <a:xfrm>
            <a:off x="714375" y="-241300"/>
            <a:ext cx="7597140" cy="16897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数据字典</a:t>
            </a: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数据存储条目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16940" y="1607185"/>
            <a:ext cx="2750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、用户信息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6940" y="3752215"/>
            <a:ext cx="27508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、评论信息</a:t>
            </a: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16940" y="6577330"/>
            <a:ext cx="2778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、分析结果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7487285" y="150495"/>
            <a:ext cx="3033395" cy="13696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06069" y="-161241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0779" y="461653"/>
            <a:ext cx="854505" cy="854505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8262" y="50313"/>
            <a:ext cx="795801" cy="558652"/>
          </a:xfrm>
          <a:prstGeom prst="rect">
            <a:avLst/>
          </a:prstGeom>
        </p:spPr>
      </p:pic>
      <p:sp>
        <p:nvSpPr>
          <p:cNvPr id="22" name="Object10"/>
          <p:cNvSpPr/>
          <p:nvPr/>
        </p:nvSpPr>
        <p:spPr>
          <a:xfrm>
            <a:off x="7748905" y="318770"/>
            <a:ext cx="251015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数据库描述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8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10"/>
          <p:cNvSpPr/>
          <p:nvPr/>
        </p:nvSpPr>
        <p:spPr>
          <a:xfrm>
            <a:off x="7748905" y="310515"/>
            <a:ext cx="2510155" cy="10496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数据库描述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ER图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9990" y="1618615"/>
            <a:ext cx="15396210" cy="80568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30581" y="2703961"/>
            <a:ext cx="4185567" cy="5507098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39141" y="2623437"/>
            <a:ext cx="1455166" cy="1248896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3987" y="2703961"/>
            <a:ext cx="4185567" cy="5507098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32547" y="2617179"/>
            <a:ext cx="1455166" cy="1248896"/>
          </a:xfrm>
          <a:prstGeom prst="rect">
            <a:avLst/>
          </a:prstGeom>
        </p:spPr>
      </p:pic>
      <p:sp>
        <p:nvSpPr>
          <p:cNvPr id="16" name="Object15"/>
          <p:cNvSpPr/>
          <p:nvPr/>
        </p:nvSpPr>
        <p:spPr>
          <a:xfrm>
            <a:off x="3208135" y="5897869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响应时间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bject16"/>
          <p:cNvSpPr/>
          <p:nvPr/>
        </p:nvSpPr>
        <p:spPr>
          <a:xfrm>
            <a:off x="3208136" y="6606615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用户任意操作后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秒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</a:t>
            </a:r>
            <a:endParaRPr lang="en-US" altLang="zh-CN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系统给予反馈信息。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Object17"/>
          <p:cNvSpPr/>
          <p:nvPr/>
        </p:nvSpPr>
        <p:spPr>
          <a:xfrm>
            <a:off x="10101541" y="5943562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数据分析时间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19" name="Object18"/>
          <p:cNvSpPr/>
          <p:nvPr/>
        </p:nvSpPr>
        <p:spPr>
          <a:xfrm>
            <a:off x="9894185" y="6606615"/>
            <a:ext cx="3953732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10000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条评论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模型推理时间应在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20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秒</a:t>
            </a:r>
            <a:r>
              <a:rPr lang="zh-CN" altLang="en-US" sz="28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以内</a:t>
            </a:r>
            <a:endParaRPr lang="zh-CN" altLang="en-US" sz="28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2" name="Object 21" descr="//file.101dao.com/upload/user/image/202203/b60a7020-4794-46e3-81de-9862677f57c0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6609" y="3391653"/>
            <a:ext cx="2953512" cy="2383871"/>
          </a:xfrm>
          <a:prstGeom prst="rect">
            <a:avLst/>
          </a:prstGeom>
        </p:spPr>
      </p:pic>
      <p:pic>
        <p:nvPicPr>
          <p:cNvPr id="23" name="Object 22" descr="//file.101dao.com/upload/user/image/202203/b604ef98-e219-43a6-af3f-dc5495ccca76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89723" y="3478435"/>
            <a:ext cx="2962656" cy="2383871"/>
          </a:xfrm>
          <a:prstGeom prst="rect">
            <a:avLst/>
          </a:prstGeom>
        </p:spPr>
      </p:pic>
      <p:pic>
        <p:nvPicPr>
          <p:cNvPr id="30" name="Object 2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725926" y="-389274"/>
            <a:ext cx="1119795" cy="1119795"/>
          </a:xfrm>
          <a:prstGeom prst="rect">
            <a:avLst/>
          </a:prstGeom>
        </p:spPr>
      </p:pic>
      <p:pic>
        <p:nvPicPr>
          <p:cNvPr id="31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879" y="240499"/>
            <a:ext cx="980044" cy="980044"/>
          </a:xfrm>
          <a:prstGeom prst="rect">
            <a:avLst/>
          </a:prstGeom>
        </p:spPr>
      </p:pic>
      <p:pic>
        <p:nvPicPr>
          <p:cNvPr id="32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0636" y="233620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3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7261225" y="958850"/>
            <a:ext cx="3032760" cy="1369060"/>
            <a:chOff x="11435" y="1510"/>
            <a:chExt cx="4776" cy="2156"/>
          </a:xfrm>
        </p:grpSpPr>
        <p:sp>
          <p:nvSpPr>
            <p:cNvPr id="6" name="椭圆 5"/>
            <p:cNvSpPr/>
            <p:nvPr/>
          </p:nvSpPr>
          <p:spPr>
            <a:xfrm>
              <a:off x="11435" y="1510"/>
              <a:ext cx="4777" cy="215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Object10"/>
            <p:cNvSpPr/>
            <p:nvPr/>
          </p:nvSpPr>
          <p:spPr>
            <a:xfrm>
              <a:off x="12290" y="1762"/>
              <a:ext cx="3480" cy="165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时间需求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27815" y="2498097"/>
            <a:ext cx="5083889" cy="508388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41162" y="3524792"/>
            <a:ext cx="4057194" cy="405719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30345" y="4703157"/>
            <a:ext cx="2878829" cy="2878829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91191" y="5624849"/>
            <a:ext cx="1957137" cy="1957137"/>
          </a:xfrm>
          <a:prstGeom prst="rect">
            <a:avLst/>
          </a:prstGeom>
        </p:spPr>
      </p:pic>
      <p:sp>
        <p:nvSpPr>
          <p:cNvPr id="14" name="Object13"/>
          <p:cNvSpPr/>
          <p:nvPr/>
        </p:nvSpPr>
        <p:spPr>
          <a:xfrm>
            <a:off x="12089783" y="2893918"/>
            <a:ext cx="3370423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软件设备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15" name="Object14"/>
          <p:cNvSpPr/>
          <p:nvPr/>
        </p:nvSpPr>
        <p:spPr>
          <a:xfrm>
            <a:off x="12227891" y="3608764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 </a:t>
            </a:r>
            <a:r>
              <a:rPr lang="en-US" sz="4400" b="1" dirty="0" err="1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Server、PyCharm</a:t>
            </a:r>
            <a:endParaRPr lang="en-US" sz="4400" b="1" dirty="0" err="1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Object15"/>
          <p:cNvSpPr/>
          <p:nvPr/>
        </p:nvSpPr>
        <p:spPr>
          <a:xfrm>
            <a:off x="14352829" y="5673238"/>
            <a:ext cx="3370423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bject16"/>
          <p:cNvSpPr/>
          <p:nvPr/>
        </p:nvSpPr>
        <p:spPr>
          <a:xfrm>
            <a:off x="14471611" y="6104658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8G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 sz="4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Object17"/>
          <p:cNvSpPr/>
          <p:nvPr/>
        </p:nvSpPr>
        <p:spPr>
          <a:xfrm>
            <a:off x="1108745" y="2641857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Object18"/>
          <p:cNvSpPr/>
          <p:nvPr/>
        </p:nvSpPr>
        <p:spPr>
          <a:xfrm>
            <a:off x="896620" y="3124835"/>
            <a:ext cx="5042535" cy="996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Windows 7</a:t>
            </a:r>
            <a:r>
              <a:rPr lang="zh-CN" altLang="en-US" sz="44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以上</a:t>
            </a:r>
            <a:endParaRPr lang="zh-CN" altLang="en-US" sz="44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0" name="Object19"/>
          <p:cNvSpPr/>
          <p:nvPr/>
        </p:nvSpPr>
        <p:spPr>
          <a:xfrm>
            <a:off x="1771610" y="4605446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磁盘空间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22"/>
          <p:cNvSpPr/>
          <p:nvPr/>
        </p:nvSpPr>
        <p:spPr>
          <a:xfrm>
            <a:off x="7865386" y="6212319"/>
            <a:ext cx="2008746" cy="96926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endParaRPr lang="en-US" sz="1500" dirty="0"/>
          </a:p>
        </p:txBody>
      </p:sp>
      <p:sp>
        <p:nvSpPr>
          <p:cNvPr id="25" name="Object24"/>
          <p:cNvSpPr/>
          <p:nvPr/>
        </p:nvSpPr>
        <p:spPr>
          <a:xfrm>
            <a:off x="7430346" y="3988473"/>
            <a:ext cx="2878828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硬件环境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6" name="Object25"/>
          <p:cNvSpPr/>
          <p:nvPr/>
        </p:nvSpPr>
        <p:spPr>
          <a:xfrm>
            <a:off x="7327389" y="2812359"/>
            <a:ext cx="3032970" cy="5939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软件接口</a:t>
            </a:r>
            <a:endParaRPr lang="zh-CN" altLang="en-US" sz="40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7" name="Object26"/>
          <p:cNvSpPr/>
          <p:nvPr/>
        </p:nvSpPr>
        <p:spPr>
          <a:xfrm>
            <a:off x="9806995" y="4941970"/>
            <a:ext cx="2029472" cy="0"/>
          </a:xfrm>
          <a:custGeom>
            <a:avLst/>
            <a:gdLst/>
            <a:ahLst/>
            <a:cxnLst/>
            <a:rect l="l" t="t" r="r" b="b"/>
            <a:pathLst>
              <a:path w="2029472">
                <a:moveTo>
                  <a:pt x="2029472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28" name="Object27"/>
          <p:cNvSpPr/>
          <p:nvPr/>
        </p:nvSpPr>
        <p:spPr>
          <a:xfrm>
            <a:off x="11846991" y="4917767"/>
            <a:ext cx="0" cy="1038362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29" name="Object28"/>
          <p:cNvSpPr/>
          <p:nvPr/>
        </p:nvSpPr>
        <p:spPr>
          <a:xfrm flipV="1">
            <a:off x="11846991" y="5932645"/>
            <a:ext cx="2318952" cy="94191"/>
          </a:xfrm>
          <a:custGeom>
            <a:avLst/>
            <a:gdLst/>
            <a:ahLst/>
            <a:cxnLst/>
            <a:rect l="l" t="t" r="r" b="b"/>
            <a:pathLst>
              <a:path w="384427">
                <a:moveTo>
                  <a:pt x="384427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arrow"/>
            <a:tailEnd type="none"/>
          </a:ln>
        </p:spPr>
      </p:sp>
      <p:sp>
        <p:nvSpPr>
          <p:cNvPr id="30" name="Object29"/>
          <p:cNvSpPr/>
          <p:nvPr/>
        </p:nvSpPr>
        <p:spPr>
          <a:xfrm flipV="1">
            <a:off x="9683678" y="3178887"/>
            <a:ext cx="1866134" cy="183994"/>
          </a:xfrm>
          <a:custGeom>
            <a:avLst/>
            <a:gdLst/>
            <a:ahLst/>
            <a:cxnLst/>
            <a:rect l="l" t="t" r="r" b="b"/>
            <a:pathLst>
              <a:path w="1866134">
                <a:moveTo>
                  <a:pt x="1866134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1" name="Object30"/>
          <p:cNvSpPr/>
          <p:nvPr/>
        </p:nvSpPr>
        <p:spPr>
          <a:xfrm>
            <a:off x="11531202" y="3159094"/>
            <a:ext cx="69143" cy="213276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2" name="Object31"/>
          <p:cNvSpPr/>
          <p:nvPr/>
        </p:nvSpPr>
        <p:spPr>
          <a:xfrm>
            <a:off x="11518684" y="3159094"/>
            <a:ext cx="466096" cy="0"/>
          </a:xfrm>
          <a:custGeom>
            <a:avLst/>
            <a:gdLst/>
            <a:ahLst/>
            <a:cxnLst/>
            <a:rect l="l" t="t" r="r" b="b"/>
            <a:pathLst>
              <a:path w="466096">
                <a:moveTo>
                  <a:pt x="466096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arrow"/>
            <a:tailEnd type="none"/>
          </a:ln>
        </p:spPr>
      </p:sp>
      <p:sp>
        <p:nvSpPr>
          <p:cNvPr id="33" name="Object32"/>
          <p:cNvSpPr/>
          <p:nvPr/>
        </p:nvSpPr>
        <p:spPr>
          <a:xfrm flipV="1">
            <a:off x="5903616" y="3372370"/>
            <a:ext cx="1809236" cy="1081733"/>
          </a:xfrm>
          <a:custGeom>
            <a:avLst/>
            <a:gdLst/>
            <a:ahLst/>
            <a:cxnLst/>
            <a:rect l="l" t="t" r="r" b="b"/>
            <a:pathLst>
              <a:path w="2227811">
                <a:moveTo>
                  <a:pt x="222781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4" name="Object33"/>
          <p:cNvSpPr/>
          <p:nvPr/>
        </p:nvSpPr>
        <p:spPr>
          <a:xfrm>
            <a:off x="5903615" y="4452970"/>
            <a:ext cx="45719" cy="484949"/>
          </a:xfrm>
          <a:custGeom>
            <a:avLst/>
            <a:gdLst/>
            <a:ahLst/>
            <a:cxnLst/>
            <a:rect l="l" t="t" r="r" b="b"/>
            <a:pathLst>
              <a:path h="466679">
                <a:moveTo>
                  <a:pt x="0" y="0"/>
                </a:moveTo>
                <a:lnTo>
                  <a:pt x="0" y="466679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5" name="Object34"/>
          <p:cNvSpPr/>
          <p:nvPr/>
        </p:nvSpPr>
        <p:spPr>
          <a:xfrm>
            <a:off x="5590717" y="4937919"/>
            <a:ext cx="322812" cy="762178"/>
          </a:xfrm>
          <a:custGeom>
            <a:avLst/>
            <a:gdLst/>
            <a:ahLst/>
            <a:cxnLst/>
            <a:rect l="l" t="t" r="r" b="b"/>
            <a:pathLst>
              <a:path w="174421">
                <a:moveTo>
                  <a:pt x="17442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sp>
        <p:nvSpPr>
          <p:cNvPr id="36" name="Object35"/>
          <p:cNvSpPr/>
          <p:nvPr/>
        </p:nvSpPr>
        <p:spPr>
          <a:xfrm flipV="1">
            <a:off x="6249793" y="3013528"/>
            <a:ext cx="1593076" cy="45719"/>
          </a:xfrm>
          <a:custGeom>
            <a:avLst/>
            <a:gdLst/>
            <a:ahLst/>
            <a:cxnLst/>
            <a:rect l="l" t="t" r="r" b="b"/>
            <a:pathLst>
              <a:path w="1901135">
                <a:moveTo>
                  <a:pt x="1901135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7" name="Object36"/>
          <p:cNvSpPr/>
          <p:nvPr/>
        </p:nvSpPr>
        <p:spPr>
          <a:xfrm flipH="1" flipV="1">
            <a:off x="5649736" y="2726977"/>
            <a:ext cx="604519" cy="331135"/>
          </a:xfrm>
          <a:custGeom>
            <a:avLst/>
            <a:gdLst/>
            <a:ahLst/>
            <a:cxnLst/>
            <a:rect l="l" t="t" r="r" b="b"/>
            <a:pathLst>
              <a:path h="105003">
                <a:moveTo>
                  <a:pt x="0" y="0"/>
                </a:moveTo>
                <a:lnTo>
                  <a:pt x="0" y="105003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38" name="Object37"/>
          <p:cNvSpPr/>
          <p:nvPr/>
        </p:nvSpPr>
        <p:spPr>
          <a:xfrm>
            <a:off x="5125305" y="2734768"/>
            <a:ext cx="1128950" cy="59304"/>
          </a:xfrm>
          <a:custGeom>
            <a:avLst/>
            <a:gdLst/>
            <a:ahLst/>
            <a:cxnLst/>
            <a:rect l="l" t="t" r="r" b="b"/>
            <a:pathLst>
              <a:path w="524431">
                <a:moveTo>
                  <a:pt x="52443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pic>
        <p:nvPicPr>
          <p:cNvPr id="40" name="Object 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725926" y="-389274"/>
            <a:ext cx="1119795" cy="1119795"/>
          </a:xfrm>
          <a:prstGeom prst="rect">
            <a:avLst/>
          </a:prstGeom>
        </p:spPr>
      </p:pic>
      <p:pic>
        <p:nvPicPr>
          <p:cNvPr id="41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879" y="240499"/>
            <a:ext cx="980044" cy="980044"/>
          </a:xfrm>
          <a:prstGeom prst="rect">
            <a:avLst/>
          </a:prstGeom>
        </p:spPr>
      </p:pic>
      <p:pic>
        <p:nvPicPr>
          <p:cNvPr id="42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0636" y="233620"/>
            <a:ext cx="854505" cy="854505"/>
          </a:xfrm>
          <a:prstGeom prst="rect">
            <a:avLst/>
          </a:prstGeom>
        </p:spPr>
      </p:pic>
      <p:sp>
        <p:nvSpPr>
          <p:cNvPr id="44" name="Object16"/>
          <p:cNvSpPr/>
          <p:nvPr/>
        </p:nvSpPr>
        <p:spPr>
          <a:xfrm>
            <a:off x="3696690" y="4983502"/>
            <a:ext cx="3630457" cy="9966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10G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 sz="4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5" name="Object27"/>
          <p:cNvSpPr/>
          <p:nvPr/>
        </p:nvSpPr>
        <p:spPr>
          <a:xfrm>
            <a:off x="4530429" y="6026840"/>
            <a:ext cx="144729" cy="694944"/>
          </a:xfrm>
          <a:custGeom>
            <a:avLst/>
            <a:gdLst/>
            <a:ahLst/>
            <a:cxnLst/>
            <a:rect l="l" t="t" r="r" b="b"/>
            <a:pathLst>
              <a:path h="1038362">
                <a:moveTo>
                  <a:pt x="0" y="0"/>
                </a:moveTo>
                <a:lnTo>
                  <a:pt x="0" y="1038362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46" name="Object26"/>
          <p:cNvSpPr/>
          <p:nvPr/>
        </p:nvSpPr>
        <p:spPr>
          <a:xfrm flipV="1">
            <a:off x="4530429" y="5956129"/>
            <a:ext cx="2734100" cy="62390"/>
          </a:xfrm>
          <a:custGeom>
            <a:avLst/>
            <a:gdLst/>
            <a:ahLst/>
            <a:cxnLst/>
            <a:rect l="l" t="t" r="r" b="b"/>
            <a:pathLst>
              <a:path w="2029472">
                <a:moveTo>
                  <a:pt x="2029472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none"/>
          </a:ln>
        </p:spPr>
      </p:sp>
      <p:sp>
        <p:nvSpPr>
          <p:cNvPr id="47" name="Object37"/>
          <p:cNvSpPr/>
          <p:nvPr/>
        </p:nvSpPr>
        <p:spPr>
          <a:xfrm>
            <a:off x="3415824" y="6703497"/>
            <a:ext cx="1128950" cy="59304"/>
          </a:xfrm>
          <a:custGeom>
            <a:avLst/>
            <a:gdLst/>
            <a:ahLst/>
            <a:cxnLst/>
            <a:rect l="l" t="t" r="r" b="b"/>
            <a:pathLst>
              <a:path w="524431">
                <a:moveTo>
                  <a:pt x="524431" y="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696969"/>
            </a:solidFill>
            <a:prstDash val="solid"/>
            <a:headEnd type="none"/>
            <a:tailEnd type="arrow"/>
          </a:ln>
        </p:spPr>
      </p:sp>
      <p:sp>
        <p:nvSpPr>
          <p:cNvPr id="48" name="Object16"/>
          <p:cNvSpPr/>
          <p:nvPr/>
        </p:nvSpPr>
        <p:spPr>
          <a:xfrm>
            <a:off x="1727200" y="7037070"/>
            <a:ext cx="4249420" cy="9969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altLang="zh-CN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RTX 2080Ti</a:t>
            </a:r>
            <a:r>
              <a:rPr lang="zh-CN" altLang="en-US" sz="40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以上</a:t>
            </a:r>
            <a:endParaRPr lang="zh-CN" altLang="en-US" sz="40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0" name="Object19"/>
          <p:cNvSpPr/>
          <p:nvPr/>
        </p:nvSpPr>
        <p:spPr>
          <a:xfrm>
            <a:off x="-362434" y="6420897"/>
            <a:ext cx="3630457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endParaRPr 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Object 1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4790" y="-253557"/>
            <a:ext cx="2830841" cy="1569715"/>
          </a:xfrm>
          <a:prstGeom prst="rect">
            <a:avLst/>
          </a:prstGeom>
        </p:spPr>
      </p:pic>
      <p:sp>
        <p:nvSpPr>
          <p:cNvPr id="21" name="Object5"/>
          <p:cNvSpPr/>
          <p:nvPr/>
        </p:nvSpPr>
        <p:spPr>
          <a:xfrm>
            <a:off x="708829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30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6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5" y="9448267"/>
            <a:ext cx="854505" cy="854505"/>
          </a:xfrm>
          <a:prstGeom prst="rect">
            <a:avLst/>
          </a:prstGeom>
        </p:spPr>
      </p:pic>
      <p:pic>
        <p:nvPicPr>
          <p:cNvPr id="40" name="Object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25925" y="-389274"/>
            <a:ext cx="1119795" cy="1119795"/>
          </a:xfrm>
          <a:prstGeom prst="rect">
            <a:avLst/>
          </a:prstGeom>
        </p:spPr>
      </p:pic>
      <p:pic>
        <p:nvPicPr>
          <p:cNvPr id="41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9878" y="240499"/>
            <a:ext cx="980044" cy="980044"/>
          </a:xfrm>
          <a:prstGeom prst="rect">
            <a:avLst/>
          </a:prstGeom>
        </p:spPr>
      </p:pic>
      <p:pic>
        <p:nvPicPr>
          <p:cNvPr id="42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0635" y="233620"/>
            <a:ext cx="854505" cy="854505"/>
          </a:xfrm>
          <a:prstGeom prst="rect">
            <a:avLst/>
          </a:prstGeom>
        </p:spPr>
      </p:pic>
      <p:pic>
        <p:nvPicPr>
          <p:cNvPr id="6" name="Object 1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791" y="-253557"/>
            <a:ext cx="2830841" cy="1569715"/>
          </a:xfrm>
          <a:prstGeom prst="rect">
            <a:avLst/>
          </a:prstGeom>
        </p:spPr>
      </p:pic>
      <p:sp>
        <p:nvSpPr>
          <p:cNvPr id="21" name="Object5"/>
          <p:cNvSpPr/>
          <p:nvPr/>
        </p:nvSpPr>
        <p:spPr>
          <a:xfrm>
            <a:off x="708830" y="318646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其他需求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8840" y="2701290"/>
            <a:ext cx="14152880" cy="5507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用户单位对</a:t>
            </a: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安全保密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的要求：对文件严格保密，不得外传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可维护性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：出现错误，及时提供修复方法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易读性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：可视化界面简单易用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可靠性</a:t>
            </a:r>
            <a:r>
              <a: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：经过上百次的测验，不会出现死机等情况</a:t>
            </a:r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4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1351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332" y="1081011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可行性分析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04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sp>
        <p:nvSpPr>
          <p:cNvPr id="10" name="Object9"/>
          <p:cNvSpPr/>
          <p:nvPr/>
        </p:nvSpPr>
        <p:spPr>
          <a:xfrm>
            <a:off x="1989571" y="5311439"/>
            <a:ext cx="13577339" cy="0"/>
          </a:xfrm>
          <a:custGeom>
            <a:avLst/>
            <a:gdLst/>
            <a:ahLst/>
            <a:cxnLst/>
            <a:rect l="l" t="t" r="r" b="b"/>
            <a:pathLst>
              <a:path w="13577339">
                <a:moveTo>
                  <a:pt x="0" y="0"/>
                </a:moveTo>
                <a:lnTo>
                  <a:pt x="13577339" y="0"/>
                </a:lnTo>
              </a:path>
            </a:pathLst>
          </a:custGeom>
          <a:noFill/>
          <a:ln w="28575">
            <a:solidFill>
              <a:srgbClr val="33335E"/>
            </a:solidFill>
            <a:prstDash val="solid"/>
            <a:headEnd type="none"/>
            <a:tailEnd type="none"/>
          </a:ln>
        </p:spPr>
      </p:sp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99205" y="5172406"/>
            <a:ext cx="254164" cy="254164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74682" y="5171616"/>
            <a:ext cx="254164" cy="254164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61814" y="5172406"/>
            <a:ext cx="254164" cy="254164"/>
          </a:xfrm>
          <a:prstGeom prst="rect">
            <a:avLst/>
          </a:prstGeom>
        </p:spPr>
      </p:pic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10497" y="5166960"/>
            <a:ext cx="254164" cy="254164"/>
          </a:xfrm>
          <a:prstGeom prst="rect">
            <a:avLst/>
          </a:prstGeom>
        </p:spPr>
      </p:pic>
      <p:pic>
        <p:nvPicPr>
          <p:cNvPr id="16" name="Object 1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62397" y="3445857"/>
            <a:ext cx="1327779" cy="1327779"/>
          </a:xfrm>
          <a:prstGeom prst="rect">
            <a:avLst/>
          </a:prstGeom>
        </p:spPr>
      </p:pic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65040" y="5717718"/>
            <a:ext cx="1327779" cy="1327779"/>
          </a:xfrm>
          <a:prstGeom prst="rect">
            <a:avLst/>
          </a:prstGeom>
        </p:spPr>
      </p:pic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42567" y="3575725"/>
            <a:ext cx="1327779" cy="1327779"/>
          </a:xfrm>
          <a:prstGeom prst="rect">
            <a:avLst/>
          </a:prstGeom>
        </p:spPr>
      </p:pic>
      <p:pic>
        <p:nvPicPr>
          <p:cNvPr id="20" name="Object 19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366303" y="5713331"/>
            <a:ext cx="1327779" cy="1327779"/>
          </a:xfrm>
          <a:prstGeom prst="rect">
            <a:avLst/>
          </a:prstGeom>
        </p:spPr>
      </p:pic>
      <p:sp>
        <p:nvSpPr>
          <p:cNvPr id="21" name="Object20"/>
          <p:cNvSpPr/>
          <p:nvPr/>
        </p:nvSpPr>
        <p:spPr>
          <a:xfrm>
            <a:off x="4740275" y="2543810"/>
            <a:ext cx="4894580" cy="214757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公司客服、售后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评论管理人员能快速获取产品评论分析结果，在短时间内生成分析报告交由公司决策者</a:t>
            </a:r>
            <a:endParaRPr lang="zh-CN" altLang="en-US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3" name="Object22"/>
          <p:cNvSpPr/>
          <p:nvPr/>
        </p:nvSpPr>
        <p:spPr>
          <a:xfrm>
            <a:off x="8827726" y="5930698"/>
            <a:ext cx="3322176" cy="189517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由于公司针对性的策略改进，提升了</a:t>
            </a:r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顾客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的购物体验</a:t>
            </a:r>
            <a:endParaRPr lang="zh-CN" altLang="en-US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5" name="Object24"/>
          <p:cNvSpPr/>
          <p:nvPr/>
        </p:nvSpPr>
        <p:spPr>
          <a:xfrm rot="10800000" flipV="1">
            <a:off x="1108393" y="5951968"/>
            <a:ext cx="5178692" cy="25215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公司</a:t>
            </a:r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能对用户评论进行多方面分析、处理和归纳，进而做出有针对性的经营策略。</a:t>
            </a:r>
            <a:endParaRPr lang="en-US" altLang="zh-CN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  <a:p>
            <a:pPr algn="ctr"/>
            <a:endParaRPr lang="en-US" altLang="zh-CN" sz="3600" b="1" dirty="0">
              <a:solidFill>
                <a:srgbClr val="333333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sp>
        <p:nvSpPr>
          <p:cNvPr id="29" name="Object28"/>
          <p:cNvSpPr/>
          <p:nvPr/>
        </p:nvSpPr>
        <p:spPr>
          <a:xfrm>
            <a:off x="12337415" y="2635250"/>
            <a:ext cx="4840605" cy="23609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3600" b="1" dirty="0">
                <a:solidFill>
                  <a:srgbClr val="333333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本系统可以自动处理数据，取代之前需人工分析得过程，</a:t>
            </a:r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</a:rPr>
              <a:t>减少了公司的人工成本</a:t>
            </a:r>
            <a:endParaRPr lang="zh-CN" altLang="en-US" sz="4800" b="1" dirty="0">
              <a:solidFill>
                <a:srgbClr val="FF0000"/>
              </a:solidFill>
              <a:latin typeface="微软雅黑 Light" panose="020B0502040204020203" charset="-122"/>
              <a:ea typeface="微软雅黑 Light" panose="020B0502040204020203" charset="-122"/>
              <a:cs typeface="Noto Sans S Chinese Regular" pitchFamily="34" charset="-120"/>
            </a:endParaRPr>
          </a:p>
        </p:txBody>
      </p:sp>
      <p:pic>
        <p:nvPicPr>
          <p:cNvPr id="31" name="Object 30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17291" y="3872473"/>
            <a:ext cx="417993" cy="474547"/>
          </a:xfrm>
          <a:prstGeom prst="rect">
            <a:avLst/>
          </a:prstGeom>
        </p:spPr>
      </p:pic>
      <p:pic>
        <p:nvPicPr>
          <p:cNvPr id="32" name="Object 31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84860" y="4018242"/>
            <a:ext cx="443193" cy="442745"/>
          </a:xfrm>
          <a:prstGeom prst="rect">
            <a:avLst/>
          </a:prstGeom>
        </p:spPr>
      </p:pic>
      <p:pic>
        <p:nvPicPr>
          <p:cNvPr id="34" name="Object 33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43564" y="6105970"/>
            <a:ext cx="455457" cy="500016"/>
          </a:xfrm>
          <a:prstGeom prst="rect">
            <a:avLst/>
          </a:prstGeom>
        </p:spPr>
      </p:pic>
      <p:pic>
        <p:nvPicPr>
          <p:cNvPr id="35" name="Object 34" descr="preencoded.png"/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3810497" y="6132621"/>
            <a:ext cx="439393" cy="489200"/>
          </a:xfrm>
          <a:prstGeom prst="rect">
            <a:avLst/>
          </a:prstGeom>
        </p:spPr>
      </p:pic>
      <p:pic>
        <p:nvPicPr>
          <p:cNvPr id="37" name="Object 2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659081" y="107348"/>
            <a:ext cx="1119795" cy="1119795"/>
          </a:xfrm>
          <a:prstGeom prst="rect">
            <a:avLst/>
          </a:prstGeom>
        </p:spPr>
      </p:pic>
      <p:pic>
        <p:nvPicPr>
          <p:cNvPr id="38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9205" y="177224"/>
            <a:ext cx="980044" cy="980044"/>
          </a:xfrm>
          <a:prstGeom prst="rect">
            <a:avLst/>
          </a:prstGeom>
        </p:spPr>
      </p:pic>
      <p:pic>
        <p:nvPicPr>
          <p:cNvPr id="39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6436" y="239993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82320" y="-94615"/>
            <a:ext cx="3589655" cy="161290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41148" y="398483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247255" y="308610"/>
            <a:ext cx="3033395" cy="1369695"/>
            <a:chOff x="11435" y="1510"/>
            <a:chExt cx="4777" cy="2157"/>
          </a:xfrm>
        </p:grpSpPr>
        <p:sp>
          <p:nvSpPr>
            <p:cNvPr id="4" name="椭圆 3"/>
            <p:cNvSpPr/>
            <p:nvPr/>
          </p:nvSpPr>
          <p:spPr>
            <a:xfrm>
              <a:off x="11435" y="1510"/>
              <a:ext cx="4777" cy="215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Object10"/>
            <p:cNvSpPr/>
            <p:nvPr/>
          </p:nvSpPr>
          <p:spPr>
            <a:xfrm>
              <a:off x="12937" y="1762"/>
              <a:ext cx="2427" cy="165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影响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4603095" y="6231255"/>
            <a:ext cx="18535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800" b="1" dirty="0">
                <a:solidFill>
                  <a:srgbClr val="FF0000"/>
                </a:solidFill>
                <a:latin typeface="微软雅黑 Light" panose="020B0502040204020203" charset="-122"/>
                <a:ea typeface="微软雅黑 Light" panose="020B0502040204020203" charset="-122"/>
                <a:cs typeface="Noto Sans S Chinese Regular" pitchFamily="34" charset="-120"/>
                <a:sym typeface="+mn-ea"/>
              </a:rPr>
              <a:t>成本</a:t>
            </a:r>
            <a:endParaRPr lang="zh-CN" altLang="en-US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1351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rgbClr val="3B476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项目介绍</a:t>
            </a:r>
            <a:endParaRPr lang="zh-CN" altLang="en-US" sz="8000" b="1" dirty="0">
              <a:solidFill>
                <a:srgbClr val="3B476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01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30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6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5" y="9448267"/>
            <a:ext cx="854505" cy="854505"/>
          </a:xfrm>
          <a:prstGeom prst="rect">
            <a:avLst/>
          </a:prstGeom>
        </p:spPr>
      </p:pic>
      <p:sp>
        <p:nvSpPr>
          <p:cNvPr id="21" name="Object20"/>
          <p:cNvSpPr/>
          <p:nvPr/>
        </p:nvSpPr>
        <p:spPr>
          <a:xfrm>
            <a:off x="328295" y="4886960"/>
            <a:ext cx="563245" cy="207835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Object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59080" y="107348"/>
            <a:ext cx="1119795" cy="1119795"/>
          </a:xfrm>
          <a:prstGeom prst="rect">
            <a:avLst/>
          </a:prstGeom>
        </p:spPr>
      </p:pic>
      <p:pic>
        <p:nvPicPr>
          <p:cNvPr id="29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9204" y="177224"/>
            <a:ext cx="980044" cy="980044"/>
          </a:xfrm>
          <a:prstGeom prst="rect">
            <a:avLst/>
          </a:prstGeom>
        </p:spPr>
      </p:pic>
      <p:pic>
        <p:nvPicPr>
          <p:cNvPr id="30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6435" y="239993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21" y="-94615"/>
            <a:ext cx="3589655" cy="161290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41149" y="398483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793355" y="308610"/>
            <a:ext cx="3033395" cy="1369695"/>
            <a:chOff x="11435" y="1510"/>
            <a:chExt cx="4777" cy="2157"/>
          </a:xfrm>
        </p:grpSpPr>
        <p:sp>
          <p:nvSpPr>
            <p:cNvPr id="4" name="椭圆 3"/>
            <p:cNvSpPr/>
            <p:nvPr/>
          </p:nvSpPr>
          <p:spPr>
            <a:xfrm>
              <a:off x="11435" y="1510"/>
              <a:ext cx="4777" cy="215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Object10"/>
            <p:cNvSpPr/>
            <p:nvPr/>
          </p:nvSpPr>
          <p:spPr>
            <a:xfrm>
              <a:off x="11953" y="1762"/>
              <a:ext cx="3996" cy="1653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经济可行性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左大括号 12"/>
          <p:cNvSpPr/>
          <p:nvPr/>
        </p:nvSpPr>
        <p:spPr>
          <a:xfrm>
            <a:off x="1207770" y="2178685"/>
            <a:ext cx="897255" cy="7487920"/>
          </a:xfrm>
          <a:prstGeom prst="leftBrace">
            <a:avLst>
              <a:gd name="adj1" fmla="val 8333"/>
              <a:gd name="adj2" fmla="val 50000"/>
            </a:avLst>
          </a:prstGeom>
          <a:ln w="539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bject20"/>
          <p:cNvSpPr/>
          <p:nvPr/>
        </p:nvSpPr>
        <p:spPr>
          <a:xfrm>
            <a:off x="1765300" y="2291080"/>
            <a:ext cx="2350770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基本建设投资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65300" y="2785745"/>
            <a:ext cx="448056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.开发工具：500元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.数据库管理软件：500元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.安全与保密设备：1000元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Object20"/>
          <p:cNvSpPr/>
          <p:nvPr/>
        </p:nvSpPr>
        <p:spPr>
          <a:xfrm>
            <a:off x="1648460" y="4392295"/>
            <a:ext cx="2821305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其他一次性支出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65300" y="4886960"/>
            <a:ext cx="5657850" cy="2245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a．系统研究：200元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b．开发计划研究：100元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c．数据库的建立：100元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d．检查、技术管理性费用：500元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e．培训、开发人员支出：1000元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Object20"/>
          <p:cNvSpPr/>
          <p:nvPr/>
        </p:nvSpPr>
        <p:spPr>
          <a:xfrm>
            <a:off x="1531620" y="7281545"/>
            <a:ext cx="3322320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其他非一次性支出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65300" y="7776210"/>
            <a:ext cx="5662295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a．设备的租用维护：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10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000元/年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b．软件维护费用：500元/年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c．公用设备：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000元/年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d．其他经常性的支出：</a:t>
            </a:r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000元/年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4" name="左大括号 33"/>
          <p:cNvSpPr/>
          <p:nvPr/>
        </p:nvSpPr>
        <p:spPr>
          <a:xfrm flipH="1">
            <a:off x="7011035" y="2291080"/>
            <a:ext cx="761365" cy="7375525"/>
          </a:xfrm>
          <a:prstGeom prst="leftBrace">
            <a:avLst>
              <a:gd name="adj1" fmla="val 8333"/>
              <a:gd name="adj2" fmla="val 10688"/>
            </a:avLst>
          </a:prstGeom>
          <a:ln w="539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056245" y="2785745"/>
            <a:ext cx="32181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21400</a:t>
            </a:r>
            <a:r>
              <a:rPr lang="zh-CN" altLang="en-US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</a:t>
            </a:r>
            <a:r>
              <a:rPr lang="en-US" altLang="zh-CN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endParaRPr lang="zh-CN" altLang="en-US" sz="4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6" name="Object20"/>
          <p:cNvSpPr/>
          <p:nvPr/>
        </p:nvSpPr>
        <p:spPr>
          <a:xfrm>
            <a:off x="16191230" y="5120005"/>
            <a:ext cx="725170" cy="16052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左大括号 36"/>
          <p:cNvSpPr/>
          <p:nvPr/>
        </p:nvSpPr>
        <p:spPr>
          <a:xfrm>
            <a:off x="10720070" y="2178685"/>
            <a:ext cx="897255" cy="7487920"/>
          </a:xfrm>
          <a:prstGeom prst="leftBrace">
            <a:avLst>
              <a:gd name="adj1" fmla="val 8333"/>
              <a:gd name="adj2" fmla="val 72820"/>
            </a:avLst>
          </a:prstGeom>
          <a:ln w="539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大括号 37"/>
          <p:cNvSpPr/>
          <p:nvPr/>
        </p:nvSpPr>
        <p:spPr>
          <a:xfrm flipH="1">
            <a:off x="15214600" y="2347595"/>
            <a:ext cx="761365" cy="7375525"/>
          </a:xfrm>
          <a:prstGeom prst="leftBrace">
            <a:avLst>
              <a:gd name="adj1" fmla="val 8333"/>
              <a:gd name="adj2" fmla="val 47912"/>
            </a:avLst>
          </a:prstGeom>
          <a:ln w="539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Object20"/>
          <p:cNvSpPr/>
          <p:nvPr/>
        </p:nvSpPr>
        <p:spPr>
          <a:xfrm>
            <a:off x="10826750" y="2347595"/>
            <a:ext cx="4761230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一次性收益</a:t>
            </a:r>
            <a:r>
              <a:rPr lang="en-US" altLang="zh-CN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非一次性收益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1160760" y="2842260"/>
            <a:ext cx="4427220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评论分析管理人员从5人减至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人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节省成本1</a:t>
            </a: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000/月；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产品负面问题处理率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上升20%；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产品总差评率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降低5%。</a:t>
            </a: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2" name="Object20"/>
          <p:cNvSpPr/>
          <p:nvPr/>
        </p:nvSpPr>
        <p:spPr>
          <a:xfrm>
            <a:off x="11160760" y="6345555"/>
            <a:ext cx="2696210" cy="49466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2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不可定量的收益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1160760" y="6914515"/>
            <a:ext cx="442722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新系统服务使用方便，吸引更多顾客使用</a:t>
            </a:r>
            <a:r>
              <a:rPr 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 fontAlgn="auto">
              <a:lnSpc>
                <a:spcPct val="150000"/>
              </a:lnSpc>
            </a:pPr>
            <a:r>
              <a: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降低评论文本分析错误率，提升整体运行效率。</a:t>
            </a:r>
            <a:endParaRPr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465060" y="7175500"/>
            <a:ext cx="32181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12000</a:t>
            </a:r>
            <a:r>
              <a:rPr lang="zh-CN" altLang="en-US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元</a:t>
            </a:r>
            <a:r>
              <a:rPr lang="en-US" altLang="zh-CN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endParaRPr lang="zh-CN" altLang="en-US" sz="40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88685" y="3096895"/>
            <a:ext cx="5371465" cy="529590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9789922" y="3028910"/>
            <a:ext cx="567630" cy="699968"/>
          </a:xfrm>
          <a:custGeom>
            <a:avLst/>
            <a:gdLst/>
            <a:ahLst/>
            <a:cxnLst/>
            <a:rect l="l" t="t" r="r" b="b"/>
            <a:pathLst>
              <a:path w="567630" h="699968">
                <a:moveTo>
                  <a:pt x="0" y="699968"/>
                </a:moveTo>
                <a:lnTo>
                  <a:pt x="56763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2" name="Object11"/>
          <p:cNvSpPr/>
          <p:nvPr/>
        </p:nvSpPr>
        <p:spPr>
          <a:xfrm>
            <a:off x="10343411" y="3032999"/>
            <a:ext cx="1068650" cy="0"/>
          </a:xfrm>
          <a:custGeom>
            <a:avLst/>
            <a:gdLst/>
            <a:ahLst/>
            <a:cxnLst/>
            <a:rect l="l" t="t" r="r" b="b"/>
            <a:pathLst>
              <a:path w="1068650">
                <a:moveTo>
                  <a:pt x="0" y="0"/>
                </a:moveTo>
                <a:lnTo>
                  <a:pt x="106865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6" name="Object15"/>
          <p:cNvSpPr/>
          <p:nvPr/>
        </p:nvSpPr>
        <p:spPr>
          <a:xfrm>
            <a:off x="6969420" y="3088507"/>
            <a:ext cx="677765" cy="699968"/>
          </a:xfrm>
          <a:custGeom>
            <a:avLst/>
            <a:gdLst/>
            <a:ahLst/>
            <a:cxnLst/>
            <a:rect l="l" t="t" r="r" b="b"/>
            <a:pathLst>
              <a:path w="677765" h="699968">
                <a:moveTo>
                  <a:pt x="677765" y="699968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5856048" y="3096595"/>
            <a:ext cx="1111595" cy="0"/>
          </a:xfrm>
          <a:custGeom>
            <a:avLst/>
            <a:gdLst/>
            <a:ahLst/>
            <a:cxnLst/>
            <a:rect l="l" t="t" r="r" b="b"/>
            <a:pathLst>
              <a:path w="1111595">
                <a:moveTo>
                  <a:pt x="0" y="0"/>
                </a:moveTo>
                <a:lnTo>
                  <a:pt x="111159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9" name="Object18"/>
          <p:cNvSpPr/>
          <p:nvPr/>
        </p:nvSpPr>
        <p:spPr>
          <a:xfrm>
            <a:off x="11608435" y="2797810"/>
            <a:ext cx="501967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用户使用可行性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0" name="Object19"/>
          <p:cNvSpPr/>
          <p:nvPr/>
        </p:nvSpPr>
        <p:spPr>
          <a:xfrm>
            <a:off x="11546205" y="4021455"/>
            <a:ext cx="4777105" cy="238823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本系统操作简单，设计有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直观易操作的可视化界面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并配备有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使用文档</a:t>
            </a:r>
            <a:r>
              <a:rPr lang="zh-CN" altLang="en-US" sz="32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可保证软件的正常使用。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Object20"/>
          <p:cNvSpPr/>
          <p:nvPr/>
        </p:nvSpPr>
        <p:spPr>
          <a:xfrm>
            <a:off x="194945" y="2797810"/>
            <a:ext cx="4777105" cy="5302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技术可行性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21"/>
          <p:cNvSpPr/>
          <p:nvPr/>
        </p:nvSpPr>
        <p:spPr>
          <a:xfrm>
            <a:off x="676910" y="4607560"/>
            <a:ext cx="5311775" cy="33096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本系统采用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SQL Server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的相关数据库技术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来存储、管理用户评论信息等数据对象；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基于深度学习的情感分析模型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SKEP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来完成用户评论数据属性抽取、属性级情感分析及观点聚类等情感分析功能；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just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相关可视化技术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定制可视化前端界面。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8" name="Object 2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59081" y="107348"/>
            <a:ext cx="1119795" cy="1119795"/>
          </a:xfrm>
          <a:prstGeom prst="rect">
            <a:avLst/>
          </a:prstGeom>
        </p:spPr>
      </p:pic>
      <p:pic>
        <p:nvPicPr>
          <p:cNvPr id="29" name="Object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9205" y="177224"/>
            <a:ext cx="980044" cy="980044"/>
          </a:xfrm>
          <a:prstGeom prst="rect">
            <a:avLst/>
          </a:prstGeom>
        </p:spPr>
      </p:pic>
      <p:pic>
        <p:nvPicPr>
          <p:cNvPr id="30" name="Object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6436" y="239993"/>
            <a:ext cx="854505" cy="854505"/>
          </a:xfrm>
          <a:prstGeom prst="rect">
            <a:avLst/>
          </a:prstGeom>
        </p:spPr>
      </p:pic>
      <p:pic>
        <p:nvPicPr>
          <p:cNvPr id="2" name="Object 13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320" y="-94615"/>
            <a:ext cx="3589655" cy="1612900"/>
          </a:xfrm>
          <a:prstGeom prst="rect">
            <a:avLst/>
          </a:prstGeom>
        </p:spPr>
      </p:pic>
      <p:sp>
        <p:nvSpPr>
          <p:cNvPr id="6" name="Object5"/>
          <p:cNvSpPr/>
          <p:nvPr/>
        </p:nvSpPr>
        <p:spPr>
          <a:xfrm>
            <a:off x="941148" y="398483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可行性分析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718" y="4589570"/>
            <a:ext cx="5249374" cy="5249374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3531" y="5211382"/>
            <a:ext cx="4005749" cy="4005749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9280" y="4917132"/>
            <a:ext cx="4594250" cy="4594250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497637" y="678286"/>
            <a:ext cx="8273118" cy="8273118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411165" y="473271"/>
            <a:ext cx="8813778" cy="8813778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367133" y="1517303"/>
            <a:ext cx="6725714" cy="6725714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861184" y="1023252"/>
            <a:ext cx="7713816" cy="7713816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3019" y="17574"/>
            <a:ext cx="5249374" cy="524937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831" y="639386"/>
            <a:ext cx="4005749" cy="4005749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0581" y="214508"/>
            <a:ext cx="4594250" cy="4594250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403" y="4275223"/>
            <a:ext cx="1828800" cy="1283818"/>
          </a:xfrm>
          <a:prstGeom prst="rect">
            <a:avLst/>
          </a:prstGeom>
        </p:spPr>
      </p:pic>
      <p:sp>
        <p:nvSpPr>
          <p:cNvPr id="13" name="Object12"/>
          <p:cNvSpPr/>
          <p:nvPr/>
        </p:nvSpPr>
        <p:spPr>
          <a:xfrm>
            <a:off x="7793355" y="3481070"/>
            <a:ext cx="4675505" cy="17576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88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88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bject13"/>
          <p:cNvSpPr/>
          <p:nvPr/>
        </p:nvSpPr>
        <p:spPr>
          <a:xfrm>
            <a:off x="5547021" y="3481128"/>
            <a:ext cx="7656125" cy="53035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sz="1500" dirty="0"/>
          </a:p>
        </p:txBody>
      </p:sp>
      <p:sp>
        <p:nvSpPr>
          <p:cNvPr id="15" name="Object14"/>
          <p:cNvSpPr/>
          <p:nvPr/>
        </p:nvSpPr>
        <p:spPr>
          <a:xfrm>
            <a:off x="5667238" y="5892182"/>
            <a:ext cx="4604425" cy="0"/>
          </a:xfrm>
          <a:custGeom>
            <a:avLst/>
            <a:gdLst/>
            <a:ahLst/>
            <a:cxnLst/>
            <a:rect l="l" t="t" r="r" b="b"/>
            <a:pathLst>
              <a:path w="4604425">
                <a:moveTo>
                  <a:pt x="0" y="0"/>
                </a:moveTo>
                <a:lnTo>
                  <a:pt x="4604425" y="0"/>
                </a:lnTo>
              </a:path>
            </a:pathLst>
          </a:custGeom>
          <a:noFill/>
          <a:ln w="19050">
            <a:solidFill>
              <a:srgbClr val="C4C4C4"/>
            </a:solidFill>
            <a:prstDash val="solid"/>
            <a:headEnd type="none"/>
            <a:tailEnd type="none"/>
          </a:ln>
        </p:spPr>
      </p:sp>
      <p:sp>
        <p:nvSpPr>
          <p:cNvPr id="17" name="Object16"/>
          <p:cNvSpPr/>
          <p:nvPr/>
        </p:nvSpPr>
        <p:spPr>
          <a:xfrm>
            <a:off x="6402947" y="6181618"/>
            <a:ext cx="3240345" cy="47548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组长：刘臻劼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组员：周德栋</a:t>
            </a:r>
            <a:endParaRPr lang="en-US" altLang="zh-CN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韩靖怡</a:t>
            </a:r>
            <a:endParaRPr lang="zh-CN" alt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610861" y="6059805"/>
            <a:ext cx="596900" cy="596900"/>
            <a:chOff x="8856" y="10173"/>
            <a:chExt cx="940" cy="940"/>
          </a:xfrm>
        </p:grpSpPr>
        <p:pic>
          <p:nvPicPr>
            <p:cNvPr id="16" name="Object 15" descr="preencoded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56" y="10173"/>
              <a:ext cx="941" cy="941"/>
            </a:xfrm>
            <a:prstGeom prst="rect">
              <a:avLst/>
            </a:prstGeom>
          </p:spPr>
        </p:pic>
        <p:pic>
          <p:nvPicPr>
            <p:cNvPr id="18" name="Object 17" descr="preencoded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71" y="10388"/>
              <a:ext cx="511" cy="511"/>
            </a:xfrm>
            <a:prstGeom prst="rect">
              <a:avLst/>
            </a:prstGeom>
          </p:spPr>
        </p:pic>
      </p:grpSp>
      <p:sp>
        <p:nvSpPr>
          <p:cNvPr id="20" name="Object19"/>
          <p:cNvSpPr/>
          <p:nvPr/>
        </p:nvSpPr>
        <p:spPr>
          <a:xfrm>
            <a:off x="10650856" y="6520815"/>
            <a:ext cx="4350385" cy="47561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汇报</a:t>
            </a:r>
            <a:r>
              <a:rPr lang="en-US" sz="4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日期：2022.04.24</a:t>
            </a:r>
            <a:endParaRPr lang="en-US" sz="40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9822816" y="6073775"/>
            <a:ext cx="596900" cy="596900"/>
            <a:chOff x="15470" y="10173"/>
            <a:chExt cx="940" cy="940"/>
          </a:xfrm>
        </p:grpSpPr>
        <p:pic>
          <p:nvPicPr>
            <p:cNvPr id="19" name="Object 18" descr="preencoded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470" y="10173"/>
              <a:ext cx="941" cy="941"/>
            </a:xfrm>
            <a:prstGeom prst="rect">
              <a:avLst/>
            </a:prstGeom>
          </p:spPr>
        </p:pic>
        <p:pic>
          <p:nvPicPr>
            <p:cNvPr id="21" name="Object 20" descr="preencoded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707" y="10409"/>
              <a:ext cx="468" cy="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782320" y="-94615"/>
            <a:ext cx="4401185" cy="1569720"/>
            <a:chOff x="1232" y="-149"/>
            <a:chExt cx="6931" cy="2472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32" y="-149"/>
              <a:ext cx="4458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505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782489" y="2063870"/>
            <a:ext cx="7722637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● 项目名称</a:t>
            </a:r>
            <a:endParaRPr lang="zh-CN" altLang="en-US" sz="4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782320" y="5044440"/>
            <a:ext cx="11391265" cy="118554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情感分析旨在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对带有情感色彩的主观性文本进行分析、处理、归纳和推理</a:t>
            </a: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" name="图片占位符 6" descr="摩天大楼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>
          <a:xfrm>
            <a:off x="10941685" y="-94615"/>
            <a:ext cx="6614160" cy="6061710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</p:spPr>
      </p:pic>
      <p:sp>
        <p:nvSpPr>
          <p:cNvPr id="21" name="文本框 20"/>
          <p:cNvSpPr txBox="1"/>
          <p:nvPr/>
        </p:nvSpPr>
        <p:spPr>
          <a:xfrm>
            <a:off x="1435450" y="2880483"/>
            <a:ext cx="9847956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产品评论细粒度情感分析系统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13" name="Object10"/>
          <p:cNvSpPr/>
          <p:nvPr/>
        </p:nvSpPr>
        <p:spPr>
          <a:xfrm>
            <a:off x="782489" y="3886955"/>
            <a:ext cx="7722637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● 项目背景</a:t>
            </a:r>
            <a:endParaRPr lang="zh-CN" altLang="en-US" sz="4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8" name="图片占位符 6" descr="摩天大楼"/>
          <p:cNvPicPr>
            <a:picLocks noChangeAspect="1"/>
          </p:cNvPicPr>
          <p:nvPr/>
        </p:nvPicPr>
        <p:blipFill>
          <a:blip r:embed="rId11" cstate="print"/>
          <a:srcRect/>
          <a:stretch>
            <a:fillRect/>
          </a:stretch>
        </p:blipFill>
        <p:spPr>
          <a:xfrm>
            <a:off x="10941685" y="-94615"/>
            <a:ext cx="6614160" cy="6061710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</p:spPr>
      </p:pic>
      <p:sp>
        <p:nvSpPr>
          <p:cNvPr id="22" name="文本框 21"/>
          <p:cNvSpPr txBox="1"/>
          <p:nvPr/>
        </p:nvSpPr>
        <p:spPr>
          <a:xfrm>
            <a:off x="782320" y="6498590"/>
            <a:ext cx="1606550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在电商背景下用户进行评论时，往往会针对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某一产品进行多个属性的评论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，对每个属性的评论可能也会褒贬不一，因此</a:t>
            </a: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针对属性级别的情感分析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在真实的场景中会更加实用，同时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也更能给到企业用户或商家更加具体的建议。</a:t>
            </a:r>
            <a:endParaRPr lang="zh-CN" alt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782320" y="6468745"/>
            <a:ext cx="271843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3761105" y="6303010"/>
            <a:ext cx="11724005" cy="318643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）存储：支持个人信息管理；支持评论信息管理；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）数据处理与分析：能对数据进行基本预处理，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能够进行评论属性提取、属性级情感分类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，并据此得出分析报告；</a:t>
            </a:r>
            <a:endParaRPr lang="en-US" altLang="zh-CN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）可视化：系统具有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直观、详细的可视化界面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7" name="Object 7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670910" y="938667"/>
            <a:ext cx="7713816" cy="7713816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496404" y="958553"/>
            <a:ext cx="7713816" cy="7713816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447536" y="4173552"/>
            <a:ext cx="1828800" cy="1283818"/>
          </a:xfrm>
          <a:prstGeom prst="rect">
            <a:avLst/>
          </a:prstGeom>
        </p:spPr>
      </p:pic>
      <p:sp>
        <p:nvSpPr>
          <p:cNvPr id="20" name="Object11"/>
          <p:cNvSpPr/>
          <p:nvPr/>
        </p:nvSpPr>
        <p:spPr>
          <a:xfrm>
            <a:off x="3871614" y="4339420"/>
            <a:ext cx="11023600" cy="14559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绝大多数都为非计算机专业人士，需要使用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易于操作、功能友好</a:t>
            </a:r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的可视化界面。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1" name="Object10"/>
          <p:cNvSpPr/>
          <p:nvPr/>
        </p:nvSpPr>
        <p:spPr>
          <a:xfrm>
            <a:off x="782320" y="3319780"/>
            <a:ext cx="308927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用户群体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10"/>
          <p:cNvSpPr/>
          <p:nvPr/>
        </p:nvSpPr>
        <p:spPr>
          <a:xfrm>
            <a:off x="782320" y="4747260"/>
            <a:ext cx="281622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用户特征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Object10"/>
          <p:cNvSpPr/>
          <p:nvPr/>
        </p:nvSpPr>
        <p:spPr>
          <a:xfrm>
            <a:off x="782320" y="1892300"/>
            <a:ext cx="522160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系统用途</a:t>
            </a:r>
            <a:endParaRPr lang="zh-CN" altLang="en-US" sz="4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bject11"/>
          <p:cNvSpPr/>
          <p:nvPr/>
        </p:nvSpPr>
        <p:spPr>
          <a:xfrm>
            <a:off x="3871595" y="1571625"/>
            <a:ext cx="11031855" cy="12319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用于经营者对用户评论进行多方面分析、处理、归纳和推理，进而做出有针对性的经营策略改进。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sp>
        <p:nvSpPr>
          <p:cNvPr id="25" name="Object11"/>
          <p:cNvSpPr/>
          <p:nvPr/>
        </p:nvSpPr>
        <p:spPr>
          <a:xfrm>
            <a:off x="3871595" y="3023235"/>
            <a:ext cx="12319635" cy="8089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32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大、中型电子商务经营者及对应顾客。</a:t>
            </a:r>
            <a:endParaRPr lang="zh-CN" altLang="en-US" sz="3200" b="1" dirty="0">
              <a:solidFill>
                <a:srgbClr val="3B476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82320" y="-94615"/>
            <a:ext cx="4401185" cy="1569720"/>
            <a:chOff x="1232" y="-149"/>
            <a:chExt cx="6931" cy="2472"/>
          </a:xfrm>
        </p:grpSpPr>
        <p:pic>
          <p:nvPicPr>
            <p:cNvPr id="28" name="Object 13" descr="preencoded.png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232" y="-149"/>
              <a:ext cx="4458" cy="2472"/>
            </a:xfrm>
            <a:prstGeom prst="rect">
              <a:avLst/>
            </a:prstGeom>
          </p:spPr>
        </p:pic>
        <p:sp>
          <p:nvSpPr>
            <p:cNvPr id="29" name="Object5"/>
            <p:cNvSpPr/>
            <p:nvPr/>
          </p:nvSpPr>
          <p:spPr>
            <a:xfrm>
              <a:off x="1505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项目介绍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71351" y="464610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pic>
        <p:nvPicPr>
          <p:cNvPr id="14" name="Object 21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93617" y="1152349"/>
            <a:ext cx="7568927" cy="7568927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成员分工</a:t>
            </a:r>
            <a:endParaRPr lang="en-US" sz="8000" dirty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02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Object 13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29773" y="-224082"/>
            <a:ext cx="2830841" cy="156971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sp>
        <p:nvSpPr>
          <p:cNvPr id="7" name="Object6"/>
          <p:cNvSpPr/>
          <p:nvPr/>
        </p:nvSpPr>
        <p:spPr>
          <a:xfrm>
            <a:off x="740579" y="240964"/>
            <a:ext cx="4228631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4800" b="1" dirty="0">
                <a:solidFill>
                  <a:srgbClr val="3B47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</a:t>
            </a:r>
            <a:endParaRPr 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47524" y="776021"/>
            <a:ext cx="1828800" cy="1828800"/>
          </a:xfrm>
          <a:prstGeom prst="rect">
            <a:avLst/>
          </a:prstGeom>
        </p:spPr>
      </p:pic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03475" y="1693545"/>
            <a:ext cx="2952750" cy="911225"/>
          </a:xfrm>
          <a:prstGeom prst="rect">
            <a:avLst/>
          </a:prstGeom>
        </p:spPr>
      </p:pic>
      <p:sp>
        <p:nvSpPr>
          <p:cNvPr id="20" name="Object19"/>
          <p:cNvSpPr/>
          <p:nvPr/>
        </p:nvSpPr>
        <p:spPr>
          <a:xfrm>
            <a:off x="2619375" y="1778635"/>
            <a:ext cx="2562225" cy="6705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前期分工</a:t>
            </a:r>
            <a:endParaRPr lang="zh-CN" altLang="en-US" sz="4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bject21"/>
          <p:cNvSpPr/>
          <p:nvPr/>
        </p:nvSpPr>
        <p:spPr>
          <a:xfrm>
            <a:off x="10786376" y="1778717"/>
            <a:ext cx="2173693" cy="67059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100" dirty="0">
                <a:solidFill>
                  <a:srgbClr val="FFFFFF"/>
                </a:solidFill>
                <a:latin typeface="Noto Sans S Chinese Regular" pitchFamily="34" charset="0"/>
                <a:ea typeface="Noto Sans S Chinese Regular" pitchFamily="34" charset="-122"/>
              </a:rPr>
              <a:t>后期分工</a:t>
            </a:r>
            <a:endParaRPr lang="en-US" sz="1500" dirty="0"/>
          </a:p>
        </p:txBody>
      </p:sp>
      <p:sp>
        <p:nvSpPr>
          <p:cNvPr id="23" name="Object22"/>
          <p:cNvSpPr/>
          <p:nvPr/>
        </p:nvSpPr>
        <p:spPr>
          <a:xfrm rot="16200000">
            <a:off x="3857432" y="406782"/>
            <a:ext cx="45721" cy="4779761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26" name="Object 25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63031" y="1315416"/>
            <a:ext cx="597786" cy="663837"/>
          </a:xfrm>
          <a:prstGeom prst="rect">
            <a:avLst/>
          </a:prstGeom>
        </p:spPr>
      </p:pic>
      <p:sp>
        <p:nvSpPr>
          <p:cNvPr id="27" name="Object26"/>
          <p:cNvSpPr/>
          <p:nvPr/>
        </p:nvSpPr>
        <p:spPr>
          <a:xfrm>
            <a:off x="1490345" y="3347085"/>
            <a:ext cx="8147050" cy="598868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前期工作：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收集资料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marL="0" lvl="1" algn="just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  <a:sym typeface="+mn-ea"/>
              </a:rPr>
              <a:t>  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  <a:sym typeface="+mn-ea"/>
              </a:rPr>
              <a:t>项目规划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项目需求、可行性调研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编写可行性分析报告 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编写需求分析报告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分工：</a:t>
            </a:r>
            <a:endParaRPr lang="en-US" altLang="zh-CN" sz="4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文档草稿与修改：刘臻劼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文档修改与答辩：周德栋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文档修改与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：韩靖怡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Object22"/>
          <p:cNvSpPr/>
          <p:nvPr/>
        </p:nvSpPr>
        <p:spPr>
          <a:xfrm rot="16200000">
            <a:off x="12050746" y="361060"/>
            <a:ext cx="45721" cy="4779761"/>
          </a:xfrm>
          <a:custGeom>
            <a:avLst/>
            <a:gdLst/>
            <a:ahLst/>
            <a:cxnLst/>
            <a:rect l="l" t="t" r="r" b="b"/>
            <a:pathLst>
              <a:path h="1277600">
                <a:moveTo>
                  <a:pt x="0" y="0"/>
                </a:moveTo>
                <a:lnTo>
                  <a:pt x="0" y="1277600"/>
                </a:lnTo>
              </a:path>
            </a:pathLst>
          </a:custGeom>
          <a:noFill/>
          <a:ln w="19050">
            <a:solidFill>
              <a:srgbClr val="3B4761"/>
            </a:solidFill>
            <a:prstDash val="solid"/>
            <a:headEnd type="none"/>
            <a:tailEnd type="none"/>
          </a:ln>
        </p:spPr>
      </p:sp>
      <p:pic>
        <p:nvPicPr>
          <p:cNvPr id="8" name="Object 18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67035" y="1682115"/>
            <a:ext cx="2952750" cy="911225"/>
          </a:xfrm>
          <a:prstGeom prst="rect">
            <a:avLst/>
          </a:prstGeom>
        </p:spPr>
      </p:pic>
      <p:sp>
        <p:nvSpPr>
          <p:cNvPr id="14" name="Object19"/>
          <p:cNvSpPr/>
          <p:nvPr/>
        </p:nvSpPr>
        <p:spPr>
          <a:xfrm>
            <a:off x="10762615" y="1767205"/>
            <a:ext cx="2562225" cy="6705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4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后期工作</a:t>
            </a:r>
            <a:endParaRPr lang="zh-CN" altLang="en-US" sz="4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bject26"/>
          <p:cNvSpPr/>
          <p:nvPr/>
        </p:nvSpPr>
        <p:spPr>
          <a:xfrm>
            <a:off x="9408795" y="3513455"/>
            <a:ext cx="8147050" cy="238188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just"/>
            <a:r>
              <a:rPr lang="zh-CN" altLang="en-US" sz="4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后期工作：</a:t>
            </a:r>
            <a:endParaRPr lang="en-US" altLang="zh-CN" sz="4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数据采集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数据预处理与分析</a:t>
            </a:r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r>
              <a:rPr lang="zh-CN" altLang="en-US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可视化界面制作</a:t>
            </a:r>
            <a:r>
              <a:rPr lang="en-US" altLang="zh-CN" sz="4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ans S Chinese Regular" pitchFamily="34" charset="-120"/>
              </a:rPr>
              <a:t>	</a:t>
            </a:r>
            <a:endParaRPr lang="en-US" altLang="zh-CN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Noto Sans S Chinese Regular" pitchFamily="34" charset="-120"/>
            </a:endParaRPr>
          </a:p>
          <a:p>
            <a:pPr lvl="1" algn="just"/>
            <a:endParaRPr lang="zh-CN" altLang="en-US" sz="4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71351" y="530871"/>
            <a:ext cx="8813778" cy="8813778"/>
          </a:xfrm>
          <a:prstGeom prst="rect">
            <a:avLst/>
          </a:prstGeom>
        </p:spPr>
      </p:pic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5383" y="1574903"/>
            <a:ext cx="6725714" cy="6725714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1332" y="1080852"/>
            <a:ext cx="7713816" cy="7713816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2624687" y="2313073"/>
            <a:ext cx="5249374" cy="5249374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2002875" y="2934885"/>
            <a:ext cx="4005749" cy="4005749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2297125" y="2640635"/>
            <a:ext cx="4594250" cy="459425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4931793" y="2313073"/>
            <a:ext cx="5249374" cy="5249374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553605" y="2934885"/>
            <a:ext cx="4005749" cy="4005749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259355" y="2640635"/>
            <a:ext cx="4594250" cy="4594250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5917876" y="4654635"/>
            <a:ext cx="5720729" cy="22860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需求分析</a:t>
            </a:r>
            <a:endParaRPr lang="en-US" sz="8000" dirty="0">
              <a:solidFill>
                <a:schemeClr val="accent1">
                  <a:lumMod val="60000"/>
                  <a:lumOff val="40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5917876" y="2713058"/>
            <a:ext cx="5720729" cy="17373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9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S Chinese Regular" pitchFamily="34" charset="0"/>
                <a:ea typeface="Noto Sans S Chinese Regular" pitchFamily="34" charset="-122"/>
                <a:cs typeface="Noto Sans S Chinese Regular" pitchFamily="34" charset="-120"/>
              </a:rPr>
              <a:t>03</a:t>
            </a:r>
            <a:endParaRPr lang="en-US" sz="15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Object12"/>
          <p:cNvSpPr/>
          <p:nvPr/>
        </p:nvSpPr>
        <p:spPr>
          <a:xfrm>
            <a:off x="7814469" y="4450418"/>
            <a:ext cx="1927543" cy="0"/>
          </a:xfrm>
          <a:custGeom>
            <a:avLst/>
            <a:gdLst/>
            <a:ahLst/>
            <a:cxnLst/>
            <a:rect l="l" t="t" r="r" b="b"/>
            <a:pathLst>
              <a:path w="1927543">
                <a:moveTo>
                  <a:pt x="0" y="0"/>
                </a:moveTo>
                <a:lnTo>
                  <a:pt x="1927543" y="0"/>
                </a:lnTo>
              </a:path>
            </a:pathLst>
          </a:custGeom>
          <a:noFill/>
          <a:ln w="57150">
            <a:solidFill>
              <a:srgbClr val="3B4761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559898" y="398656"/>
            <a:ext cx="1119795" cy="1119795"/>
          </a:xfrm>
          <a:prstGeom prst="rect">
            <a:avLst/>
          </a:prstGeom>
        </p:spPr>
      </p:pic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90022" y="468532"/>
            <a:ext cx="980044" cy="980044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427253" y="531301"/>
            <a:ext cx="854505" cy="85450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666750" y="-136525"/>
            <a:ext cx="4371975" cy="1569720"/>
            <a:chOff x="1050" y="-215"/>
            <a:chExt cx="6885" cy="2472"/>
          </a:xfrm>
        </p:grpSpPr>
        <p:pic>
          <p:nvPicPr>
            <p:cNvPr id="14" name="Object 13" descr="preencoded.png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50" y="-215"/>
              <a:ext cx="4458" cy="2472"/>
            </a:xfrm>
            <a:prstGeom prst="rect">
              <a:avLst/>
            </a:prstGeom>
          </p:spPr>
        </p:pic>
        <p:sp>
          <p:nvSpPr>
            <p:cNvPr id="6" name="Object5"/>
            <p:cNvSpPr/>
            <p:nvPr/>
          </p:nvSpPr>
          <p:spPr>
            <a:xfrm>
              <a:off x="1277" y="628"/>
              <a:ext cx="6659" cy="1008"/>
            </a:xfrm>
            <a:prstGeom prst="rect">
              <a:avLst/>
            </a:prstGeom>
            <a:noFill/>
          </p:spPr>
          <p:txBody>
            <a:bodyPr wrap="square" rtlCol="0" anchor="ctr"/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需求分析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190929" y="9315622"/>
            <a:ext cx="1119795" cy="1119795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60805" y="9385498"/>
            <a:ext cx="980044" cy="980044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23574" y="9448267"/>
            <a:ext cx="854505" cy="854505"/>
          </a:xfrm>
          <a:prstGeom prst="rect">
            <a:avLst/>
          </a:prstGeom>
        </p:spPr>
      </p:pic>
      <p:pic>
        <p:nvPicPr>
          <p:cNvPr id="18" name="Object 7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741355" y="-1231902"/>
            <a:ext cx="7713816" cy="7713816"/>
          </a:xfrm>
          <a:prstGeom prst="rect">
            <a:avLst/>
          </a:prstGeom>
        </p:spPr>
      </p:pic>
      <p:pic>
        <p:nvPicPr>
          <p:cNvPr id="19" name="Object 11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868907" y="1983097"/>
            <a:ext cx="1828800" cy="1283818"/>
          </a:xfrm>
          <a:prstGeom prst="rect">
            <a:avLst/>
          </a:prstGeom>
        </p:spPr>
      </p:pic>
      <p:sp>
        <p:nvSpPr>
          <p:cNvPr id="15" name="Object11"/>
          <p:cNvSpPr/>
          <p:nvPr/>
        </p:nvSpPr>
        <p:spPr>
          <a:xfrm>
            <a:off x="4017645" y="5608955"/>
            <a:ext cx="12646025" cy="8731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数据流图、数据字典与</a:t>
            </a:r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E-R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图来</a:t>
            </a: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对需求进行结构化系统分析</a:t>
            </a:r>
            <a:endParaRPr lang="zh-CN" altLang="en-US" sz="4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Object10"/>
          <p:cNvSpPr/>
          <p:nvPr/>
        </p:nvSpPr>
        <p:spPr>
          <a:xfrm>
            <a:off x="2082165" y="2305050"/>
            <a:ext cx="177863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lang="zh-CN" altLang="en-US" sz="6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bject10"/>
          <p:cNvSpPr/>
          <p:nvPr/>
        </p:nvSpPr>
        <p:spPr>
          <a:xfrm>
            <a:off x="2092325" y="5318760"/>
            <a:ext cx="1838325" cy="64008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zh-CN" altLang="en-US" sz="6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工具：</a:t>
            </a:r>
            <a:endParaRPr lang="zh-CN" altLang="en-US" sz="6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11"/>
          <p:cNvSpPr/>
          <p:nvPr/>
        </p:nvSpPr>
        <p:spPr>
          <a:xfrm>
            <a:off x="3930015" y="1983105"/>
            <a:ext cx="12015470" cy="9620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采用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结构化分析方法</a:t>
            </a: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与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信息建模法</a:t>
            </a:r>
            <a:r>
              <a:rPr lang="zh-CN" altLang="en-US" sz="4800" b="1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来进行需求分析</a:t>
            </a:r>
            <a:endParaRPr lang="zh-CN" altLang="en-US" sz="48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ags/tag10.xml><?xml version="1.0" encoding="utf-8"?>
<p:tagLst xmlns:p="http://schemas.openxmlformats.org/presentationml/2006/main">
  <p:tag name="KSO_WM_UNIT_TABLE_BEAUTIFY" val="smartTable{0963a951-c0d1-44fc-aeba-b104ed462ae0}"/>
  <p:tag name="TABLE_ENDDRAG_ORIGIN_RECT" val="614*226"/>
  <p:tag name="TABLE_ENDDRAG_RECT" val="631*179*614*226"/>
</p:tagLst>
</file>

<file path=ppt/tags/tag11.xml><?xml version="1.0" encoding="utf-8"?>
<p:tagLst xmlns:p="http://schemas.openxmlformats.org/presentationml/2006/main">
  <p:tag name="KSO_WM_UNIT_TABLE_BEAUTIFY" val="smartTable{6b44787b-01ce-43da-96fd-92394888c16e}"/>
  <p:tag name="TABLE_ENDDRAG_ORIGIN_RECT" val="960*373"/>
  <p:tag name="TABLE_ENDDRAG_RECT" val="373*182*960*373"/>
</p:tagLst>
</file>

<file path=ppt/tags/tag12.xml><?xml version="1.0" encoding="utf-8"?>
<p:tagLst xmlns:p="http://schemas.openxmlformats.org/presentationml/2006/main">
  <p:tag name="KSO_WM_UNIT_TABLE_BEAUTIFY" val="smartTable{35c31678-44a3-46f1-9991-dbf8130b97fa}"/>
</p:tagLst>
</file>

<file path=ppt/tags/tag13.xml><?xml version="1.0" encoding="utf-8"?>
<p:tagLst xmlns:p="http://schemas.openxmlformats.org/presentationml/2006/main">
  <p:tag name="KSO_WM_UNIT_TABLE_BEAUTIFY" val="smartTable{a160c7d8-d092-4111-a319-c8482ebf3587}"/>
</p:tagLst>
</file>

<file path=ppt/tags/tag14.xml><?xml version="1.0" encoding="utf-8"?>
<p:tagLst xmlns:p="http://schemas.openxmlformats.org/presentationml/2006/main">
  <p:tag name="KSO_WM_UNIT_TABLE_BEAUTIFY" val="smartTable{998db102-c1d4-4d44-b07b-b0974eb822b5}"/>
</p:tagLst>
</file>

<file path=ppt/tags/tag2.xml><?xml version="1.0" encoding="utf-8"?>
<p:tagLst xmlns:p="http://schemas.openxmlformats.org/presentationml/2006/main">
  <p:tag name="KSO_WM_UNIT_TABLE_BEAUTIFY" val="smartTable{8377fd2e-fea6-4aa0-9e74-0bdb80263026}"/>
  <p:tag name="TABLE_ENDDRAG_ORIGIN_RECT" val="524*198"/>
  <p:tag name="TABLE_ENDDRAG_RECT" val="827*357*525*198"/>
</p:tagLst>
</file>

<file path=ppt/tags/tag3.xml><?xml version="1.0" encoding="utf-8"?>
<p:tagLst xmlns:p="http://schemas.openxmlformats.org/presentationml/2006/main">
  <p:tag name="KSO_WM_UNIT_TABLE_BEAUTIFY" val="smartTable{ab91d7de-842f-40f8-99eb-657c0b62312e}"/>
</p:tagLst>
</file>

<file path=ppt/tags/tag4.xml><?xml version="1.0" encoding="utf-8"?>
<p:tagLst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ags/tag5.xml><?xml version="1.0" encoding="utf-8"?>
<p:tagLst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ags/tag6.xml><?xml version="1.0" encoding="utf-8"?>
<p:tagLst xmlns:p="http://schemas.openxmlformats.org/presentationml/2006/main">
  <p:tag name="KSO_WM_UNIT_TABLE_BEAUTIFY" val="smartTable{8377fd2e-fea6-4aa0-9e74-0bdb80263026}"/>
  <p:tag name="TABLE_ENDDRAG_ORIGIN_RECT" val="524*198"/>
  <p:tag name="TABLE_ENDDRAG_RECT" val="827*357*525*198"/>
</p:tagLst>
</file>

<file path=ppt/tags/tag7.xml><?xml version="1.0" encoding="utf-8"?>
<p:tagLst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ags/tag8.xml><?xml version="1.0" encoding="utf-8"?>
<p:tagLst xmlns:p="http://schemas.openxmlformats.org/presentationml/2006/main">
  <p:tag name="KSO_WM_UNIT_TABLE_BEAUTIFY" val="smartTable{d4045565-5f85-4ef3-a2b9-54712ccb8708}"/>
  <p:tag name="TABLE_ENDDRAG_ORIGIN_RECT" val="509*179"/>
  <p:tag name="TABLE_ENDDRAG_RECT" val="179*356*509*179"/>
</p:tagLst>
</file>

<file path=ppt/tags/tag9.xml><?xml version="1.0" encoding="utf-8"?>
<p:tagLst xmlns:p="http://schemas.openxmlformats.org/presentationml/2006/main">
  <p:tag name="KSO_WM_UNIT_TABLE_BEAUTIFY" val="smartTable{8377fd2e-fea6-4aa0-9e74-0bdb80263026}"/>
  <p:tag name="TABLE_ENDDRAG_ORIGIN_RECT" val="524*198"/>
  <p:tag name="TABLE_ENDDRAG_RECT" val="827*357*525*19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3171</Words>
  <Application>WPS 演示</Application>
  <PresentationFormat>自定义</PresentationFormat>
  <Paragraphs>712</Paragraphs>
  <Slides>32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Noto Sans S Chinese Regular</vt:lpstr>
      <vt:lpstr>MingLiU-ExtB</vt:lpstr>
      <vt:lpstr>Noto Sans S Chinese Regular</vt:lpstr>
      <vt:lpstr>Noto Sans S Chinese Regular</vt:lpstr>
      <vt:lpstr>微软雅黑</vt:lpstr>
      <vt:lpstr>Segoe Print</vt:lpstr>
      <vt:lpstr>方正粗黑宋简体</vt:lpstr>
      <vt:lpstr>微软雅黑 Light</vt:lpstr>
      <vt:lpstr>Calibri</vt:lpstr>
      <vt:lpstr>Arial Unicode MS</vt:lpstr>
      <vt:lpstr>等线</vt:lpstr>
      <vt:lpstr>黑体</vt:lpstr>
      <vt:lpstr>Times New Roman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周子淇</cp:lastModifiedBy>
  <cp:revision>274</cp:revision>
  <dcterms:created xsi:type="dcterms:W3CDTF">2022-04-08T03:04:00Z</dcterms:created>
  <dcterms:modified xsi:type="dcterms:W3CDTF">2022-04-23T16:10:38Z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41E3BD4D5ADF40F18E8999275639D2D5</vt:lpwstr>
  </property>
  <property fmtid="{D5CDD505-2E9C-101B-9397-08002B2CF9AE}" pid="3" name="KSOProductBuildVer">
    <vt:lpwstr>2052-11.1.0.11636</vt:lpwstr>
  </property>
  <property fmtid="{D5CDD505-2E9C-101B-9397-08002B2CF9AE}" pid="4" name="commondata">
    <vt:lpwstr>eyJoZGlkIjoiM2RhNDljMTM1NDIxMjFhZTc5YmI2MTIyZGI1YTJmYWIifQ==</vt:lpwstr>
  </property>
</Properties>
</file>