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64" r:id="rId6"/>
    <p:sldId id="277" r:id="rId7"/>
    <p:sldId id="279" r:id="rId8"/>
    <p:sldId id="278" r:id="rId9"/>
    <p:sldId id="261" r:id="rId10"/>
    <p:sldId id="262" r:id="rId11"/>
  </p:sldIdLst>
  <p:sldSz cx="12190095" cy="6859270"/>
  <p:notesSz cx="6858000" cy="9144000"/>
  <p:custDataLst>
    <p:tags r:id="rId15"/>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7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5"/>
    <a:srgbClr val="009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63" d="100"/>
          <a:sy n="63" d="100"/>
        </p:scale>
        <p:origin x="708" y="64"/>
      </p:cViewPr>
      <p:guideLst>
        <p:guide orient="horz" pos="2161"/>
        <p:guide pos="37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5BAD4-A566-4FE2-99AF-120404D171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47F9E-28AB-4B63-BD9A-F4ECC9E4E7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8847F9E-28AB-4B63-BD9A-F4ECC9E4E7D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1C0D4A-CE8C-43C9-9EF6-63419ADCBA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CB61EA-220F-4849-AD53-57F6171C4E5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06422"/>
            <a:ext cx="2742843" cy="438886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06422"/>
            <a:ext cx="8025355" cy="438886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669DF1-9C5D-4C8A-9014-3B73C2B963C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DA3D1A8-ECB7-47DD-B7B8-60F265C4D66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98B2BB-C192-40B8-BA2B-CE1E2A19355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994B92-BA5F-479A-822F-C6D7C067424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A9E94B1-12A6-4AEB-82BD-BFF2630F389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F6F3F-EFCE-4F3B-9800-384B020E7EE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C0E91-6B20-408B-A0BE-D21B1E796A1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114"/>
            <a:ext cx="6814779" cy="5854469"/>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3" y="1435434"/>
            <a:ext cx="4010562" cy="46921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A2EF06-C293-472C-A7F5-052B8CA148C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a:lstStyle>
            <a:lvl1pPr marL="0" indent="0">
              <a:buNone/>
              <a:defRPr sz="4300"/>
            </a:lvl1pPr>
            <a:lvl2pPr marL="609600" indent="0">
              <a:buNone/>
              <a:defRPr sz="37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5ACB44-AC2F-466F-9EED-B7A98CD2843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0"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9A4BE7D7-8635-4B18-BF4C-24346C8E80BC}" type="datetime1">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EAB89FFF-3F45-4680-8077-8C59E659A6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0413" cy="685958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feng 01.jpg"/>
          <p:cNvPicPr>
            <a:picLocks noChangeAspect="1"/>
          </p:cNvPicPr>
          <p:nvPr/>
        </p:nvPicPr>
        <p:blipFill>
          <a:blip r:embed="rId1"/>
          <a:stretch>
            <a:fillRect/>
          </a:stretch>
        </p:blipFill>
        <p:spPr>
          <a:xfrm>
            <a:off x="0" y="1240"/>
            <a:ext cx="12190413" cy="6857107"/>
          </a:xfrm>
          <a:prstGeom prst="rect">
            <a:avLst/>
          </a:prstGeom>
        </p:spPr>
      </p:pic>
      <p:pic>
        <p:nvPicPr>
          <p:cNvPr id="6" name="图片 5" descr="feng-03.png"/>
          <p:cNvPicPr>
            <a:picLocks noChangeAspect="1"/>
          </p:cNvPicPr>
          <p:nvPr/>
        </p:nvPicPr>
        <p:blipFill>
          <a:blip r:embed="rId2"/>
          <a:stretch>
            <a:fillRect/>
          </a:stretch>
        </p:blipFill>
        <p:spPr>
          <a:xfrm>
            <a:off x="2523306" y="786588"/>
            <a:ext cx="7215238" cy="4058989"/>
          </a:xfrm>
          <a:prstGeom prst="rect">
            <a:avLst/>
          </a:prstGeom>
        </p:spPr>
      </p:pic>
      <p:pic>
        <p:nvPicPr>
          <p:cNvPr id="7" name="图片 6" descr="oneapi-logo-rgb-white-72.png"/>
          <p:cNvPicPr>
            <a:picLocks noChangeAspect="1"/>
          </p:cNvPicPr>
          <p:nvPr/>
        </p:nvPicPr>
        <p:blipFill>
          <a:blip r:embed="rId3"/>
          <a:stretch>
            <a:fillRect/>
          </a:stretch>
        </p:blipFill>
        <p:spPr>
          <a:xfrm>
            <a:off x="808795" y="500836"/>
            <a:ext cx="985352" cy="857256"/>
          </a:xfrm>
          <a:prstGeom prst="rect">
            <a:avLst/>
          </a:prstGeom>
        </p:spPr>
      </p:pic>
      <p:pic>
        <p:nvPicPr>
          <p:cNvPr id="14" name="图片 13" descr="feng-02.png"/>
          <p:cNvPicPr>
            <a:picLocks noChangeAspect="1"/>
          </p:cNvPicPr>
          <p:nvPr/>
        </p:nvPicPr>
        <p:blipFill>
          <a:blip r:embed="rId4"/>
          <a:stretch>
            <a:fillRect/>
          </a:stretch>
        </p:blipFill>
        <p:spPr>
          <a:xfrm>
            <a:off x="1666050" y="3501233"/>
            <a:ext cx="8122046" cy="3357586"/>
          </a:xfrm>
          <a:prstGeom prst="rect">
            <a:avLst/>
          </a:prstGeom>
        </p:spPr>
      </p:pic>
      <p:sp>
        <p:nvSpPr>
          <p:cNvPr id="12" name="矩形 11"/>
          <p:cNvSpPr/>
          <p:nvPr/>
        </p:nvSpPr>
        <p:spPr>
          <a:xfrm>
            <a:off x="3166248" y="4787116"/>
            <a:ext cx="6092825" cy="922020"/>
          </a:xfrm>
          <a:prstGeom prst="rect">
            <a:avLst/>
          </a:prstGeom>
        </p:spPr>
        <p:txBody>
          <a:bodyPr>
            <a:spAutoFit/>
          </a:bodyPr>
          <a:lstStyle/>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团队名称</a:t>
            </a:r>
            <a:r>
              <a:rPr lang="en-US" sz="1800" b="1" dirty="0">
                <a:solidFill>
                  <a:schemeClr val="bg1"/>
                </a:solidFill>
                <a:latin typeface="微软雅黑" panose="020B0503020204020204" pitchFamily="34" charset="-122"/>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旺旺队立大功</a:t>
            </a:r>
            <a:endParaRPr lang="en-US" sz="18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成员</a:t>
            </a:r>
            <a:r>
              <a:rPr lang="en-US" sz="1800" b="1" dirty="0">
                <a:solidFill>
                  <a:schemeClr val="bg1"/>
                </a:solidFill>
                <a:latin typeface="微软雅黑" panose="020B0503020204020204" pitchFamily="34" charset="-122"/>
                <a:ea typeface="微软雅黑" panose="020B0503020204020204" pitchFamily="34" charset="-122"/>
              </a:rPr>
              <a:t>:</a:t>
            </a:r>
            <a:r>
              <a:rPr lang="zh-CN" altLang="en-US" sz="1800" b="1" dirty="0">
                <a:solidFill>
                  <a:schemeClr val="bg1"/>
                </a:solidFill>
                <a:latin typeface="微软雅黑" panose="020B0503020204020204" pitchFamily="34" charset="-122"/>
                <a:ea typeface="微软雅黑" panose="020B0503020204020204" pitchFamily="34" charset="-122"/>
              </a:rPr>
              <a:t>山东大学</a:t>
            </a:r>
            <a:r>
              <a:rPr lang="en-US" altLang="zh-CN" sz="1800" b="1" dirty="0">
                <a:solidFill>
                  <a:schemeClr val="bg1"/>
                </a:solidFill>
                <a:latin typeface="微软雅黑" panose="020B0503020204020204" pitchFamily="34" charset="-122"/>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司韶君</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lide(fromTop)">
                                      <p:cBhvr>
                                        <p:cTn id="13" dur="500"/>
                                        <p:tgtEl>
                                          <p:spTgt spid="1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Top)">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rot="16200000">
            <a:off x="-2311014" y="2311020"/>
            <a:ext cx="685959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custDataLst>
              <p:tags r:id="rId1"/>
            </p:custDataLst>
          </p:nvPr>
        </p:nvPicPr>
        <p:blipFill>
          <a:blip r:embed="rId2" cstate="print"/>
          <a:stretch>
            <a:fillRect/>
          </a:stretch>
        </p:blipFill>
        <p:spPr>
          <a:xfrm>
            <a:off x="737356" y="161132"/>
            <a:ext cx="1357322" cy="696894"/>
          </a:xfrm>
          <a:prstGeom prst="rect">
            <a:avLst/>
          </a:prstGeom>
        </p:spPr>
      </p:pic>
      <p:sp>
        <p:nvSpPr>
          <p:cNvPr id="11" name="矩形 10"/>
          <p:cNvSpPr/>
          <p:nvPr/>
        </p:nvSpPr>
        <p:spPr>
          <a:xfrm>
            <a:off x="165852" y="929464"/>
            <a:ext cx="2031325" cy="646331"/>
          </a:xfrm>
          <a:prstGeom prst="rect">
            <a:avLst/>
          </a:prstGeom>
        </p:spPr>
        <p:txBody>
          <a:bodyPr wrap="none">
            <a:spAutoFit/>
          </a:bodyPr>
          <a:lstStyle/>
          <a:p>
            <a:r>
              <a:rPr lang="zh-CN" altLang="en-US" sz="3600" dirty="0">
                <a:solidFill>
                  <a:schemeClr val="tx2"/>
                </a:solidFill>
                <a:latin typeface="+mj-ea"/>
                <a:ea typeface="+mj-ea"/>
              </a:rPr>
              <a:t>创意简介</a:t>
            </a:r>
            <a:endParaRPr lang="zh-CN" altLang="en-US" sz="3600" dirty="0">
              <a:solidFill>
                <a:schemeClr val="tx2"/>
              </a:solidFill>
              <a:latin typeface="+mj-ea"/>
              <a:ea typeface="+mj-ea"/>
            </a:endParaRPr>
          </a:p>
        </p:txBody>
      </p:sp>
      <p:sp>
        <p:nvSpPr>
          <p:cNvPr id="15" name="灯片编号占位符 14"/>
          <p:cNvSpPr>
            <a:spLocks noGrp="1"/>
          </p:cNvSpPr>
          <p:nvPr>
            <p:ph type="sldNum" sz="quarter" idx="12"/>
          </p:nvPr>
        </p:nvSpPr>
        <p:spPr/>
        <p:txBody>
          <a:bodyPr/>
          <a:lstStyle/>
          <a:p>
            <a:fld id="{EAB89FFF-3F45-4680-8077-8C59E659A6AA}" type="slidenum">
              <a:rPr lang="zh-CN" altLang="en-US" smtClean="0"/>
            </a:fld>
            <a:endParaRPr lang="zh-CN" altLang="en-US"/>
          </a:p>
        </p:txBody>
      </p:sp>
      <p:sp>
        <p:nvSpPr>
          <p:cNvPr id="2" name="文本框 1"/>
          <p:cNvSpPr txBox="1"/>
          <p:nvPr/>
        </p:nvSpPr>
        <p:spPr>
          <a:xfrm>
            <a:off x="3235325" y="1734820"/>
            <a:ext cx="7853680" cy="193802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本项目使用多层感知机（MLP）算法，提出了一个基于SYCL优化的MLP算法，用于加速葡萄酒品质预测。通过11种特征作为输入，预测葡萄酒的品质。代码使用SYCL库进行并行计算，加速模型训练过程。我们将并行化前向传播和反向传播步骤，并利用SYCL的内存管理功能实现高效的数据传输和存储。这个创新的解决方案将显著提高预测速度和准确性，并具备跨平台的可移植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p:cNvSpPr/>
          <p:nvPr/>
        </p:nvSpPr>
        <p:spPr>
          <a:xfrm rot="16200000">
            <a:off x="5681203" y="-5681203"/>
            <a:ext cx="828000" cy="12190406"/>
          </a:xfrm>
          <a:prstGeom prst="rect">
            <a:avLst/>
          </a:prstGeom>
          <a:solidFill>
            <a:srgbClr val="0068B5"/>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19" name="图片 18" descr="01-01.png"/>
          <p:cNvPicPr>
            <a:picLocks noChangeAspect="1"/>
          </p:cNvPicPr>
          <p:nvPr/>
        </p:nvPicPr>
        <p:blipFill>
          <a:blip r:embed="rId1" cstate="print"/>
          <a:stretch>
            <a:fillRect/>
          </a:stretch>
        </p:blipFill>
        <p:spPr>
          <a:xfrm>
            <a:off x="308728" y="143646"/>
            <a:ext cx="1357322" cy="696894"/>
          </a:xfrm>
          <a:prstGeom prst="rect">
            <a:avLst/>
          </a:prstGeom>
        </p:spPr>
      </p:pic>
      <p:pic>
        <p:nvPicPr>
          <p:cNvPr id="21" name="图片 20" descr="feng 02 拷贝.png"/>
          <p:cNvPicPr>
            <a:picLocks noChangeAspect="1"/>
          </p:cNvPicPr>
          <p:nvPr/>
        </p:nvPicPr>
        <p:blipFill>
          <a:blip r:embed="rId2"/>
          <a:stretch>
            <a:fillRect/>
          </a:stretch>
        </p:blipFill>
        <p:spPr>
          <a:xfrm>
            <a:off x="-1" y="1"/>
            <a:ext cx="6948972" cy="828000"/>
          </a:xfrm>
          <a:prstGeom prst="rect">
            <a:avLst/>
          </a:prstGeom>
        </p:spPr>
      </p:pic>
      <p:sp>
        <p:nvSpPr>
          <p:cNvPr id="11" name="矩形 10"/>
          <p:cNvSpPr/>
          <p:nvPr/>
        </p:nvSpPr>
        <p:spPr>
          <a:xfrm>
            <a:off x="1951802" y="143646"/>
            <a:ext cx="2031325" cy="646331"/>
          </a:xfrm>
          <a:prstGeom prst="rect">
            <a:avLst/>
          </a:prstGeom>
        </p:spPr>
        <p:txBody>
          <a:bodyPr wrap="none">
            <a:spAutoFit/>
          </a:bodyPr>
          <a:lstStyle/>
          <a:p>
            <a:r>
              <a:rPr lang="zh-CN" altLang="en-US" sz="3600" dirty="0">
                <a:solidFill>
                  <a:schemeClr val="bg1"/>
                </a:solidFill>
                <a:latin typeface="+mj-ea"/>
                <a:ea typeface="+mj-ea"/>
              </a:rPr>
              <a:t>创意</a:t>
            </a:r>
            <a:r>
              <a:rPr lang="ja-JP" altLang="en-US" sz="3600" dirty="0">
                <a:solidFill>
                  <a:schemeClr val="bg1"/>
                </a:solidFill>
                <a:latin typeface="+mj-ea"/>
                <a:ea typeface="+mj-ea"/>
              </a:rPr>
              <a:t>描述</a:t>
            </a:r>
            <a:endParaRPr lang="en-US" altLang="ja-JP" sz="3600" dirty="0">
              <a:solidFill>
                <a:schemeClr val="bg1"/>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
        <p:nvSpPr>
          <p:cNvPr id="14" name="TextBox 13"/>
          <p:cNvSpPr txBox="1"/>
          <p:nvPr/>
        </p:nvSpPr>
        <p:spPr>
          <a:xfrm>
            <a:off x="951670" y="1358092"/>
            <a:ext cx="10144196" cy="4446270"/>
          </a:xfrm>
          <a:prstGeom prst="rect">
            <a:avLst/>
          </a:prstGeom>
          <a:noFill/>
        </p:spPr>
        <p:txBody>
          <a:bodyPr wrap="square" rtlCol="0">
            <a:spAutoFit/>
          </a:bodyPr>
          <a:lstStyle/>
          <a:p>
            <a:pPr marL="342900" indent="-342900">
              <a:lnSpc>
                <a:spcPct val="118000"/>
              </a:lnSpc>
              <a:spcBef>
                <a:spcPts val="0"/>
              </a:spcBef>
              <a:buFontTx/>
              <a:buChar char="-"/>
            </a:pPr>
            <a:r>
              <a:rPr lang="zh-CN" altLang="en-US" sz="2000" dirty="0">
                <a:latin typeface="微软雅黑" panose="020B0503020204020204" pitchFamily="34" charset="-122"/>
                <a:ea typeface="微软雅黑" panose="020B0503020204020204" pitchFamily="34" charset="-122"/>
                <a:cs typeface="Calibri" panose="020F0502020204030204"/>
              </a:rPr>
              <a:t>代码架构：</a:t>
            </a:r>
            <a:endParaRPr lang="zh-CN" altLang="en-US" sz="2000" dirty="0">
              <a:latin typeface="微软雅黑" panose="020B0503020204020204" pitchFamily="34" charset="-122"/>
              <a:ea typeface="微软雅黑" panose="020B0503020204020204" pitchFamily="34" charset="-122"/>
              <a:cs typeface="Calibri" panose="020F0502020204030204"/>
            </a:endParaRPr>
          </a:p>
          <a:p>
            <a:pPr indent="0">
              <a:lnSpc>
                <a:spcPct val="118000"/>
              </a:lnSpc>
              <a:spcBef>
                <a:spcPts val="0"/>
              </a:spcBef>
              <a:buFontTx/>
              <a:buNone/>
            </a:pPr>
            <a:r>
              <a:rPr lang="en-US" altLang="zh-CN" sz="2000" dirty="0">
                <a:latin typeface="微软雅黑" panose="020B0503020204020204" pitchFamily="34" charset="-122"/>
                <a:ea typeface="微软雅黑" panose="020B0503020204020204" pitchFamily="34" charset="-122"/>
                <a:cs typeface="Calibri" panose="020F0502020204030204"/>
                <a:sym typeface="+mn-ea"/>
              </a:rPr>
              <a:t>     程序的主要架构</a:t>
            </a:r>
            <a:r>
              <a:rPr lang="zh-CN" altLang="en-US" sz="2000" dirty="0">
                <a:latin typeface="微软雅黑" panose="020B0503020204020204" pitchFamily="34" charset="-122"/>
                <a:ea typeface="微软雅黑" panose="020B0503020204020204" pitchFamily="34" charset="-122"/>
                <a:cs typeface="Calibri" panose="020F0502020204030204"/>
                <a:sym typeface="+mn-ea"/>
              </a:rPr>
              <a:t>由输入数据处理模块、多层感知机层定义模块、前向传播模块、反向传播模块、模型训练模块、模型评估模块组成</a:t>
            </a:r>
            <a:endParaRPr lang="zh-CN" altLang="en-US" sz="2000" dirty="0">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输入数据处理模块：读取CSV文件，对数据进行归一化处理，生成特征矩阵和标签矩阵。</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多层感知机层定义模块：定义三个层，包括权重矩阵、偏置矩阵和相关操作函数。</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前向传播模块：通过多层感知机的前向传播计算，将输入特征进行线性组合和激活函数处理，得到最终的输出。</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反向传播模块：根据损失函数计算输出与真实标签之间的误差，并通过反向传播将误差传递回每一层，更新权重和偏置。</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模型训练模块：使用训练数据集对模型进行训练，迭代多次进行权重和偏置的更新。</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模型评估模块：使用测试数据集对训练好的模型进行评估，计算平均损失。</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p:txBody>
      </p:sp>
      <p:grpSp>
        <p:nvGrpSpPr>
          <p:cNvPr id="15" name="组合 14"/>
          <p:cNvGrpSpPr/>
          <p:nvPr/>
        </p:nvGrpSpPr>
        <p:grpSpPr>
          <a:xfrm>
            <a:off x="11480953" y="6028181"/>
            <a:ext cx="709460" cy="831407"/>
            <a:chOff x="576067" y="4952474"/>
            <a:chExt cx="892339" cy="1045721"/>
          </a:xfrm>
        </p:grpSpPr>
        <p:sp>
          <p:nvSpPr>
            <p:cNvPr id="16"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7"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8"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p:cNvSpPr/>
          <p:nvPr/>
        </p:nvSpPr>
        <p:spPr>
          <a:xfrm rot="16200000">
            <a:off x="5681203" y="-5681203"/>
            <a:ext cx="828000" cy="12190406"/>
          </a:xfrm>
          <a:prstGeom prst="rect">
            <a:avLst/>
          </a:prstGeom>
          <a:solidFill>
            <a:srgbClr val="0068B5"/>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19" name="图片 18" descr="01-01.png"/>
          <p:cNvPicPr>
            <a:picLocks noChangeAspect="1"/>
          </p:cNvPicPr>
          <p:nvPr/>
        </p:nvPicPr>
        <p:blipFill>
          <a:blip r:embed="rId1" cstate="print"/>
          <a:stretch>
            <a:fillRect/>
          </a:stretch>
        </p:blipFill>
        <p:spPr>
          <a:xfrm>
            <a:off x="308728" y="143646"/>
            <a:ext cx="1357322" cy="696894"/>
          </a:xfrm>
          <a:prstGeom prst="rect">
            <a:avLst/>
          </a:prstGeom>
        </p:spPr>
      </p:pic>
      <p:pic>
        <p:nvPicPr>
          <p:cNvPr id="21" name="图片 20" descr="feng 02 拷贝.png"/>
          <p:cNvPicPr>
            <a:picLocks noChangeAspect="1"/>
          </p:cNvPicPr>
          <p:nvPr/>
        </p:nvPicPr>
        <p:blipFill>
          <a:blip r:embed="rId2"/>
          <a:stretch>
            <a:fillRect/>
          </a:stretch>
        </p:blipFill>
        <p:spPr>
          <a:xfrm>
            <a:off x="-1" y="1"/>
            <a:ext cx="6948972" cy="828000"/>
          </a:xfrm>
          <a:prstGeom prst="rect">
            <a:avLst/>
          </a:prstGeom>
        </p:spPr>
      </p:pic>
      <p:sp>
        <p:nvSpPr>
          <p:cNvPr id="11" name="矩形 10"/>
          <p:cNvSpPr/>
          <p:nvPr/>
        </p:nvSpPr>
        <p:spPr>
          <a:xfrm>
            <a:off x="1951802" y="143646"/>
            <a:ext cx="2031325" cy="646331"/>
          </a:xfrm>
          <a:prstGeom prst="rect">
            <a:avLst/>
          </a:prstGeom>
        </p:spPr>
        <p:txBody>
          <a:bodyPr wrap="none">
            <a:spAutoFit/>
          </a:bodyPr>
          <a:lstStyle/>
          <a:p>
            <a:r>
              <a:rPr lang="zh-CN" altLang="en-US" sz="3600" dirty="0">
                <a:solidFill>
                  <a:schemeClr val="bg1"/>
                </a:solidFill>
                <a:latin typeface="+mj-ea"/>
                <a:ea typeface="+mj-ea"/>
              </a:rPr>
              <a:t>创意</a:t>
            </a:r>
            <a:r>
              <a:rPr lang="ja-JP" altLang="en-US" sz="3600" dirty="0">
                <a:solidFill>
                  <a:schemeClr val="bg1"/>
                </a:solidFill>
                <a:latin typeface="+mj-ea"/>
                <a:ea typeface="+mj-ea"/>
              </a:rPr>
              <a:t>描述</a:t>
            </a:r>
            <a:endParaRPr lang="en-US" altLang="ja-JP" sz="3600" dirty="0">
              <a:solidFill>
                <a:schemeClr val="bg1"/>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
        <p:nvSpPr>
          <p:cNvPr id="14" name="TextBox 13"/>
          <p:cNvSpPr txBox="1"/>
          <p:nvPr/>
        </p:nvSpPr>
        <p:spPr>
          <a:xfrm>
            <a:off x="951865" y="1358265"/>
            <a:ext cx="9511665" cy="3456305"/>
          </a:xfrm>
          <a:prstGeom prst="rect">
            <a:avLst/>
          </a:prstGeom>
          <a:noFill/>
        </p:spPr>
        <p:txBody>
          <a:bodyPr wrap="square" rtlCol="0">
            <a:spAutoFit/>
          </a:bodyPr>
          <a:lstStyle/>
          <a:p>
            <a:pPr marL="342900" lvl="0" indent="-342900">
              <a:lnSpc>
                <a:spcPct val="118000"/>
              </a:lnSpc>
              <a:spcBef>
                <a:spcPts val="0"/>
              </a:spcBef>
              <a:buFontTx/>
              <a:buChar char="-"/>
            </a:pPr>
            <a:r>
              <a:rPr lang="zh-CN" altLang="en-US" sz="2000" dirty="0">
                <a:solidFill>
                  <a:schemeClr val="tx1"/>
                </a:solidFill>
                <a:latin typeface="微软雅黑" panose="020B0503020204020204" pitchFamily="34" charset="-122"/>
                <a:ea typeface="微软雅黑" panose="020B0503020204020204" pitchFamily="34" charset="-122"/>
                <a:cs typeface="Calibri" panose="020F0502020204030204"/>
              </a:rPr>
              <a:t>流程：</a:t>
            </a:r>
            <a:endParaRPr lang="zh-CN" altLang="en-US" sz="2000" dirty="0">
              <a:latin typeface="微软雅黑" panose="020B0503020204020204" pitchFamily="34" charset="-122"/>
              <a:ea typeface="微软雅黑" panose="020B0503020204020204" pitchFamily="34" charset="-122"/>
              <a:cs typeface="Calibri" panose="020F0502020204030204"/>
            </a:endParaRPr>
          </a:p>
          <a:p>
            <a:pPr indent="0">
              <a:lnSpc>
                <a:spcPct val="118000"/>
              </a:lnSpc>
              <a:spcBef>
                <a:spcPts val="0"/>
              </a:spcBef>
              <a:buFontTx/>
              <a:buNone/>
            </a:pPr>
            <a:r>
              <a:rPr lang="en-US" altLang="ja-JP" sz="2000" dirty="0">
                <a:latin typeface="微软雅黑" panose="020B0503020204020204" pitchFamily="34" charset="-122"/>
                <a:ea typeface="微软雅黑" panose="020B0503020204020204" pitchFamily="34" charset="-122"/>
                <a:cs typeface="Calibri" panose="020F0502020204030204"/>
              </a:rPr>
              <a:t>     输入数据处理 --&gt; 多层感知机层定义 --&gt; 循环（前向传播 --&gt; 反向传播 --&gt; 权重</a:t>
            </a:r>
            <a:r>
              <a:rPr lang="zh-CN" altLang="en-US" sz="2000" dirty="0">
                <a:latin typeface="微软雅黑" panose="020B0503020204020204" pitchFamily="34" charset="-122"/>
                <a:ea typeface="微软雅黑" panose="020B0503020204020204" pitchFamily="34" charset="-122"/>
                <a:cs typeface="Calibri" panose="020F0502020204030204"/>
              </a:rPr>
              <a:t>和</a:t>
            </a:r>
            <a:r>
              <a:rPr lang="en-US" altLang="ja-JP" sz="2000" dirty="0">
                <a:latin typeface="微软雅黑" panose="020B0503020204020204" pitchFamily="34" charset="-122"/>
                <a:ea typeface="微软雅黑" panose="020B0503020204020204" pitchFamily="34" charset="-122"/>
                <a:cs typeface="Calibri" panose="020F0502020204030204"/>
              </a:rPr>
              <a:t>偏置更新</a:t>
            </a:r>
            <a:r>
              <a:rPr lang="zh-CN" altLang="en-US" sz="2000" dirty="0">
                <a:latin typeface="微软雅黑" panose="020B0503020204020204" pitchFamily="34" charset="-122"/>
                <a:ea typeface="微软雅黑" panose="020B0503020204020204" pitchFamily="34" charset="-122"/>
                <a:cs typeface="Calibri" panose="020F0502020204030204"/>
              </a:rPr>
              <a:t>）</a:t>
            </a:r>
            <a:r>
              <a:rPr lang="en-US" altLang="ja-JP" sz="2000" dirty="0">
                <a:latin typeface="微软雅黑" panose="020B0503020204020204" pitchFamily="34" charset="-122"/>
                <a:ea typeface="微软雅黑" panose="020B0503020204020204" pitchFamily="34" charset="-122"/>
                <a:cs typeface="Calibri" panose="020F0502020204030204"/>
              </a:rPr>
              <a:t>--&gt; 模型</a:t>
            </a:r>
            <a:r>
              <a:rPr lang="zh-CN" altLang="en-US" sz="2000" dirty="0">
                <a:latin typeface="微软雅黑" panose="020B0503020204020204" pitchFamily="34" charset="-122"/>
                <a:ea typeface="微软雅黑" panose="020B0503020204020204" pitchFamily="34" charset="-122"/>
                <a:cs typeface="Calibri" panose="020F0502020204030204"/>
              </a:rPr>
              <a:t>训练</a:t>
            </a:r>
            <a:r>
              <a:rPr lang="en-US" altLang="ja-JP" sz="2000" dirty="0">
                <a:latin typeface="微软雅黑" panose="020B0503020204020204" pitchFamily="34" charset="-122"/>
                <a:ea typeface="微软雅黑" panose="020B0503020204020204" pitchFamily="34" charset="-122"/>
                <a:cs typeface="Calibri" panose="020F0502020204030204"/>
              </a:rPr>
              <a:t> --&gt; 模型评估</a:t>
            </a:r>
            <a:endParaRPr lang="en-US" altLang="ja-JP" sz="2000" dirty="0">
              <a:latin typeface="微软雅黑" panose="020B0503020204020204" pitchFamily="34" charset="-122"/>
              <a:ea typeface="微软雅黑" panose="020B0503020204020204" pitchFamily="34" charset="-122"/>
              <a:cs typeface="Calibri" panose="020F0502020204030204"/>
            </a:endParaRPr>
          </a:p>
          <a:p>
            <a:pPr marL="342900" lvl="0" indent="-342900">
              <a:lnSpc>
                <a:spcPct val="118000"/>
              </a:lnSpc>
              <a:spcBef>
                <a:spcPts val="0"/>
              </a:spcBef>
              <a:buFontTx/>
              <a:buChar char="-"/>
            </a:pPr>
            <a:r>
              <a:rPr lang="zh-CN" altLang="en-US" sz="2000" dirty="0">
                <a:solidFill>
                  <a:schemeClr val="tx1"/>
                </a:solidFill>
                <a:latin typeface="微软雅黑" panose="020B0503020204020204" pitchFamily="34" charset="-122"/>
                <a:ea typeface="微软雅黑" panose="020B0503020204020204" pitchFamily="34" charset="-122"/>
                <a:cs typeface="Calibri" panose="020F0502020204030204"/>
              </a:rPr>
              <a:t>使用算法、模型：</a:t>
            </a:r>
            <a:endParaRPr lang="zh-CN" altLang="en-US"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lvl="0" indent="0">
              <a:lnSpc>
                <a:spcPct val="118000"/>
              </a:lnSpc>
              <a:spcBef>
                <a:spcPts val="0"/>
              </a:spcBef>
              <a:buFontTx/>
              <a:buNone/>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    多层感知机（MLP）模型</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342900" lvl="0" indent="-342900">
              <a:lnSpc>
                <a:spcPct val="118000"/>
              </a:lnSpc>
              <a:spcBef>
                <a:spcPts val="0"/>
              </a:spcBef>
              <a:buFontTx/>
              <a:buChar char="-"/>
            </a:pPr>
            <a:r>
              <a:rPr lang="ja-JP" altLang="en-US" sz="2000" dirty="0">
                <a:latin typeface="微软雅黑" panose="020B0503020204020204" pitchFamily="34" charset="-122"/>
                <a:ea typeface="微软雅黑" panose="020B0503020204020204" pitchFamily="34" charset="-122"/>
                <a:cs typeface="Calibri" panose="020F0502020204030204"/>
                <a:sym typeface="+mn-ea"/>
              </a:rPr>
              <a:t>相关工具</a:t>
            </a:r>
            <a:r>
              <a:rPr lang="zh-CN" altLang="ja-JP" sz="2000" dirty="0">
                <a:latin typeface="微软雅黑" panose="020B0503020204020204" pitchFamily="34" charset="-122"/>
                <a:ea typeface="微软雅黑" panose="020B0503020204020204" pitchFamily="34" charset="-122"/>
                <a:cs typeface="Calibri" panose="020F0502020204030204"/>
                <a:sym typeface="+mn-ea"/>
              </a:rPr>
              <a:t>使用：</a:t>
            </a:r>
            <a:endParaRPr lang="zh-CN" altLang="ja-JP" sz="20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en-US" altLang="ja-JP" sz="2000" dirty="0">
                <a:latin typeface="微软雅黑" panose="020B0503020204020204" pitchFamily="34" charset="-122"/>
                <a:ea typeface="微软雅黑" panose="020B0503020204020204" pitchFamily="34" charset="-122"/>
                <a:cs typeface="Calibri" panose="020F0502020204030204"/>
              </a:rPr>
              <a:t>     </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实现基于SYCL的</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矩阵并行计算</a:t>
            </a:r>
            <a:endParaRPr lang="en-US" altLang="ja-JP" sz="2000" dirty="0">
              <a:latin typeface="微软雅黑" panose="020B0503020204020204" pitchFamily="34" charset="-122"/>
              <a:ea typeface="微软雅黑" panose="020B0503020204020204" pitchFamily="34" charset="-122"/>
              <a:cs typeface="Calibri" panose="020F0502020204030204"/>
            </a:endParaRPr>
          </a:p>
          <a:p>
            <a:pPr marL="342900" lvl="0" indent="-342900">
              <a:lnSpc>
                <a:spcPct val="118000"/>
              </a:lnSpc>
              <a:spcBef>
                <a:spcPts val="0"/>
              </a:spcBef>
              <a:buFontTx/>
              <a:buChar char="-"/>
            </a:pP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a:lnSpc>
                <a:spcPct val="150000"/>
              </a:lnSpc>
            </a:pP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p:txBody>
      </p:sp>
      <p:grpSp>
        <p:nvGrpSpPr>
          <p:cNvPr id="15" name="组合 14"/>
          <p:cNvGrpSpPr/>
          <p:nvPr/>
        </p:nvGrpSpPr>
        <p:grpSpPr>
          <a:xfrm>
            <a:off x="11480953" y="6028181"/>
            <a:ext cx="709460" cy="831407"/>
            <a:chOff x="576067" y="4952474"/>
            <a:chExt cx="892339" cy="1045721"/>
          </a:xfrm>
        </p:grpSpPr>
        <p:sp>
          <p:nvSpPr>
            <p:cNvPr id="16"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7"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8"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rot="16200000">
            <a:off x="-819" y="119850"/>
            <a:ext cx="223920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nvPicPr>
        <p:blipFill>
          <a:blip r:embed="rId1" cstate="print"/>
          <a:stretch>
            <a:fillRect/>
          </a:stretch>
        </p:blipFill>
        <p:spPr>
          <a:xfrm>
            <a:off x="737356" y="161132"/>
            <a:ext cx="1357322" cy="696894"/>
          </a:xfrm>
          <a:prstGeom prst="rect">
            <a:avLst/>
          </a:prstGeom>
        </p:spPr>
      </p:pic>
      <p:sp>
        <p:nvSpPr>
          <p:cNvPr id="11" name="矩形 10"/>
          <p:cNvSpPr/>
          <p:nvPr/>
        </p:nvSpPr>
        <p:spPr>
          <a:xfrm>
            <a:off x="165852" y="1497579"/>
            <a:ext cx="2031325" cy="646331"/>
          </a:xfrm>
          <a:prstGeom prst="rect">
            <a:avLst/>
          </a:prstGeom>
        </p:spPr>
        <p:txBody>
          <a:bodyPr wrap="none">
            <a:spAutoFit/>
          </a:bodyPr>
          <a:lstStyle/>
          <a:p>
            <a:r>
              <a:rPr lang="zh-CN" altLang="en-US" sz="3600" dirty="0">
                <a:solidFill>
                  <a:schemeClr val="tx2"/>
                </a:solidFill>
                <a:latin typeface="+mj-ea"/>
                <a:ea typeface="+mj-ea"/>
              </a:rPr>
              <a:t>结果展示</a:t>
            </a:r>
            <a:endParaRPr lang="en-US" altLang="ja-JP" sz="3600" dirty="0">
              <a:solidFill>
                <a:schemeClr val="tx2"/>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a:p>
        </p:txBody>
      </p:sp>
      <p:sp>
        <p:nvSpPr>
          <p:cNvPr id="13" name="TextBox 12"/>
          <p:cNvSpPr txBox="1"/>
          <p:nvPr/>
        </p:nvSpPr>
        <p:spPr>
          <a:xfrm>
            <a:off x="2710180" y="765810"/>
            <a:ext cx="4859655" cy="3697605"/>
          </a:xfrm>
          <a:prstGeom prst="rect">
            <a:avLst/>
          </a:prstGeom>
          <a:noFill/>
        </p:spPr>
        <p:txBody>
          <a:bodyPr wrap="square" rtlCol="0">
            <a:noAutofit/>
          </a:bodyPr>
          <a:lstStyle/>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本项目使用了</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SYCL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并行矩阵</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运算</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模型使用</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训练集有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1320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组数据，训练收敛</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良好。</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使用测试集有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275</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组数据，预测效果</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良好。</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可视化模型"/>
          <p:cNvPicPr>
            <a:picLocks noChangeAspect="1"/>
          </p:cNvPicPr>
          <p:nvPr/>
        </p:nvPicPr>
        <p:blipFill>
          <a:blip r:embed="rId2"/>
          <a:stretch>
            <a:fillRect/>
          </a:stretch>
        </p:blipFill>
        <p:spPr>
          <a:xfrm>
            <a:off x="2710180" y="3213735"/>
            <a:ext cx="4286250" cy="3215005"/>
          </a:xfrm>
          <a:prstGeom prst="rect">
            <a:avLst/>
          </a:prstGeom>
        </p:spPr>
      </p:pic>
      <p:pic>
        <p:nvPicPr>
          <p:cNvPr id="3" name="图片 2" descr="测试"/>
          <p:cNvPicPr>
            <a:picLocks noChangeAspect="1"/>
          </p:cNvPicPr>
          <p:nvPr/>
        </p:nvPicPr>
        <p:blipFill>
          <a:blip r:embed="rId3"/>
          <a:stretch>
            <a:fillRect/>
          </a:stretch>
        </p:blipFill>
        <p:spPr>
          <a:xfrm>
            <a:off x="8243570" y="2286000"/>
            <a:ext cx="2295525" cy="657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p:cNvSpPr/>
          <p:nvPr/>
        </p:nvSpPr>
        <p:spPr>
          <a:xfrm rot="16200000">
            <a:off x="5666199" y="-5666192"/>
            <a:ext cx="858028" cy="1219040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 name="矩形 10"/>
          <p:cNvSpPr/>
          <p:nvPr/>
        </p:nvSpPr>
        <p:spPr>
          <a:xfrm>
            <a:off x="2523306" y="273251"/>
            <a:ext cx="5572164" cy="584775"/>
          </a:xfrm>
          <a:prstGeom prst="rect">
            <a:avLst/>
          </a:prstGeom>
        </p:spPr>
        <p:txBody>
          <a:bodyPr wrap="square">
            <a:spAutoFit/>
          </a:bodyPr>
          <a:lstStyle/>
          <a:p>
            <a:r>
              <a:rPr lang="zh-CN" altLang="en-US" sz="3200" dirty="0">
                <a:solidFill>
                  <a:schemeClr val="tx2"/>
                </a:solidFill>
                <a:latin typeface="+mj-ea"/>
                <a:ea typeface="+mj-ea"/>
              </a:rPr>
              <a:t>实用设计、价值影响等</a:t>
            </a:r>
            <a:endParaRPr lang="en-US" altLang="ja-JP" sz="3200" dirty="0">
              <a:solidFill>
                <a:schemeClr val="tx2"/>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
        <p:nvSpPr>
          <p:cNvPr id="13" name="TextBox 12"/>
          <p:cNvSpPr txBox="1"/>
          <p:nvPr/>
        </p:nvSpPr>
        <p:spPr>
          <a:xfrm>
            <a:off x="880232" y="1215216"/>
            <a:ext cx="10501386" cy="4696460"/>
          </a:xfrm>
          <a:prstGeom prst="rect">
            <a:avLst/>
          </a:prstGeom>
          <a:noFill/>
        </p:spPr>
        <p:txBody>
          <a:bodyPr wrap="square" rtlCol="0">
            <a:spAutoFit/>
          </a:bodyPr>
          <a:lstStyle/>
          <a:p>
            <a:pPr>
              <a:lnSpc>
                <a:spcPct val="107000"/>
              </a:lnSpc>
            </a:pPr>
            <a:r>
              <a:rPr lang="en-US" altLang="zh-CN" sz="20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实用设计：</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原型还有一些未完成的计划，可以在未来进一步完善和优化方案：</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07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完善可扩展性：</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当前的原型可能需要进行进一步的性能优化，以支持大量数据的处理和分析。进一步优化算法和模型的设计，以提高解决方案在大规模数据集上的处理能力。</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07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提升灵活性：</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原型可以进一步扩展，以适应更多的数据源和数据类型。引入更多的配置选项和参数，以便用户可以根据自身需求进行自定义和优化。</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该解决方案的优势体现在以下几个方面：</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en-US" altLang="zh-CN" sz="20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价值</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影响：</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解决方案的实施可应用于葡萄酒行业以及其他领域的数据分析和预测任务，帮助做出战略决策和提高产品质量。可以带来财务价值和影响，例如提高生产效率、降低成本、增加收入等方面的改进和效益。</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6" name="组合 15"/>
          <p:cNvGrpSpPr/>
          <p:nvPr/>
        </p:nvGrpSpPr>
        <p:grpSpPr>
          <a:xfrm>
            <a:off x="-1" y="0"/>
            <a:ext cx="732175" cy="858026"/>
            <a:chOff x="576067" y="4952474"/>
            <a:chExt cx="892339" cy="1045721"/>
          </a:xfrm>
        </p:grpSpPr>
        <p:sp>
          <p:nvSpPr>
            <p:cNvPr id="1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20" name="图片 19" descr="01-01.png"/>
          <p:cNvPicPr>
            <a:picLocks noChangeAspect="1"/>
          </p:cNvPicPr>
          <p:nvPr/>
        </p:nvPicPr>
        <p:blipFill>
          <a:blip r:embed="rId1" cstate="print"/>
          <a:stretch>
            <a:fillRect/>
          </a:stretch>
        </p:blipFill>
        <p:spPr>
          <a:xfrm>
            <a:off x="808794" y="72208"/>
            <a:ext cx="1500198" cy="7702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p:cNvSpPr/>
          <p:nvPr/>
        </p:nvSpPr>
        <p:spPr>
          <a:xfrm rot="16200000">
            <a:off x="5702298" y="-4178353"/>
            <a:ext cx="928694" cy="10858576"/>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19" name="图片 18" descr="01-03.png"/>
          <p:cNvPicPr>
            <a:picLocks noChangeAspect="1"/>
          </p:cNvPicPr>
          <p:nvPr/>
        </p:nvPicPr>
        <p:blipFill>
          <a:blip r:embed="rId1"/>
          <a:stretch>
            <a:fillRect/>
          </a:stretch>
        </p:blipFill>
        <p:spPr>
          <a:xfrm>
            <a:off x="-1905850" y="71438"/>
            <a:ext cx="19288260" cy="1649146"/>
          </a:xfrm>
          <a:prstGeom prst="rect">
            <a:avLst/>
          </a:prstGeom>
        </p:spPr>
      </p:pic>
      <p:pic>
        <p:nvPicPr>
          <p:cNvPr id="20" name="图片 19" descr="01-01.png"/>
          <p:cNvPicPr>
            <a:picLocks noChangeAspect="1"/>
          </p:cNvPicPr>
          <p:nvPr/>
        </p:nvPicPr>
        <p:blipFill>
          <a:blip r:embed="rId2" cstate="print"/>
          <a:stretch>
            <a:fillRect/>
          </a:stretch>
        </p:blipFill>
        <p:spPr>
          <a:xfrm>
            <a:off x="808794" y="858026"/>
            <a:ext cx="1714512" cy="880287"/>
          </a:xfrm>
          <a:prstGeom prst="rect">
            <a:avLst/>
          </a:prstGeom>
        </p:spPr>
      </p:pic>
      <p:sp>
        <p:nvSpPr>
          <p:cNvPr id="21" name="TextBox 20"/>
          <p:cNvSpPr txBox="1"/>
          <p:nvPr/>
        </p:nvSpPr>
        <p:spPr>
          <a:xfrm>
            <a:off x="2951934" y="715150"/>
            <a:ext cx="1857388" cy="1015663"/>
          </a:xfrm>
          <a:prstGeom prst="rect">
            <a:avLst/>
          </a:prstGeom>
          <a:noFill/>
        </p:spPr>
        <p:txBody>
          <a:bodyPr wrap="square" rtlCol="0">
            <a:spAutoFit/>
          </a:bodyPr>
          <a:lstStyle/>
          <a:p>
            <a:r>
              <a:rPr lang="zh-CN" altLang="en-US" sz="6000" dirty="0">
                <a:solidFill>
                  <a:schemeClr val="bg1"/>
                </a:solidFill>
                <a:latin typeface="+mj-ea"/>
                <a:ea typeface="+mj-ea"/>
              </a:rPr>
              <a:t>总结</a:t>
            </a:r>
            <a:endParaRPr lang="zh-CN" altLang="en-US" sz="6000" dirty="0">
              <a:solidFill>
                <a:schemeClr val="bg1"/>
              </a:solidFill>
              <a:latin typeface="+mj-ea"/>
              <a:ea typeface="+mj-ea"/>
            </a:endParaRPr>
          </a:p>
        </p:txBody>
      </p:sp>
      <p:sp>
        <p:nvSpPr>
          <p:cNvPr id="22" name="TextBox 21"/>
          <p:cNvSpPr txBox="1"/>
          <p:nvPr/>
        </p:nvSpPr>
        <p:spPr>
          <a:xfrm>
            <a:off x="737356" y="2072472"/>
            <a:ext cx="10644262" cy="2527935"/>
          </a:xfrm>
          <a:prstGeom prst="rect">
            <a:avLst/>
          </a:prstGeom>
          <a:noFill/>
        </p:spPr>
        <p:txBody>
          <a:bodyPr wrap="square" rtlCol="0">
            <a:spAutoFit/>
          </a:bodyPr>
          <a:lstStyle/>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本项目使用多层感知机（MLP）算法实现了对葡萄酒品质的预测。通过对葡萄酒的11种特征进行训练和学习，模型能够根据特征预测葡萄酒的</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品质。通过实现基于SYCL的并行计算，代码在性能方面展现出色，能够快速处理复杂的计算任务，从而提高了工作效率和响应速度。</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通过模型的训练和评估，</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该代码架构可应用于葡萄酒行业数据分析和预测任务，</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为葡萄酒生产商提供有关葡萄酒口味的有用信息，帮助他们改进葡萄酒的质量和口感。</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lide(fromBottom)">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ppt  封面 拷贝.jpg"/>
          <p:cNvPicPr>
            <a:picLocks noChangeAspect="1"/>
          </p:cNvPicPr>
          <p:nvPr/>
        </p:nvPicPr>
        <p:blipFill>
          <a:blip r:embed="rId1"/>
          <a:stretch>
            <a:fillRect/>
          </a:stretch>
        </p:blipFill>
        <p:spPr>
          <a:xfrm>
            <a:off x="0" y="1240"/>
            <a:ext cx="12190413" cy="6857107"/>
          </a:xfrm>
          <a:prstGeom prst="rect">
            <a:avLst/>
          </a:prstGeom>
        </p:spPr>
      </p:pic>
      <p:sp>
        <p:nvSpPr>
          <p:cNvPr id="7" name="Rectangle 5"/>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6"/>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0" name="图片 9" descr="oneapi-logo-rgb-white-72.png"/>
          <p:cNvPicPr>
            <a:picLocks noChangeAspect="1"/>
          </p:cNvPicPr>
          <p:nvPr/>
        </p:nvPicPr>
        <p:blipFill>
          <a:blip r:embed="rId2"/>
          <a:stretch>
            <a:fillRect/>
          </a:stretch>
        </p:blipFill>
        <p:spPr>
          <a:xfrm>
            <a:off x="5024834" y="2138851"/>
            <a:ext cx="2140744" cy="1862447"/>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1097.4708661417324,&quot;width&quot;:2137.514960629921}"/>
</p:tagLst>
</file>

<file path=ppt/tags/tag2.xml><?xml version="1.0" encoding="utf-8"?>
<p:tagLst xmlns:p="http://schemas.openxmlformats.org/presentationml/2006/main">
  <p:tag name="KSO_WPP_MARK_KEY" val="a89d79c5-5e03-4b81-a093-055c3762dac9"/>
  <p:tag name="COMMONDATA" val="eyJoZGlkIjoiZTA4NzIyN2MxYTlmMzQ1NGE2MjU5NWRkMjhlOGMxY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主题">
      <a:majorFont>
        <a:latin typeface="IntelOne Display Light"/>
        <a:ea typeface="Intel Clear Hans Light"/>
        <a:cs typeface=""/>
      </a:majorFont>
      <a:minorFont>
        <a:latin typeface="IntelOne Text"/>
        <a:ea typeface="Intel Clear Han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1224</Words>
  <Application>WPS 演示</Application>
  <PresentationFormat>Custom</PresentationFormat>
  <Paragraphs>65</Paragraphs>
  <Slides>8</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vt:i4>
      </vt:variant>
    </vt:vector>
  </HeadingPairs>
  <TitlesOfParts>
    <vt:vector size="27" baseType="lpstr">
      <vt:lpstr>Arial</vt:lpstr>
      <vt:lpstr>宋体</vt:lpstr>
      <vt:lpstr>Wingdings</vt:lpstr>
      <vt:lpstr>微软雅黑</vt:lpstr>
      <vt:lpstr>Helvetica Neue Medium</vt:lpstr>
      <vt:lpstr>Intel Clear Hans</vt:lpstr>
      <vt:lpstr>Calibri</vt:lpstr>
      <vt:lpstr>Symbol</vt:lpstr>
      <vt:lpstr>IntelOne Text</vt:lpstr>
      <vt:lpstr>Segoe Print</vt:lpstr>
      <vt:lpstr>Arial Unicode MS</vt:lpstr>
      <vt:lpstr>IntelOne Display Light</vt:lpstr>
      <vt:lpstr>Intel Clear Hans Light</vt:lpstr>
      <vt:lpstr>Intel Clear Hans</vt:lpstr>
      <vt:lpstr>华文新魏</vt:lpstr>
      <vt:lpstr>华文细黑</vt:lpstr>
      <vt:lpstr>华文中宋</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csi</dc:creator>
  <cp:lastModifiedBy>不必在我</cp:lastModifiedBy>
  <cp:revision>158</cp:revision>
  <dcterms:created xsi:type="dcterms:W3CDTF">2023-04-26T00:59:00Z</dcterms:created>
  <dcterms:modified xsi:type="dcterms:W3CDTF">2023-06-05T12:47:02Z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6D70DC0D5C2B4C34BDF710AA54FC0690_12</vt:lpwstr>
  </property>
  <property fmtid="{D5CDD505-2E9C-101B-9397-08002B2CF9AE}" pid="3" name="KSOProductBuildVer">
    <vt:lpwstr>2052-11.1.0.14309</vt:lpwstr>
  </property>
</Properties>
</file>