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73" r:id="rId6"/>
    <p:sldId id="274" r:id="rId7"/>
    <p:sldId id="262" r:id="rId8"/>
  </p:sldIdLst>
  <p:sldSz cx="12190095" cy="6859270"/>
  <p:notesSz cx="6858000" cy="9144000"/>
  <p:custDataLst>
    <p:tags r:id="rId15"/>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5"/>
    <a:srgbClr val="009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xml"/><Relationship Id="rId14" Type="http://schemas.openxmlformats.org/officeDocument/2006/relationships/customXml" Target="../customXml/item3.xml"/><Relationship Id="rId13" Type="http://schemas.openxmlformats.org/officeDocument/2006/relationships/customXml" Target="../customXml/item2.xml"/><Relationship Id="rId12" Type="http://schemas.openxmlformats.org/officeDocument/2006/relationships/customXml" Target="../customXml/item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5BAD4-A566-4FE2-99AF-120404D171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47F9E-28AB-4B63-BD9A-F4ECC9E4E7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8847F9E-28AB-4B63-BD9A-F4ECC9E4E7D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1C0D4A-CE8C-43C9-9EF6-63419ADCBA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CB61EA-220F-4849-AD53-57F6171C4E5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06422"/>
            <a:ext cx="2742843" cy="438886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06422"/>
            <a:ext cx="8025355" cy="438886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669DF1-9C5D-4C8A-9014-3B73C2B963C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A3D1A8-ECB7-47DD-B7B8-60F265C4D66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98B2BB-C192-40B8-BA2B-CE1E2A19355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994B92-BA5F-479A-822F-C6D7C067424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A9E94B1-12A6-4AEB-82BD-BFF2630F389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F6F3F-EFCE-4F3B-9800-384B020E7EE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C0E91-6B20-408B-A0BE-D21B1E796A1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114"/>
            <a:ext cx="6814779" cy="5854469"/>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3" y="1435434"/>
            <a:ext cx="4010562" cy="46921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A2EF06-C293-472C-A7F5-052B8CA148C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4300"/>
            </a:lvl1pPr>
            <a:lvl2pPr marL="609600" indent="0">
              <a:buNone/>
              <a:defRPr sz="37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5ACB44-AC2F-466F-9EED-B7A98CD2843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9A4BE7D7-8635-4B18-BF4C-24346C8E80BC}" type="datetime1">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EAB89FFF-3F45-4680-8077-8C59E659A6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0413" cy="685958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feng 01.jpg"/>
          <p:cNvPicPr>
            <a:picLocks noChangeAspect="1"/>
          </p:cNvPicPr>
          <p:nvPr/>
        </p:nvPicPr>
        <p:blipFill>
          <a:blip r:embed="rId1"/>
          <a:stretch>
            <a:fillRect/>
          </a:stretch>
        </p:blipFill>
        <p:spPr>
          <a:xfrm>
            <a:off x="0" y="1240"/>
            <a:ext cx="12190413" cy="6857107"/>
          </a:xfrm>
          <a:prstGeom prst="rect">
            <a:avLst/>
          </a:prstGeom>
        </p:spPr>
      </p:pic>
      <p:pic>
        <p:nvPicPr>
          <p:cNvPr id="6" name="图片 5" descr="feng-03.png"/>
          <p:cNvPicPr>
            <a:picLocks noChangeAspect="1"/>
          </p:cNvPicPr>
          <p:nvPr/>
        </p:nvPicPr>
        <p:blipFill>
          <a:blip r:embed="rId2"/>
          <a:stretch>
            <a:fillRect/>
          </a:stretch>
        </p:blipFill>
        <p:spPr>
          <a:xfrm>
            <a:off x="2402317" y="493516"/>
            <a:ext cx="7215238" cy="4058989"/>
          </a:xfrm>
          <a:prstGeom prst="rect">
            <a:avLst/>
          </a:prstGeom>
        </p:spPr>
      </p:pic>
      <p:pic>
        <p:nvPicPr>
          <p:cNvPr id="7" name="图片 6" descr="oneapi-logo-rgb-white-72.png"/>
          <p:cNvPicPr>
            <a:picLocks noChangeAspect="1"/>
          </p:cNvPicPr>
          <p:nvPr/>
        </p:nvPicPr>
        <p:blipFill>
          <a:blip r:embed="rId3"/>
          <a:stretch>
            <a:fillRect/>
          </a:stretch>
        </p:blipFill>
        <p:spPr>
          <a:xfrm>
            <a:off x="808795" y="500836"/>
            <a:ext cx="985352" cy="857256"/>
          </a:xfrm>
          <a:prstGeom prst="rect">
            <a:avLst/>
          </a:prstGeom>
        </p:spPr>
      </p:pic>
      <p:pic>
        <p:nvPicPr>
          <p:cNvPr id="14" name="图片 13" descr="feng-02.png"/>
          <p:cNvPicPr>
            <a:picLocks noChangeAspect="1"/>
          </p:cNvPicPr>
          <p:nvPr/>
        </p:nvPicPr>
        <p:blipFill>
          <a:blip r:embed="rId4"/>
          <a:stretch>
            <a:fillRect/>
          </a:stretch>
        </p:blipFill>
        <p:spPr>
          <a:xfrm>
            <a:off x="1666050" y="3365988"/>
            <a:ext cx="8122046" cy="3357586"/>
          </a:xfrm>
          <a:prstGeom prst="rect">
            <a:avLst/>
          </a:prstGeom>
        </p:spPr>
      </p:pic>
      <p:sp>
        <p:nvSpPr>
          <p:cNvPr id="12" name="矩形 11"/>
          <p:cNvSpPr/>
          <p:nvPr/>
        </p:nvSpPr>
        <p:spPr>
          <a:xfrm>
            <a:off x="3166248" y="4787116"/>
            <a:ext cx="6092825" cy="1337945"/>
          </a:xfrm>
          <a:prstGeom prst="rect">
            <a:avLst/>
          </a:prstGeom>
        </p:spPr>
        <p:txBody>
          <a:bodyPr>
            <a:spAutoFit/>
          </a:bodyPr>
          <a:lstStyle/>
          <a:p>
            <a:pPr>
              <a:lnSpc>
                <a:spcPct val="150000"/>
              </a:lnSpc>
            </a:pPr>
            <a:r>
              <a:rPr lang="zh-CN" altLang="en-US" sz="1800" b="1">
                <a:solidFill>
                  <a:schemeClr val="bg1"/>
                </a:solidFill>
                <a:latin typeface="微软雅黑" panose="020B0503020204020204" pitchFamily="34" charset="-122"/>
                <a:ea typeface="微软雅黑" panose="020B0503020204020204" pitchFamily="34" charset="-122"/>
              </a:rPr>
              <a:t>团队名称（昵称）：</a:t>
            </a:r>
            <a:r>
              <a:rPr lang="en-US" sz="1800" b="1">
                <a:solidFill>
                  <a:schemeClr val="bg1"/>
                </a:solidFill>
                <a:latin typeface="微软雅黑" panose="020B0503020204020204" pitchFamily="34" charset="-122"/>
                <a:ea typeface="微软雅黑" panose="020B0503020204020204" pitchFamily="34" charset="-122"/>
              </a:rPr>
              <a:t> </a:t>
            </a:r>
            <a:r>
              <a:rPr lang="zh-CN" altLang="en-US" sz="1800" b="1">
                <a:solidFill>
                  <a:schemeClr val="bg1"/>
                </a:solidFill>
                <a:latin typeface="微软雅黑" panose="020B0503020204020204" pitchFamily="34" charset="-122"/>
                <a:ea typeface="微软雅黑" panose="020B0503020204020204" pitchFamily="34" charset="-122"/>
              </a:rPr>
              <a:t>旺旺队立大功</a:t>
            </a:r>
            <a:endParaRPr lang="en-US" sz="1800" b="1">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a:solidFill>
                  <a:schemeClr val="bg1"/>
                </a:solidFill>
                <a:latin typeface="微软雅黑" panose="020B0503020204020204" pitchFamily="34" charset="-122"/>
                <a:ea typeface="微软雅黑" panose="020B0503020204020204" pitchFamily="34" charset="-122"/>
              </a:rPr>
              <a:t>成员：司韶君</a:t>
            </a:r>
            <a:r>
              <a:rPr lang="en-US" altLang="zh-CN" sz="1800" b="1">
                <a:solidFill>
                  <a:schemeClr val="bg1"/>
                </a:solidFill>
                <a:latin typeface="微软雅黑" panose="020B0503020204020204" pitchFamily="34" charset="-122"/>
                <a:ea typeface="微软雅黑" panose="020B0503020204020204" pitchFamily="34" charset="-122"/>
              </a:rPr>
              <a:t> </a:t>
            </a:r>
            <a:r>
              <a:rPr lang="zh-CN" altLang="en-US" sz="1800" b="1">
                <a:solidFill>
                  <a:schemeClr val="bg1"/>
                </a:solidFill>
                <a:latin typeface="微软雅黑" panose="020B0503020204020204" pitchFamily="34" charset="-122"/>
                <a:ea typeface="微软雅黑" panose="020B0503020204020204" pitchFamily="34" charset="-122"/>
              </a:rPr>
              <a:t>山东大学</a:t>
            </a:r>
            <a:endParaRPr lang="en-US" sz="1800" b="1">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a:solidFill>
                  <a:schemeClr val="bg1"/>
                </a:solidFill>
                <a:latin typeface="微软雅黑" panose="020B0503020204020204" pitchFamily="34" charset="-122"/>
                <a:ea typeface="微软雅黑" panose="020B0503020204020204" pitchFamily="34" charset="-122"/>
              </a:rPr>
              <a:t>有疑问可发信到</a:t>
            </a:r>
            <a:r>
              <a:rPr lang="en-US" altLang="zh-CN" sz="1800" b="1">
                <a:solidFill>
                  <a:schemeClr val="bg1"/>
                </a:solidFill>
                <a:latin typeface="微软雅黑" panose="020B0503020204020204" pitchFamily="34" charset="-122"/>
                <a:ea typeface="微软雅黑" panose="020B0503020204020204" pitchFamily="34" charset="-122"/>
              </a:rPr>
              <a:t>oneAPIhks@163.com</a:t>
            </a:r>
            <a:endParaRPr lang="zh-CN" altLang="en-US" sz="1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lide(fromTop)">
                                      <p:cBhvr>
                                        <p:cTn id="13" dur="500"/>
                                        <p:tgtEl>
                                          <p:spTgt spid="1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Top)">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rot="16200000">
            <a:off x="-2311014" y="2311020"/>
            <a:ext cx="685959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1" name="矩形 10"/>
          <p:cNvSpPr/>
          <p:nvPr/>
        </p:nvSpPr>
        <p:spPr>
          <a:xfrm>
            <a:off x="165852" y="929464"/>
            <a:ext cx="2031325" cy="646331"/>
          </a:xfrm>
          <a:prstGeom prst="rect">
            <a:avLst/>
          </a:prstGeom>
        </p:spPr>
        <p:txBody>
          <a:bodyPr wrap="none">
            <a:spAutoFit/>
          </a:bodyPr>
          <a:lstStyle/>
          <a:p>
            <a:r>
              <a:rPr lang="zh-CN" altLang="en-US" sz="3600">
                <a:solidFill>
                  <a:schemeClr val="tx2"/>
                </a:solidFill>
                <a:latin typeface="微软雅黑" panose="020B0503020204020204" pitchFamily="34" charset="-122"/>
                <a:ea typeface="微软雅黑" panose="020B0503020204020204" pitchFamily="34" charset="-122"/>
              </a:rPr>
              <a:t>团队简介</a:t>
            </a:r>
            <a:endParaRPr lang="zh-CN" altLang="en-US" sz="3600">
              <a:solidFill>
                <a:schemeClr val="tx2"/>
              </a:solidFill>
              <a:latin typeface="微软雅黑" panose="020B0503020204020204" pitchFamily="34" charset="-122"/>
              <a:ea typeface="微软雅黑" panose="020B0503020204020204" pitchFamily="34" charset="-122"/>
            </a:endParaRPr>
          </a:p>
        </p:txBody>
      </p:sp>
      <p:sp>
        <p:nvSpPr>
          <p:cNvPr id="15" name="灯片编号占位符 14"/>
          <p:cNvSpPr>
            <a:spLocks noGrp="1"/>
          </p:cNvSpPr>
          <p:nvPr>
            <p:ph type="sldNum" sz="quarter" idx="12"/>
          </p:nvPr>
        </p:nvSpPr>
        <p:spPr/>
        <p:txBody>
          <a:bodyPr/>
          <a:lstStyle/>
          <a:p>
            <a:fld id="{EAB89FFF-3F45-4680-8077-8C59E659A6AA}" type="slidenum">
              <a:rPr lang="zh-CN" altLang="en-US" smtClean="0"/>
            </a:fld>
            <a:endParaRPr lang="zh-CN" altLang="en-US"/>
          </a:p>
        </p:txBody>
      </p:sp>
      <p:sp>
        <p:nvSpPr>
          <p:cNvPr id="2" name="TextBox 1"/>
          <p:cNvSpPr txBox="1"/>
          <p:nvPr/>
        </p:nvSpPr>
        <p:spPr>
          <a:xfrm>
            <a:off x="2363021" y="125151"/>
            <a:ext cx="9661539" cy="1322070"/>
          </a:xfrm>
          <a:prstGeom prst="rect">
            <a:avLst/>
          </a:prstGeom>
          <a:noFill/>
        </p:spPr>
        <p:txBody>
          <a:bodyPr wrap="square" rtlCol="0">
            <a:spAutoFit/>
          </a:bodyPr>
          <a:lstStyle/>
          <a:p>
            <a:pPr lvl="0"/>
            <a:r>
              <a:rPr lang="zh-CN" altLang="en-US" sz="2000">
                <a:latin typeface="微软雅黑" panose="020B0503020204020204" pitchFamily="34" charset="-122"/>
                <a:ea typeface="微软雅黑" panose="020B0503020204020204" pitchFamily="34" charset="-122"/>
              </a:rPr>
              <a:t>团队名称</a:t>
            </a:r>
            <a:r>
              <a:rPr lang="zh-CN" altLang="en-US" sz="2000">
                <a:solidFill>
                  <a:srgbClr val="FFC000"/>
                </a:solidFill>
                <a:latin typeface="微软雅黑" panose="020B0503020204020204" pitchFamily="34" charset="-122"/>
                <a:ea typeface="微软雅黑" panose="020B0503020204020204" pitchFamily="34" charset="-122"/>
              </a:rPr>
              <a:t>（昵称）</a:t>
            </a:r>
            <a:r>
              <a:rPr lang="zh-CN" altLang="en-US" sz="2000">
                <a:latin typeface="微软雅黑" panose="020B0503020204020204" pitchFamily="34" charset="-122"/>
                <a:ea typeface="微软雅黑" panose="020B0503020204020204" pitchFamily="34" charset="-122"/>
              </a:rPr>
              <a:t>：汪汪队立大功</a:t>
            </a:r>
            <a:endParaRPr lang="en-US" altLang="zh-CN" sz="2000">
              <a:latin typeface="微软雅黑" panose="020B0503020204020204" pitchFamily="34" charset="-122"/>
              <a:ea typeface="微软雅黑" panose="020B0503020204020204" pitchFamily="34" charset="-122"/>
            </a:endParaRPr>
          </a:p>
          <a:p>
            <a:pPr lvl="0"/>
            <a:r>
              <a:rPr lang="zh-CN" altLang="en-US" sz="2000">
                <a:latin typeface="微软雅黑" panose="020B0503020204020204" pitchFamily="34" charset="-122"/>
                <a:ea typeface="微软雅黑" panose="020B0503020204020204" pitchFamily="34" charset="-122"/>
              </a:rPr>
              <a:t>团队成员</a:t>
            </a:r>
            <a:r>
              <a:rPr lang="zh-CN" altLang="en-US" sz="2000">
                <a:latin typeface="微软雅黑" panose="020B0503020204020204" pitchFamily="34" charset="-122"/>
                <a:ea typeface="微软雅黑" panose="020B0503020204020204" pitchFamily="34" charset="-122"/>
                <a:sym typeface="Wingdings" panose="05000000000000000000" pitchFamily="2" charset="2"/>
              </a:rPr>
              <a:t>：司韶君</a:t>
            </a:r>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a:latin typeface="微软雅黑" panose="020B0503020204020204" pitchFamily="34" charset="-122"/>
                <a:ea typeface="微软雅黑" panose="020B0503020204020204" pitchFamily="34" charset="-122"/>
                <a:sym typeface="Wingdings" panose="05000000000000000000" pitchFamily="2" charset="2"/>
              </a:rPr>
              <a:t>山东大学</a:t>
            </a:r>
            <a:endParaRPr lang="en-US" altLang="zh-CN" sz="2000">
              <a:solidFill>
                <a:srgbClr val="FFC000"/>
              </a:solidFill>
              <a:latin typeface="微软雅黑" panose="020B0503020204020204" pitchFamily="34" charset="-122"/>
              <a:ea typeface="微软雅黑" panose="020B0503020204020204" pitchFamily="34" charset="-122"/>
              <a:sym typeface="Wingdings" panose="05000000000000000000" pitchFamily="2" charset="2"/>
            </a:endParaRPr>
          </a:p>
          <a:p>
            <a:pPr lvl="0"/>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a:latin typeface="微软雅黑" panose="020B0503020204020204" pitchFamily="34" charset="-122"/>
                <a:ea typeface="微软雅黑" panose="020B0503020204020204" pitchFamily="34" charset="-122"/>
                <a:sym typeface="Wingdings" panose="05000000000000000000" pitchFamily="2" charset="2"/>
              </a:rPr>
              <a:t>队长：司韶君</a:t>
            </a:r>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endParaRPr lang="en-US" altLang="zh-CN" sz="2000">
              <a:latin typeface="微软雅黑" panose="020B0503020204020204" pitchFamily="34" charset="-122"/>
              <a:ea typeface="微软雅黑" panose="020B0503020204020204" pitchFamily="34" charset="-122"/>
              <a:sym typeface="Wingdings" panose="05000000000000000000" pitchFamily="2" charset="2"/>
            </a:endParaRPr>
          </a:p>
          <a:p>
            <a:pPr lvl="0"/>
            <a:r>
              <a:rPr lang="zh-CN" altLang="en-US" sz="2000">
                <a:latin typeface="微软雅黑" panose="020B0503020204020204" pitchFamily="34" charset="-122"/>
                <a:ea typeface="微软雅黑" panose="020B0503020204020204" pitchFamily="34" charset="-122"/>
                <a:sym typeface="Wingdings" panose="05000000000000000000" pitchFamily="2" charset="2"/>
              </a:rPr>
              <a:t>指导教师： 戴鸿</a:t>
            </a:r>
            <a:r>
              <a:rPr lang="zh-CN" altLang="en-US" sz="2000">
                <a:latin typeface="微软雅黑" panose="020B0503020204020204" pitchFamily="34" charset="-122"/>
                <a:ea typeface="微软雅黑" panose="020B0503020204020204" pitchFamily="34" charset="-122"/>
                <a:sym typeface="Wingdings" panose="05000000000000000000" pitchFamily="2" charset="2"/>
              </a:rPr>
              <a:t>君</a:t>
            </a:r>
            <a:endParaRPr lang="zh-CN" altLang="en-US" sz="2000">
              <a:latin typeface="微软雅黑" panose="020B0503020204020204" pitchFamily="34" charset="-122"/>
              <a:ea typeface="微软雅黑" panose="020B0503020204020204" pitchFamily="34" charset="-122"/>
              <a:sym typeface="Wingdings" panose="05000000000000000000" pitchFamily="2" charset="2"/>
            </a:endParaRPr>
          </a:p>
        </p:txBody>
      </p:sp>
      <p:sp>
        <p:nvSpPr>
          <p:cNvPr id="3" name="TextBox 2"/>
          <p:cNvSpPr txBox="1"/>
          <p:nvPr/>
        </p:nvSpPr>
        <p:spPr>
          <a:xfrm>
            <a:off x="2363021" y="1766827"/>
            <a:ext cx="9661539" cy="1322070"/>
          </a:xfrm>
          <a:prstGeom prst="rect">
            <a:avLst/>
          </a:prstGeom>
          <a:solidFill>
            <a:schemeClr val="accent6">
              <a:lumMod val="20000"/>
              <a:lumOff val="80000"/>
            </a:schemeClr>
          </a:solidFill>
        </p:spPr>
        <p:txBody>
          <a:bodyPr wrap="square" rtlCol="0">
            <a:spAutoFit/>
          </a:bodyPr>
          <a:lstStyle/>
          <a:p>
            <a:pPr lvl="0" algn="ctr"/>
            <a:r>
              <a:rPr lang="zh-CN" altLang="en-US" sz="2000">
                <a:latin typeface="微软雅黑" panose="020B0503020204020204" pitchFamily="34" charset="-122"/>
                <a:ea typeface="微软雅黑" panose="020B0503020204020204" pitchFamily="34" charset="-122"/>
                <a:sym typeface="Wingdings" panose="05000000000000000000" pitchFamily="2" charset="2"/>
              </a:rPr>
              <a:t>项目信息概览表</a:t>
            </a:r>
            <a:endParaRPr lang="en-US" altLang="zh-CN" sz="2000">
              <a:latin typeface="微软雅黑" panose="020B0503020204020204" pitchFamily="34" charset="-122"/>
              <a:ea typeface="微软雅黑" panose="020B0503020204020204" pitchFamily="34" charset="-122"/>
              <a:sym typeface="Wingdings" panose="05000000000000000000" pitchFamily="2" charset="2"/>
            </a:endParaRPr>
          </a:p>
          <a:p>
            <a:pPr lvl="0"/>
            <a:r>
              <a:rPr lang="zh-CN" altLang="en-US" sz="2000">
                <a:latin typeface="微软雅黑" panose="020B0503020204020204" pitchFamily="34" charset="-122"/>
                <a:ea typeface="微软雅黑" panose="020B0503020204020204" pitchFamily="34" charset="-122"/>
                <a:sym typeface="Wingdings" panose="05000000000000000000" pitchFamily="2" charset="2"/>
              </a:rPr>
              <a:t>参赛项目名称： </a:t>
            </a:r>
            <a:r>
              <a:rPr sz="2000">
                <a:latin typeface="微软雅黑" panose="020B0503020204020204" pitchFamily="34" charset="-122"/>
                <a:ea typeface="微软雅黑" panose="020B0503020204020204" pitchFamily="34" charset="-122"/>
                <a:sym typeface="Wingdings" panose="05000000000000000000" pitchFamily="2" charset="2"/>
              </a:rPr>
              <a:t>使用SYCL优化的多层感知机（MLP）算法实现葡萄酒品质预测</a:t>
            </a:r>
            <a:endParaRPr sz="2000">
              <a:latin typeface="微软雅黑" panose="020B0503020204020204" pitchFamily="34" charset="-122"/>
              <a:ea typeface="微软雅黑" panose="020B0503020204020204" pitchFamily="34" charset="-122"/>
              <a:sym typeface="Wingdings" panose="05000000000000000000" pitchFamily="2" charset="2"/>
            </a:endParaRPr>
          </a:p>
          <a:p>
            <a:pPr lvl="0"/>
            <a:r>
              <a:rPr lang="zh-CN" altLang="en-US" sz="2000">
                <a:latin typeface="微软雅黑" panose="020B0503020204020204" pitchFamily="34" charset="-122"/>
                <a:ea typeface="微软雅黑" panose="020B0503020204020204" pitchFamily="34" charset="-122"/>
                <a:sym typeface="Wingdings" panose="05000000000000000000" pitchFamily="2" charset="2"/>
              </a:rPr>
              <a:t>技术方向： 主题二</a:t>
            </a:r>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a:latin typeface="微软雅黑" panose="020B0503020204020204" pitchFamily="34" charset="-122"/>
                <a:ea typeface="微软雅黑" panose="020B0503020204020204" pitchFamily="34" charset="-122"/>
                <a:sym typeface="+mn-ea"/>
              </a:rPr>
              <a:t>基于</a:t>
            </a:r>
            <a:r>
              <a:rPr lang="en-US" altLang="zh-CN" sz="2000">
                <a:latin typeface="微软雅黑" panose="020B0503020204020204" pitchFamily="34" charset="-122"/>
                <a:ea typeface="微软雅黑" panose="020B0503020204020204" pitchFamily="34" charset="-122"/>
                <a:sym typeface="+mn-ea"/>
              </a:rPr>
              <a:t>C++/SYCL</a:t>
            </a:r>
            <a:r>
              <a:rPr lang="zh-CN" altLang="en-US" sz="2000">
                <a:latin typeface="微软雅黑" panose="020B0503020204020204" pitchFamily="34" charset="-122"/>
                <a:ea typeface="微软雅黑" panose="020B0503020204020204" pitchFamily="34" charset="-122"/>
                <a:sym typeface="+mn-ea"/>
              </a:rPr>
              <a:t>直接式编程语言为主</a:t>
            </a:r>
            <a:endParaRPr lang="en-US" altLang="zh-CN" sz="2000">
              <a:solidFill>
                <a:srgbClr val="FFC000"/>
              </a:solidFill>
              <a:latin typeface="微软雅黑" panose="020B0503020204020204" pitchFamily="34" charset="-122"/>
              <a:ea typeface="微软雅黑" panose="020B0503020204020204" pitchFamily="34" charset="-122"/>
              <a:sym typeface="Wingdings" panose="05000000000000000000" pitchFamily="2" charset="2"/>
            </a:endParaRPr>
          </a:p>
          <a:p>
            <a:endParaRPr lang="en-US" sz="2000">
              <a:latin typeface="微软雅黑" panose="020B0503020204020204" pitchFamily="34" charset="-122"/>
              <a:ea typeface="微软雅黑" panose="020B0503020204020204" pitchFamily="34" charset="-122"/>
            </a:endParaRPr>
          </a:p>
        </p:txBody>
      </p:sp>
      <p:sp>
        <p:nvSpPr>
          <p:cNvPr id="12" name="TextBox 11"/>
          <p:cNvSpPr txBox="1"/>
          <p:nvPr/>
        </p:nvSpPr>
        <p:spPr>
          <a:xfrm>
            <a:off x="30421" y="2277666"/>
            <a:ext cx="2237549" cy="4093428"/>
          </a:xfrm>
          <a:prstGeom prst="rect">
            <a:avLst/>
          </a:prstGeom>
          <a:solidFill>
            <a:schemeClr val="accent6">
              <a:lumMod val="40000"/>
              <a:lumOff val="60000"/>
            </a:schemeClr>
          </a:solidFill>
        </p:spPr>
        <p:txBody>
          <a:bodyPr wrap="square" lIns="91440" tIns="45720" rIns="91440" bIns="45720" rtlCol="0" anchor="t">
            <a:spAutoFit/>
          </a:bodyPr>
          <a:lstStyle/>
          <a:p>
            <a:pPr lvl="0" algn="ct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自本页开始：每个参赛项目，均可提供含本页在内的时限为</a:t>
            </a:r>
            <a:r>
              <a:rPr lang="en-US" altLang="zh-CN"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5</a:t>
            </a: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分钟带音频</a:t>
            </a:r>
            <a:r>
              <a:rPr lang="en-US" altLang="zh-CN"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PowerPoint</a:t>
            </a: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格式的项目技术报告。（页数不限）</a:t>
            </a:r>
            <a:endParaRPr lang="en-US" altLang="zh-CN" sz="2000">
              <a:solidFill>
                <a:srgbClr val="FF0000"/>
              </a:solidFill>
              <a:latin typeface="微软雅黑" panose="020B0503020204020204" pitchFamily="34" charset="-122"/>
              <a:ea typeface="微软雅黑" panose="020B0503020204020204" pitchFamily="34" charset="-122"/>
            </a:endParaRPr>
          </a:p>
          <a:p>
            <a:pPr lvl="0" algn="ctr"/>
            <a:endParaRPr lang="en-US" altLang="zh-CN" sz="2000">
              <a:solidFill>
                <a:srgbClr val="FF0000"/>
              </a:solidFill>
              <a:latin typeface="微软雅黑" panose="020B0503020204020204" pitchFamily="34" charset="-122"/>
              <a:ea typeface="微软雅黑" panose="020B0503020204020204" pitchFamily="34" charset="-122"/>
            </a:endParaRPr>
          </a:p>
          <a:p>
            <a:pPr lvl="0" algn="ct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有多个项目的，可提交多个技术报告。(每个项目的技术报告时长不超过5分钟）</a:t>
            </a:r>
            <a:endParaRPr lang="zh-CN" altLang="en-US" sz="20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Left)">
                                      <p:cBhvr>
                                        <p:cTn id="10" dur="500"/>
                                        <p:tgtEl>
                                          <p:spTgt spid="3"/>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rot="16200000">
            <a:off x="-550236" y="562094"/>
            <a:ext cx="333802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a:p>
        </p:txBody>
      </p:sp>
      <p:sp>
        <p:nvSpPr>
          <p:cNvPr id="3" name="TextBox 2"/>
          <p:cNvSpPr txBox="1"/>
          <p:nvPr/>
        </p:nvSpPr>
        <p:spPr>
          <a:xfrm>
            <a:off x="2350770" y="831215"/>
            <a:ext cx="8960485" cy="4157980"/>
          </a:xfrm>
          <a:prstGeom prst="rect">
            <a:avLst/>
          </a:prstGeom>
          <a:noFill/>
        </p:spPr>
        <p:txBody>
          <a:bodyPr wrap="square" lIns="91440" tIns="45720" rIns="91440" bIns="45720" rtlCol="0" anchor="t">
            <a:spAutoFit/>
          </a:bodyPr>
          <a:lstStyle/>
          <a:p>
            <a:pPr>
              <a:lnSpc>
                <a:spcPct val="118000"/>
              </a:lnSpc>
            </a:pPr>
            <a:r>
              <a:rPr lang="zh-CN" altLang="en-US" sz="1600" b="1">
                <a:latin typeface="微软雅黑" panose="020B0503020204020204" pitchFamily="34" charset="-122"/>
                <a:ea typeface="微软雅黑" panose="020B0503020204020204" pitchFamily="34" charset="-122"/>
              </a:rPr>
              <a:t>方案介绍：</a:t>
            </a:r>
            <a:endParaRPr lang="zh-CN" altLang="en-US" sz="1600" b="1">
              <a:latin typeface="微软雅黑" panose="020B0503020204020204" pitchFamily="34" charset="-122"/>
              <a:ea typeface="微软雅黑" panose="020B0503020204020204" pitchFamily="34" charset="-122"/>
            </a:endParaRPr>
          </a:p>
          <a:p>
            <a:pPr marL="0" lvl="0" indent="0">
              <a:lnSpc>
                <a:spcPct val="118000"/>
              </a:lnSpc>
              <a:buNone/>
            </a:pPr>
            <a:r>
              <a:rPr lang="zh-CN" altLang="en-US" sz="1600">
                <a:solidFill>
                  <a:schemeClr val="tx1"/>
                </a:solidFill>
                <a:latin typeface="微软雅黑" panose="020B0503020204020204" pitchFamily="34" charset="-122"/>
                <a:ea typeface="微软雅黑" panose="020B0503020204020204" pitchFamily="34" charset="-122"/>
              </a:rPr>
              <a:t>项目名称：使用SYCL优化的多层感知机（MLP）算法实现葡萄酒品质预测</a:t>
            </a:r>
            <a:endParaRPr lang="zh-CN" altLang="en-US" sz="1600">
              <a:solidFill>
                <a:schemeClr val="tx1"/>
              </a:solidFill>
              <a:latin typeface="微软雅黑" panose="020B0503020204020204" pitchFamily="34" charset="-122"/>
              <a:ea typeface="微软雅黑" panose="020B0503020204020204" pitchFamily="34" charset="-122"/>
            </a:endParaRPr>
          </a:p>
          <a:p>
            <a:pPr>
              <a:lnSpc>
                <a:spcPct val="118000"/>
              </a:lnSpc>
            </a:pPr>
            <a:r>
              <a:rPr lang="zh-CN" altLang="en-US" sz="1600" dirty="0">
                <a:latin typeface="微软雅黑" panose="020B0503020204020204" pitchFamily="34" charset="-122"/>
                <a:ea typeface="微软雅黑" panose="020B0503020204020204" pitchFamily="34" charset="-122"/>
                <a:sym typeface="+mn-ea"/>
              </a:rPr>
              <a:t>项目</a:t>
            </a:r>
            <a:r>
              <a:rPr lang="zh-CN" altLang="en-US" sz="1600" dirty="0">
                <a:latin typeface="微软雅黑" panose="020B0503020204020204" pitchFamily="34" charset="-122"/>
                <a:ea typeface="微软雅黑" panose="020B0503020204020204" pitchFamily="34" charset="-122"/>
                <a:sym typeface="+mn-ea"/>
              </a:rPr>
              <a:t>介绍：本项目使用多层感知机（MLP）算法，提出了一个基于SYCL优化的MLP算法，用于加速葡萄酒品质预测。通过11种特征作为输入，预测葡萄酒的品质。代码使用SYCL库进行并行计算，加速模型训练过程。我们将并行化前向传播和反向传播步骤，并利用SYCL的内存管理功能实现高效的数据传输和存储。这个创新的解决方案将显著提高预测速度和准确性，并具备跨平台的可移植性。</a:t>
            </a:r>
            <a:endParaRPr lang="zh-CN" altLang="en-US" sz="1600" dirty="0">
              <a:latin typeface="微软雅黑" panose="020B0503020204020204" pitchFamily="34" charset="-122"/>
              <a:ea typeface="微软雅黑" panose="020B0503020204020204" pitchFamily="34" charset="-122"/>
              <a:sym typeface="+mn-ea"/>
            </a:endParaRPr>
          </a:p>
          <a:p>
            <a:pPr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Calibri" panose="020F0502020204030204"/>
                <a:sym typeface="+mn-ea"/>
              </a:rPr>
              <a:t>代码架构：</a:t>
            </a:r>
            <a:r>
              <a:rPr lang="en-US" altLang="zh-CN" sz="1600" dirty="0">
                <a:latin typeface="微软雅黑" panose="020B0503020204020204" pitchFamily="34" charset="-122"/>
                <a:ea typeface="微软雅黑" panose="020B0503020204020204" pitchFamily="34" charset="-122"/>
                <a:cs typeface="Calibri" panose="020F0502020204030204"/>
                <a:sym typeface="+mn-ea"/>
              </a:rPr>
              <a:t>程序的主要架构</a:t>
            </a:r>
            <a:r>
              <a:rPr lang="zh-CN" altLang="en-US" sz="1600" dirty="0">
                <a:latin typeface="微软雅黑" panose="020B0503020204020204" pitchFamily="34" charset="-122"/>
                <a:ea typeface="微软雅黑" panose="020B0503020204020204" pitchFamily="34" charset="-122"/>
                <a:cs typeface="Calibri" panose="020F0502020204030204"/>
                <a:sym typeface="+mn-ea"/>
              </a:rPr>
              <a:t>由输入数据处理模块、多层感知机层定义模块、前向传播模块、反向传播模块、模型训练模块、模型评估模块组成。</a:t>
            </a:r>
            <a:endParaRPr lang="zh-CN" altLang="en-US" sz="16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Calibri" panose="020F0502020204030204"/>
                <a:sym typeface="+mn-ea"/>
              </a:rPr>
              <a:t>使用算法、模型：</a:t>
            </a:r>
            <a:r>
              <a:rPr lang="en-US" altLang="ja-JP" sz="1600" dirty="0">
                <a:latin typeface="微软雅黑" panose="020B0503020204020204" pitchFamily="34" charset="-122"/>
                <a:ea typeface="微软雅黑" panose="020B0503020204020204" pitchFamily="34" charset="-122"/>
                <a:cs typeface="Calibri" panose="020F0502020204030204"/>
                <a:sym typeface="+mn-ea"/>
              </a:rPr>
              <a:t>多层感知机（MLP）模型</a:t>
            </a:r>
            <a:r>
              <a:rPr lang="zh-CN" altLang="en-US" sz="1600" dirty="0">
                <a:latin typeface="微软雅黑" panose="020B0503020204020204" pitchFamily="34" charset="-122"/>
                <a:ea typeface="微软雅黑" panose="020B0503020204020204" pitchFamily="34" charset="-122"/>
                <a:cs typeface="Calibri" panose="020F0502020204030204"/>
                <a:sym typeface="+mn-ea"/>
              </a:rPr>
              <a:t>。</a:t>
            </a:r>
            <a:endParaRPr lang="zh-CN" altLang="en-US" sz="16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zh-CN" altLang="en-US" sz="1600">
                <a:latin typeface="微软雅黑" panose="020B0503020204020204" pitchFamily="34" charset="-122"/>
                <a:ea typeface="微软雅黑" panose="020B0503020204020204" pitchFamily="34" charset="-122"/>
                <a:sym typeface="+mn-ea"/>
              </a:rPr>
              <a:t>模型相关的评估指标：模型精度</a:t>
            </a:r>
            <a:r>
              <a:rPr lang="zh-CN" altLang="en-US" sz="1600" dirty="0">
                <a:latin typeface="微软雅黑" panose="020B0503020204020204" pitchFamily="34" charset="-122"/>
                <a:ea typeface="微软雅黑" panose="020B0503020204020204" pitchFamily="34" charset="-122"/>
                <a:cs typeface="Calibri" panose="020F0502020204030204"/>
                <a:sym typeface="+mn-ea"/>
              </a:rPr>
              <a:t>。</a:t>
            </a:r>
            <a:endParaRPr lang="zh-CN" altLang="en-US" sz="16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Calibri" panose="020F0502020204030204"/>
                <a:sym typeface="+mn-ea"/>
              </a:rPr>
              <a:t>环境：</a:t>
            </a:r>
            <a:r>
              <a:rPr lang="en-US" altLang="zh-CN" sz="1600" dirty="0">
                <a:latin typeface="微软雅黑" panose="020B0503020204020204" pitchFamily="34" charset="-122"/>
                <a:ea typeface="微软雅黑" panose="020B0503020204020204" pitchFamily="34" charset="-122"/>
                <a:cs typeface="Calibri" panose="020F0502020204030204"/>
                <a:sym typeface="+mn-ea"/>
              </a:rPr>
              <a:t>DevCloud</a:t>
            </a:r>
            <a:r>
              <a:rPr lang="zh-CN" altLang="en-US" sz="1600" dirty="0">
                <a:latin typeface="微软雅黑" panose="020B0503020204020204" pitchFamily="34" charset="-122"/>
                <a:ea typeface="微软雅黑" panose="020B0503020204020204" pitchFamily="34" charset="-122"/>
                <a:cs typeface="Calibri" panose="020F0502020204030204"/>
                <a:sym typeface="+mn-ea"/>
              </a:rPr>
              <a:t>云测试环境</a:t>
            </a:r>
            <a:endParaRPr lang="en-US" altLang="ja-JP" sz="1600" dirty="0">
              <a:solidFill>
                <a:schemeClr val="tx1"/>
              </a:solidFill>
              <a:latin typeface="微软雅黑" panose="020B0503020204020204" pitchFamily="34" charset="-122"/>
              <a:ea typeface="微软雅黑" panose="020B0503020204020204" pitchFamily="34" charset="-122"/>
              <a:cs typeface="Calibri" panose="020F0502020204030204"/>
            </a:endParaRPr>
          </a:p>
          <a:p>
            <a:pPr indent="0">
              <a:lnSpc>
                <a:spcPct val="118000"/>
              </a:lnSpc>
              <a:spcBef>
                <a:spcPts val="0"/>
              </a:spcBef>
              <a:buFontTx/>
              <a:buNone/>
            </a:pPr>
            <a:endParaRPr lang="zh-CN" altLang="en-US" sz="1600" dirty="0">
              <a:latin typeface="微软雅黑" panose="020B0503020204020204" pitchFamily="34" charset="-122"/>
              <a:ea typeface="微软雅黑" panose="020B0503020204020204" pitchFamily="34" charset="-122"/>
            </a:endParaRPr>
          </a:p>
          <a:p>
            <a:pPr>
              <a:lnSpc>
                <a:spcPct val="118000"/>
              </a:lnSpc>
            </a:pPr>
            <a:endParaRPr lang="zh-CN" altLang="en-US" sz="16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 name="矩形 10"/>
          <p:cNvSpPr/>
          <p:nvPr/>
        </p:nvSpPr>
        <p:spPr>
          <a:xfrm>
            <a:off x="-24648" y="990775"/>
            <a:ext cx="2237549" cy="1476375"/>
          </a:xfrm>
          <a:prstGeom prst="rect">
            <a:avLst/>
          </a:prstGeom>
        </p:spPr>
        <p:txBody>
          <a:bodyPr wrap="square" lIns="91440" tIns="45720" rIns="91440" bIns="45720" anchor="t">
            <a:spAutoFit/>
          </a:bodyPr>
          <a:lstStyle/>
          <a:p>
            <a:r>
              <a:rPr lang="zh-CN" altLang="en-US" sz="3600">
                <a:solidFill>
                  <a:schemeClr val="tx2"/>
                </a:solidFill>
                <a:latin typeface="微软雅黑" panose="020B0503020204020204" pitchFamily="34" charset="-122"/>
                <a:ea typeface="微软雅黑" panose="020B0503020204020204" pitchFamily="34" charset="-122"/>
              </a:rPr>
              <a:t>结果展示</a:t>
            </a:r>
            <a:endParaRPr lang="en-US" altLang="zh-CN" sz="3600">
              <a:solidFill>
                <a:schemeClr val="tx2"/>
              </a:solidFill>
              <a:latin typeface="微软雅黑" panose="020B0503020204020204" pitchFamily="34" charset="-122"/>
              <a:ea typeface="微软雅黑" panose="020B0503020204020204" pitchFamily="34" charset="-122"/>
            </a:endParaRPr>
          </a:p>
          <a:p>
            <a:pPr algn="r"/>
            <a:r>
              <a:rPr lang="zh-CN" altLang="en-US" sz="1800">
                <a:solidFill>
                  <a:schemeClr val="tx2"/>
                </a:solidFill>
                <a:latin typeface="微软雅黑" panose="020B0503020204020204" pitchFamily="34" charset="-122"/>
                <a:ea typeface="微软雅黑" panose="020B0503020204020204" pitchFamily="34" charset="-122"/>
              </a:rPr>
              <a:t>方案描述</a:t>
            </a:r>
            <a:endParaRPr lang="en-US" altLang="zh-CN" sz="1800">
              <a:solidFill>
                <a:schemeClr val="tx2"/>
              </a:solidFill>
              <a:latin typeface="微软雅黑" panose="020B0503020204020204" pitchFamily="34" charset="-122"/>
              <a:ea typeface="微软雅黑" panose="020B0503020204020204" pitchFamily="34" charset="-122"/>
            </a:endParaRPr>
          </a:p>
          <a:p>
            <a:pPr algn="r"/>
            <a:endParaRPr lang="en-US" altLang="ja-JP" sz="36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rot="16200000">
            <a:off x="-550236" y="562094"/>
            <a:ext cx="333802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a:p>
        </p:txBody>
      </p:sp>
      <p:sp>
        <p:nvSpPr>
          <p:cNvPr id="3" name="TextBox 2"/>
          <p:cNvSpPr txBox="1"/>
          <p:nvPr/>
        </p:nvSpPr>
        <p:spPr>
          <a:xfrm>
            <a:off x="2343785" y="391795"/>
            <a:ext cx="8960485" cy="6330950"/>
          </a:xfrm>
          <a:prstGeom prst="rect">
            <a:avLst/>
          </a:prstGeom>
          <a:noFill/>
        </p:spPr>
        <p:txBody>
          <a:bodyPr wrap="square" lIns="91440" tIns="45720" rIns="91440" bIns="45720" rtlCol="0" anchor="t">
            <a:spAutoFit/>
          </a:bodyPr>
          <a:lstStyle/>
          <a:p>
            <a:pPr lvl="0">
              <a:lnSpc>
                <a:spcPct val="118000"/>
              </a:lnSpc>
            </a:pPr>
            <a:r>
              <a:rPr lang="zh-CN" altLang="en-US" sz="1600" b="1">
                <a:solidFill>
                  <a:prstClr val="black"/>
                </a:solidFill>
                <a:latin typeface="微软雅黑" panose="020B0503020204020204" pitchFamily="34" charset="-122"/>
                <a:ea typeface="微软雅黑" panose="020B0503020204020204" pitchFamily="34" charset="-122"/>
                <a:sym typeface="+mn-ea"/>
              </a:rPr>
              <a:t>技术探索方向讨论：</a:t>
            </a:r>
            <a:endParaRPr lang="en-US" altLang="zh-CN" sz="1600" b="1">
              <a:solidFill>
                <a:prstClr val="black"/>
              </a:solidFill>
              <a:latin typeface="微软雅黑" panose="020B0503020204020204" pitchFamily="34" charset="-122"/>
              <a:ea typeface="微软雅黑" panose="020B0503020204020204" pitchFamily="34" charset="-122"/>
            </a:endParaRPr>
          </a:p>
          <a:p>
            <a:pPr marL="342900" indent="-342900">
              <a:lnSpc>
                <a:spcPct val="107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完善可扩展性：</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当前的原型可能需要进行进一步的性能优化，以支持大量数据的处理和分析。进一步优化算法和模型的设计，以提高解决方案在大规模数据集上的处理能力。</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07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提升灵活性：</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原型可以进一步扩展，以适应更多的数据源和数据类型。引入更多的配置选项和参数，以便用户可以根据自身需求进行自定义和优化。</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该解决方案的优势体现在以下几个方面：</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1600" b="1">
                <a:solidFill>
                  <a:prstClr val="black"/>
                </a:solidFill>
                <a:latin typeface="微软雅黑" panose="020B0503020204020204" pitchFamily="34" charset="-122"/>
                <a:ea typeface="微软雅黑" panose="020B0503020204020204" pitchFamily="34" charset="-122"/>
                <a:sym typeface="+mn-ea"/>
              </a:rPr>
              <a:t>应用价值讨论：</a:t>
            </a:r>
            <a:endParaRPr lang="en-US" altLang="zh-CN" sz="1600">
              <a:solidFill>
                <a:schemeClr val="accent2">
                  <a:lumMod val="75000"/>
                </a:schemeClr>
              </a:solidFill>
              <a:latin typeface="微软雅黑" panose="020B0503020204020204" pitchFamily="34" charset="-122"/>
              <a:ea typeface="微软雅黑" panose="020B0503020204020204" pitchFamily="34" charset="-122"/>
            </a:endParaRPr>
          </a:p>
          <a:p>
            <a:pPr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解决方案的实施可应用于葡萄酒行业以及其他领域的数据分析和预测任务，帮助做出战略决策和提高产品质量。可以带来财务价值和影响，例如提高生产效率、降低成本、增加收入等方面的改进和效益。</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0">
              <a:lnSpc>
                <a:spcPct val="118000"/>
              </a:lnSpc>
              <a:spcBef>
                <a:spcPts val="0"/>
              </a:spcBef>
              <a:buFontTx/>
              <a:buNone/>
            </a:pPr>
            <a:r>
              <a:rPr lang="zh-CN" altLang="en-US" sz="1600" b="1">
                <a:solidFill>
                  <a:prstClr val="black"/>
                </a:solidFill>
                <a:latin typeface="微软雅黑" panose="020B0503020204020204" pitchFamily="34" charset="-122"/>
                <a:ea typeface="微软雅黑" panose="020B0503020204020204" pitchFamily="34" charset="-122"/>
                <a:sym typeface="+mn-ea"/>
              </a:rPr>
              <a:t>总结：</a:t>
            </a:r>
            <a:endParaRPr lang="en-US" altLang="zh-CN" sz="1600">
              <a:solidFill>
                <a:schemeClr val="accent2">
                  <a:lumMod val="75000"/>
                </a:schemeClr>
              </a:solidFill>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本项目使用多层感知机（MLP）算法实现了对葡萄酒品质的预测。通过对葡萄酒的11种特征进行训练和学习，模型能够根据特征预测葡萄酒的品质。通过实现基于SYCL的并行计算，代码在性能方面展现出色，能够快速处理复杂的计算任务，从而提高了工作效率和响应速度。</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500"/>
              </a:spcBef>
              <a:spcAft>
                <a:spcPts val="50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sym typeface="+mn-ea"/>
              </a:rPr>
              <a:t>通过模型的训练和评估，该代码架构可应用于葡萄酒行业数据分析和预测任务，为葡萄酒生产商提供有关葡萄酒口味的有用信息，帮助他们改进葡萄酒的质量和口感。</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0">
              <a:lnSpc>
                <a:spcPct val="118000"/>
              </a:lnSpc>
              <a:spcBef>
                <a:spcPts val="0"/>
              </a:spcBef>
              <a:buFontTx/>
              <a:buNone/>
            </a:pPr>
            <a:endParaRPr lang="zh-CN" altLang="en-US" sz="1600" dirty="0">
              <a:latin typeface="微软雅黑" panose="020B0503020204020204" pitchFamily="34" charset="-122"/>
              <a:ea typeface="微软雅黑" panose="020B0503020204020204" pitchFamily="34" charset="-122"/>
            </a:endParaRPr>
          </a:p>
          <a:p>
            <a:pPr>
              <a:lnSpc>
                <a:spcPct val="118000"/>
              </a:lnSpc>
            </a:pPr>
            <a:endParaRPr lang="zh-CN" altLang="en-US" sz="16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 name="矩形 10"/>
          <p:cNvSpPr/>
          <p:nvPr/>
        </p:nvSpPr>
        <p:spPr>
          <a:xfrm>
            <a:off x="-24648" y="990775"/>
            <a:ext cx="2237549" cy="1476375"/>
          </a:xfrm>
          <a:prstGeom prst="rect">
            <a:avLst/>
          </a:prstGeom>
        </p:spPr>
        <p:txBody>
          <a:bodyPr wrap="square" lIns="91440" tIns="45720" rIns="91440" bIns="45720" anchor="t">
            <a:spAutoFit/>
          </a:bodyPr>
          <a:lstStyle/>
          <a:p>
            <a:r>
              <a:rPr lang="zh-CN" altLang="en-US" sz="3600">
                <a:solidFill>
                  <a:schemeClr val="tx2"/>
                </a:solidFill>
                <a:latin typeface="微软雅黑" panose="020B0503020204020204" pitchFamily="34" charset="-122"/>
                <a:ea typeface="微软雅黑" panose="020B0503020204020204" pitchFamily="34" charset="-122"/>
              </a:rPr>
              <a:t>结果展示</a:t>
            </a:r>
            <a:endParaRPr lang="en-US" altLang="zh-CN" sz="3600">
              <a:solidFill>
                <a:schemeClr val="tx2"/>
              </a:solidFill>
              <a:latin typeface="微软雅黑" panose="020B0503020204020204" pitchFamily="34" charset="-122"/>
              <a:ea typeface="微软雅黑" panose="020B0503020204020204" pitchFamily="34" charset="-122"/>
            </a:endParaRPr>
          </a:p>
          <a:p>
            <a:pPr algn="r"/>
            <a:r>
              <a:rPr lang="zh-CN" altLang="en-US" sz="1800">
                <a:solidFill>
                  <a:schemeClr val="tx2"/>
                </a:solidFill>
                <a:latin typeface="微软雅黑" panose="020B0503020204020204" pitchFamily="34" charset="-122"/>
                <a:ea typeface="微软雅黑" panose="020B0503020204020204" pitchFamily="34" charset="-122"/>
              </a:rPr>
              <a:t>方案描述</a:t>
            </a:r>
            <a:endParaRPr lang="en-US" altLang="zh-CN" sz="1800">
              <a:solidFill>
                <a:schemeClr val="tx2"/>
              </a:solidFill>
              <a:latin typeface="微软雅黑" panose="020B0503020204020204" pitchFamily="34" charset="-122"/>
              <a:ea typeface="微软雅黑" panose="020B0503020204020204" pitchFamily="34" charset="-122"/>
            </a:endParaRPr>
          </a:p>
          <a:p>
            <a:pPr algn="r"/>
            <a:endParaRPr lang="en-US" altLang="ja-JP" sz="36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ppt  封面 拷贝.jpg"/>
          <p:cNvPicPr>
            <a:picLocks noChangeAspect="1"/>
          </p:cNvPicPr>
          <p:nvPr/>
        </p:nvPicPr>
        <p:blipFill>
          <a:blip r:embed="rId1"/>
          <a:stretch>
            <a:fillRect/>
          </a:stretch>
        </p:blipFill>
        <p:spPr>
          <a:xfrm>
            <a:off x="0" y="1240"/>
            <a:ext cx="12190413" cy="6857107"/>
          </a:xfrm>
          <a:prstGeom prst="rect">
            <a:avLst/>
          </a:prstGeom>
        </p:spPr>
      </p:pic>
      <p:sp>
        <p:nvSpPr>
          <p:cNvPr id="7" name="Rectangle 5"/>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6"/>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0" name="图片 9" descr="oneapi-logo-rgb-white-72.png"/>
          <p:cNvPicPr>
            <a:picLocks noChangeAspect="1"/>
          </p:cNvPicPr>
          <p:nvPr/>
        </p:nvPicPr>
        <p:blipFill>
          <a:blip r:embed="rId2"/>
          <a:stretch>
            <a:fillRect/>
          </a:stretch>
        </p:blipFill>
        <p:spPr>
          <a:xfrm>
            <a:off x="5024834" y="2138851"/>
            <a:ext cx="2140744" cy="1862447"/>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4.xml><?xml version="1.0" encoding="utf-8"?>
<p:tagLst xmlns:p="http://schemas.openxmlformats.org/presentationml/2006/main">
  <p:tag name="KSO_WPP_MARK_KEY" val="c20553f0-fbb8-41f9-a318-c7025aca4b1e"/>
  <p:tag name="COMMONDATA" val="eyJoZGlkIjoiZTA4NzIyN2MxYTlmMzQ1NGE2MjU5NWRkMjhlOGMx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主题">
      <a:majorFont>
        <a:latin typeface="IntelOne Display Light"/>
        <a:ea typeface="Intel Clear Hans Light"/>
        <a:cs typeface=""/>
      </a:majorFont>
      <a:minorFont>
        <a:latin typeface="IntelOne Text"/>
        <a:ea typeface="Intel Clear Han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l c f 7 6 f 1 5 5 c e d 4 d d c b 4 0 9 7 1 3 4 f f 3 c 3 3 2 f   x m l n s = " 4 6 b 5 e 5 b 8 - a a 4 b - 4 3 c 7 - a a 4 a - 5 d e e f d d 2 7 4 3 1 " > < T e r m s   x m l n s = " h t t p : / / s c h e m a s . m i c r o s o f t . c o m / o f f i c e / i n f o p a t h / 2 0 0 7 / P a r t n e r C o n t r o l s " > < / T e r m s > < / l c f 7 6 f 1 5 5 c e d 4 d d c b 4 0 9 7 1 3 4 f f 3 c 3 3 2 f > < T a x C a t c h A l l   x m l n s = " a 7 b c 6 c 0 4 - a 6 f 3 - 4 b 8 5 - a b c c - 2 7 8 c 7 8 d c 5 5 6 b "   x s i : n i l = " t r u e " / > < / d o c u m e n t M a n a g e m e n t > < / p : p r o p e r t i e s > 
</file>

<file path=customXml/item2.xml>��< ? x m l   v e r s i o n = " 1 . 0 " ? > < c t : c o n t e n t T y p e S c h e m a   c t : _ = " "   m a : _ = " "   m a : c o n t e n t T y p e N a m e = " D o c u m e n t "   m a : c o n t e n t T y p e I D = " 0 x 0 1 0 1 0 0 6 D E B 5 E C 1 0 8 1 1 2 C 4 A A C B 0 1 1 7 6 3 0 3 4 3 9 4 F "   m a : c o n t e n t T y p e V e r s i o n = " 1 5 "   m a : c o n t e n t T y p e D e s c r i p t i o n = " C r e a t e   a   n e w   d o c u m e n t . "   m a : c o n t e n t T y p e S c o p e = " "   m a : v e r s i o n I D = " 8 0 f 6 e 9 1 b 4 3 3 9 8 2 5 d 3 4 d 1 b e 8 0 f b e d 2 2 4 f "   x m l n s : c t = " h t t p : / / s c h e m a s . m i c r o s o f t . c o m / o f f i c e / 2 0 0 6 / m e t a d a t a / c o n t e n t T y p e "   x m l n s : m a = " h t t p : / / s c h e m a s . m i c r o s o f t . c o m / o f f i c e / 2 0 0 6 / m e t a d a t a / p r o p e r t i e s / m e t a A t t r i b u t e s " >  
 < x s d : s c h e m a   t a r g e t N a m e s p a c e = " h t t p : / / s c h e m a s . m i c r o s o f t . c o m / o f f i c e / 2 0 0 6 / m e t a d a t a / p r o p e r t i e s "   m a : r o o t = " t r u e "   m a : f i e l d s I D = " 7 e 3 b c 6 b b f c d c 2 2 7 a 1 1 f b 4 f 6 d 9 5 f 5 1 6 d 8 "   n s 2 : _ = " "   n s 3 : _ = " "   n s 4 : _ = " "   x m l n s : x s d = " h t t p : / / w w w . w 3 . o r g / 2 0 0 1 / X M L S c h e m a "   x m l n s : x s = " h t t p : / / w w w . w 3 . o r g / 2 0 0 1 / X M L S c h e m a "   x m l n s : p = " h t t p : / / s c h e m a s . m i c r o s o f t . c o m / o f f i c e / 2 0 0 6 / m e t a d a t a / p r o p e r t i e s "   x m l n s : n s 2 = " 4 6 b 5 e 5 b 8 - a a 4 b - 4 3 c 7 - a a 4 a - 5 d e e f d d 2 7 4 3 1 "   x m l n s : n s 3 = " 7 7 0 d 0 0 f d - 7 8 2 d - 4 4 f 8 - 9 c e 2 - b 9 5 5 6 1 4 5 6 b 0 d "   x m l n s : n s 4 = " a 7 b c 6 c 0 4 - a 6 f 3 - 4 b 8 5 - a b c c - 2 7 8 c 7 8 d c 5 5 6 b " >  
 < x s d : i m p o r t   n a m e s p a c e = " 4 6 b 5 e 5 b 8 - a a 4 b - 4 3 c 7 - a a 4 a - 5 d e e f d d 2 7 4 3 1 " / >  
 < x s d : i m p o r t   n a m e s p a c e = " 7 7 0 d 0 0 f d - 7 8 2 d - 4 4 f 8 - 9 c e 2 - b 9 5 5 6 1 4 5 6 b 0 d " / >  
 < x s d : i m p o r t   n a m e s p a c e = " a 7 b c 6 c 0 4 - a 6 f 3 - 4 b 8 5 - a b c c - 2 7 8 c 7 8 d c 5 5 6 b " / >  
 < x s d : e l e m e n t   n a m e = " p r o p e r t i e s " >  
 < x s d : c o m p l e x T y p e >  
 < x s d : s e q u e n c e >  
 < x s d : e l e m e n t   n a m e = " d o c u m e n t M a n a g e m e n t " >  
 < x s d : c o m p l e x T y p e >  
 < x s d : a l l >  
 < x s d : e l e m e n t   r e f = " n s 2 : M e d i a S e r v i c e M e t a d a t a "   m i n O c c u r s = " 0 " / >  
 < x s d : e l e m e n t   r e f = " n s 2 : M e d i a S e r v i c e F a s t M e t a d a t a "   m i n O c c u r s = " 0 " / >  
 < x s d : e l e m e n t   r e f = " n s 2 : M e d i a S e r v i c e D a t e T a k e n "   m i n O c c u r s = " 0 " / >  
 < x s d : e l e m e n t   r e f = " n s 2 : M e d i a L e n g t h I n S e c o n d s "   m i n O c c u r s = " 0 " / >  
 < x s d : e l e m e n t   r e f = " n s 3 : S h a r e d W i t h U s e r s "   m i n O c c u r s = " 0 " / >  
 < x s d : e l e m e n t   r e f = " n s 3 : S h a r e d W i t h D e t a i l s "   m i n O c c u r s = " 0 " / >  
 < x s d : e l e m e n t   r e f = " n s 2 : M e d i a S e r v i c e A u t o T a g s "   m i n O c c u r s = " 0 " / >  
 < x s d : e l e m e n t   r e f = " n s 2 : M e d i a S e r v i c e O C R "   m i n O c c u r s = " 0 " / >  
 < x s d : e l e m e n t   r e f = " n s 2 : M e d i a S e r v i c e G e n e r a t i o n T i m e "   m i n O c c u r s = " 0 " / >  
 < x s d : e l e m e n t   r e f = " n s 2 : M e d i a S e r v i c e E v e n t H a s h C o d e "   m i n O c c u r s = " 0 " / >  
 < x s d : e l e m e n t   r e f = " n s 2 : M e d i a S e r v i c e A u t o K e y P o i n t s "   m i n O c c u r s = " 0 " / >  
 < x s d : e l e m e n t   r e f = " n s 2 : M e d i a S e r v i c e K e y P o i n t s "   m i n O c c u r s = " 0 " / >  
 < x s d : e l e m e n t   r e f = " n s 2 : l c f 7 6 f 1 5 5 c e d 4 d d c b 4 0 9 7 1 3 4 f f 3 c 3 3 2 f "   m i n O c c u r s = " 0 " / >  
 < x s d : e l e m e n t   r e f = " n s 4 : T a x C a t c h A l l "   m i n O c c u r s = " 0 " / >  
 < / x s d : a l l >  
 < / x s d : c o m p l e x T y p e >  
 < / x s d : e l e m e n t >  
 < / x s d : s e q u e n c e >  
 < / x s d : c o m p l e x T y p e >  
 < / x s d : e l e m e n t >  
 < / x s d : s c h e m a >  
 < x s d : s c h e m a   t a r g e t N a m e s p a c e = " 4 6 b 5 e 5 b 8 - a a 4 b - 4 3 c 7 - a a 4 a - 5 d e e f d d 2 7 4 3 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D a t e T a k e n "   m a : i n d e x = " 1 0 "   n i l l a b l e = " t r u e "   m a : d i s p l a y N a m e = " M e d i a S e r v i c e D a t e T a k e n "   m a : h i d d e n = " t r u e "   m a : i n t e r n a l N a m e = " M e d i a S e r v i c e D a t e T a k e n "   m a : r e a d O n l y = " t r u e " >  
 < x s d : s i m p l e T y p e >  
 < x s d : r e s t r i c t i o n   b a s e = " d m s : T e x t " / >  
 < / x s d : s i m p l e T y p e >  
 < / x s d : e l e m e n t >  
 < x s d : e l e m e n t   n a m e = " M e d i a L e n g t h I n S e c o n d s "   m a : i n d e x = " 1 1 "   n i l l a b l e = " t r u e "   m a : d i s p l a y N a m e = " L e n g t h   ( s e c o n d s ) "   m a : i n t e r n a l N a m e = " M e d i a L e n g t h I n S e c o n d s "   m a : r e a d O n l y = " t r u e " >  
 < x s d : s i m p l e T y p e >  
 < x s d : r e s t r i c t i o n   b a s e = " d m s : U n k n o w n " / >  
 < / x s d : s i m p l e T y p e >  
 < / x s d : e l e m e n t >  
 < x s d : e l e m e n t   n a m e = " M e d i a S e r v i c e A u t o T a g s "   m a : i n d e x = " 1 4 "   n i l l a b l e = " t r u e "   m a : d i s p l a y N a m e = " T a g s "   m a : i n t e r n a l N a m e = " M e d i a S e r v i c e A u t o T a g s "   m a : r e a d O n l y = " t r u e " >  
 < x s d : s i m p l e T y p e >  
 < x s d : r e s t r i c t i o n   b a s e = " d m s : T e x t " / >  
 < / x s d : s i m p l e T y p e >  
 < / x s d : e l e m e n t >  
 < x s d : e l e m e n t   n a m e = " M e d i a S e r v i c e O C R "   m a : i n d e x = " 1 5 "   n i l l a b l e = " t r u e "   m a : d i s p l a y N a m e = " E x t r a c t e d   T e x t "   m a : i n t e r n a l N a m e = " M e d i a S e r v i c e O C R "   m a : r e a d O n l y = " t r u e " >  
 < x s d : s i m p l e T y p e >  
 < x s d : r e s t r i c t i o n   b a s e = " d m s : N o t e " >  
 < x s d : m a x L e n g t h   v a l u e = " 2 5 5 " / >  
 < / x s d : r e s t r i c t i o n >  
 < / x s d : s i m p l e T y p e >  
 < / x s d : e l e m e n t >  
 < x s d : e l e m e n t   n a m e = " M e d i a S e r v i c e G e n e r a t i o n T i m e "   m a : i n d e x = " 1 6 "   n i l l a b l e = " t r u e "   m a : d i s p l a y N a m e = " M e d i a S e r v i c e G e n e r a t i o n T i m e "   m a : h i d d e n = " t r u e "   m a : i n t e r n a l N a m e = " M e d i a S e r v i c e G e n e r a t i o n T i m e "   m a : r e a d O n l y = " t r u e " >  
 < x s d : s i m p l e T y p e >  
 < x s d : r e s t r i c t i o n   b a s e = " d m s : T e x t " / >  
 < / x s d : s i m p l e T y p e >  
 < / x s d : e l e m e n t >  
 < x s d : e l e m e n t   n a m e = " M e d i a S e r v i c e E v e n t H a s h C o d e "   m a : i n d e x = " 1 7 "   n i l l a b l e = " t r u e "   m a : d i s p l a y N a m e = " M e d i a S e r v i c e E v e n t H a s h C o d e "   m a : h i d d e n = " t r u e "   m a : i n t e r n a l N a m e = " M e d i a S e r v i c e E v e n t H a s h C o d e "   m a : r e a d O n l y = " t r u e " >  
 < x s d : s i m p l e T y p e >  
 < x s d : r e s t r i c t i o n   b a s e = " d m s : T e x t " / >  
 < / x s d : s i m p l e T y p e >  
 < / x s d : e l e m e n t >  
 < x s d : e l e m e n t   n a m e = " M e d i a S e r v i c e A u t o K e y P o i n t s "   m a : i n d e x = " 1 8 "   n i l l a b l e = " t r u e "   m a : d i s p l a y N a m e = " M e d i a S e r v i c e A u t o K e y P o i n t s "   m a : h i d d e n = " t r u e "   m a : i n t e r n a l N a m e = " M e d i a S e r v i c e A u t o K e y P o i n t s "   m a : r e a d O n l y = " t r u e " >  
 < x s d : s i m p l e T y p e >  
 < x s d : r e s t r i c t i o n   b a s e = " d m s : N o t e " / >  
 < / x s d : s i m p l e T y p e >  
 < / x s d : e l e m e n t >  
 < x s d : e l e m e n t   n a m e = " M e d i a S e r v i c e K e y P o i n t s "   m a : i n d e x = " 1 9 "   n i l l a b l e = " t r u e "   m a : d i s p l a y N a m e = " K e y P o i n t s "   m a : i n t e r n a l N a m e = " M e d i a S e r v i c e K e y P o i n t s "   m a : r e a d O n l y = " t r u e " >  
 < x s d : s i m p l e T y p e >  
 < x s d : r e s t r i c t i o n   b a s e = " d m s : N o t e " >  
 < x s d : m a x L e n g t h   v a l u e = " 2 5 5 " / >  
 < / x s d : r e s t r i c t i o n >  
 < / x s d : s i m p l e T y p e >  
 < / x s d : e l e m e n t >  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
 < x s d : c o m p l e x T y p e >  
 < x s d : s e q u e n c e >  
 < x s d : e l e m e n t   r e f = " p c : T e r m s "   m i n O c c u r s = " 0 "   m a x O c c u r s = " 1 " > < / x s d : e l e m e n t >  
 < / x s d : s e q u e n c e >  
 < / x s d : c o m p l e x T y p e >  
 < / x s d : e l e m e n t >  
 < / x s d : s c h e m a >  
 < x s d : s c h e m a   t a r g e t N a m e s p a c e = " 7 7 0 d 0 0 f d - 7 8 2 d - 4 4 f 8 - 9 c e 2 - b 9 5 5 6 1 4 5 6 b 0 d " 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2 " 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3 "   n i l l a b l e = " t r u e "   m a : d i s p l a y N a m e = " S h a r e d   W i t h   D e t a i l s "   m a : i n t e r n a l N a m e = " S h a r e d W i t h D e t a i l s "   m a : r e a d O n l y = " t r u e " >  
 < x s d : s i m p l e T y p e >  
 < x s d : r e s t r i c t i o n   b a s e = " d m s : N o t e " >  
 < x s d : m a x L e n g t h   v a l u e = " 2 5 5 " / >  
 < / x s d : r e s t r i c t i o n >  
 < / x s d : s i m p l e T y p e >  
 < / x s d : e l e m e n t >  
 < / x s d : s c h e m a >  
 < x s d : s c h e m a   t a r g e t N a m e s p a c e = " a 7 b c 6 c 0 4 - a 6 f 3 - 4 b 8 5 - a b c c - 2 7 8 c 7 8 d c 5 5 6 b " 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2 "   n i l l a b l e = " t r u e "   m a : d i s p l a y N a m e = " T a x o n o m y   C a t c h   A l l   C o l u m n "   m a : h i d d e n = " t r u e "   m a : l i s t = " { 6 f 1 f 5 1 c 9 - 2 0 2 3 - 4 a a 3 - a 0 7 6 - f 3 0 b 3 7 4 9 e b e 0 } "   m a : i n t e r n a l N a m e = " T a x C a t c h A l l "   m a : s h o w F i e l d = " C a t c h A l l D a t a "   m a : w e b = " 7 7 0 d 0 0 f d - 7 8 2 d - 4 4 f 8 - 9 c e 2 - b 9 5 5 6 1 4 5 6 b 0 d " > 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57B2CE24-EB38-40B1-A83A-974E1F0E820D}">
  <ds:schemaRefs/>
</ds:datastoreItem>
</file>

<file path=customXml/itemProps2.xml><?xml version="1.0" encoding="utf-8"?>
<ds:datastoreItem xmlns:ds="http://schemas.openxmlformats.org/officeDocument/2006/customXml" ds:itemID="{56CD215B-CAB8-460C-8482-1D85257DA246}">
  <ds:schemaRefs/>
</ds:datastoreItem>
</file>

<file path=customXml/itemProps3.xml><?xml version="1.0" encoding="utf-8"?>
<ds:datastoreItem xmlns:ds="http://schemas.openxmlformats.org/officeDocument/2006/customXml" ds:itemID="{D8FDDA7D-5900-4F61-94C6-6E97CE8576CD}">
  <ds:schemaRefs/>
</ds:datastoreItem>
</file>

<file path=docProps/app.xml><?xml version="1.0" encoding="utf-8"?>
<Properties xmlns="http://schemas.openxmlformats.org/officeDocument/2006/extended-properties" xmlns:vt="http://schemas.openxmlformats.org/officeDocument/2006/docPropsVTypes">
  <TotalTime>0</TotalTime>
  <Words>1088</Words>
  <Application>WPS 演示</Application>
  <PresentationFormat>Custom</PresentationFormat>
  <Paragraphs>58</Paragraphs>
  <Slides>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宋体</vt:lpstr>
      <vt:lpstr>Wingdings</vt:lpstr>
      <vt:lpstr>微软雅黑</vt:lpstr>
      <vt:lpstr>Helvetica Neue Medium</vt:lpstr>
      <vt:lpstr>Calibri</vt:lpstr>
      <vt:lpstr>Times New Roman</vt:lpstr>
      <vt:lpstr>IntelOne Text</vt:lpstr>
      <vt:lpstr>Segoe Print</vt:lpstr>
      <vt:lpstr>Arial Unicode MS</vt:lpstr>
      <vt:lpstr>IntelOne Display Light</vt:lpstr>
      <vt:lpstr>Intel Clear Hans Light</vt:lpstr>
      <vt:lpstr>Intel Clear Hans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csi</dc:creator>
  <cp:lastModifiedBy>不必在我</cp:lastModifiedBy>
  <cp:revision>2</cp:revision>
  <dcterms:created xsi:type="dcterms:W3CDTF">2023-04-26T00:59:00Z</dcterms:created>
  <dcterms:modified xsi:type="dcterms:W3CDTF">2023-06-05T13:26:44Z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0x0101006DEB5EC108112C4AACB011763034394F</vt:lpwstr>
  </property>
  <property fmtid="{D5CDD505-2E9C-101B-9397-08002B2CF9AE}" pid="3" name="MediaServiceImageTags">
    <vt:lpwstr/>
  </property>
  <property fmtid="{D5CDD505-2E9C-101B-9397-08002B2CF9AE}" pid="4" name="ICV">
    <vt:lpwstr>7622C53C66614BDCB058498284A1D137_12</vt:lpwstr>
  </property>
  <property fmtid="{D5CDD505-2E9C-101B-9397-08002B2CF9AE}" pid="5" name="KSOProductBuildVer">
    <vt:lpwstr>2052-11.1.0.14309</vt:lpwstr>
  </property>
</Properties>
</file>