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3" r:id="rId4"/>
    <p:sldId id="273" r:id="rId6"/>
    <p:sldId id="276" r:id="rId7"/>
    <p:sldId id="277" r:id="rId8"/>
    <p:sldId id="278" r:id="rId9"/>
    <p:sldId id="279" r:id="rId10"/>
    <p:sldId id="280" r:id="rId11"/>
    <p:sldId id="281" r:id="rId12"/>
    <p:sldId id="262" r:id="rId13"/>
  </p:sldIdLst>
  <p:sldSz cx="12190095" cy="6859270"/>
  <p:notesSz cx="6858000" cy="9144000"/>
  <p:custDataLst>
    <p:tags r:id="rId20"/>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B5"/>
    <a:srgbClr val="0095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5.xml"/><Relationship Id="rId2" Type="http://schemas.openxmlformats.org/officeDocument/2006/relationships/theme" Target="theme/theme1.xml"/><Relationship Id="rId19" Type="http://schemas.openxmlformats.org/officeDocument/2006/relationships/customXml" Target="../customXml/item3.xml"/><Relationship Id="rId18" Type="http://schemas.openxmlformats.org/officeDocument/2006/relationships/customXml" Target="../customXml/item2.xml"/><Relationship Id="rId17" Type="http://schemas.openxmlformats.org/officeDocument/2006/relationships/customXml" Target="../customXml/item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E5BAD4-A566-4FE2-99AF-120404D171E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847F9E-28AB-4B63-BD9A-F4ECC9E4E7D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8847F9E-28AB-4B63-BD9A-F4ECC9E4E7D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8847F9E-28AB-4B63-BD9A-F4ECC9E4E7D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A1C0D4A-CE8C-43C9-9EF6-63419ADCBAE5}"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B89FFF-3F45-4680-8077-8C59E659A6A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6CB61EA-220F-4849-AD53-57F6171C4E58}"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B89FFF-3F45-4680-8077-8C59E659A6A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06422"/>
            <a:ext cx="2742843" cy="438886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521" y="206422"/>
            <a:ext cx="8025355" cy="438886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9669DF1-9C5D-4C8A-9014-3B73C2B963C1}"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B89FFF-3F45-4680-8077-8C59E659A6A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DA3D1A8-ECB7-47DD-B7B8-60F265C4D66C}"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B89FFF-3F45-4680-8077-8C59E659A6A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698B2BB-C192-40B8-BA2B-CE1E2A193555}"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B89FFF-3F45-4680-8077-8C59E659A6A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521" y="1200428"/>
            <a:ext cx="5384099" cy="339486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6793" y="1200428"/>
            <a:ext cx="5384099" cy="339486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C994B92-BA5F-479A-822F-C6D7C0674245}"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B89FFF-3F45-4680-8077-8C59E659A6A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A9E94B1-12A6-4AEB-82BD-BFF2630F389D}"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AB89FFF-3F45-4680-8077-8C59E659A6A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4FF6F3F-EFCE-4F3B-9800-384B020E7EED}"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AB89FFF-3F45-4680-8077-8C59E659A6A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BC0E91-6B20-408B-A0BE-D21B1E796A1B}"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AB89FFF-3F45-4680-8077-8C59E659A6A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3" y="273112"/>
            <a:ext cx="4010562" cy="1162320"/>
          </a:xfrm>
        </p:spPr>
        <p:txBody>
          <a:bodyPr anchor="b"/>
          <a:lstStyle>
            <a:lvl1pPr algn="l">
              <a:defRPr sz="2700" b="1"/>
            </a:lvl1pPr>
          </a:lstStyle>
          <a:p>
            <a:r>
              <a:rPr lang="zh-CN" altLang="en-US"/>
              <a:t>单击此处编辑母版标题样式</a:t>
            </a:r>
            <a:endParaRPr lang="zh-CN" altLang="en-US"/>
          </a:p>
        </p:txBody>
      </p:sp>
      <p:sp>
        <p:nvSpPr>
          <p:cNvPr id="3" name="内容占位符 2"/>
          <p:cNvSpPr>
            <a:spLocks noGrp="1"/>
          </p:cNvSpPr>
          <p:nvPr>
            <p:ph idx="1"/>
          </p:nvPr>
        </p:nvSpPr>
        <p:spPr>
          <a:xfrm>
            <a:off x="4766113" y="273114"/>
            <a:ext cx="6814779" cy="5854469"/>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523" y="1435434"/>
            <a:ext cx="4010562" cy="4692149"/>
          </a:xfrm>
        </p:spPr>
        <p:txBody>
          <a:bodyPr/>
          <a:lstStyle>
            <a:lvl1pPr marL="0" indent="0">
              <a:buNone/>
              <a:defRPr sz="1900"/>
            </a:lvl1pPr>
            <a:lvl2pPr marL="609600" indent="0">
              <a:buNone/>
              <a:defRPr sz="1600"/>
            </a:lvl2pPr>
            <a:lvl3pPr marL="1219200" indent="0">
              <a:buNone/>
              <a:defRPr sz="1300"/>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5A2EF06-C293-472C-A7F5-052B8CA148C2}"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B89FFF-3F45-4680-8077-8C59E659A6A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70"/>
          </a:xfrm>
        </p:spPr>
        <p:txBody>
          <a:bodyPr anchor="b"/>
          <a:lstStyle>
            <a:lvl1pPr algn="l">
              <a:defRPr sz="27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406" y="612916"/>
            <a:ext cx="7314248" cy="4115753"/>
          </a:xfrm>
        </p:spPr>
        <p:txBody>
          <a:bodyPr/>
          <a:lstStyle>
            <a:lvl1pPr marL="0" indent="0">
              <a:buNone/>
              <a:defRPr sz="4300"/>
            </a:lvl1pPr>
            <a:lvl2pPr marL="609600" indent="0">
              <a:buNone/>
              <a:defRPr sz="3700"/>
            </a:lvl2pPr>
            <a:lvl3pPr marL="1219200" indent="0">
              <a:buNone/>
              <a:defRPr sz="3200"/>
            </a:lvl3pPr>
            <a:lvl4pPr marL="1828800" indent="0">
              <a:buNone/>
              <a:defRPr sz="2700"/>
            </a:lvl4pPr>
            <a:lvl5pPr marL="2438400" indent="0">
              <a:buNone/>
              <a:defRPr sz="2700"/>
            </a:lvl5pPr>
            <a:lvl6pPr marL="3048000" indent="0">
              <a:buNone/>
              <a:defRPr sz="2700"/>
            </a:lvl6pPr>
            <a:lvl7pPr marL="3657600" indent="0">
              <a:buNone/>
              <a:defRPr sz="2700"/>
            </a:lvl7pPr>
            <a:lvl8pPr marL="4267200" indent="0">
              <a:buNone/>
              <a:defRPr sz="2700"/>
            </a:lvl8pPr>
            <a:lvl9pPr marL="4876800" indent="0">
              <a:buNone/>
              <a:defRPr sz="2700"/>
            </a:lvl9pPr>
          </a:lstStyle>
          <a:p>
            <a:endParaRPr lang="zh-CN" altLang="en-US"/>
          </a:p>
        </p:txBody>
      </p:sp>
      <p:sp>
        <p:nvSpPr>
          <p:cNvPr id="4" name="文本占位符 3"/>
          <p:cNvSpPr>
            <a:spLocks noGrp="1"/>
          </p:cNvSpPr>
          <p:nvPr>
            <p:ph type="body" sz="half" idx="2"/>
          </p:nvPr>
        </p:nvSpPr>
        <p:spPr>
          <a:xfrm>
            <a:off x="2389406" y="5368581"/>
            <a:ext cx="7314248" cy="805049"/>
          </a:xfrm>
        </p:spPr>
        <p:txBody>
          <a:bodyPr/>
          <a:lstStyle>
            <a:lvl1pPr marL="0" indent="0">
              <a:buNone/>
              <a:defRPr sz="1900"/>
            </a:lvl1pPr>
            <a:lvl2pPr marL="609600" indent="0">
              <a:buNone/>
              <a:defRPr sz="1600"/>
            </a:lvl2pPr>
            <a:lvl3pPr marL="1219200" indent="0">
              <a:buNone/>
              <a:defRPr sz="1300"/>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55ACB44-AC2F-466F-9EED-B7A98CD2843D}"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B89FFF-3F45-4680-8077-8C59E659A6A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1"/>
            <a:ext cx="10971372" cy="1143265"/>
          </a:xfrm>
          <a:prstGeom prst="rect">
            <a:avLst/>
          </a:prstGeom>
        </p:spPr>
        <p:txBody>
          <a:bodyPr vert="horz" lIns="121917" tIns="60958" rIns="121917" bIns="60958"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520"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9A4BE7D7-8635-4B18-BF4C-24346C8E80BC}" type="datetime1">
              <a:rPr lang="zh-CN" altLang="en-US" smtClean="0"/>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EAB89FFF-3F45-4680-8077-8C59E659A6A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0"/>
            <a:ext cx="12190413" cy="685958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feng 01.jpg"/>
          <p:cNvPicPr>
            <a:picLocks noChangeAspect="1"/>
          </p:cNvPicPr>
          <p:nvPr/>
        </p:nvPicPr>
        <p:blipFill>
          <a:blip r:embed="rId1"/>
          <a:stretch>
            <a:fillRect/>
          </a:stretch>
        </p:blipFill>
        <p:spPr>
          <a:xfrm>
            <a:off x="0" y="1240"/>
            <a:ext cx="12190413" cy="6857107"/>
          </a:xfrm>
          <a:prstGeom prst="rect">
            <a:avLst/>
          </a:prstGeom>
        </p:spPr>
      </p:pic>
      <p:pic>
        <p:nvPicPr>
          <p:cNvPr id="6" name="图片 5" descr="feng-03.png"/>
          <p:cNvPicPr>
            <a:picLocks noChangeAspect="1"/>
          </p:cNvPicPr>
          <p:nvPr/>
        </p:nvPicPr>
        <p:blipFill>
          <a:blip r:embed="rId2"/>
          <a:stretch>
            <a:fillRect/>
          </a:stretch>
        </p:blipFill>
        <p:spPr>
          <a:xfrm>
            <a:off x="2402317" y="493516"/>
            <a:ext cx="7215238" cy="4058989"/>
          </a:xfrm>
          <a:prstGeom prst="rect">
            <a:avLst/>
          </a:prstGeom>
        </p:spPr>
      </p:pic>
      <p:pic>
        <p:nvPicPr>
          <p:cNvPr id="7" name="图片 6" descr="oneapi-logo-rgb-white-72.png"/>
          <p:cNvPicPr>
            <a:picLocks noChangeAspect="1"/>
          </p:cNvPicPr>
          <p:nvPr/>
        </p:nvPicPr>
        <p:blipFill>
          <a:blip r:embed="rId3"/>
          <a:stretch>
            <a:fillRect/>
          </a:stretch>
        </p:blipFill>
        <p:spPr>
          <a:xfrm>
            <a:off x="808795" y="500836"/>
            <a:ext cx="985352" cy="857256"/>
          </a:xfrm>
          <a:prstGeom prst="rect">
            <a:avLst/>
          </a:prstGeom>
        </p:spPr>
      </p:pic>
      <p:pic>
        <p:nvPicPr>
          <p:cNvPr id="14" name="图片 13" descr="feng-02.png"/>
          <p:cNvPicPr>
            <a:picLocks noChangeAspect="1"/>
          </p:cNvPicPr>
          <p:nvPr/>
        </p:nvPicPr>
        <p:blipFill>
          <a:blip r:embed="rId4"/>
          <a:stretch>
            <a:fillRect/>
          </a:stretch>
        </p:blipFill>
        <p:spPr>
          <a:xfrm>
            <a:off x="1666050" y="3365988"/>
            <a:ext cx="8122046" cy="3357586"/>
          </a:xfrm>
          <a:prstGeom prst="rect">
            <a:avLst/>
          </a:prstGeom>
        </p:spPr>
      </p:pic>
      <p:sp>
        <p:nvSpPr>
          <p:cNvPr id="12" name="矩形 11"/>
          <p:cNvSpPr/>
          <p:nvPr/>
        </p:nvSpPr>
        <p:spPr>
          <a:xfrm>
            <a:off x="3166248" y="4787116"/>
            <a:ext cx="6092825" cy="1337945"/>
          </a:xfrm>
          <a:prstGeom prst="rect">
            <a:avLst/>
          </a:prstGeom>
        </p:spPr>
        <p:txBody>
          <a:bodyPr>
            <a:spAutoFit/>
          </a:bodyPr>
          <a:lstStyle/>
          <a:p>
            <a:pPr>
              <a:lnSpc>
                <a:spcPct val="150000"/>
              </a:lnSpc>
            </a:pPr>
            <a:r>
              <a:rPr lang="zh-CN" altLang="en-US" sz="1800" b="1">
                <a:solidFill>
                  <a:schemeClr val="bg1"/>
                </a:solidFill>
                <a:latin typeface="微软雅黑" panose="020B0503020204020204" pitchFamily="34" charset="-122"/>
                <a:ea typeface="微软雅黑" panose="020B0503020204020204" pitchFamily="34" charset="-122"/>
              </a:rPr>
              <a:t>团队名称（昵称）：</a:t>
            </a:r>
            <a:r>
              <a:rPr lang="en-US" sz="1800" b="1">
                <a:solidFill>
                  <a:schemeClr val="bg1"/>
                </a:solidFill>
                <a:latin typeface="微软雅黑" panose="020B0503020204020204" pitchFamily="34" charset="-122"/>
                <a:ea typeface="微软雅黑" panose="020B0503020204020204" pitchFamily="34" charset="-122"/>
              </a:rPr>
              <a:t> </a:t>
            </a:r>
            <a:r>
              <a:rPr lang="zh-CN" altLang="en-US" sz="1800" b="1">
                <a:solidFill>
                  <a:schemeClr val="bg1"/>
                </a:solidFill>
                <a:latin typeface="微软雅黑" panose="020B0503020204020204" pitchFamily="34" charset="-122"/>
                <a:ea typeface="微软雅黑" panose="020B0503020204020204" pitchFamily="34" charset="-122"/>
              </a:rPr>
              <a:t>旺旺队立大功</a:t>
            </a:r>
            <a:endParaRPr lang="en-US" sz="1800" b="1">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800" b="1">
                <a:solidFill>
                  <a:schemeClr val="bg1"/>
                </a:solidFill>
                <a:latin typeface="微软雅黑" panose="020B0503020204020204" pitchFamily="34" charset="-122"/>
                <a:ea typeface="微软雅黑" panose="020B0503020204020204" pitchFamily="34" charset="-122"/>
              </a:rPr>
              <a:t>成员：司韶君</a:t>
            </a:r>
            <a:r>
              <a:rPr lang="en-US" altLang="zh-CN" sz="1800" b="1">
                <a:solidFill>
                  <a:schemeClr val="bg1"/>
                </a:solidFill>
                <a:latin typeface="微软雅黑" panose="020B0503020204020204" pitchFamily="34" charset="-122"/>
                <a:ea typeface="微软雅黑" panose="020B0503020204020204" pitchFamily="34" charset="-122"/>
              </a:rPr>
              <a:t> </a:t>
            </a:r>
            <a:r>
              <a:rPr lang="zh-CN" altLang="en-US" sz="1800" b="1">
                <a:solidFill>
                  <a:schemeClr val="bg1"/>
                </a:solidFill>
                <a:latin typeface="微软雅黑" panose="020B0503020204020204" pitchFamily="34" charset="-122"/>
                <a:ea typeface="微软雅黑" panose="020B0503020204020204" pitchFamily="34" charset="-122"/>
              </a:rPr>
              <a:t>山东大学</a:t>
            </a:r>
            <a:endParaRPr lang="en-US" sz="1800" b="1">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800" b="1">
                <a:solidFill>
                  <a:schemeClr val="bg1"/>
                </a:solidFill>
                <a:latin typeface="微软雅黑" panose="020B0503020204020204" pitchFamily="34" charset="-122"/>
                <a:ea typeface="微软雅黑" panose="020B0503020204020204" pitchFamily="34" charset="-122"/>
              </a:rPr>
              <a:t>有疑问可发信到</a:t>
            </a:r>
            <a:r>
              <a:rPr lang="en-US" altLang="zh-CN" sz="1800" b="1">
                <a:solidFill>
                  <a:schemeClr val="bg1"/>
                </a:solidFill>
                <a:latin typeface="微软雅黑" panose="020B0503020204020204" pitchFamily="34" charset="-122"/>
                <a:ea typeface="微软雅黑" panose="020B0503020204020204" pitchFamily="34" charset="-122"/>
              </a:rPr>
              <a:t>oneAPIhks@163.com</a:t>
            </a:r>
            <a:endParaRPr lang="zh-CN" altLang="en-US" sz="18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slide(fromTop)">
                                      <p:cBhvr>
                                        <p:cTn id="13" dur="500"/>
                                        <p:tgtEl>
                                          <p:spTgt spid="14"/>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slide(fromTop)">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ppt  封面 拷贝.jpg"/>
          <p:cNvPicPr>
            <a:picLocks noChangeAspect="1"/>
          </p:cNvPicPr>
          <p:nvPr/>
        </p:nvPicPr>
        <p:blipFill>
          <a:blip r:embed="rId1"/>
          <a:stretch>
            <a:fillRect/>
          </a:stretch>
        </p:blipFill>
        <p:spPr>
          <a:xfrm>
            <a:off x="0" y="1240"/>
            <a:ext cx="12190413" cy="6857107"/>
          </a:xfrm>
          <a:prstGeom prst="rect">
            <a:avLst/>
          </a:prstGeom>
        </p:spPr>
      </p:pic>
      <p:sp>
        <p:nvSpPr>
          <p:cNvPr id="7" name="Rectangle 5"/>
          <p:cNvSpPr/>
          <p:nvPr/>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8" name="Rectangle 6"/>
          <p:cNvSpPr/>
          <p:nvPr/>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10" name="图片 9" descr="oneapi-logo-rgb-white-72.png"/>
          <p:cNvPicPr>
            <a:picLocks noChangeAspect="1"/>
          </p:cNvPicPr>
          <p:nvPr/>
        </p:nvPicPr>
        <p:blipFill>
          <a:blip r:embed="rId2"/>
          <a:stretch>
            <a:fillRect/>
          </a:stretch>
        </p:blipFill>
        <p:spPr>
          <a:xfrm>
            <a:off x="5024834" y="2138851"/>
            <a:ext cx="2140744" cy="1862447"/>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p:cNvSpPr/>
          <p:nvPr/>
        </p:nvSpPr>
        <p:spPr>
          <a:xfrm rot="16200000">
            <a:off x="-2311014" y="2311020"/>
            <a:ext cx="6859590" cy="2237547"/>
          </a:xfrm>
          <a:prstGeom prst="rect">
            <a:avLst/>
          </a:prstGeom>
          <a:solidFill>
            <a:schemeClr val="bg1">
              <a:lumMod val="8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grpSp>
        <p:nvGrpSpPr>
          <p:cNvPr id="6" name="组合 5"/>
          <p:cNvGrpSpPr/>
          <p:nvPr/>
        </p:nvGrpSpPr>
        <p:grpSpPr>
          <a:xfrm>
            <a:off x="0" y="0"/>
            <a:ext cx="709460" cy="831407"/>
            <a:chOff x="576067" y="4952474"/>
            <a:chExt cx="892339" cy="1045721"/>
          </a:xfrm>
        </p:grpSpPr>
        <p:sp>
          <p:nvSpPr>
            <p:cNvPr id="7" name="Square"/>
            <p:cNvSpPr/>
            <p:nvPr/>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9" name="Square"/>
            <p:cNvSpPr/>
            <p:nvPr/>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pic>
        <p:nvPicPr>
          <p:cNvPr id="10" name="图片 9" descr="01-01.png"/>
          <p:cNvPicPr>
            <a:picLocks noChangeAspect="1"/>
          </p:cNvPicPr>
          <p:nvPr/>
        </p:nvPicPr>
        <p:blipFill>
          <a:blip r:embed="rId1" cstate="print"/>
          <a:stretch>
            <a:fillRect/>
          </a:stretch>
        </p:blipFill>
        <p:spPr>
          <a:xfrm>
            <a:off x="737356" y="161132"/>
            <a:ext cx="1357322" cy="696894"/>
          </a:xfrm>
          <a:prstGeom prst="rect">
            <a:avLst/>
          </a:prstGeom>
        </p:spPr>
      </p:pic>
      <p:sp>
        <p:nvSpPr>
          <p:cNvPr id="11" name="矩形 10"/>
          <p:cNvSpPr/>
          <p:nvPr/>
        </p:nvSpPr>
        <p:spPr>
          <a:xfrm>
            <a:off x="165852" y="929464"/>
            <a:ext cx="2031325" cy="646331"/>
          </a:xfrm>
          <a:prstGeom prst="rect">
            <a:avLst/>
          </a:prstGeom>
        </p:spPr>
        <p:txBody>
          <a:bodyPr wrap="none">
            <a:spAutoFit/>
          </a:bodyPr>
          <a:lstStyle/>
          <a:p>
            <a:r>
              <a:rPr lang="zh-CN" altLang="en-US" sz="3600">
                <a:solidFill>
                  <a:schemeClr val="tx2"/>
                </a:solidFill>
                <a:latin typeface="微软雅黑" panose="020B0503020204020204" pitchFamily="34" charset="-122"/>
                <a:ea typeface="微软雅黑" panose="020B0503020204020204" pitchFamily="34" charset="-122"/>
              </a:rPr>
              <a:t>团队简介</a:t>
            </a:r>
            <a:endParaRPr lang="zh-CN" altLang="en-US" sz="3600">
              <a:solidFill>
                <a:schemeClr val="tx2"/>
              </a:solidFill>
              <a:latin typeface="微软雅黑" panose="020B0503020204020204" pitchFamily="34" charset="-122"/>
              <a:ea typeface="微软雅黑" panose="020B0503020204020204" pitchFamily="34" charset="-122"/>
            </a:endParaRPr>
          </a:p>
        </p:txBody>
      </p:sp>
      <p:sp>
        <p:nvSpPr>
          <p:cNvPr id="15" name="灯片编号占位符 14"/>
          <p:cNvSpPr>
            <a:spLocks noGrp="1"/>
          </p:cNvSpPr>
          <p:nvPr>
            <p:ph type="sldNum" sz="quarter" idx="12"/>
          </p:nvPr>
        </p:nvSpPr>
        <p:spPr/>
        <p:txBody>
          <a:bodyPr/>
          <a:lstStyle/>
          <a:p>
            <a:fld id="{EAB89FFF-3F45-4680-8077-8C59E659A6AA}" type="slidenum">
              <a:rPr lang="zh-CN" altLang="en-US" smtClean="0"/>
            </a:fld>
            <a:endParaRPr lang="zh-CN" altLang="en-US"/>
          </a:p>
        </p:txBody>
      </p:sp>
      <p:sp>
        <p:nvSpPr>
          <p:cNvPr id="2" name="TextBox 1"/>
          <p:cNvSpPr txBox="1"/>
          <p:nvPr/>
        </p:nvSpPr>
        <p:spPr>
          <a:xfrm>
            <a:off x="2363021" y="125151"/>
            <a:ext cx="9661539" cy="1322070"/>
          </a:xfrm>
          <a:prstGeom prst="rect">
            <a:avLst/>
          </a:prstGeom>
          <a:noFill/>
        </p:spPr>
        <p:txBody>
          <a:bodyPr wrap="square" rtlCol="0">
            <a:spAutoFit/>
          </a:bodyPr>
          <a:lstStyle/>
          <a:p>
            <a:pPr lvl="0"/>
            <a:r>
              <a:rPr lang="zh-CN" altLang="en-US" sz="2000">
                <a:latin typeface="微软雅黑" panose="020B0503020204020204" pitchFamily="34" charset="-122"/>
                <a:ea typeface="微软雅黑" panose="020B0503020204020204" pitchFamily="34" charset="-122"/>
              </a:rPr>
              <a:t>团队名称</a:t>
            </a:r>
            <a:r>
              <a:rPr lang="zh-CN" altLang="en-US" sz="2000">
                <a:solidFill>
                  <a:srgbClr val="FFC000"/>
                </a:solidFill>
                <a:latin typeface="微软雅黑" panose="020B0503020204020204" pitchFamily="34" charset="-122"/>
                <a:ea typeface="微软雅黑" panose="020B0503020204020204" pitchFamily="34" charset="-122"/>
              </a:rPr>
              <a:t>（昵称）</a:t>
            </a:r>
            <a:r>
              <a:rPr lang="zh-CN" altLang="en-US" sz="2000">
                <a:latin typeface="微软雅黑" panose="020B0503020204020204" pitchFamily="34" charset="-122"/>
                <a:ea typeface="微软雅黑" panose="020B0503020204020204" pitchFamily="34" charset="-122"/>
              </a:rPr>
              <a:t>：汪汪队立大功</a:t>
            </a:r>
            <a:endParaRPr lang="en-US" altLang="zh-CN" sz="2000">
              <a:latin typeface="微软雅黑" panose="020B0503020204020204" pitchFamily="34" charset="-122"/>
              <a:ea typeface="微软雅黑" panose="020B0503020204020204" pitchFamily="34" charset="-122"/>
            </a:endParaRPr>
          </a:p>
          <a:p>
            <a:pPr lvl="0"/>
            <a:r>
              <a:rPr lang="zh-CN" altLang="en-US" sz="2000">
                <a:latin typeface="微软雅黑" panose="020B0503020204020204" pitchFamily="34" charset="-122"/>
                <a:ea typeface="微软雅黑" panose="020B0503020204020204" pitchFamily="34" charset="-122"/>
              </a:rPr>
              <a:t>团队成员</a:t>
            </a:r>
            <a:r>
              <a:rPr lang="zh-CN" altLang="en-US" sz="2000">
                <a:latin typeface="微软雅黑" panose="020B0503020204020204" pitchFamily="34" charset="-122"/>
                <a:ea typeface="微软雅黑" panose="020B0503020204020204" pitchFamily="34" charset="-122"/>
                <a:sym typeface="Wingdings" panose="05000000000000000000" pitchFamily="2" charset="2"/>
              </a:rPr>
              <a:t>：司韶君</a:t>
            </a:r>
            <a:r>
              <a:rPr lang="en-US" altLang="zh-CN" sz="2000">
                <a:latin typeface="微软雅黑" panose="020B0503020204020204" pitchFamily="34" charset="-122"/>
                <a:ea typeface="微软雅黑" panose="020B0503020204020204" pitchFamily="34" charset="-122"/>
                <a:sym typeface="Wingdings" panose="05000000000000000000" pitchFamily="2" charset="2"/>
              </a:rPr>
              <a:t> </a:t>
            </a:r>
            <a:r>
              <a:rPr lang="zh-CN" altLang="en-US" sz="2000">
                <a:latin typeface="微软雅黑" panose="020B0503020204020204" pitchFamily="34" charset="-122"/>
                <a:ea typeface="微软雅黑" panose="020B0503020204020204" pitchFamily="34" charset="-122"/>
                <a:sym typeface="Wingdings" panose="05000000000000000000" pitchFamily="2" charset="2"/>
              </a:rPr>
              <a:t>山东大学</a:t>
            </a:r>
            <a:endParaRPr lang="en-US" altLang="zh-CN" sz="2000">
              <a:solidFill>
                <a:srgbClr val="FFC000"/>
              </a:solidFill>
              <a:latin typeface="微软雅黑" panose="020B0503020204020204" pitchFamily="34" charset="-122"/>
              <a:ea typeface="微软雅黑" panose="020B0503020204020204" pitchFamily="34" charset="-122"/>
              <a:sym typeface="Wingdings" panose="05000000000000000000" pitchFamily="2" charset="2"/>
            </a:endParaRPr>
          </a:p>
          <a:p>
            <a:pPr lvl="0"/>
            <a:r>
              <a:rPr lang="en-US" altLang="zh-CN" sz="2000">
                <a:latin typeface="微软雅黑" panose="020B0503020204020204" pitchFamily="34" charset="-122"/>
                <a:ea typeface="微软雅黑" panose="020B0503020204020204" pitchFamily="34" charset="-122"/>
                <a:sym typeface="Wingdings" panose="05000000000000000000" pitchFamily="2" charset="2"/>
              </a:rPr>
              <a:t>	</a:t>
            </a:r>
            <a:r>
              <a:rPr lang="zh-CN" altLang="en-US" sz="2000">
                <a:latin typeface="微软雅黑" panose="020B0503020204020204" pitchFamily="34" charset="-122"/>
                <a:ea typeface="微软雅黑" panose="020B0503020204020204" pitchFamily="34" charset="-122"/>
                <a:sym typeface="Wingdings" panose="05000000000000000000" pitchFamily="2" charset="2"/>
              </a:rPr>
              <a:t>队长：司韶君</a:t>
            </a:r>
            <a:r>
              <a:rPr lang="en-US" altLang="zh-CN" sz="2000">
                <a:latin typeface="微软雅黑" panose="020B0503020204020204" pitchFamily="34" charset="-122"/>
                <a:ea typeface="微软雅黑" panose="020B0503020204020204" pitchFamily="34" charset="-122"/>
                <a:sym typeface="Wingdings" panose="05000000000000000000" pitchFamily="2" charset="2"/>
              </a:rPr>
              <a:t> </a:t>
            </a:r>
            <a:endParaRPr lang="en-US" altLang="zh-CN" sz="2000">
              <a:latin typeface="微软雅黑" panose="020B0503020204020204" pitchFamily="34" charset="-122"/>
              <a:ea typeface="微软雅黑" panose="020B0503020204020204" pitchFamily="34" charset="-122"/>
              <a:sym typeface="Wingdings" panose="05000000000000000000" pitchFamily="2" charset="2"/>
            </a:endParaRPr>
          </a:p>
          <a:p>
            <a:pPr lvl="0"/>
            <a:r>
              <a:rPr lang="zh-CN" altLang="en-US" sz="2000">
                <a:latin typeface="微软雅黑" panose="020B0503020204020204" pitchFamily="34" charset="-122"/>
                <a:ea typeface="微软雅黑" panose="020B0503020204020204" pitchFamily="34" charset="-122"/>
                <a:sym typeface="Wingdings" panose="05000000000000000000" pitchFamily="2" charset="2"/>
              </a:rPr>
              <a:t>指导教师： 戴鸿</a:t>
            </a:r>
            <a:r>
              <a:rPr lang="zh-CN" altLang="en-US" sz="2000">
                <a:latin typeface="微软雅黑" panose="020B0503020204020204" pitchFamily="34" charset="-122"/>
                <a:ea typeface="微软雅黑" panose="020B0503020204020204" pitchFamily="34" charset="-122"/>
                <a:sym typeface="Wingdings" panose="05000000000000000000" pitchFamily="2" charset="2"/>
              </a:rPr>
              <a:t>君</a:t>
            </a:r>
            <a:endParaRPr lang="zh-CN" altLang="en-US" sz="2000">
              <a:latin typeface="微软雅黑" panose="020B0503020204020204" pitchFamily="34" charset="-122"/>
              <a:ea typeface="微软雅黑" panose="020B0503020204020204" pitchFamily="34" charset="-122"/>
              <a:sym typeface="Wingdings" panose="05000000000000000000" pitchFamily="2" charset="2"/>
            </a:endParaRPr>
          </a:p>
        </p:txBody>
      </p:sp>
      <p:sp>
        <p:nvSpPr>
          <p:cNvPr id="3" name="TextBox 2"/>
          <p:cNvSpPr txBox="1"/>
          <p:nvPr/>
        </p:nvSpPr>
        <p:spPr>
          <a:xfrm>
            <a:off x="2363021" y="1766827"/>
            <a:ext cx="9661539" cy="1322070"/>
          </a:xfrm>
          <a:prstGeom prst="rect">
            <a:avLst/>
          </a:prstGeom>
          <a:solidFill>
            <a:schemeClr val="accent6">
              <a:lumMod val="20000"/>
              <a:lumOff val="80000"/>
            </a:schemeClr>
          </a:solidFill>
        </p:spPr>
        <p:txBody>
          <a:bodyPr wrap="square" rtlCol="0">
            <a:spAutoFit/>
          </a:bodyPr>
          <a:lstStyle/>
          <a:p>
            <a:pPr lvl="0" algn="ctr"/>
            <a:r>
              <a:rPr lang="zh-CN" altLang="en-US" sz="2000">
                <a:latin typeface="微软雅黑" panose="020B0503020204020204" pitchFamily="34" charset="-122"/>
                <a:ea typeface="微软雅黑" panose="020B0503020204020204" pitchFamily="34" charset="-122"/>
                <a:sym typeface="Wingdings" panose="05000000000000000000" pitchFamily="2" charset="2"/>
              </a:rPr>
              <a:t>项目信息概览表</a:t>
            </a:r>
            <a:endParaRPr lang="en-US" altLang="zh-CN" sz="2000">
              <a:latin typeface="微软雅黑" panose="020B0503020204020204" pitchFamily="34" charset="-122"/>
              <a:ea typeface="微软雅黑" panose="020B0503020204020204" pitchFamily="34" charset="-122"/>
              <a:sym typeface="Wingdings" panose="05000000000000000000" pitchFamily="2" charset="2"/>
            </a:endParaRPr>
          </a:p>
          <a:p>
            <a:pPr lvl="0"/>
            <a:r>
              <a:rPr lang="zh-CN" altLang="en-US" sz="2000">
                <a:latin typeface="微软雅黑" panose="020B0503020204020204" pitchFamily="34" charset="-122"/>
                <a:ea typeface="微软雅黑" panose="020B0503020204020204" pitchFamily="34" charset="-122"/>
                <a:sym typeface="Wingdings" panose="05000000000000000000" pitchFamily="2" charset="2"/>
              </a:rPr>
              <a:t>参赛项目名称： </a:t>
            </a:r>
            <a:r>
              <a:rPr sz="2000">
                <a:latin typeface="微软雅黑" panose="020B0503020204020204" pitchFamily="34" charset="-122"/>
                <a:ea typeface="微软雅黑" panose="020B0503020204020204" pitchFamily="34" charset="-122"/>
                <a:sym typeface="Wingdings" panose="05000000000000000000" pitchFamily="2" charset="2"/>
              </a:rPr>
              <a:t>使用SYCL优化的多层感知机（MLP）算法实现葡萄酒品质预测</a:t>
            </a:r>
            <a:endParaRPr sz="2000">
              <a:latin typeface="微软雅黑" panose="020B0503020204020204" pitchFamily="34" charset="-122"/>
              <a:ea typeface="微软雅黑" panose="020B0503020204020204" pitchFamily="34" charset="-122"/>
              <a:sym typeface="Wingdings" panose="05000000000000000000" pitchFamily="2" charset="2"/>
            </a:endParaRPr>
          </a:p>
          <a:p>
            <a:pPr lvl="0"/>
            <a:r>
              <a:rPr lang="zh-CN" altLang="en-US" sz="2000">
                <a:latin typeface="微软雅黑" panose="020B0503020204020204" pitchFamily="34" charset="-122"/>
                <a:ea typeface="微软雅黑" panose="020B0503020204020204" pitchFamily="34" charset="-122"/>
                <a:sym typeface="Wingdings" panose="05000000000000000000" pitchFamily="2" charset="2"/>
              </a:rPr>
              <a:t>技术方向： 主题二</a:t>
            </a:r>
            <a:r>
              <a:rPr lang="en-US" altLang="zh-CN" sz="2000">
                <a:latin typeface="微软雅黑" panose="020B0503020204020204" pitchFamily="34" charset="-122"/>
                <a:ea typeface="微软雅黑" panose="020B0503020204020204" pitchFamily="34" charset="-122"/>
                <a:sym typeface="Wingdings" panose="05000000000000000000" pitchFamily="2" charset="2"/>
              </a:rPr>
              <a:t>  </a:t>
            </a:r>
            <a:r>
              <a:rPr lang="zh-CN" altLang="en-US" sz="2000">
                <a:latin typeface="微软雅黑" panose="020B0503020204020204" pitchFamily="34" charset="-122"/>
                <a:ea typeface="微软雅黑" panose="020B0503020204020204" pitchFamily="34" charset="-122"/>
                <a:sym typeface="+mn-ea"/>
              </a:rPr>
              <a:t>基于</a:t>
            </a:r>
            <a:r>
              <a:rPr lang="en-US" altLang="zh-CN" sz="2000">
                <a:latin typeface="微软雅黑" panose="020B0503020204020204" pitchFamily="34" charset="-122"/>
                <a:ea typeface="微软雅黑" panose="020B0503020204020204" pitchFamily="34" charset="-122"/>
                <a:sym typeface="+mn-ea"/>
              </a:rPr>
              <a:t>C++/SYCL</a:t>
            </a:r>
            <a:r>
              <a:rPr lang="zh-CN" altLang="en-US" sz="2000">
                <a:latin typeface="微软雅黑" panose="020B0503020204020204" pitchFamily="34" charset="-122"/>
                <a:ea typeface="微软雅黑" panose="020B0503020204020204" pitchFamily="34" charset="-122"/>
                <a:sym typeface="+mn-ea"/>
              </a:rPr>
              <a:t>直接式编程语言为主</a:t>
            </a:r>
            <a:endParaRPr lang="en-US" altLang="zh-CN" sz="2000">
              <a:solidFill>
                <a:srgbClr val="FFC000"/>
              </a:solidFill>
              <a:latin typeface="微软雅黑" panose="020B0503020204020204" pitchFamily="34" charset="-122"/>
              <a:ea typeface="微软雅黑" panose="020B0503020204020204" pitchFamily="34" charset="-122"/>
              <a:sym typeface="Wingdings" panose="05000000000000000000" pitchFamily="2" charset="2"/>
            </a:endParaRPr>
          </a:p>
          <a:p>
            <a:endParaRPr lang="en-US" sz="2000">
              <a:latin typeface="微软雅黑" panose="020B0503020204020204" pitchFamily="34" charset="-122"/>
              <a:ea typeface="微软雅黑" panose="020B0503020204020204" pitchFamily="34" charset="-122"/>
            </a:endParaRPr>
          </a:p>
        </p:txBody>
      </p:sp>
      <p:sp>
        <p:nvSpPr>
          <p:cNvPr id="12" name="TextBox 11"/>
          <p:cNvSpPr txBox="1"/>
          <p:nvPr/>
        </p:nvSpPr>
        <p:spPr>
          <a:xfrm>
            <a:off x="30421" y="2277666"/>
            <a:ext cx="2237549" cy="4093428"/>
          </a:xfrm>
          <a:prstGeom prst="rect">
            <a:avLst/>
          </a:prstGeom>
          <a:solidFill>
            <a:schemeClr val="accent6">
              <a:lumMod val="40000"/>
              <a:lumOff val="60000"/>
            </a:schemeClr>
          </a:solidFill>
        </p:spPr>
        <p:txBody>
          <a:bodyPr wrap="square" lIns="91440" tIns="45720" rIns="91440" bIns="45720" rtlCol="0" anchor="t">
            <a:spAutoFit/>
          </a:bodyPr>
          <a:lstStyle/>
          <a:p>
            <a:pPr lvl="0" algn="ctr"/>
            <a:r>
              <a:rPr lang="zh-CN" altLang="en-US" sz="2000">
                <a:solidFill>
                  <a:srgbClr val="FF0000"/>
                </a:solidFill>
                <a:latin typeface="微软雅黑" panose="020B0503020204020204" pitchFamily="34" charset="-122"/>
                <a:ea typeface="微软雅黑" panose="020B0503020204020204" pitchFamily="34" charset="-122"/>
                <a:sym typeface="Wingdings" panose="05000000000000000000" pitchFamily="2" charset="2"/>
              </a:rPr>
              <a:t>自本页开始：每个参赛项目，均可提供含本页在内的时限为</a:t>
            </a:r>
            <a:r>
              <a:rPr lang="en-US" altLang="zh-CN" sz="2000">
                <a:solidFill>
                  <a:srgbClr val="FF0000"/>
                </a:solidFill>
                <a:latin typeface="微软雅黑" panose="020B0503020204020204" pitchFamily="34" charset="-122"/>
                <a:ea typeface="微软雅黑" panose="020B0503020204020204" pitchFamily="34" charset="-122"/>
                <a:sym typeface="Wingdings" panose="05000000000000000000" pitchFamily="2" charset="2"/>
              </a:rPr>
              <a:t>5</a:t>
            </a:r>
            <a:r>
              <a:rPr lang="zh-CN" altLang="en-US" sz="2000">
                <a:solidFill>
                  <a:srgbClr val="FF0000"/>
                </a:solidFill>
                <a:latin typeface="微软雅黑" panose="020B0503020204020204" pitchFamily="34" charset="-122"/>
                <a:ea typeface="微软雅黑" panose="020B0503020204020204" pitchFamily="34" charset="-122"/>
                <a:sym typeface="Wingdings" panose="05000000000000000000" pitchFamily="2" charset="2"/>
              </a:rPr>
              <a:t>分钟带音频</a:t>
            </a:r>
            <a:r>
              <a:rPr lang="en-US" altLang="zh-CN" sz="2000">
                <a:solidFill>
                  <a:srgbClr val="FF0000"/>
                </a:solidFill>
                <a:latin typeface="微软雅黑" panose="020B0503020204020204" pitchFamily="34" charset="-122"/>
                <a:ea typeface="微软雅黑" panose="020B0503020204020204" pitchFamily="34" charset="-122"/>
                <a:sym typeface="Wingdings" panose="05000000000000000000" pitchFamily="2" charset="2"/>
              </a:rPr>
              <a:t>PowerPoint</a:t>
            </a:r>
            <a:r>
              <a:rPr lang="zh-CN" altLang="en-US" sz="2000">
                <a:solidFill>
                  <a:srgbClr val="FF0000"/>
                </a:solidFill>
                <a:latin typeface="微软雅黑" panose="020B0503020204020204" pitchFamily="34" charset="-122"/>
                <a:ea typeface="微软雅黑" panose="020B0503020204020204" pitchFamily="34" charset="-122"/>
                <a:sym typeface="Wingdings" panose="05000000000000000000" pitchFamily="2" charset="2"/>
              </a:rPr>
              <a:t>格式的项目技术报告。（页数不限）</a:t>
            </a:r>
            <a:endParaRPr lang="en-US" altLang="zh-CN" sz="2000">
              <a:solidFill>
                <a:srgbClr val="FF0000"/>
              </a:solidFill>
              <a:latin typeface="微软雅黑" panose="020B0503020204020204" pitchFamily="34" charset="-122"/>
              <a:ea typeface="微软雅黑" panose="020B0503020204020204" pitchFamily="34" charset="-122"/>
            </a:endParaRPr>
          </a:p>
          <a:p>
            <a:pPr lvl="0" algn="ctr"/>
            <a:endParaRPr lang="en-US" altLang="zh-CN" sz="2000">
              <a:solidFill>
                <a:srgbClr val="FF0000"/>
              </a:solidFill>
              <a:latin typeface="微软雅黑" panose="020B0503020204020204" pitchFamily="34" charset="-122"/>
              <a:ea typeface="微软雅黑" panose="020B0503020204020204" pitchFamily="34" charset="-122"/>
            </a:endParaRPr>
          </a:p>
          <a:p>
            <a:pPr lvl="0" algn="ctr"/>
            <a:r>
              <a:rPr lang="zh-CN" altLang="en-US" sz="2000">
                <a:solidFill>
                  <a:srgbClr val="FF0000"/>
                </a:solidFill>
                <a:latin typeface="微软雅黑" panose="020B0503020204020204" pitchFamily="34" charset="-122"/>
                <a:ea typeface="微软雅黑" panose="020B0503020204020204" pitchFamily="34" charset="-122"/>
                <a:sym typeface="Wingdings" panose="05000000000000000000" pitchFamily="2" charset="2"/>
              </a:rPr>
              <a:t>有多个项目的，可提交多个技术报告。(每个项目的技术报告时长不超过5分钟）</a:t>
            </a:r>
            <a:endParaRPr lang="zh-CN" altLang="en-US" sz="20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Left)">
                                      <p:cBhvr>
                                        <p:cTn id="10" dur="500"/>
                                        <p:tgtEl>
                                          <p:spTgt spid="3"/>
                                        </p:tgtEl>
                                      </p:cBhvr>
                                    </p:animEffect>
                                  </p:childTnLst>
                                </p:cTn>
                              </p:par>
                              <p:par>
                                <p:cTn id="11" presetID="12" presetClass="entr" presetSubtype="8"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slide(fromLeft)">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rot="16200000">
            <a:off x="-550236" y="562094"/>
            <a:ext cx="3338020" cy="2237547"/>
          </a:xfrm>
          <a:prstGeom prst="rect">
            <a:avLst/>
          </a:prstGeom>
          <a:solidFill>
            <a:schemeClr val="bg1">
              <a:lumMod val="8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grpSp>
        <p:nvGrpSpPr>
          <p:cNvPr id="6" name="组合 5"/>
          <p:cNvGrpSpPr/>
          <p:nvPr/>
        </p:nvGrpSpPr>
        <p:grpSpPr>
          <a:xfrm>
            <a:off x="0" y="0"/>
            <a:ext cx="709460" cy="831407"/>
            <a:chOff x="576067" y="4952474"/>
            <a:chExt cx="892339" cy="1045721"/>
          </a:xfrm>
        </p:grpSpPr>
        <p:sp>
          <p:nvSpPr>
            <p:cNvPr id="7" name="Square"/>
            <p:cNvSpPr/>
            <p:nvPr/>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9" name="Square"/>
            <p:cNvSpPr/>
            <p:nvPr/>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pic>
        <p:nvPicPr>
          <p:cNvPr id="10" name="图片 9" descr="01-01.png"/>
          <p:cNvPicPr>
            <a:picLocks noChangeAspect="1"/>
          </p:cNvPicPr>
          <p:nvPr/>
        </p:nvPicPr>
        <p:blipFill>
          <a:blip r:embed="rId1" cstate="print"/>
          <a:stretch>
            <a:fillRect/>
          </a:stretch>
        </p:blipFill>
        <p:spPr>
          <a:xfrm>
            <a:off x="737356" y="161132"/>
            <a:ext cx="1357322" cy="696894"/>
          </a:xfrm>
          <a:prstGeom prst="rect">
            <a:avLst/>
          </a:prstGeom>
        </p:spPr>
      </p:pic>
      <p:sp>
        <p:nvSpPr>
          <p:cNvPr id="12" name="灯片编号占位符 14"/>
          <p:cNvSpPr>
            <a:spLocks noGrp="1"/>
          </p:cNvSpPr>
          <p:nvPr>
            <p:ph type="sldNum" sz="quarter" idx="12"/>
          </p:nvPr>
        </p:nvSpPr>
        <p:spPr>
          <a:xfrm>
            <a:off x="8736463" y="6357822"/>
            <a:ext cx="2844430" cy="365210"/>
          </a:xfrm>
        </p:spPr>
        <p:txBody>
          <a:bodyPr/>
          <a:lstStyle/>
          <a:p>
            <a:fld id="{EAB89FFF-3F45-4680-8077-8C59E659A6AA}" type="slidenum">
              <a:rPr lang="zh-CN" altLang="en-US" smtClean="0"/>
            </a:fld>
            <a:endParaRPr lang="zh-CN" altLang="en-US"/>
          </a:p>
        </p:txBody>
      </p:sp>
      <p:sp>
        <p:nvSpPr>
          <p:cNvPr id="3" name="TextBox 2"/>
          <p:cNvSpPr txBox="1"/>
          <p:nvPr/>
        </p:nvSpPr>
        <p:spPr>
          <a:xfrm>
            <a:off x="2350770" y="831215"/>
            <a:ext cx="8960485" cy="4157980"/>
          </a:xfrm>
          <a:prstGeom prst="rect">
            <a:avLst/>
          </a:prstGeom>
          <a:noFill/>
        </p:spPr>
        <p:txBody>
          <a:bodyPr wrap="square" lIns="91440" tIns="45720" rIns="91440" bIns="45720" rtlCol="0" anchor="t">
            <a:spAutoFit/>
          </a:bodyPr>
          <a:lstStyle/>
          <a:p>
            <a:pPr>
              <a:lnSpc>
                <a:spcPct val="118000"/>
              </a:lnSpc>
            </a:pPr>
            <a:r>
              <a:rPr lang="zh-CN" altLang="en-US" sz="1600" b="1">
                <a:latin typeface="微软雅黑" panose="020B0503020204020204" pitchFamily="34" charset="-122"/>
                <a:ea typeface="微软雅黑" panose="020B0503020204020204" pitchFamily="34" charset="-122"/>
              </a:rPr>
              <a:t>方案介绍：</a:t>
            </a:r>
            <a:endParaRPr lang="zh-CN" altLang="en-US" sz="1600" b="1">
              <a:latin typeface="微软雅黑" panose="020B0503020204020204" pitchFamily="34" charset="-122"/>
              <a:ea typeface="微软雅黑" panose="020B0503020204020204" pitchFamily="34" charset="-122"/>
            </a:endParaRPr>
          </a:p>
          <a:p>
            <a:pPr marL="0" lvl="0" indent="0">
              <a:lnSpc>
                <a:spcPct val="118000"/>
              </a:lnSpc>
              <a:buNone/>
            </a:pPr>
            <a:r>
              <a:rPr lang="zh-CN" altLang="en-US" sz="1600">
                <a:solidFill>
                  <a:schemeClr val="tx1"/>
                </a:solidFill>
                <a:latin typeface="微软雅黑" panose="020B0503020204020204" pitchFamily="34" charset="-122"/>
                <a:ea typeface="微软雅黑" panose="020B0503020204020204" pitchFamily="34" charset="-122"/>
              </a:rPr>
              <a:t>项目名称：使用SYCL优化的多层感知机（MLP）算法实现葡萄酒品质预测</a:t>
            </a:r>
            <a:endParaRPr lang="zh-CN" altLang="en-US" sz="1600">
              <a:solidFill>
                <a:schemeClr val="tx1"/>
              </a:solidFill>
              <a:latin typeface="微软雅黑" panose="020B0503020204020204" pitchFamily="34" charset="-122"/>
              <a:ea typeface="微软雅黑" panose="020B0503020204020204" pitchFamily="34" charset="-122"/>
            </a:endParaRPr>
          </a:p>
          <a:p>
            <a:pPr>
              <a:lnSpc>
                <a:spcPct val="118000"/>
              </a:lnSpc>
            </a:pPr>
            <a:r>
              <a:rPr lang="zh-CN" altLang="en-US" sz="1600" dirty="0">
                <a:latin typeface="微软雅黑" panose="020B0503020204020204" pitchFamily="34" charset="-122"/>
                <a:ea typeface="微软雅黑" panose="020B0503020204020204" pitchFamily="34" charset="-122"/>
                <a:sym typeface="+mn-ea"/>
              </a:rPr>
              <a:t>项目</a:t>
            </a:r>
            <a:r>
              <a:rPr lang="zh-CN" altLang="en-US" sz="1600" dirty="0">
                <a:latin typeface="微软雅黑" panose="020B0503020204020204" pitchFamily="34" charset="-122"/>
                <a:ea typeface="微软雅黑" panose="020B0503020204020204" pitchFamily="34" charset="-122"/>
                <a:sym typeface="+mn-ea"/>
              </a:rPr>
              <a:t>介绍：本项目使用多层感知机（MLP）算法，提出了一个基于SYCL优化的MLP算法，用于加速葡萄酒品质预测。通过11种特征作为输入，预测葡萄酒的品质。代码使用SYCL库进行并行计算，加速模型训练过程。我们将并行化前向传播和反向传播步骤，并利用SYCL的内存管理功能实现高效的数据传输和存储。这个创新的解决方案将显著提高预测速度和准确性，并具备跨平台的可移植性。</a:t>
            </a:r>
            <a:endParaRPr lang="zh-CN" altLang="en-US" sz="1600" dirty="0">
              <a:latin typeface="微软雅黑" panose="020B0503020204020204" pitchFamily="34" charset="-122"/>
              <a:ea typeface="微软雅黑" panose="020B0503020204020204" pitchFamily="34" charset="-122"/>
              <a:sym typeface="+mn-ea"/>
            </a:endParaRPr>
          </a:p>
          <a:p>
            <a:pPr indent="0">
              <a:lnSpc>
                <a:spcPct val="118000"/>
              </a:lnSpc>
              <a:spcBef>
                <a:spcPts val="0"/>
              </a:spcBef>
              <a:buFontTx/>
              <a:buNone/>
            </a:pPr>
            <a:r>
              <a:rPr lang="zh-CN" altLang="en-US" sz="1600" dirty="0">
                <a:latin typeface="微软雅黑" panose="020B0503020204020204" pitchFamily="34" charset="-122"/>
                <a:ea typeface="微软雅黑" panose="020B0503020204020204" pitchFamily="34" charset="-122"/>
                <a:cs typeface="Calibri" panose="020F0502020204030204"/>
                <a:sym typeface="+mn-ea"/>
              </a:rPr>
              <a:t>代码架构：</a:t>
            </a:r>
            <a:r>
              <a:rPr lang="en-US" altLang="zh-CN" sz="1600" dirty="0">
                <a:latin typeface="微软雅黑" panose="020B0503020204020204" pitchFamily="34" charset="-122"/>
                <a:ea typeface="微软雅黑" panose="020B0503020204020204" pitchFamily="34" charset="-122"/>
                <a:cs typeface="Calibri" panose="020F0502020204030204"/>
                <a:sym typeface="+mn-ea"/>
              </a:rPr>
              <a:t>程序的主要架构</a:t>
            </a:r>
            <a:r>
              <a:rPr lang="zh-CN" altLang="en-US" sz="1600" dirty="0">
                <a:latin typeface="微软雅黑" panose="020B0503020204020204" pitchFamily="34" charset="-122"/>
                <a:ea typeface="微软雅黑" panose="020B0503020204020204" pitchFamily="34" charset="-122"/>
                <a:cs typeface="Calibri" panose="020F0502020204030204"/>
                <a:sym typeface="+mn-ea"/>
              </a:rPr>
              <a:t>由输入数据处理模块、多层感知机层定义模块、前向传播模块、反向传播模块、模型训练模块、模型评估模块组成。</a:t>
            </a:r>
            <a:endParaRPr lang="zh-CN" altLang="en-US" sz="1600" dirty="0">
              <a:latin typeface="微软雅黑" panose="020B0503020204020204" pitchFamily="34" charset="-122"/>
              <a:ea typeface="微软雅黑" panose="020B0503020204020204" pitchFamily="34" charset="-122"/>
              <a:cs typeface="Calibri" panose="020F0502020204030204"/>
              <a:sym typeface="+mn-ea"/>
            </a:endParaRPr>
          </a:p>
          <a:p>
            <a:pPr lvl="0" indent="0">
              <a:lnSpc>
                <a:spcPct val="118000"/>
              </a:lnSpc>
              <a:spcBef>
                <a:spcPts val="0"/>
              </a:spcBef>
              <a:buFontTx/>
              <a:buNone/>
            </a:pPr>
            <a:r>
              <a:rPr lang="zh-CN" altLang="en-US" sz="1600" dirty="0">
                <a:latin typeface="微软雅黑" panose="020B0503020204020204" pitchFamily="34" charset="-122"/>
                <a:ea typeface="微软雅黑" panose="020B0503020204020204" pitchFamily="34" charset="-122"/>
                <a:cs typeface="Calibri" panose="020F0502020204030204"/>
                <a:sym typeface="+mn-ea"/>
              </a:rPr>
              <a:t>使用算法、模型：</a:t>
            </a:r>
            <a:r>
              <a:rPr lang="en-US" altLang="ja-JP" sz="1600" dirty="0">
                <a:latin typeface="微软雅黑" panose="020B0503020204020204" pitchFamily="34" charset="-122"/>
                <a:ea typeface="微软雅黑" panose="020B0503020204020204" pitchFamily="34" charset="-122"/>
                <a:cs typeface="Calibri" panose="020F0502020204030204"/>
                <a:sym typeface="+mn-ea"/>
              </a:rPr>
              <a:t>多层感知机（MLP）模型</a:t>
            </a:r>
            <a:r>
              <a:rPr lang="zh-CN" altLang="en-US" sz="1600" dirty="0">
                <a:latin typeface="微软雅黑" panose="020B0503020204020204" pitchFamily="34" charset="-122"/>
                <a:ea typeface="微软雅黑" panose="020B0503020204020204" pitchFamily="34" charset="-122"/>
                <a:cs typeface="Calibri" panose="020F0502020204030204"/>
                <a:sym typeface="+mn-ea"/>
              </a:rPr>
              <a:t>。</a:t>
            </a:r>
            <a:endParaRPr lang="zh-CN" altLang="en-US" sz="1600" dirty="0">
              <a:latin typeface="微软雅黑" panose="020B0503020204020204" pitchFamily="34" charset="-122"/>
              <a:ea typeface="微软雅黑" panose="020B0503020204020204" pitchFamily="34" charset="-122"/>
              <a:cs typeface="Calibri" panose="020F0502020204030204"/>
              <a:sym typeface="+mn-ea"/>
            </a:endParaRPr>
          </a:p>
          <a:p>
            <a:pPr lvl="0" indent="0">
              <a:lnSpc>
                <a:spcPct val="118000"/>
              </a:lnSpc>
              <a:spcBef>
                <a:spcPts val="0"/>
              </a:spcBef>
              <a:buFontTx/>
              <a:buNone/>
            </a:pPr>
            <a:r>
              <a:rPr lang="zh-CN" altLang="en-US" sz="1600">
                <a:latin typeface="微软雅黑" panose="020B0503020204020204" pitchFamily="34" charset="-122"/>
                <a:ea typeface="微软雅黑" panose="020B0503020204020204" pitchFamily="34" charset="-122"/>
                <a:sym typeface="+mn-ea"/>
              </a:rPr>
              <a:t>模型相关的评估指标：模型精度</a:t>
            </a:r>
            <a:r>
              <a:rPr lang="zh-CN" altLang="en-US" sz="1600" dirty="0">
                <a:latin typeface="微软雅黑" panose="020B0503020204020204" pitchFamily="34" charset="-122"/>
                <a:ea typeface="微软雅黑" panose="020B0503020204020204" pitchFamily="34" charset="-122"/>
                <a:cs typeface="Calibri" panose="020F0502020204030204"/>
                <a:sym typeface="+mn-ea"/>
              </a:rPr>
              <a:t>。</a:t>
            </a:r>
            <a:endParaRPr lang="zh-CN" altLang="en-US" sz="1600" dirty="0">
              <a:latin typeface="微软雅黑" panose="020B0503020204020204" pitchFamily="34" charset="-122"/>
              <a:ea typeface="微软雅黑" panose="020B0503020204020204" pitchFamily="34" charset="-122"/>
              <a:cs typeface="Calibri" panose="020F0502020204030204"/>
              <a:sym typeface="+mn-ea"/>
            </a:endParaRPr>
          </a:p>
          <a:p>
            <a:pPr lvl="0" indent="0">
              <a:lnSpc>
                <a:spcPct val="118000"/>
              </a:lnSpc>
              <a:spcBef>
                <a:spcPts val="0"/>
              </a:spcBef>
              <a:buFontTx/>
              <a:buNone/>
            </a:pPr>
            <a:r>
              <a:rPr lang="zh-CN" altLang="en-US" sz="1600" dirty="0">
                <a:latin typeface="微软雅黑" panose="020B0503020204020204" pitchFamily="34" charset="-122"/>
                <a:ea typeface="微软雅黑" panose="020B0503020204020204" pitchFamily="34" charset="-122"/>
                <a:cs typeface="Calibri" panose="020F0502020204030204"/>
                <a:sym typeface="+mn-ea"/>
              </a:rPr>
              <a:t>环境：</a:t>
            </a:r>
            <a:r>
              <a:rPr lang="en-US" altLang="zh-CN" sz="1600" dirty="0">
                <a:latin typeface="微软雅黑" panose="020B0503020204020204" pitchFamily="34" charset="-122"/>
                <a:ea typeface="微软雅黑" panose="020B0503020204020204" pitchFamily="34" charset="-122"/>
                <a:cs typeface="Calibri" panose="020F0502020204030204"/>
                <a:sym typeface="+mn-ea"/>
              </a:rPr>
              <a:t>DevCloud</a:t>
            </a:r>
            <a:r>
              <a:rPr lang="zh-CN" altLang="en-US" sz="1600" dirty="0">
                <a:latin typeface="微软雅黑" panose="020B0503020204020204" pitchFamily="34" charset="-122"/>
                <a:ea typeface="微软雅黑" panose="020B0503020204020204" pitchFamily="34" charset="-122"/>
                <a:cs typeface="Calibri" panose="020F0502020204030204"/>
                <a:sym typeface="+mn-ea"/>
              </a:rPr>
              <a:t>云测试环境</a:t>
            </a:r>
            <a:endParaRPr lang="en-US" altLang="ja-JP" sz="1600" dirty="0">
              <a:solidFill>
                <a:schemeClr val="tx1"/>
              </a:solidFill>
              <a:latin typeface="微软雅黑" panose="020B0503020204020204" pitchFamily="34" charset="-122"/>
              <a:ea typeface="微软雅黑" panose="020B0503020204020204" pitchFamily="34" charset="-122"/>
              <a:cs typeface="Calibri" panose="020F0502020204030204"/>
            </a:endParaRPr>
          </a:p>
          <a:p>
            <a:pPr indent="0">
              <a:lnSpc>
                <a:spcPct val="118000"/>
              </a:lnSpc>
              <a:spcBef>
                <a:spcPts val="0"/>
              </a:spcBef>
              <a:buFontTx/>
              <a:buNone/>
            </a:pPr>
            <a:endParaRPr lang="zh-CN" altLang="en-US" sz="1600" dirty="0">
              <a:latin typeface="微软雅黑" panose="020B0503020204020204" pitchFamily="34" charset="-122"/>
              <a:ea typeface="微软雅黑" panose="020B0503020204020204" pitchFamily="34" charset="-122"/>
            </a:endParaRPr>
          </a:p>
          <a:p>
            <a:pPr>
              <a:lnSpc>
                <a:spcPct val="118000"/>
              </a:lnSpc>
            </a:pPr>
            <a:endParaRPr lang="zh-CN" altLang="en-US" sz="16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4" name="矩形 10"/>
          <p:cNvSpPr/>
          <p:nvPr/>
        </p:nvSpPr>
        <p:spPr>
          <a:xfrm>
            <a:off x="-24648" y="990775"/>
            <a:ext cx="2237549" cy="1476375"/>
          </a:xfrm>
          <a:prstGeom prst="rect">
            <a:avLst/>
          </a:prstGeom>
        </p:spPr>
        <p:txBody>
          <a:bodyPr wrap="square" lIns="91440" tIns="45720" rIns="91440" bIns="45720" anchor="t">
            <a:spAutoFit/>
          </a:bodyPr>
          <a:lstStyle/>
          <a:p>
            <a:r>
              <a:rPr lang="zh-CN" altLang="en-US" sz="3600">
                <a:solidFill>
                  <a:schemeClr val="tx2"/>
                </a:solidFill>
                <a:latin typeface="微软雅黑" panose="020B0503020204020204" pitchFamily="34" charset="-122"/>
                <a:ea typeface="微软雅黑" panose="020B0503020204020204" pitchFamily="34" charset="-122"/>
              </a:rPr>
              <a:t>结果展示</a:t>
            </a:r>
            <a:endParaRPr lang="en-US" altLang="zh-CN" sz="3600">
              <a:solidFill>
                <a:schemeClr val="tx2"/>
              </a:solidFill>
              <a:latin typeface="微软雅黑" panose="020B0503020204020204" pitchFamily="34" charset="-122"/>
              <a:ea typeface="微软雅黑" panose="020B0503020204020204" pitchFamily="34" charset="-122"/>
            </a:endParaRPr>
          </a:p>
          <a:p>
            <a:pPr algn="r"/>
            <a:r>
              <a:rPr lang="zh-CN" altLang="en-US" sz="1800">
                <a:solidFill>
                  <a:schemeClr val="tx2"/>
                </a:solidFill>
                <a:latin typeface="微软雅黑" panose="020B0503020204020204" pitchFamily="34" charset="-122"/>
                <a:ea typeface="微软雅黑" panose="020B0503020204020204" pitchFamily="34" charset="-122"/>
              </a:rPr>
              <a:t>方案描述</a:t>
            </a:r>
            <a:endParaRPr lang="en-US" altLang="zh-CN" sz="1800">
              <a:solidFill>
                <a:schemeClr val="tx2"/>
              </a:solidFill>
              <a:latin typeface="微软雅黑" panose="020B0503020204020204" pitchFamily="34" charset="-122"/>
              <a:ea typeface="微软雅黑" panose="020B0503020204020204" pitchFamily="34" charset="-122"/>
            </a:endParaRPr>
          </a:p>
          <a:p>
            <a:pPr algn="r"/>
            <a:endParaRPr lang="en-US" altLang="ja-JP" sz="360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p:cNvSpPr/>
          <p:nvPr/>
        </p:nvSpPr>
        <p:spPr>
          <a:xfrm rot="16200000">
            <a:off x="-2311014" y="2311020"/>
            <a:ext cx="6859590" cy="2237547"/>
          </a:xfrm>
          <a:prstGeom prst="rect">
            <a:avLst/>
          </a:prstGeom>
          <a:solidFill>
            <a:schemeClr val="bg1">
              <a:lumMod val="8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grpSp>
        <p:nvGrpSpPr>
          <p:cNvPr id="6" name="组合 5"/>
          <p:cNvGrpSpPr/>
          <p:nvPr/>
        </p:nvGrpSpPr>
        <p:grpSpPr>
          <a:xfrm>
            <a:off x="0" y="0"/>
            <a:ext cx="709460" cy="831407"/>
            <a:chOff x="576067" y="4952474"/>
            <a:chExt cx="892339" cy="1045721"/>
          </a:xfrm>
        </p:grpSpPr>
        <p:sp>
          <p:nvSpPr>
            <p:cNvPr id="7" name="Square"/>
            <p:cNvSpPr/>
            <p:nvPr/>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9" name="Square"/>
            <p:cNvSpPr/>
            <p:nvPr/>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pic>
        <p:nvPicPr>
          <p:cNvPr id="10" name="图片 9" descr="01-01.png"/>
          <p:cNvPicPr>
            <a:picLocks noChangeAspect="1"/>
          </p:cNvPicPr>
          <p:nvPr>
            <p:custDataLst>
              <p:tags r:id="rId1"/>
            </p:custDataLst>
          </p:nvPr>
        </p:nvPicPr>
        <p:blipFill>
          <a:blip r:embed="rId2" cstate="print"/>
          <a:stretch>
            <a:fillRect/>
          </a:stretch>
        </p:blipFill>
        <p:spPr>
          <a:xfrm>
            <a:off x="737356" y="161132"/>
            <a:ext cx="1357322" cy="696894"/>
          </a:xfrm>
          <a:prstGeom prst="rect">
            <a:avLst/>
          </a:prstGeom>
        </p:spPr>
      </p:pic>
      <p:sp>
        <p:nvSpPr>
          <p:cNvPr id="11" name="矩形 10"/>
          <p:cNvSpPr/>
          <p:nvPr/>
        </p:nvSpPr>
        <p:spPr>
          <a:xfrm>
            <a:off x="165852" y="929464"/>
            <a:ext cx="2031325" cy="646331"/>
          </a:xfrm>
          <a:prstGeom prst="rect">
            <a:avLst/>
          </a:prstGeom>
        </p:spPr>
        <p:txBody>
          <a:bodyPr wrap="none">
            <a:spAutoFit/>
          </a:bodyPr>
          <a:lstStyle/>
          <a:p>
            <a:r>
              <a:rPr lang="zh-CN" altLang="en-US" sz="3600" dirty="0">
                <a:solidFill>
                  <a:schemeClr val="tx2"/>
                </a:solidFill>
                <a:latin typeface="+mj-ea"/>
                <a:ea typeface="+mj-ea"/>
              </a:rPr>
              <a:t>创意简介</a:t>
            </a:r>
            <a:endParaRPr lang="zh-CN" altLang="en-US" sz="3600" dirty="0">
              <a:solidFill>
                <a:schemeClr val="tx2"/>
              </a:solidFill>
              <a:latin typeface="+mj-ea"/>
              <a:ea typeface="+mj-ea"/>
            </a:endParaRPr>
          </a:p>
        </p:txBody>
      </p:sp>
      <p:sp>
        <p:nvSpPr>
          <p:cNvPr id="15" name="灯片编号占位符 14"/>
          <p:cNvSpPr>
            <a:spLocks noGrp="1"/>
          </p:cNvSpPr>
          <p:nvPr>
            <p:ph type="sldNum" sz="quarter" idx="12"/>
          </p:nvPr>
        </p:nvSpPr>
        <p:spPr/>
        <p:txBody>
          <a:bodyPr/>
          <a:lstStyle/>
          <a:p>
            <a:fld id="{EAB89FFF-3F45-4680-8077-8C59E659A6AA}" type="slidenum">
              <a:rPr lang="zh-CN" altLang="en-US" smtClean="0"/>
            </a:fld>
            <a:endParaRPr lang="zh-CN" altLang="en-US"/>
          </a:p>
        </p:txBody>
      </p:sp>
      <p:sp>
        <p:nvSpPr>
          <p:cNvPr id="2" name="文本框 1"/>
          <p:cNvSpPr txBox="1"/>
          <p:nvPr/>
        </p:nvSpPr>
        <p:spPr>
          <a:xfrm>
            <a:off x="3235325" y="1734820"/>
            <a:ext cx="7853680" cy="1938020"/>
          </a:xfrm>
          <a:prstGeom prst="rect">
            <a:avLst/>
          </a:prstGeom>
          <a:noFill/>
        </p:spPr>
        <p:txBody>
          <a:bodyPr wrap="square" rtlCol="0">
            <a:spAutoFit/>
          </a:bodyPr>
          <a:p>
            <a:r>
              <a:rPr lang="zh-CN" altLang="en-US" sz="2000" dirty="0">
                <a:latin typeface="微软雅黑" panose="020B0503020204020204" pitchFamily="34" charset="-122"/>
                <a:ea typeface="微软雅黑" panose="020B0503020204020204" pitchFamily="34" charset="-122"/>
              </a:rPr>
              <a:t>本项目使用多层感知机（MLP）算法，提出了一个基于SYCL优化的MLP算法，用于加速葡萄酒品质预测。通过11种特征作为输入，预测葡萄酒的品质。代码使用SYCL库进行并行计算，加速模型训练过程。我们将并行化前向传播和反向传播步骤，并利用SYCL的内存管理功能实现高效的数据传输和存储。这个创新的解决方案将显著提高预测速度和准确性，并具备跨平台的可移植性。</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p:cNvSpPr/>
          <p:nvPr/>
        </p:nvSpPr>
        <p:spPr>
          <a:xfrm rot="16200000">
            <a:off x="5681203" y="-5681203"/>
            <a:ext cx="828000" cy="12190406"/>
          </a:xfrm>
          <a:prstGeom prst="rect">
            <a:avLst/>
          </a:prstGeom>
          <a:solidFill>
            <a:srgbClr val="0068B5"/>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19" name="图片 18" descr="01-01.png"/>
          <p:cNvPicPr>
            <a:picLocks noChangeAspect="1"/>
          </p:cNvPicPr>
          <p:nvPr/>
        </p:nvPicPr>
        <p:blipFill>
          <a:blip r:embed="rId1" cstate="print"/>
          <a:stretch>
            <a:fillRect/>
          </a:stretch>
        </p:blipFill>
        <p:spPr>
          <a:xfrm>
            <a:off x="308728" y="143646"/>
            <a:ext cx="1357322" cy="696894"/>
          </a:xfrm>
          <a:prstGeom prst="rect">
            <a:avLst/>
          </a:prstGeom>
        </p:spPr>
      </p:pic>
      <p:pic>
        <p:nvPicPr>
          <p:cNvPr id="21" name="图片 20" descr="feng 02 拷贝.png"/>
          <p:cNvPicPr>
            <a:picLocks noChangeAspect="1"/>
          </p:cNvPicPr>
          <p:nvPr/>
        </p:nvPicPr>
        <p:blipFill>
          <a:blip r:embed="rId2"/>
          <a:stretch>
            <a:fillRect/>
          </a:stretch>
        </p:blipFill>
        <p:spPr>
          <a:xfrm>
            <a:off x="-1" y="1"/>
            <a:ext cx="6948972" cy="828000"/>
          </a:xfrm>
          <a:prstGeom prst="rect">
            <a:avLst/>
          </a:prstGeom>
        </p:spPr>
      </p:pic>
      <p:sp>
        <p:nvSpPr>
          <p:cNvPr id="11" name="矩形 10"/>
          <p:cNvSpPr/>
          <p:nvPr/>
        </p:nvSpPr>
        <p:spPr>
          <a:xfrm>
            <a:off x="1951802" y="143646"/>
            <a:ext cx="2031325" cy="646331"/>
          </a:xfrm>
          <a:prstGeom prst="rect">
            <a:avLst/>
          </a:prstGeom>
        </p:spPr>
        <p:txBody>
          <a:bodyPr wrap="none">
            <a:spAutoFit/>
          </a:bodyPr>
          <a:lstStyle/>
          <a:p>
            <a:r>
              <a:rPr lang="zh-CN" altLang="en-US" sz="3600" dirty="0">
                <a:solidFill>
                  <a:schemeClr val="bg1"/>
                </a:solidFill>
                <a:latin typeface="+mj-ea"/>
                <a:ea typeface="+mj-ea"/>
              </a:rPr>
              <a:t>创意</a:t>
            </a:r>
            <a:r>
              <a:rPr lang="ja-JP" altLang="en-US" sz="3600" dirty="0">
                <a:solidFill>
                  <a:schemeClr val="bg1"/>
                </a:solidFill>
                <a:latin typeface="+mj-ea"/>
                <a:ea typeface="+mj-ea"/>
              </a:rPr>
              <a:t>描述</a:t>
            </a:r>
            <a:endParaRPr lang="en-US" altLang="ja-JP" sz="3600" dirty="0">
              <a:solidFill>
                <a:schemeClr val="bg1"/>
              </a:solidFill>
              <a:latin typeface="+mj-ea"/>
              <a:ea typeface="+mj-ea"/>
            </a:endParaRPr>
          </a:p>
        </p:txBody>
      </p:sp>
      <p:sp>
        <p:nvSpPr>
          <p:cNvPr id="12" name="灯片编号占位符 14"/>
          <p:cNvSpPr>
            <a:spLocks noGrp="1"/>
          </p:cNvSpPr>
          <p:nvPr>
            <p:ph type="sldNum" sz="quarter" idx="12"/>
          </p:nvPr>
        </p:nvSpPr>
        <p:spPr>
          <a:xfrm>
            <a:off x="8736463" y="6357822"/>
            <a:ext cx="2844430" cy="365210"/>
          </a:xfrm>
        </p:spPr>
        <p:txBody>
          <a:bodyPr/>
          <a:lstStyle/>
          <a:p>
            <a:fld id="{EAB89FFF-3F45-4680-8077-8C59E659A6AA}" type="slidenum">
              <a:rPr lang="zh-CN" altLang="en-US" smtClean="0"/>
            </a:fld>
            <a:endParaRPr lang="zh-CN" altLang="en-US" dirty="0"/>
          </a:p>
        </p:txBody>
      </p:sp>
      <p:sp>
        <p:nvSpPr>
          <p:cNvPr id="14" name="TextBox 13"/>
          <p:cNvSpPr txBox="1"/>
          <p:nvPr/>
        </p:nvSpPr>
        <p:spPr>
          <a:xfrm>
            <a:off x="951670" y="1358092"/>
            <a:ext cx="10144196" cy="4446270"/>
          </a:xfrm>
          <a:prstGeom prst="rect">
            <a:avLst/>
          </a:prstGeom>
          <a:noFill/>
        </p:spPr>
        <p:txBody>
          <a:bodyPr wrap="square" rtlCol="0">
            <a:spAutoFit/>
          </a:bodyPr>
          <a:lstStyle/>
          <a:p>
            <a:pPr marL="342900" indent="-342900">
              <a:lnSpc>
                <a:spcPct val="118000"/>
              </a:lnSpc>
              <a:spcBef>
                <a:spcPts val="0"/>
              </a:spcBef>
              <a:buFontTx/>
              <a:buChar char="-"/>
            </a:pPr>
            <a:r>
              <a:rPr lang="zh-CN" altLang="en-US" sz="2000" dirty="0">
                <a:latin typeface="微软雅黑" panose="020B0503020204020204" pitchFamily="34" charset="-122"/>
                <a:ea typeface="微软雅黑" panose="020B0503020204020204" pitchFamily="34" charset="-122"/>
                <a:cs typeface="Calibri" panose="020F0502020204030204"/>
              </a:rPr>
              <a:t>代码架构：</a:t>
            </a:r>
            <a:endParaRPr lang="zh-CN" altLang="en-US" sz="2000" dirty="0">
              <a:latin typeface="微软雅黑" panose="020B0503020204020204" pitchFamily="34" charset="-122"/>
              <a:ea typeface="微软雅黑" panose="020B0503020204020204" pitchFamily="34" charset="-122"/>
              <a:cs typeface="Calibri" panose="020F0502020204030204"/>
            </a:endParaRPr>
          </a:p>
          <a:p>
            <a:pPr indent="0">
              <a:lnSpc>
                <a:spcPct val="118000"/>
              </a:lnSpc>
              <a:spcBef>
                <a:spcPts val="0"/>
              </a:spcBef>
              <a:buFontTx/>
              <a:buNone/>
            </a:pPr>
            <a:r>
              <a:rPr lang="en-US" altLang="zh-CN" sz="2000" dirty="0">
                <a:latin typeface="微软雅黑" panose="020B0503020204020204" pitchFamily="34" charset="-122"/>
                <a:ea typeface="微软雅黑" panose="020B0503020204020204" pitchFamily="34" charset="-122"/>
                <a:cs typeface="Calibri" panose="020F0502020204030204"/>
                <a:sym typeface="+mn-ea"/>
              </a:rPr>
              <a:t>     程序的主要架构</a:t>
            </a:r>
            <a:r>
              <a:rPr lang="zh-CN" altLang="en-US" sz="2000" dirty="0">
                <a:latin typeface="微软雅黑" panose="020B0503020204020204" pitchFamily="34" charset="-122"/>
                <a:ea typeface="微软雅黑" panose="020B0503020204020204" pitchFamily="34" charset="-122"/>
                <a:cs typeface="Calibri" panose="020F0502020204030204"/>
                <a:sym typeface="+mn-ea"/>
              </a:rPr>
              <a:t>由输入数据处理模块、多层感知机层定义模块、前向传播模块、反向传播模块、模型训练模块、模型评估模块组成</a:t>
            </a:r>
            <a:endParaRPr lang="zh-CN" altLang="en-US" sz="2000" dirty="0">
              <a:latin typeface="微软雅黑" panose="020B0503020204020204" pitchFamily="34" charset="-122"/>
              <a:ea typeface="微软雅黑" panose="020B0503020204020204" pitchFamily="34" charset="-122"/>
              <a:cs typeface="Calibri" panose="020F0502020204030204"/>
            </a:endParaRPr>
          </a:p>
          <a:p>
            <a:pPr marL="800100" lvl="1" indent="-342900">
              <a:lnSpc>
                <a:spcPct val="118000"/>
              </a:lnSpc>
              <a:spcBef>
                <a:spcPts val="0"/>
              </a:spcBef>
              <a:buFontTx/>
              <a:buChar char="-"/>
            </a:pPr>
            <a:r>
              <a:rPr lang="en-US" altLang="ja-JP" sz="2000" dirty="0">
                <a:solidFill>
                  <a:schemeClr val="tx1"/>
                </a:solidFill>
                <a:latin typeface="微软雅黑" panose="020B0503020204020204" pitchFamily="34" charset="-122"/>
                <a:ea typeface="微软雅黑" panose="020B0503020204020204" pitchFamily="34" charset="-122"/>
                <a:cs typeface="Calibri" panose="020F0502020204030204"/>
              </a:rPr>
              <a:t>输入数据处理模块：读取CSV文件，对数据进行归一化处理，生成特征矩阵和标签矩阵。</a:t>
            </a:r>
            <a:endParaRPr lang="en-US" altLang="ja-JP" sz="2000" dirty="0">
              <a:solidFill>
                <a:schemeClr val="tx1"/>
              </a:solidFill>
              <a:latin typeface="微软雅黑" panose="020B0503020204020204" pitchFamily="34" charset="-122"/>
              <a:ea typeface="微软雅黑" panose="020B0503020204020204" pitchFamily="34" charset="-122"/>
              <a:cs typeface="Calibri" panose="020F0502020204030204"/>
            </a:endParaRPr>
          </a:p>
          <a:p>
            <a:pPr marL="800100" lvl="1" indent="-342900">
              <a:lnSpc>
                <a:spcPct val="118000"/>
              </a:lnSpc>
              <a:spcBef>
                <a:spcPts val="0"/>
              </a:spcBef>
              <a:buFontTx/>
              <a:buChar char="-"/>
            </a:pPr>
            <a:r>
              <a:rPr lang="en-US" altLang="ja-JP" sz="2000" dirty="0">
                <a:solidFill>
                  <a:schemeClr val="tx1"/>
                </a:solidFill>
                <a:latin typeface="微软雅黑" panose="020B0503020204020204" pitchFamily="34" charset="-122"/>
                <a:ea typeface="微软雅黑" panose="020B0503020204020204" pitchFamily="34" charset="-122"/>
                <a:cs typeface="Calibri" panose="020F0502020204030204"/>
              </a:rPr>
              <a:t>多层感知机层定义模块：定义三个层，包括权重矩阵、偏置矩阵和相关操作函数。</a:t>
            </a:r>
            <a:endParaRPr lang="en-US" altLang="ja-JP" sz="2000" dirty="0">
              <a:solidFill>
                <a:schemeClr val="tx1"/>
              </a:solidFill>
              <a:latin typeface="微软雅黑" panose="020B0503020204020204" pitchFamily="34" charset="-122"/>
              <a:ea typeface="微软雅黑" panose="020B0503020204020204" pitchFamily="34" charset="-122"/>
              <a:cs typeface="Calibri" panose="020F0502020204030204"/>
            </a:endParaRPr>
          </a:p>
          <a:p>
            <a:pPr marL="800100" lvl="1" indent="-342900">
              <a:lnSpc>
                <a:spcPct val="118000"/>
              </a:lnSpc>
              <a:spcBef>
                <a:spcPts val="0"/>
              </a:spcBef>
              <a:buFontTx/>
              <a:buChar char="-"/>
            </a:pPr>
            <a:r>
              <a:rPr lang="en-US" altLang="ja-JP" sz="2000" dirty="0">
                <a:solidFill>
                  <a:schemeClr val="tx1"/>
                </a:solidFill>
                <a:latin typeface="微软雅黑" panose="020B0503020204020204" pitchFamily="34" charset="-122"/>
                <a:ea typeface="微软雅黑" panose="020B0503020204020204" pitchFamily="34" charset="-122"/>
                <a:cs typeface="Calibri" panose="020F0502020204030204"/>
              </a:rPr>
              <a:t>前向传播模块：通过多层感知机的前向传播计算，将输入特征进行线性组合和激活函数处理，得到最终的输出。</a:t>
            </a:r>
            <a:endParaRPr lang="en-US" altLang="ja-JP" sz="2000" dirty="0">
              <a:solidFill>
                <a:schemeClr val="tx1"/>
              </a:solidFill>
              <a:latin typeface="微软雅黑" panose="020B0503020204020204" pitchFamily="34" charset="-122"/>
              <a:ea typeface="微软雅黑" panose="020B0503020204020204" pitchFamily="34" charset="-122"/>
              <a:cs typeface="Calibri" panose="020F0502020204030204"/>
            </a:endParaRPr>
          </a:p>
          <a:p>
            <a:pPr marL="800100" lvl="1" indent="-342900">
              <a:lnSpc>
                <a:spcPct val="118000"/>
              </a:lnSpc>
              <a:spcBef>
                <a:spcPts val="0"/>
              </a:spcBef>
              <a:buFontTx/>
              <a:buChar char="-"/>
            </a:pPr>
            <a:r>
              <a:rPr lang="en-US" altLang="ja-JP" sz="2000" dirty="0">
                <a:solidFill>
                  <a:schemeClr val="tx1"/>
                </a:solidFill>
                <a:latin typeface="微软雅黑" panose="020B0503020204020204" pitchFamily="34" charset="-122"/>
                <a:ea typeface="微软雅黑" panose="020B0503020204020204" pitchFamily="34" charset="-122"/>
                <a:cs typeface="Calibri" panose="020F0502020204030204"/>
              </a:rPr>
              <a:t>反向传播模块：根据损失函数计算输出与真实标签之间的误差，并通过反向传播将误差传递回每一层，更新权重和偏置。</a:t>
            </a:r>
            <a:endParaRPr lang="en-US" altLang="ja-JP" sz="2000" dirty="0">
              <a:solidFill>
                <a:schemeClr val="tx1"/>
              </a:solidFill>
              <a:latin typeface="微软雅黑" panose="020B0503020204020204" pitchFamily="34" charset="-122"/>
              <a:ea typeface="微软雅黑" panose="020B0503020204020204" pitchFamily="34" charset="-122"/>
              <a:cs typeface="Calibri" panose="020F0502020204030204"/>
            </a:endParaRPr>
          </a:p>
          <a:p>
            <a:pPr marL="800100" lvl="1" indent="-342900">
              <a:lnSpc>
                <a:spcPct val="118000"/>
              </a:lnSpc>
              <a:spcBef>
                <a:spcPts val="0"/>
              </a:spcBef>
              <a:buFontTx/>
              <a:buChar char="-"/>
            </a:pPr>
            <a:r>
              <a:rPr lang="en-US" altLang="ja-JP" sz="2000" dirty="0">
                <a:solidFill>
                  <a:schemeClr val="tx1"/>
                </a:solidFill>
                <a:latin typeface="微软雅黑" panose="020B0503020204020204" pitchFamily="34" charset="-122"/>
                <a:ea typeface="微软雅黑" panose="020B0503020204020204" pitchFamily="34" charset="-122"/>
                <a:cs typeface="Calibri" panose="020F0502020204030204"/>
              </a:rPr>
              <a:t>模型训练模块：使用训练数据集对模型进行训练，迭代多次进行权重和偏置的更新。</a:t>
            </a:r>
            <a:endParaRPr lang="en-US" altLang="ja-JP" sz="2000" dirty="0">
              <a:solidFill>
                <a:schemeClr val="tx1"/>
              </a:solidFill>
              <a:latin typeface="微软雅黑" panose="020B0503020204020204" pitchFamily="34" charset="-122"/>
              <a:ea typeface="微软雅黑" panose="020B0503020204020204" pitchFamily="34" charset="-122"/>
              <a:cs typeface="Calibri" panose="020F0502020204030204"/>
            </a:endParaRPr>
          </a:p>
          <a:p>
            <a:pPr marL="800100" lvl="1" indent="-342900">
              <a:lnSpc>
                <a:spcPct val="118000"/>
              </a:lnSpc>
              <a:spcBef>
                <a:spcPts val="0"/>
              </a:spcBef>
              <a:buFontTx/>
              <a:buChar char="-"/>
            </a:pPr>
            <a:r>
              <a:rPr lang="en-US" altLang="ja-JP" sz="2000" dirty="0">
                <a:solidFill>
                  <a:schemeClr val="tx1"/>
                </a:solidFill>
                <a:latin typeface="微软雅黑" panose="020B0503020204020204" pitchFamily="34" charset="-122"/>
                <a:ea typeface="微软雅黑" panose="020B0503020204020204" pitchFamily="34" charset="-122"/>
                <a:cs typeface="Calibri" panose="020F0502020204030204"/>
              </a:rPr>
              <a:t>模型评估模块：使用测试数据集对训练好的模型进行评估，计算平均损失。</a:t>
            </a:r>
            <a:endParaRPr lang="en-US" altLang="ja-JP" sz="2000" dirty="0">
              <a:solidFill>
                <a:schemeClr val="tx1"/>
              </a:solidFill>
              <a:latin typeface="微软雅黑" panose="020B0503020204020204" pitchFamily="34" charset="-122"/>
              <a:ea typeface="微软雅黑" panose="020B0503020204020204" pitchFamily="34" charset="-122"/>
              <a:cs typeface="Calibri" panose="020F0502020204030204"/>
            </a:endParaRPr>
          </a:p>
        </p:txBody>
      </p:sp>
      <p:grpSp>
        <p:nvGrpSpPr>
          <p:cNvPr id="15" name="组合 14"/>
          <p:cNvGrpSpPr/>
          <p:nvPr/>
        </p:nvGrpSpPr>
        <p:grpSpPr>
          <a:xfrm>
            <a:off x="11480953" y="6028181"/>
            <a:ext cx="709460" cy="831407"/>
            <a:chOff x="576067" y="4952474"/>
            <a:chExt cx="892339" cy="1045721"/>
          </a:xfrm>
        </p:grpSpPr>
        <p:sp>
          <p:nvSpPr>
            <p:cNvPr id="16" name="Square"/>
            <p:cNvSpPr/>
            <p:nvPr/>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7"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8" name="Square"/>
            <p:cNvSpPr/>
            <p:nvPr/>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p:cNvSpPr/>
          <p:nvPr/>
        </p:nvSpPr>
        <p:spPr>
          <a:xfrm rot="16200000">
            <a:off x="5681203" y="-5681203"/>
            <a:ext cx="828000" cy="12190406"/>
          </a:xfrm>
          <a:prstGeom prst="rect">
            <a:avLst/>
          </a:prstGeom>
          <a:solidFill>
            <a:srgbClr val="0068B5"/>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19" name="图片 18" descr="01-01.png"/>
          <p:cNvPicPr>
            <a:picLocks noChangeAspect="1"/>
          </p:cNvPicPr>
          <p:nvPr/>
        </p:nvPicPr>
        <p:blipFill>
          <a:blip r:embed="rId1" cstate="print"/>
          <a:stretch>
            <a:fillRect/>
          </a:stretch>
        </p:blipFill>
        <p:spPr>
          <a:xfrm>
            <a:off x="308728" y="143646"/>
            <a:ext cx="1357322" cy="696894"/>
          </a:xfrm>
          <a:prstGeom prst="rect">
            <a:avLst/>
          </a:prstGeom>
        </p:spPr>
      </p:pic>
      <p:pic>
        <p:nvPicPr>
          <p:cNvPr id="21" name="图片 20" descr="feng 02 拷贝.png"/>
          <p:cNvPicPr>
            <a:picLocks noChangeAspect="1"/>
          </p:cNvPicPr>
          <p:nvPr/>
        </p:nvPicPr>
        <p:blipFill>
          <a:blip r:embed="rId2"/>
          <a:stretch>
            <a:fillRect/>
          </a:stretch>
        </p:blipFill>
        <p:spPr>
          <a:xfrm>
            <a:off x="-1" y="1"/>
            <a:ext cx="6948972" cy="828000"/>
          </a:xfrm>
          <a:prstGeom prst="rect">
            <a:avLst/>
          </a:prstGeom>
        </p:spPr>
      </p:pic>
      <p:sp>
        <p:nvSpPr>
          <p:cNvPr id="11" name="矩形 10"/>
          <p:cNvSpPr/>
          <p:nvPr/>
        </p:nvSpPr>
        <p:spPr>
          <a:xfrm>
            <a:off x="1951802" y="143646"/>
            <a:ext cx="2031325" cy="646331"/>
          </a:xfrm>
          <a:prstGeom prst="rect">
            <a:avLst/>
          </a:prstGeom>
        </p:spPr>
        <p:txBody>
          <a:bodyPr wrap="none">
            <a:spAutoFit/>
          </a:bodyPr>
          <a:lstStyle/>
          <a:p>
            <a:r>
              <a:rPr lang="zh-CN" altLang="en-US" sz="3600" dirty="0">
                <a:solidFill>
                  <a:schemeClr val="bg1"/>
                </a:solidFill>
                <a:latin typeface="+mj-ea"/>
                <a:ea typeface="+mj-ea"/>
              </a:rPr>
              <a:t>创意</a:t>
            </a:r>
            <a:r>
              <a:rPr lang="ja-JP" altLang="en-US" sz="3600" dirty="0">
                <a:solidFill>
                  <a:schemeClr val="bg1"/>
                </a:solidFill>
                <a:latin typeface="+mj-ea"/>
                <a:ea typeface="+mj-ea"/>
              </a:rPr>
              <a:t>描述</a:t>
            </a:r>
            <a:endParaRPr lang="en-US" altLang="ja-JP" sz="3600" dirty="0">
              <a:solidFill>
                <a:schemeClr val="bg1"/>
              </a:solidFill>
              <a:latin typeface="+mj-ea"/>
              <a:ea typeface="+mj-ea"/>
            </a:endParaRPr>
          </a:p>
        </p:txBody>
      </p:sp>
      <p:sp>
        <p:nvSpPr>
          <p:cNvPr id="12" name="灯片编号占位符 14"/>
          <p:cNvSpPr>
            <a:spLocks noGrp="1"/>
          </p:cNvSpPr>
          <p:nvPr>
            <p:ph type="sldNum" sz="quarter" idx="12"/>
          </p:nvPr>
        </p:nvSpPr>
        <p:spPr>
          <a:xfrm>
            <a:off x="8736463" y="6357822"/>
            <a:ext cx="2844430" cy="365210"/>
          </a:xfrm>
        </p:spPr>
        <p:txBody>
          <a:bodyPr/>
          <a:lstStyle/>
          <a:p>
            <a:fld id="{EAB89FFF-3F45-4680-8077-8C59E659A6AA}" type="slidenum">
              <a:rPr lang="zh-CN" altLang="en-US" smtClean="0"/>
            </a:fld>
            <a:endParaRPr lang="zh-CN" altLang="en-US" dirty="0"/>
          </a:p>
        </p:txBody>
      </p:sp>
      <p:sp>
        <p:nvSpPr>
          <p:cNvPr id="14" name="TextBox 13"/>
          <p:cNvSpPr txBox="1"/>
          <p:nvPr/>
        </p:nvSpPr>
        <p:spPr>
          <a:xfrm>
            <a:off x="951865" y="1358265"/>
            <a:ext cx="9511665" cy="3456305"/>
          </a:xfrm>
          <a:prstGeom prst="rect">
            <a:avLst/>
          </a:prstGeom>
          <a:noFill/>
        </p:spPr>
        <p:txBody>
          <a:bodyPr wrap="square" rtlCol="0">
            <a:spAutoFit/>
          </a:bodyPr>
          <a:lstStyle/>
          <a:p>
            <a:pPr marL="342900" lvl="0" indent="-342900">
              <a:lnSpc>
                <a:spcPct val="118000"/>
              </a:lnSpc>
              <a:spcBef>
                <a:spcPts val="0"/>
              </a:spcBef>
              <a:buFontTx/>
              <a:buChar char="-"/>
            </a:pPr>
            <a:r>
              <a:rPr lang="zh-CN" altLang="en-US" sz="2000" dirty="0">
                <a:solidFill>
                  <a:schemeClr val="tx1"/>
                </a:solidFill>
                <a:latin typeface="微软雅黑" panose="020B0503020204020204" pitchFamily="34" charset="-122"/>
                <a:ea typeface="微软雅黑" panose="020B0503020204020204" pitchFamily="34" charset="-122"/>
                <a:cs typeface="Calibri" panose="020F0502020204030204"/>
              </a:rPr>
              <a:t>流程：</a:t>
            </a:r>
            <a:endParaRPr lang="zh-CN" altLang="en-US" sz="2000" dirty="0">
              <a:latin typeface="微软雅黑" panose="020B0503020204020204" pitchFamily="34" charset="-122"/>
              <a:ea typeface="微软雅黑" panose="020B0503020204020204" pitchFamily="34" charset="-122"/>
              <a:cs typeface="Calibri" panose="020F0502020204030204"/>
            </a:endParaRPr>
          </a:p>
          <a:p>
            <a:pPr indent="0">
              <a:lnSpc>
                <a:spcPct val="118000"/>
              </a:lnSpc>
              <a:spcBef>
                <a:spcPts val="0"/>
              </a:spcBef>
              <a:buFontTx/>
              <a:buNone/>
            </a:pPr>
            <a:r>
              <a:rPr lang="en-US" altLang="ja-JP" sz="2000" dirty="0">
                <a:latin typeface="微软雅黑" panose="020B0503020204020204" pitchFamily="34" charset="-122"/>
                <a:ea typeface="微软雅黑" panose="020B0503020204020204" pitchFamily="34" charset="-122"/>
                <a:cs typeface="Calibri" panose="020F0502020204030204"/>
              </a:rPr>
              <a:t>     输入数据处理 --&gt; 多层感知机层定义 --&gt; 循环（前向传播 --&gt; 反向传播 --&gt; 权重</a:t>
            </a:r>
            <a:r>
              <a:rPr lang="zh-CN" altLang="en-US" sz="2000" dirty="0">
                <a:latin typeface="微软雅黑" panose="020B0503020204020204" pitchFamily="34" charset="-122"/>
                <a:ea typeface="微软雅黑" panose="020B0503020204020204" pitchFamily="34" charset="-122"/>
                <a:cs typeface="Calibri" panose="020F0502020204030204"/>
              </a:rPr>
              <a:t>和</a:t>
            </a:r>
            <a:r>
              <a:rPr lang="en-US" altLang="ja-JP" sz="2000" dirty="0">
                <a:latin typeface="微软雅黑" panose="020B0503020204020204" pitchFamily="34" charset="-122"/>
                <a:ea typeface="微软雅黑" panose="020B0503020204020204" pitchFamily="34" charset="-122"/>
                <a:cs typeface="Calibri" panose="020F0502020204030204"/>
              </a:rPr>
              <a:t>偏置更新</a:t>
            </a:r>
            <a:r>
              <a:rPr lang="zh-CN" altLang="en-US" sz="2000" dirty="0">
                <a:latin typeface="微软雅黑" panose="020B0503020204020204" pitchFamily="34" charset="-122"/>
                <a:ea typeface="微软雅黑" panose="020B0503020204020204" pitchFamily="34" charset="-122"/>
                <a:cs typeface="Calibri" panose="020F0502020204030204"/>
              </a:rPr>
              <a:t>）</a:t>
            </a:r>
            <a:r>
              <a:rPr lang="en-US" altLang="ja-JP" sz="2000" dirty="0">
                <a:latin typeface="微软雅黑" panose="020B0503020204020204" pitchFamily="34" charset="-122"/>
                <a:ea typeface="微软雅黑" panose="020B0503020204020204" pitchFamily="34" charset="-122"/>
                <a:cs typeface="Calibri" panose="020F0502020204030204"/>
              </a:rPr>
              <a:t>--&gt; 模型</a:t>
            </a:r>
            <a:r>
              <a:rPr lang="zh-CN" altLang="en-US" sz="2000" dirty="0">
                <a:latin typeface="微软雅黑" panose="020B0503020204020204" pitchFamily="34" charset="-122"/>
                <a:ea typeface="微软雅黑" panose="020B0503020204020204" pitchFamily="34" charset="-122"/>
                <a:cs typeface="Calibri" panose="020F0502020204030204"/>
              </a:rPr>
              <a:t>训练</a:t>
            </a:r>
            <a:r>
              <a:rPr lang="en-US" altLang="ja-JP" sz="2000" dirty="0">
                <a:latin typeface="微软雅黑" panose="020B0503020204020204" pitchFamily="34" charset="-122"/>
                <a:ea typeface="微软雅黑" panose="020B0503020204020204" pitchFamily="34" charset="-122"/>
                <a:cs typeface="Calibri" panose="020F0502020204030204"/>
              </a:rPr>
              <a:t> --&gt; 模型评估</a:t>
            </a:r>
            <a:endParaRPr lang="en-US" altLang="ja-JP" sz="2000" dirty="0">
              <a:latin typeface="微软雅黑" panose="020B0503020204020204" pitchFamily="34" charset="-122"/>
              <a:ea typeface="微软雅黑" panose="020B0503020204020204" pitchFamily="34" charset="-122"/>
              <a:cs typeface="Calibri" panose="020F0502020204030204"/>
            </a:endParaRPr>
          </a:p>
          <a:p>
            <a:pPr marL="342900" lvl="0" indent="-342900">
              <a:lnSpc>
                <a:spcPct val="118000"/>
              </a:lnSpc>
              <a:spcBef>
                <a:spcPts val="0"/>
              </a:spcBef>
              <a:buFontTx/>
              <a:buChar char="-"/>
            </a:pPr>
            <a:r>
              <a:rPr lang="zh-CN" altLang="en-US" sz="2000" dirty="0">
                <a:solidFill>
                  <a:schemeClr val="tx1"/>
                </a:solidFill>
                <a:latin typeface="微软雅黑" panose="020B0503020204020204" pitchFamily="34" charset="-122"/>
                <a:ea typeface="微软雅黑" panose="020B0503020204020204" pitchFamily="34" charset="-122"/>
                <a:cs typeface="Calibri" panose="020F0502020204030204"/>
              </a:rPr>
              <a:t>使用算法、模型：</a:t>
            </a:r>
            <a:endParaRPr lang="zh-CN" altLang="en-US" sz="2000" dirty="0">
              <a:solidFill>
                <a:schemeClr val="tx1"/>
              </a:solidFill>
              <a:latin typeface="微软雅黑" panose="020B0503020204020204" pitchFamily="34" charset="-122"/>
              <a:ea typeface="微软雅黑" panose="020B0503020204020204" pitchFamily="34" charset="-122"/>
              <a:cs typeface="Calibri" panose="020F0502020204030204"/>
            </a:endParaRPr>
          </a:p>
          <a:p>
            <a:pPr lvl="0" indent="0">
              <a:lnSpc>
                <a:spcPct val="118000"/>
              </a:lnSpc>
              <a:spcBef>
                <a:spcPts val="0"/>
              </a:spcBef>
              <a:buFontTx/>
              <a:buNone/>
            </a:pPr>
            <a:r>
              <a:rPr lang="en-US" altLang="ja-JP" sz="2000" dirty="0">
                <a:solidFill>
                  <a:schemeClr val="tx1"/>
                </a:solidFill>
                <a:latin typeface="微软雅黑" panose="020B0503020204020204" pitchFamily="34" charset="-122"/>
                <a:ea typeface="微软雅黑" panose="020B0503020204020204" pitchFamily="34" charset="-122"/>
                <a:cs typeface="Calibri" panose="020F0502020204030204"/>
              </a:rPr>
              <a:t>    多层感知机（MLP）模型</a:t>
            </a:r>
            <a:endParaRPr lang="en-US" altLang="ja-JP" sz="2000" dirty="0">
              <a:solidFill>
                <a:schemeClr val="tx1"/>
              </a:solidFill>
              <a:latin typeface="微软雅黑" panose="020B0503020204020204" pitchFamily="34" charset="-122"/>
              <a:ea typeface="微软雅黑" panose="020B0503020204020204" pitchFamily="34" charset="-122"/>
              <a:cs typeface="Calibri" panose="020F0502020204030204"/>
            </a:endParaRPr>
          </a:p>
          <a:p>
            <a:pPr marL="342900" lvl="0" indent="-342900">
              <a:lnSpc>
                <a:spcPct val="118000"/>
              </a:lnSpc>
              <a:spcBef>
                <a:spcPts val="0"/>
              </a:spcBef>
              <a:buFontTx/>
              <a:buChar char="-"/>
            </a:pPr>
            <a:r>
              <a:rPr lang="ja-JP" altLang="en-US" sz="2000" dirty="0">
                <a:latin typeface="微软雅黑" panose="020B0503020204020204" pitchFamily="34" charset="-122"/>
                <a:ea typeface="微软雅黑" panose="020B0503020204020204" pitchFamily="34" charset="-122"/>
                <a:cs typeface="Calibri" panose="020F0502020204030204"/>
                <a:sym typeface="+mn-ea"/>
              </a:rPr>
              <a:t>相关工具</a:t>
            </a:r>
            <a:r>
              <a:rPr lang="zh-CN" altLang="ja-JP" sz="2000" dirty="0">
                <a:latin typeface="微软雅黑" panose="020B0503020204020204" pitchFamily="34" charset="-122"/>
                <a:ea typeface="微软雅黑" panose="020B0503020204020204" pitchFamily="34" charset="-122"/>
                <a:cs typeface="Calibri" panose="020F0502020204030204"/>
                <a:sym typeface="+mn-ea"/>
              </a:rPr>
              <a:t>使用：</a:t>
            </a:r>
            <a:endParaRPr lang="zh-CN" altLang="ja-JP" sz="2000" dirty="0">
              <a:latin typeface="微软雅黑" panose="020B0503020204020204" pitchFamily="34" charset="-122"/>
              <a:ea typeface="微软雅黑" panose="020B0503020204020204" pitchFamily="34" charset="-122"/>
              <a:cs typeface="Calibri" panose="020F0502020204030204"/>
              <a:sym typeface="+mn-ea"/>
            </a:endParaRPr>
          </a:p>
          <a:p>
            <a:pPr lvl="0" indent="0">
              <a:lnSpc>
                <a:spcPct val="118000"/>
              </a:lnSpc>
              <a:spcBef>
                <a:spcPts val="0"/>
              </a:spcBef>
              <a:buFontTx/>
              <a:buNone/>
            </a:pPr>
            <a:r>
              <a:rPr lang="en-US" altLang="ja-JP" sz="2000" dirty="0">
                <a:latin typeface="微软雅黑" panose="020B0503020204020204" pitchFamily="34" charset="-122"/>
                <a:ea typeface="微软雅黑" panose="020B0503020204020204" pitchFamily="34" charset="-122"/>
                <a:cs typeface="Calibri" panose="020F0502020204030204"/>
              </a:rPr>
              <a:t>     </a:t>
            </a:r>
            <a:r>
              <a:rPr lang="zh-CN" altLang="en-US" sz="2000" dirty="0">
                <a:latin typeface="微软雅黑" panose="020B0503020204020204" pitchFamily="34" charset="-122"/>
                <a:ea typeface="微软雅黑" panose="020B0503020204020204" pitchFamily="34" charset="-122"/>
                <a:cs typeface="宋体" panose="02010600030101010101" pitchFamily="2" charset="-122"/>
                <a:sym typeface="+mn-ea"/>
              </a:rPr>
              <a:t>实现基于SYCL的</a:t>
            </a:r>
            <a:r>
              <a:rPr lang="zh-CN" altLang="en-US" sz="2000" dirty="0">
                <a:latin typeface="微软雅黑" panose="020B0503020204020204" pitchFamily="34" charset="-122"/>
                <a:ea typeface="微软雅黑" panose="020B0503020204020204" pitchFamily="34" charset="-122"/>
                <a:cs typeface="宋体" panose="02010600030101010101" pitchFamily="2" charset="-122"/>
                <a:sym typeface="+mn-ea"/>
              </a:rPr>
              <a:t>矩阵并行计算</a:t>
            </a:r>
            <a:endParaRPr lang="en-US" altLang="ja-JP" sz="2000" dirty="0">
              <a:latin typeface="微软雅黑" panose="020B0503020204020204" pitchFamily="34" charset="-122"/>
              <a:ea typeface="微软雅黑" panose="020B0503020204020204" pitchFamily="34" charset="-122"/>
              <a:cs typeface="Calibri" panose="020F0502020204030204"/>
            </a:endParaRPr>
          </a:p>
          <a:p>
            <a:pPr marL="342900" lvl="0" indent="-342900">
              <a:lnSpc>
                <a:spcPct val="118000"/>
              </a:lnSpc>
              <a:spcBef>
                <a:spcPts val="0"/>
              </a:spcBef>
              <a:buFontTx/>
              <a:buChar char="-"/>
            </a:pPr>
            <a:endParaRPr lang="en-US" altLang="ja-JP" sz="2000" dirty="0">
              <a:solidFill>
                <a:schemeClr val="tx1"/>
              </a:solidFill>
              <a:latin typeface="微软雅黑" panose="020B0503020204020204" pitchFamily="34" charset="-122"/>
              <a:ea typeface="微软雅黑" panose="020B0503020204020204" pitchFamily="34" charset="-122"/>
              <a:cs typeface="Calibri" panose="020F0502020204030204"/>
            </a:endParaRPr>
          </a:p>
          <a:p>
            <a:pPr>
              <a:lnSpc>
                <a:spcPct val="150000"/>
              </a:lnSpc>
            </a:pPr>
            <a:endParaRPr lang="en-US" altLang="ja-JP" sz="2000" dirty="0">
              <a:solidFill>
                <a:schemeClr val="tx1"/>
              </a:solidFill>
              <a:latin typeface="微软雅黑" panose="020B0503020204020204" pitchFamily="34" charset="-122"/>
              <a:ea typeface="微软雅黑" panose="020B0503020204020204" pitchFamily="34" charset="-122"/>
              <a:cs typeface="Calibri" panose="020F0502020204030204"/>
            </a:endParaRPr>
          </a:p>
        </p:txBody>
      </p:sp>
      <p:grpSp>
        <p:nvGrpSpPr>
          <p:cNvPr id="15" name="组合 14"/>
          <p:cNvGrpSpPr/>
          <p:nvPr/>
        </p:nvGrpSpPr>
        <p:grpSpPr>
          <a:xfrm>
            <a:off x="11480953" y="6028181"/>
            <a:ext cx="709460" cy="831407"/>
            <a:chOff x="576067" y="4952474"/>
            <a:chExt cx="892339" cy="1045721"/>
          </a:xfrm>
        </p:grpSpPr>
        <p:sp>
          <p:nvSpPr>
            <p:cNvPr id="16" name="Square"/>
            <p:cNvSpPr/>
            <p:nvPr/>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7"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8" name="Square"/>
            <p:cNvSpPr/>
            <p:nvPr/>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rot="16200000">
            <a:off x="-819" y="119850"/>
            <a:ext cx="2239200" cy="2237547"/>
          </a:xfrm>
          <a:prstGeom prst="rect">
            <a:avLst/>
          </a:prstGeom>
          <a:solidFill>
            <a:schemeClr val="bg1">
              <a:lumMod val="8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grpSp>
        <p:nvGrpSpPr>
          <p:cNvPr id="6" name="组合 5"/>
          <p:cNvGrpSpPr/>
          <p:nvPr/>
        </p:nvGrpSpPr>
        <p:grpSpPr>
          <a:xfrm>
            <a:off x="0" y="0"/>
            <a:ext cx="709460" cy="831407"/>
            <a:chOff x="576067" y="4952474"/>
            <a:chExt cx="892339" cy="1045721"/>
          </a:xfrm>
        </p:grpSpPr>
        <p:sp>
          <p:nvSpPr>
            <p:cNvPr id="7" name="Square"/>
            <p:cNvSpPr/>
            <p:nvPr/>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9" name="Square"/>
            <p:cNvSpPr/>
            <p:nvPr/>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pic>
        <p:nvPicPr>
          <p:cNvPr id="10" name="图片 9" descr="01-01.png"/>
          <p:cNvPicPr>
            <a:picLocks noChangeAspect="1"/>
          </p:cNvPicPr>
          <p:nvPr/>
        </p:nvPicPr>
        <p:blipFill>
          <a:blip r:embed="rId1" cstate="print"/>
          <a:stretch>
            <a:fillRect/>
          </a:stretch>
        </p:blipFill>
        <p:spPr>
          <a:xfrm>
            <a:off x="737356" y="161132"/>
            <a:ext cx="1357322" cy="696894"/>
          </a:xfrm>
          <a:prstGeom prst="rect">
            <a:avLst/>
          </a:prstGeom>
        </p:spPr>
      </p:pic>
      <p:sp>
        <p:nvSpPr>
          <p:cNvPr id="11" name="矩形 10"/>
          <p:cNvSpPr/>
          <p:nvPr/>
        </p:nvSpPr>
        <p:spPr>
          <a:xfrm>
            <a:off x="165852" y="1497579"/>
            <a:ext cx="2031325" cy="646331"/>
          </a:xfrm>
          <a:prstGeom prst="rect">
            <a:avLst/>
          </a:prstGeom>
        </p:spPr>
        <p:txBody>
          <a:bodyPr wrap="none">
            <a:spAutoFit/>
          </a:bodyPr>
          <a:lstStyle/>
          <a:p>
            <a:r>
              <a:rPr lang="zh-CN" altLang="en-US" sz="3600" dirty="0">
                <a:solidFill>
                  <a:schemeClr val="tx2"/>
                </a:solidFill>
                <a:latin typeface="+mj-ea"/>
                <a:ea typeface="+mj-ea"/>
              </a:rPr>
              <a:t>结果展示</a:t>
            </a:r>
            <a:endParaRPr lang="en-US" altLang="ja-JP" sz="3600" dirty="0">
              <a:solidFill>
                <a:schemeClr val="tx2"/>
              </a:solidFill>
              <a:latin typeface="+mj-ea"/>
              <a:ea typeface="+mj-ea"/>
            </a:endParaRPr>
          </a:p>
        </p:txBody>
      </p:sp>
      <p:sp>
        <p:nvSpPr>
          <p:cNvPr id="12" name="灯片编号占位符 14"/>
          <p:cNvSpPr>
            <a:spLocks noGrp="1"/>
          </p:cNvSpPr>
          <p:nvPr>
            <p:ph type="sldNum" sz="quarter" idx="12"/>
          </p:nvPr>
        </p:nvSpPr>
        <p:spPr>
          <a:xfrm>
            <a:off x="8736463" y="6357822"/>
            <a:ext cx="2844430" cy="365210"/>
          </a:xfrm>
        </p:spPr>
        <p:txBody>
          <a:bodyPr/>
          <a:lstStyle/>
          <a:p>
            <a:fld id="{EAB89FFF-3F45-4680-8077-8C59E659A6AA}" type="slidenum">
              <a:rPr lang="zh-CN" altLang="en-US" smtClean="0"/>
            </a:fld>
            <a:endParaRPr lang="zh-CN" altLang="en-US"/>
          </a:p>
        </p:txBody>
      </p:sp>
      <p:sp>
        <p:nvSpPr>
          <p:cNvPr id="13" name="TextBox 12"/>
          <p:cNvSpPr txBox="1"/>
          <p:nvPr/>
        </p:nvSpPr>
        <p:spPr>
          <a:xfrm>
            <a:off x="2710180" y="765810"/>
            <a:ext cx="4859655" cy="3697605"/>
          </a:xfrm>
          <a:prstGeom prst="rect">
            <a:avLst/>
          </a:prstGeom>
          <a:noFill/>
        </p:spPr>
        <p:txBody>
          <a:bodyPr wrap="square" rtlCol="0">
            <a:noAutofit/>
          </a:bodyPr>
          <a:lstStyle/>
          <a:p>
            <a:pPr>
              <a:lnSpc>
                <a:spcPct val="150000"/>
              </a:lnSpc>
              <a:spcBef>
                <a:spcPts val="500"/>
              </a:spcBef>
              <a:spcAft>
                <a:spcPts val="500"/>
              </a:spcAft>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本项目使用了</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SYCL</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并行矩阵</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运算</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Bef>
                <a:spcPts val="500"/>
              </a:spcBef>
              <a:spcAft>
                <a:spcPts val="500"/>
              </a:spcAft>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模型使用</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训练集有</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1320</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组数据，训练收敛</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良好。</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Bef>
                <a:spcPts val="500"/>
              </a:spcBef>
              <a:spcAft>
                <a:spcPts val="500"/>
              </a:spcAft>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使用测试集有</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275</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组数据，预测效果</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良好。</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descr="可视化模型"/>
          <p:cNvPicPr>
            <a:picLocks noChangeAspect="1"/>
          </p:cNvPicPr>
          <p:nvPr/>
        </p:nvPicPr>
        <p:blipFill>
          <a:blip r:embed="rId2"/>
          <a:stretch>
            <a:fillRect/>
          </a:stretch>
        </p:blipFill>
        <p:spPr>
          <a:xfrm>
            <a:off x="2710180" y="3213735"/>
            <a:ext cx="4286250" cy="3215005"/>
          </a:xfrm>
          <a:prstGeom prst="rect">
            <a:avLst/>
          </a:prstGeom>
        </p:spPr>
      </p:pic>
      <p:pic>
        <p:nvPicPr>
          <p:cNvPr id="3" name="图片 2" descr="测试"/>
          <p:cNvPicPr>
            <a:picLocks noChangeAspect="1"/>
          </p:cNvPicPr>
          <p:nvPr/>
        </p:nvPicPr>
        <p:blipFill>
          <a:blip r:embed="rId3"/>
          <a:stretch>
            <a:fillRect/>
          </a:stretch>
        </p:blipFill>
        <p:spPr>
          <a:xfrm>
            <a:off x="8243570" y="2286000"/>
            <a:ext cx="2295525" cy="6572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p:cNvSpPr/>
          <p:nvPr/>
        </p:nvSpPr>
        <p:spPr>
          <a:xfrm rot="16200000">
            <a:off x="5666199" y="-5666192"/>
            <a:ext cx="858028" cy="12190407"/>
          </a:xfrm>
          <a:prstGeom prst="rect">
            <a:avLst/>
          </a:prstGeom>
          <a:solidFill>
            <a:schemeClr val="bg1">
              <a:lumMod val="8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1" name="矩形 10"/>
          <p:cNvSpPr/>
          <p:nvPr/>
        </p:nvSpPr>
        <p:spPr>
          <a:xfrm>
            <a:off x="2523306" y="273251"/>
            <a:ext cx="5572164" cy="584775"/>
          </a:xfrm>
          <a:prstGeom prst="rect">
            <a:avLst/>
          </a:prstGeom>
        </p:spPr>
        <p:txBody>
          <a:bodyPr wrap="square">
            <a:spAutoFit/>
          </a:bodyPr>
          <a:lstStyle/>
          <a:p>
            <a:r>
              <a:rPr lang="zh-CN" altLang="en-US" sz="3200" dirty="0">
                <a:solidFill>
                  <a:schemeClr val="tx2"/>
                </a:solidFill>
                <a:latin typeface="+mj-ea"/>
                <a:ea typeface="+mj-ea"/>
              </a:rPr>
              <a:t>实用设计、价值影响等</a:t>
            </a:r>
            <a:endParaRPr lang="en-US" altLang="ja-JP" sz="3200" dirty="0">
              <a:solidFill>
                <a:schemeClr val="tx2"/>
              </a:solidFill>
              <a:latin typeface="+mj-ea"/>
              <a:ea typeface="+mj-ea"/>
            </a:endParaRPr>
          </a:p>
        </p:txBody>
      </p:sp>
      <p:sp>
        <p:nvSpPr>
          <p:cNvPr id="12" name="灯片编号占位符 14"/>
          <p:cNvSpPr>
            <a:spLocks noGrp="1"/>
          </p:cNvSpPr>
          <p:nvPr>
            <p:ph type="sldNum" sz="quarter" idx="12"/>
          </p:nvPr>
        </p:nvSpPr>
        <p:spPr>
          <a:xfrm>
            <a:off x="8736463" y="6357822"/>
            <a:ext cx="2844430" cy="365210"/>
          </a:xfrm>
        </p:spPr>
        <p:txBody>
          <a:bodyPr/>
          <a:lstStyle/>
          <a:p>
            <a:fld id="{EAB89FFF-3F45-4680-8077-8C59E659A6AA}" type="slidenum">
              <a:rPr lang="zh-CN" altLang="en-US" smtClean="0"/>
            </a:fld>
            <a:endParaRPr lang="zh-CN" altLang="en-US" dirty="0"/>
          </a:p>
        </p:txBody>
      </p:sp>
      <p:sp>
        <p:nvSpPr>
          <p:cNvPr id="13" name="TextBox 12"/>
          <p:cNvSpPr txBox="1"/>
          <p:nvPr/>
        </p:nvSpPr>
        <p:spPr>
          <a:xfrm>
            <a:off x="880232" y="1215216"/>
            <a:ext cx="10501386" cy="4696460"/>
          </a:xfrm>
          <a:prstGeom prst="rect">
            <a:avLst/>
          </a:prstGeom>
          <a:noFill/>
        </p:spPr>
        <p:txBody>
          <a:bodyPr wrap="square" rtlCol="0">
            <a:spAutoFit/>
          </a:bodyPr>
          <a:lstStyle/>
          <a:p>
            <a:pPr>
              <a:lnSpc>
                <a:spcPct val="107000"/>
              </a:lnSpc>
            </a:pPr>
            <a:r>
              <a:rPr lang="en-US" altLang="zh-CN" sz="2000" dirty="0">
                <a:latin typeface="微软雅黑" panose="020B0503020204020204" pitchFamily="34" charset="-122"/>
                <a:ea typeface="微软雅黑" panose="020B0503020204020204" pitchFamily="34" charset="-122"/>
                <a:cs typeface="宋体" panose="02010600030101010101" pitchFamily="2" charset="-122"/>
              </a:rPr>
              <a:t>1.</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实用设计：</a:t>
            </a:r>
            <a:endParaRPr lang="zh-CN" altLang="en-US" sz="2000" dirty="0">
              <a:latin typeface="微软雅黑" panose="020B0503020204020204" pitchFamily="34" charset="-122"/>
              <a:ea typeface="微软雅黑" panose="020B0503020204020204" pitchFamily="34" charset="-122"/>
              <a:cs typeface="宋体" panose="02010600030101010101" pitchFamily="2" charset="-122"/>
            </a:endParaRPr>
          </a:p>
          <a:p>
            <a:pPr>
              <a:lnSpc>
                <a:spcPct val="107000"/>
              </a:lnSpc>
            </a:pPr>
            <a:r>
              <a:rPr lang="zh-CN" altLang="en-US" sz="2000" dirty="0">
                <a:latin typeface="微软雅黑" panose="020B0503020204020204" pitchFamily="34" charset="-122"/>
                <a:ea typeface="微软雅黑" panose="020B0503020204020204" pitchFamily="34" charset="-122"/>
                <a:cs typeface="宋体" panose="02010600030101010101" pitchFamily="2" charset="-122"/>
                <a:sym typeface="+mn-ea"/>
              </a:rPr>
              <a:t>原型还有一些未完成的计划，可以在未来进一步完善和优化方案：</a:t>
            </a:r>
            <a:endParaRPr lang="zh-CN" altLang="en-US" sz="2000" dirty="0">
              <a:latin typeface="微软雅黑" panose="020B0503020204020204" pitchFamily="34" charset="-122"/>
              <a:ea typeface="微软雅黑" panose="020B0503020204020204" pitchFamily="34" charset="-122"/>
              <a:cs typeface="宋体" panose="02010600030101010101" pitchFamily="2" charset="-122"/>
            </a:endParaRPr>
          </a:p>
          <a:p>
            <a:pPr marL="342900" indent="-342900">
              <a:lnSpc>
                <a:spcPct val="107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宋体" panose="02010600030101010101" pitchFamily="2" charset="-122"/>
              </a:rPr>
              <a:t>完善可扩展性：</a:t>
            </a:r>
            <a:endParaRPr lang="zh-CN" altLang="en-US" sz="2000" dirty="0">
              <a:latin typeface="微软雅黑" panose="020B0503020204020204" pitchFamily="34" charset="-122"/>
              <a:ea typeface="微软雅黑" panose="020B0503020204020204" pitchFamily="34" charset="-122"/>
              <a:cs typeface="宋体" panose="02010600030101010101" pitchFamily="2" charset="-122"/>
            </a:endParaRPr>
          </a:p>
          <a:p>
            <a:pPr>
              <a:lnSpc>
                <a:spcPct val="107000"/>
              </a:lnSpc>
            </a:pPr>
            <a:r>
              <a:rPr lang="zh-CN" altLang="en-US" sz="2000" dirty="0">
                <a:latin typeface="微软雅黑" panose="020B0503020204020204" pitchFamily="34" charset="-122"/>
                <a:ea typeface="微软雅黑" panose="020B0503020204020204" pitchFamily="34" charset="-122"/>
                <a:cs typeface="宋体" panose="02010600030101010101" pitchFamily="2" charset="-122"/>
              </a:rPr>
              <a:t>当前的原型可能需要进行进一步的性能优化，以支持大量数据的处理和分析。进一步优化算法和模型的设计，以提高解决方案在大规模数据集上的处理能力。</a:t>
            </a:r>
            <a:endParaRPr lang="zh-CN" altLang="en-US" sz="2000" dirty="0">
              <a:latin typeface="微软雅黑" panose="020B0503020204020204" pitchFamily="34" charset="-122"/>
              <a:ea typeface="微软雅黑" panose="020B0503020204020204" pitchFamily="34" charset="-122"/>
              <a:cs typeface="宋体" panose="02010600030101010101" pitchFamily="2" charset="-122"/>
            </a:endParaRPr>
          </a:p>
          <a:p>
            <a:pPr marL="342900" indent="-342900">
              <a:lnSpc>
                <a:spcPct val="107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宋体" panose="02010600030101010101" pitchFamily="2" charset="-122"/>
              </a:rPr>
              <a:t>提升灵活性：</a:t>
            </a:r>
            <a:endParaRPr lang="zh-CN" altLang="en-US" sz="2000" dirty="0">
              <a:latin typeface="微软雅黑" panose="020B0503020204020204" pitchFamily="34" charset="-122"/>
              <a:ea typeface="微软雅黑" panose="020B0503020204020204" pitchFamily="34" charset="-122"/>
              <a:cs typeface="宋体" panose="02010600030101010101" pitchFamily="2" charset="-122"/>
            </a:endParaRPr>
          </a:p>
          <a:p>
            <a:pPr>
              <a:lnSpc>
                <a:spcPct val="107000"/>
              </a:lnSpc>
            </a:pPr>
            <a:r>
              <a:rPr lang="zh-CN" altLang="en-US" sz="2000" dirty="0">
                <a:latin typeface="微软雅黑" panose="020B0503020204020204" pitchFamily="34" charset="-122"/>
                <a:ea typeface="微软雅黑" panose="020B0503020204020204" pitchFamily="34" charset="-122"/>
                <a:cs typeface="宋体" panose="02010600030101010101" pitchFamily="2" charset="-122"/>
              </a:rPr>
              <a:t>原型可以进一步扩展，以适应更多的数据源和数据类型。引入更多的配置选项和参数，以便用户可以根据自身需求进行自定义和优化。</a:t>
            </a:r>
            <a:endParaRPr lang="zh-CN" altLang="en-US" sz="2000" dirty="0">
              <a:latin typeface="微软雅黑" panose="020B0503020204020204" pitchFamily="34" charset="-122"/>
              <a:ea typeface="微软雅黑" panose="020B0503020204020204" pitchFamily="34" charset="-122"/>
              <a:cs typeface="宋体" panose="02010600030101010101" pitchFamily="2" charset="-122"/>
            </a:endParaRPr>
          </a:p>
          <a:p>
            <a:pPr>
              <a:lnSpc>
                <a:spcPct val="107000"/>
              </a:lnSpc>
            </a:pPr>
            <a:r>
              <a:rPr lang="zh-CN" altLang="en-US" sz="2000" dirty="0">
                <a:latin typeface="微软雅黑" panose="020B0503020204020204" pitchFamily="34" charset="-122"/>
                <a:ea typeface="微软雅黑" panose="020B0503020204020204" pitchFamily="34" charset="-122"/>
                <a:cs typeface="宋体" panose="02010600030101010101" pitchFamily="2" charset="-122"/>
              </a:rPr>
              <a:t>该解决方案的优势体现在以下几个方面：</a:t>
            </a:r>
            <a:endParaRPr lang="zh-CN" altLang="en-US" sz="2000" dirty="0">
              <a:latin typeface="微软雅黑" panose="020B0503020204020204" pitchFamily="34" charset="-122"/>
              <a:ea typeface="微软雅黑" panose="020B0503020204020204" pitchFamily="34" charset="-122"/>
              <a:cs typeface="宋体" panose="02010600030101010101" pitchFamily="2" charset="-122"/>
            </a:endParaRPr>
          </a:p>
          <a:p>
            <a:pPr>
              <a:lnSpc>
                <a:spcPct val="107000"/>
              </a:lnSpc>
            </a:pPr>
            <a:endParaRPr lang="zh-CN" altLang="en-US" sz="2000" dirty="0">
              <a:latin typeface="微软雅黑" panose="020B0503020204020204" pitchFamily="34" charset="-122"/>
              <a:ea typeface="微软雅黑" panose="020B0503020204020204" pitchFamily="34" charset="-122"/>
              <a:cs typeface="宋体" panose="02010600030101010101" pitchFamily="2" charset="-122"/>
            </a:endParaRPr>
          </a:p>
          <a:p>
            <a:pPr>
              <a:lnSpc>
                <a:spcPct val="107000"/>
              </a:lnSpc>
            </a:pPr>
            <a:r>
              <a:rPr lang="en-US" altLang="zh-CN" sz="2000" dirty="0">
                <a:latin typeface="微软雅黑" panose="020B0503020204020204" pitchFamily="34" charset="-122"/>
                <a:ea typeface="微软雅黑" panose="020B0503020204020204" pitchFamily="34" charset="-122"/>
                <a:cs typeface="宋体" panose="02010600030101010101" pitchFamily="2" charset="-122"/>
              </a:rPr>
              <a:t>2.</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价值</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影响：</a:t>
            </a:r>
            <a:endParaRPr lang="zh-CN" altLang="en-US" sz="2000" dirty="0">
              <a:latin typeface="微软雅黑" panose="020B0503020204020204" pitchFamily="34" charset="-122"/>
              <a:ea typeface="微软雅黑" panose="020B0503020204020204" pitchFamily="34" charset="-122"/>
              <a:cs typeface="宋体" panose="02010600030101010101" pitchFamily="2" charset="-122"/>
            </a:endParaRPr>
          </a:p>
          <a:p>
            <a:pPr>
              <a:lnSpc>
                <a:spcPct val="107000"/>
              </a:lnSpc>
            </a:pPr>
            <a:r>
              <a:rPr lang="zh-CN" altLang="en-US" sz="2000" dirty="0">
                <a:latin typeface="微软雅黑" panose="020B0503020204020204" pitchFamily="34" charset="-122"/>
                <a:ea typeface="微软雅黑" panose="020B0503020204020204" pitchFamily="34" charset="-122"/>
                <a:cs typeface="宋体" panose="02010600030101010101" pitchFamily="2" charset="-122"/>
              </a:rPr>
              <a:t>解决方案的实施可应用于葡萄酒行业以及其他领域的数据分析和预测任务，帮助做出战略决策和提高产品质量。可以带来财务价值和影响，例如提高生产效率、降低成本、增加收入等方面的改进和效益。</a:t>
            </a:r>
            <a:endParaRPr lang="zh-CN" altLang="en-US" sz="2000" dirty="0">
              <a:latin typeface="微软雅黑" panose="020B0503020204020204" pitchFamily="34" charset="-122"/>
              <a:ea typeface="微软雅黑" panose="020B0503020204020204" pitchFamily="34" charset="-122"/>
              <a:cs typeface="宋体" panose="02010600030101010101" pitchFamily="2" charset="-122"/>
            </a:endParaRPr>
          </a:p>
        </p:txBody>
      </p:sp>
      <p:grpSp>
        <p:nvGrpSpPr>
          <p:cNvPr id="16" name="组合 15"/>
          <p:cNvGrpSpPr/>
          <p:nvPr/>
        </p:nvGrpSpPr>
        <p:grpSpPr>
          <a:xfrm>
            <a:off x="-1" y="0"/>
            <a:ext cx="732175" cy="858026"/>
            <a:chOff x="576067" y="4952474"/>
            <a:chExt cx="892339" cy="1045721"/>
          </a:xfrm>
        </p:grpSpPr>
        <p:sp>
          <p:nvSpPr>
            <p:cNvPr id="17" name="Square"/>
            <p:cNvSpPr/>
            <p:nvPr/>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8"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9" name="Square"/>
            <p:cNvSpPr/>
            <p:nvPr/>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pic>
        <p:nvPicPr>
          <p:cNvPr id="20" name="图片 19" descr="01-01.png"/>
          <p:cNvPicPr>
            <a:picLocks noChangeAspect="1"/>
          </p:cNvPicPr>
          <p:nvPr/>
        </p:nvPicPr>
        <p:blipFill>
          <a:blip r:embed="rId1" cstate="print"/>
          <a:stretch>
            <a:fillRect/>
          </a:stretch>
        </p:blipFill>
        <p:spPr>
          <a:xfrm>
            <a:off x="808794" y="72208"/>
            <a:ext cx="1500198" cy="7702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p:cNvSpPr/>
          <p:nvPr/>
        </p:nvSpPr>
        <p:spPr>
          <a:xfrm rot="16200000">
            <a:off x="5702298" y="-4178353"/>
            <a:ext cx="928694" cy="10858576"/>
          </a:xfrm>
          <a:prstGeom prst="rect">
            <a:avLst/>
          </a:prstGeom>
          <a:solidFill>
            <a:schemeClr val="bg1">
              <a:lumMod val="8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19" name="图片 18" descr="01-03.png"/>
          <p:cNvPicPr>
            <a:picLocks noChangeAspect="1"/>
          </p:cNvPicPr>
          <p:nvPr/>
        </p:nvPicPr>
        <p:blipFill>
          <a:blip r:embed="rId1"/>
          <a:stretch>
            <a:fillRect/>
          </a:stretch>
        </p:blipFill>
        <p:spPr>
          <a:xfrm>
            <a:off x="-1905850" y="71438"/>
            <a:ext cx="19288260" cy="1649146"/>
          </a:xfrm>
          <a:prstGeom prst="rect">
            <a:avLst/>
          </a:prstGeom>
        </p:spPr>
      </p:pic>
      <p:pic>
        <p:nvPicPr>
          <p:cNvPr id="20" name="图片 19" descr="01-01.png"/>
          <p:cNvPicPr>
            <a:picLocks noChangeAspect="1"/>
          </p:cNvPicPr>
          <p:nvPr/>
        </p:nvPicPr>
        <p:blipFill>
          <a:blip r:embed="rId2" cstate="print"/>
          <a:stretch>
            <a:fillRect/>
          </a:stretch>
        </p:blipFill>
        <p:spPr>
          <a:xfrm>
            <a:off x="808794" y="858026"/>
            <a:ext cx="1714512" cy="880287"/>
          </a:xfrm>
          <a:prstGeom prst="rect">
            <a:avLst/>
          </a:prstGeom>
        </p:spPr>
      </p:pic>
      <p:sp>
        <p:nvSpPr>
          <p:cNvPr id="21" name="TextBox 20"/>
          <p:cNvSpPr txBox="1"/>
          <p:nvPr/>
        </p:nvSpPr>
        <p:spPr>
          <a:xfrm>
            <a:off x="2951934" y="715150"/>
            <a:ext cx="1857388" cy="1015663"/>
          </a:xfrm>
          <a:prstGeom prst="rect">
            <a:avLst/>
          </a:prstGeom>
          <a:noFill/>
        </p:spPr>
        <p:txBody>
          <a:bodyPr wrap="square" rtlCol="0">
            <a:spAutoFit/>
          </a:bodyPr>
          <a:lstStyle/>
          <a:p>
            <a:r>
              <a:rPr lang="zh-CN" altLang="en-US" sz="6000" dirty="0">
                <a:solidFill>
                  <a:schemeClr val="bg1"/>
                </a:solidFill>
                <a:latin typeface="+mj-ea"/>
                <a:ea typeface="+mj-ea"/>
              </a:rPr>
              <a:t>总结</a:t>
            </a:r>
            <a:endParaRPr lang="zh-CN" altLang="en-US" sz="6000" dirty="0">
              <a:solidFill>
                <a:schemeClr val="bg1"/>
              </a:solidFill>
              <a:latin typeface="+mj-ea"/>
              <a:ea typeface="+mj-ea"/>
            </a:endParaRPr>
          </a:p>
        </p:txBody>
      </p:sp>
      <p:sp>
        <p:nvSpPr>
          <p:cNvPr id="22" name="TextBox 21"/>
          <p:cNvSpPr txBox="1"/>
          <p:nvPr/>
        </p:nvSpPr>
        <p:spPr>
          <a:xfrm>
            <a:off x="737356" y="2072472"/>
            <a:ext cx="10644262" cy="2527935"/>
          </a:xfrm>
          <a:prstGeom prst="rect">
            <a:avLst/>
          </a:prstGeom>
          <a:noFill/>
        </p:spPr>
        <p:txBody>
          <a:bodyPr wrap="square" rtlCol="0">
            <a:spAutoFit/>
          </a:bodyPr>
          <a:lstStyle/>
          <a:p>
            <a:pPr>
              <a:lnSpc>
                <a:spcPct val="150000"/>
              </a:lnSpc>
              <a:spcBef>
                <a:spcPts val="500"/>
              </a:spcBef>
              <a:spcAft>
                <a:spcPts val="500"/>
              </a:spcAft>
            </a:pPr>
            <a:r>
              <a:rPr lang="zh-CN" altLang="en-US" sz="2000" dirty="0">
                <a:latin typeface="微软雅黑" panose="020B0503020204020204" pitchFamily="34" charset="-122"/>
                <a:ea typeface="微软雅黑" panose="020B0503020204020204" pitchFamily="34" charset="-122"/>
                <a:cs typeface="宋体" panose="02010600030101010101" pitchFamily="2" charset="-122"/>
              </a:rPr>
              <a:t>本项目使用多层感知机（MLP）算法实现了对葡萄酒品质的预测。通过对葡萄酒的11种特征进行训练和学习，模型能够根据特征预测葡萄酒的</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品质。通过实现基于SYCL的并行计算，代码在性能方面展现出色，能够快速处理复杂的计算任务，从而提高了工作效率和响应速度。</a:t>
            </a:r>
            <a:endParaRPr lang="zh-CN" altLang="en-US" sz="2000" dirty="0">
              <a:latin typeface="微软雅黑" panose="020B0503020204020204" pitchFamily="34" charset="-122"/>
              <a:ea typeface="微软雅黑" panose="020B0503020204020204" pitchFamily="34" charset="-122"/>
              <a:cs typeface="宋体" panose="02010600030101010101" pitchFamily="2" charset="-122"/>
            </a:endParaRPr>
          </a:p>
          <a:p>
            <a:pPr>
              <a:lnSpc>
                <a:spcPct val="150000"/>
              </a:lnSpc>
              <a:spcBef>
                <a:spcPts val="500"/>
              </a:spcBef>
              <a:spcAft>
                <a:spcPts val="500"/>
              </a:spcAft>
            </a:pPr>
            <a:r>
              <a:rPr lang="zh-CN" altLang="en-US" sz="2000" dirty="0">
                <a:latin typeface="微软雅黑" panose="020B0503020204020204" pitchFamily="34" charset="-122"/>
                <a:ea typeface="微软雅黑" panose="020B0503020204020204" pitchFamily="34" charset="-122"/>
                <a:cs typeface="宋体" panose="02010600030101010101" pitchFamily="2" charset="-122"/>
                <a:sym typeface="+mn-ea"/>
              </a:rPr>
              <a:t>通过模型的训练和评估，</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该代码架构可应用于葡萄酒行业数据分析和预测任务，</a:t>
            </a:r>
            <a:r>
              <a:rPr lang="zh-CN" altLang="en-US" sz="2000" dirty="0">
                <a:latin typeface="微软雅黑" panose="020B0503020204020204" pitchFamily="34" charset="-122"/>
                <a:ea typeface="微软雅黑" panose="020B0503020204020204" pitchFamily="34" charset="-122"/>
                <a:cs typeface="宋体" panose="02010600030101010101" pitchFamily="2" charset="-122"/>
                <a:sym typeface="+mn-ea"/>
              </a:rPr>
              <a:t>为葡萄酒生产商提供有关葡萄酒口味的有用信息，帮助他们改进葡萄酒的质量和口感。</a:t>
            </a:r>
            <a:endParaRPr lang="zh-CN" altLang="en-US" sz="20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23" name="灯片编号占位符 14"/>
          <p:cNvSpPr>
            <a:spLocks noGrp="1"/>
          </p:cNvSpPr>
          <p:nvPr>
            <p:ph type="sldNum" sz="quarter" idx="12"/>
          </p:nvPr>
        </p:nvSpPr>
        <p:spPr>
          <a:xfrm>
            <a:off x="8736463" y="6357822"/>
            <a:ext cx="2844430" cy="365210"/>
          </a:xfrm>
        </p:spPr>
        <p:txBody>
          <a:bodyPr/>
          <a:lstStyle/>
          <a:p>
            <a:fld id="{EAB89FFF-3F45-4680-8077-8C59E659A6AA}" type="slidenum">
              <a:rPr lang="zh-CN" altLang="en-US" smtClean="0"/>
            </a:fld>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lide(from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slide(fromBottom)">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tags/tag1.xml><?xml version="1.0" encoding="utf-8"?>
<p:tagLst xmlns:p="http://schemas.openxmlformats.org/presentationml/2006/main">
  <p:tag name="KSO_WM_UNIT_PLACING_PICTURE_USER_VIEWPORT" val="{&quot;height&quot;:1097.4708661417324,&quot;width&quot;:2137.514960629921}"/>
</p:tagLst>
</file>

<file path=ppt/tags/tag5.xml><?xml version="1.0" encoding="utf-8"?>
<p:tagLst xmlns:p="http://schemas.openxmlformats.org/presentationml/2006/main">
  <p:tag name="KSO_WPP_MARK_KEY" val="c20553f0-fbb8-41f9-a318-c7025aca4b1e"/>
  <p:tag name="COMMONDATA" val="eyJoZGlkIjoiZTA4NzIyN2MxYTlmMzQ1NGE2MjU5NWRkMjhlOGMxYT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主题">
      <a:majorFont>
        <a:latin typeface="IntelOne Display Light"/>
        <a:ea typeface="Intel Clear Hans Light"/>
        <a:cs typeface=""/>
      </a:majorFont>
      <a:minorFont>
        <a:latin typeface="IntelOne Text"/>
        <a:ea typeface="Intel Clear Han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p : p r o p e r t i e s   x m l n s : p = " h t t p : / / s c h e m a s . m i c r o s o f t . c o m / o f f i c e / 2 0 0 6 / m e t a d a t a / p r o p e r t i e s "   x m l n s : x s i = " h t t p : / / w w w . w 3 . o r g / 2 0 0 1 / X M L S c h e m a - i n s t a n c e "   x m l n s : p c = " h t t p : / / s c h e m a s . m i c r o s o f t . c o m / o f f i c e / i n f o p a t h / 2 0 0 7 / P a r t n e r C o n t r o l s " > < d o c u m e n t M a n a g e m e n t > < l c f 7 6 f 1 5 5 c e d 4 d d c b 4 0 9 7 1 3 4 f f 3 c 3 3 2 f   x m l n s = " 4 6 b 5 e 5 b 8 - a a 4 b - 4 3 c 7 - a a 4 a - 5 d e e f d d 2 7 4 3 1 " > < T e r m s   x m l n s = " h t t p : / / s c h e m a s . m i c r o s o f t . c o m / o f f i c e / i n f o p a t h / 2 0 0 7 / P a r t n e r C o n t r o l s " > < / T e r m s > < / l c f 7 6 f 1 5 5 c e d 4 d d c b 4 0 9 7 1 3 4 f f 3 c 3 3 2 f > < T a x C a t c h A l l   x m l n s = " a 7 b c 6 c 0 4 - a 6 f 3 - 4 b 8 5 - a b c c - 2 7 8 c 7 8 d c 5 5 6 b "   x s i : n i l = " t r u e " / > < / d o c u m e n t M a n a g e m e n t > < / p : p r o p e r t i e s > 
</file>

<file path=customXml/item2.xml>��< ? x m l   v e r s i o n = " 1 . 0 " ? > < c t : c o n t e n t T y p e S c h e m a   c t : _ = " "   m a : _ = " "   m a : c o n t e n t T y p e N a m e = " D o c u m e n t "   m a : c o n t e n t T y p e I D = " 0 x 0 1 0 1 0 0 6 D E B 5 E C 1 0 8 1 1 2 C 4 A A C B 0 1 1 7 6 3 0 3 4 3 9 4 F "   m a : c o n t e n t T y p e V e r s i o n = " 1 5 "   m a : c o n t e n t T y p e D e s c r i p t i o n = " C r e a t e   a   n e w   d o c u m e n t . "   m a : c o n t e n t T y p e S c o p e = " "   m a : v e r s i o n I D = " 8 0 f 6 e 9 1 b 4 3 3 9 8 2 5 d 3 4 d 1 b e 8 0 f b e d 2 2 4 f "   x m l n s : c t = " h t t p : / / s c h e m a s . m i c r o s o f t . c o m / o f f i c e / 2 0 0 6 / m e t a d a t a / c o n t e n t T y p e "   x m l n s : m a = " h t t p : / / s c h e m a s . m i c r o s o f t . c o m / o f f i c e / 2 0 0 6 / m e t a d a t a / p r o p e r t i e s / m e t a A t t r i b u t e s " >  
 < x s d : s c h e m a   t a r g e t N a m e s p a c e = " h t t p : / / s c h e m a s . m i c r o s o f t . c o m / o f f i c e / 2 0 0 6 / m e t a d a t a / p r o p e r t i e s "   m a : r o o t = " t r u e "   m a : f i e l d s I D = " 7 e 3 b c 6 b b f c d c 2 2 7 a 1 1 f b 4 f 6 d 9 5 f 5 1 6 d 8 "   n s 2 : _ = " "   n s 3 : _ = " "   n s 4 : _ = " "   x m l n s : x s d = " h t t p : / / w w w . w 3 . o r g / 2 0 0 1 / X M L S c h e m a "   x m l n s : x s = " h t t p : / / w w w . w 3 . o r g / 2 0 0 1 / X M L S c h e m a "   x m l n s : p = " h t t p : / / s c h e m a s . m i c r o s o f t . c o m / o f f i c e / 2 0 0 6 / m e t a d a t a / p r o p e r t i e s "   x m l n s : n s 2 = " 4 6 b 5 e 5 b 8 - a a 4 b - 4 3 c 7 - a a 4 a - 5 d e e f d d 2 7 4 3 1 "   x m l n s : n s 3 = " 7 7 0 d 0 0 f d - 7 8 2 d - 4 4 f 8 - 9 c e 2 - b 9 5 5 6 1 4 5 6 b 0 d "   x m l n s : n s 4 = " a 7 b c 6 c 0 4 - a 6 f 3 - 4 b 8 5 - a b c c - 2 7 8 c 7 8 d c 5 5 6 b " >  
 < x s d : i m p o r t   n a m e s p a c e = " 4 6 b 5 e 5 b 8 - a a 4 b - 4 3 c 7 - a a 4 a - 5 d e e f d d 2 7 4 3 1 " / >  
 < x s d : i m p o r t   n a m e s p a c e = " 7 7 0 d 0 0 f d - 7 8 2 d - 4 4 f 8 - 9 c e 2 - b 9 5 5 6 1 4 5 6 b 0 d " / >  
 < x s d : i m p o r t   n a m e s p a c e = " a 7 b c 6 c 0 4 - a 6 f 3 - 4 b 8 5 - a b c c - 2 7 8 c 7 8 d c 5 5 6 b " / >  
 < x s d : e l e m e n t   n a m e = " p r o p e r t i e s " >  
 < x s d : c o m p l e x T y p e >  
 < x s d : s e q u e n c e >  
 < x s d : e l e m e n t   n a m e = " d o c u m e n t M a n a g e m e n t " >  
 < x s d : c o m p l e x T y p e >  
 < x s d : a l l >  
 < x s d : e l e m e n t   r e f = " n s 2 : M e d i a S e r v i c e M e t a d a t a "   m i n O c c u r s = " 0 " / >  
 < x s d : e l e m e n t   r e f = " n s 2 : M e d i a S e r v i c e F a s t M e t a d a t a "   m i n O c c u r s = " 0 " / >  
 < x s d : e l e m e n t   r e f = " n s 2 : M e d i a S e r v i c e D a t e T a k e n "   m i n O c c u r s = " 0 " / >  
 < x s d : e l e m e n t   r e f = " n s 2 : M e d i a L e n g t h I n S e c o n d s "   m i n O c c u r s = " 0 " / >  
 < x s d : e l e m e n t   r e f = " n s 3 : S h a r e d W i t h U s e r s "   m i n O c c u r s = " 0 " / >  
 < x s d : e l e m e n t   r e f = " n s 3 : S h a r e d W i t h D e t a i l s "   m i n O c c u r s = " 0 " / >  
 < x s d : e l e m e n t   r e f = " n s 2 : M e d i a S e r v i c e A u t o T a g s "   m i n O c c u r s = " 0 " / >  
 < x s d : e l e m e n t   r e f = " n s 2 : M e d i a S e r v i c e O C R "   m i n O c c u r s = " 0 " / >  
 < x s d : e l e m e n t   r e f = " n s 2 : M e d i a S e r v i c e G e n e r a t i o n T i m e "   m i n O c c u r s = " 0 " / >  
 < x s d : e l e m e n t   r e f = " n s 2 : M e d i a S e r v i c e E v e n t H a s h C o d e "   m i n O c c u r s = " 0 " / >  
 < x s d : e l e m e n t   r e f = " n s 2 : M e d i a S e r v i c e A u t o K e y P o i n t s "   m i n O c c u r s = " 0 " / >  
 < x s d : e l e m e n t   r e f = " n s 2 : M e d i a S e r v i c e K e y P o i n t s "   m i n O c c u r s = " 0 " / >  
 < x s d : e l e m e n t   r e f = " n s 2 : l c f 7 6 f 1 5 5 c e d 4 d d c b 4 0 9 7 1 3 4 f f 3 c 3 3 2 f "   m i n O c c u r s = " 0 " / >  
 < x s d : e l e m e n t   r e f = " n s 4 : T a x C a t c h A l l "   m i n O c c u r s = " 0 " / >  
 < / x s d : a l l >  
 < / x s d : c o m p l e x T y p e >  
 < / x s d : e l e m e n t >  
 < / x s d : s e q u e n c e >  
 < / x s d : c o m p l e x T y p e >  
 < / x s d : e l e m e n t >  
 < / x s d : s c h e m a >  
 < x s d : s c h e m a   t a r g e t N a m e s p a c e = " 4 6 b 5 e 5 b 8 - a a 4 b - 4 3 c 7 - a a 4 a - 5 d e e f d d 2 7 4 3 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D a t e T a k e n "   m a : i n d e x = " 1 0 "   n i l l a b l e = " t r u e "   m a : d i s p l a y N a m e = " M e d i a S e r v i c e D a t e T a k e n "   m a : h i d d e n = " t r u e "   m a : i n t e r n a l N a m e = " M e d i a S e r v i c e D a t e T a k e n "   m a : r e a d O n l y = " t r u e " >  
 < x s d : s i m p l e T y p e >  
 < x s d : r e s t r i c t i o n   b a s e = " d m s : T e x t " / >  
 < / x s d : s i m p l e T y p e >  
 < / x s d : e l e m e n t >  
 < x s d : e l e m e n t   n a m e = " M e d i a L e n g t h I n S e c o n d s "   m a : i n d e x = " 1 1 "   n i l l a b l e = " t r u e "   m a : d i s p l a y N a m e = " L e n g t h   ( s e c o n d s ) "   m a : i n t e r n a l N a m e = " M e d i a L e n g t h I n S e c o n d s "   m a : r e a d O n l y = " t r u e " >  
 < x s d : s i m p l e T y p e >  
 < x s d : r e s t r i c t i o n   b a s e = " d m s : U n k n o w n " / >  
 < / x s d : s i m p l e T y p e >  
 < / x s d : e l e m e n t >  
 < x s d : e l e m e n t   n a m e = " M e d i a S e r v i c e A u t o T a g s "   m a : i n d e x = " 1 4 "   n i l l a b l e = " t r u e "   m a : d i s p l a y N a m e = " T a g s "   m a : i n t e r n a l N a m e = " M e d i a S e r v i c e A u t o T a g s "   m a : r e a d O n l y = " t r u e " >  
 < x s d : s i m p l e T y p e >  
 < x s d : r e s t r i c t i o n   b a s e = " d m s : T e x t " / >  
 < / x s d : s i m p l e T y p e >  
 < / x s d : e l e m e n t >  
 < x s d : e l e m e n t   n a m e = " M e d i a S e r v i c e O C R "   m a : i n d e x = " 1 5 "   n i l l a b l e = " t r u e "   m a : d i s p l a y N a m e = " E x t r a c t e d   T e x t "   m a : i n t e r n a l N a m e = " M e d i a S e r v i c e O C R "   m a : r e a d O n l y = " t r u e " >  
 < x s d : s i m p l e T y p e >  
 < x s d : r e s t r i c t i o n   b a s e = " d m s : N o t e " >  
 < x s d : m a x L e n g t h   v a l u e = " 2 5 5 " / >  
 < / x s d : r e s t r i c t i o n >  
 < / x s d : s i m p l e T y p e >  
 < / x s d : e l e m e n t >  
 < x s d : e l e m e n t   n a m e = " M e d i a S e r v i c e G e n e r a t i o n T i m e "   m a : i n d e x = " 1 6 "   n i l l a b l e = " t r u e "   m a : d i s p l a y N a m e = " M e d i a S e r v i c e G e n e r a t i o n T i m e "   m a : h i d d e n = " t r u e "   m a : i n t e r n a l N a m e = " M e d i a S e r v i c e G e n e r a t i o n T i m e "   m a : r e a d O n l y = " t r u e " >  
 < x s d : s i m p l e T y p e >  
 < x s d : r e s t r i c t i o n   b a s e = " d m s : T e x t " / >  
 < / x s d : s i m p l e T y p e >  
 < / x s d : e l e m e n t >  
 < x s d : e l e m e n t   n a m e = " M e d i a S e r v i c e E v e n t H a s h C o d e "   m a : i n d e x = " 1 7 "   n i l l a b l e = " t r u e "   m a : d i s p l a y N a m e = " M e d i a S e r v i c e E v e n t H a s h C o d e "   m a : h i d d e n = " t r u e "   m a : i n t e r n a l N a m e = " M e d i a S e r v i c e E v e n t H a s h C o d e "   m a : r e a d O n l y = " t r u e " >  
 < x s d : s i m p l e T y p e >  
 < x s d : r e s t r i c t i o n   b a s e = " d m s : T e x t " / >  
 < / x s d : s i m p l e T y p e >  
 < / x s d : e l e m e n t >  
 < x s d : e l e m e n t   n a m e = " M e d i a S e r v i c e A u t o K e y P o i n t s "   m a : i n d e x = " 1 8 "   n i l l a b l e = " t r u e "   m a : d i s p l a y N a m e = " M e d i a S e r v i c e A u t o K e y P o i n t s "   m a : h i d d e n = " t r u e "   m a : i n t e r n a l N a m e = " M e d i a S e r v i c e A u t o K e y P o i n t s "   m a : r e a d O n l y = " t r u e " >  
 < x s d : s i m p l e T y p e >  
 < x s d : r e s t r i c t i o n   b a s e = " d m s : N o t e " / >  
 < / x s d : s i m p l e T y p e >  
 < / x s d : e l e m e n t >  
 < x s d : e l e m e n t   n a m e = " M e d i a S e r v i c e K e y P o i n t s "   m a : i n d e x = " 1 9 "   n i l l a b l e = " t r u e "   m a : d i s p l a y N a m e = " K e y P o i n t s "   m a : i n t e r n a l N a m e = " M e d i a S e r v i c e K e y P o i n t s "   m a : r e a d O n l y = " t r u e " >  
 < x s d : s i m p l e T y p e >  
 < x s d : r e s t r i c t i o n   b a s e = " d m s : N o t e " >  
 < x s d : m a x L e n g t h   v a l u e = " 2 5 5 " / >  
 < / x s d : r e s t r i c t i o n >  
 < / x s d : s i m p l e T y p e >  
 < / x s d : e l e m e n t >  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2 a 7 5 1 5 c - 9 0 a 7 - 4 2 1 b - a d 6 7 - 1 6 2 0 8 a 0 5 5 1 3 2 "   m a : t e r m S e t I d = " 0 9 8 1 4 c d 3 - 5 6 8 e - f e 9 0 - 9 8 1 4 - 8 d 6 2 1 f f 8 f b 8 4 "   m a : a n c h o r I d = " f b a 5 4 f b 3 - c 3 e 1 - f e 8 1 - a 7 7 6 - c a 4 b 6 9 1 4 8 c 4 d "   m a : o p e n = " t r u e "   m a : i s K e y w o r d = " f a l s e " >  
 < x s d : c o m p l e x T y p e >  
 < x s d : s e q u e n c e >  
 < x s d : e l e m e n t   r e f = " p c : T e r m s "   m i n O c c u r s = " 0 "   m a x O c c u r s = " 1 " > < / x s d : e l e m e n t >  
 < / x s d : s e q u e n c e >  
 < / x s d : c o m p l e x T y p e >  
 < / x s d : e l e m e n t >  
 < / x s d : s c h e m a >  
 < x s d : s c h e m a   t a r g e t N a m e s p a c e = " 7 7 0 d 0 0 f d - 7 8 2 d - 4 4 f 8 - 9 c e 2 - b 9 5 5 6 1 4 5 6 b 0 d " 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2 " 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3 "   n i l l a b l e = " t r u e "   m a : d i s p l a y N a m e = " S h a r e d   W i t h   D e t a i l s "   m a : i n t e r n a l N a m e = " S h a r e d W i t h D e t a i l s "   m a : r e a d O n l y = " t r u e " >  
 < x s d : s i m p l e T y p e >  
 < x s d : r e s t r i c t i o n   b a s e = " d m s : N o t e " >  
 < x s d : m a x L e n g t h   v a l u e = " 2 5 5 " / >  
 < / x s d : r e s t r i c t i o n >  
 < / x s d : s i m p l e T y p e >  
 < / x s d : e l e m e n t >  
 < / x s d : s c h e m a >  
 < x s d : s c h e m a   t a r g e t N a m e s p a c e = " a 7 b c 6 c 0 4 - a 6 f 3 - 4 b 8 5 - a b c c - 2 7 8 c 7 8 d c 5 5 6 b " 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T a x C a t c h A l l "   m a : i n d e x = " 2 2 "   n i l l a b l e = " t r u e "   m a : d i s p l a y N a m e = " T a x o n o m y   C a t c h   A l l   C o l u m n "   m a : h i d d e n = " t r u e "   m a : l i s t = " { 6 f 1 f 5 1 c 9 - 2 0 2 3 - 4 a a 3 - a 0 7 6 - f 3 0 b 3 7 4 9 e b e 0 } "   m a : i n t e r n a l N a m e = " T a x C a t c h A l l "   m a : s h o w F i e l d = " C a t c h A l l D a t a "   m a : w e b = " 7 7 0 d 0 0 f d - 7 8 2 d - 4 4 f 8 - 9 c e 2 - b 9 5 5 6 1 4 5 6 b 0 d " >  
 < x s d : c o m p l e x T y p e >  
 < x s d : c o m p l e x C o n t e n t >  
 < x s d : e x t e n s i o n   b a s e = " d m s : M u l t i C h o i c e L o o k u p " >  
 < x s d : s e q u e n c e >  
 < x s d : e l e m e n t   n a m e = " V a l u e "   t y p e = " d m s : L o o k u p "   m a x O c c u r s = " u n b o u n d e d "   m i n O c c u r s = " 0 "   n i l l a b l e = " t r u e " / >  
 < / x s d : s e q u e n c e >  
 < / x s d : e x t e n s i o n >  
 < / x s d : c o m p l e x C o n t e n t > 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m s o - c o n t e n t T y p e ? > < F o r m T e m p l a t e s   x m l n s = " h t t p : / / s c h e m a s . m i c r o s o f t . c o m / s h a r e p o i n t / v 3 / c o n t e n t t y p e / f o r m s " > < D i s p l a y > D o c u m e n t L i b r a r y F o r m < / D i s p l a y > < E d i t > D o c u m e n t L i b r a r y F o r m < / E d i t > < N e w > D o c u m e n t L i b r a r y F o r m < / N e w > < / F o r m T e m p l a t e s > 
</file>

<file path=customXml/itemProps2.xml><?xml version="1.0" encoding="utf-8"?>
<ds:datastoreItem xmlns:ds="http://schemas.openxmlformats.org/officeDocument/2006/customXml" ds:itemID="{57B2CE24-EB38-40B1-A83A-974E1F0E820D}">
  <ds:schemaRefs/>
</ds:datastoreItem>
</file>

<file path=customXml/itemProps3.xml><?xml version="1.0" encoding="utf-8"?>
<ds:datastoreItem xmlns:ds="http://schemas.openxmlformats.org/officeDocument/2006/customXml" ds:itemID="{56CD215B-CAB8-460C-8482-1D85257DA246}">
  <ds:schemaRefs/>
</ds:datastoreItem>
</file>

<file path=customXml/itemProps4.xml><?xml version="1.0" encoding="utf-8"?>
<ds:datastoreItem xmlns:ds="http://schemas.openxmlformats.org/officeDocument/2006/customXml" ds:itemID="{D8FDDA7D-5900-4F61-94C6-6E97CE8576CD}">
  <ds:schemaRefs/>
</ds:datastoreItem>
</file>

<file path=docProps/app.xml><?xml version="1.0" encoding="utf-8"?>
<Properties xmlns="http://schemas.openxmlformats.org/officeDocument/2006/extended-properties" xmlns:vt="http://schemas.openxmlformats.org/officeDocument/2006/docPropsVTypes">
  <TotalTime>0</TotalTime>
  <Words>1816</Words>
  <Application>WPS 演示</Application>
  <PresentationFormat>Custom</PresentationFormat>
  <Paragraphs>100</Paragraphs>
  <Slides>10</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宋体</vt:lpstr>
      <vt:lpstr>Wingdings</vt:lpstr>
      <vt:lpstr>微软雅黑</vt:lpstr>
      <vt:lpstr>Helvetica Neue Medium</vt:lpstr>
      <vt:lpstr>Calibri</vt:lpstr>
      <vt:lpstr>IntelOne Text</vt:lpstr>
      <vt:lpstr>Segoe Print</vt:lpstr>
      <vt:lpstr>Arial Unicode MS</vt:lpstr>
      <vt:lpstr>IntelOne Display Light</vt:lpstr>
      <vt:lpstr>Intel Clear Hans Light</vt:lpstr>
      <vt:lpstr>Intel Clear Hans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csi</dc:creator>
  <cp:lastModifiedBy>不必在我</cp:lastModifiedBy>
  <cp:revision>3</cp:revision>
  <dcterms:created xsi:type="dcterms:W3CDTF">2023-04-26T00:59:00Z</dcterms:created>
  <dcterms:modified xsi:type="dcterms:W3CDTF">2023-06-17T05:29:32Z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0x0101006DEB5EC108112C4AACB011763034394F</vt:lpwstr>
  </property>
  <property fmtid="{D5CDD505-2E9C-101B-9397-08002B2CF9AE}" pid="3" name="MediaServiceImageTags">
    <vt:lpwstr/>
  </property>
  <property fmtid="{D5CDD505-2E9C-101B-9397-08002B2CF9AE}" pid="4" name="ICV">
    <vt:lpwstr>7622C53C66614BDCB058498284A1D137_12</vt:lpwstr>
  </property>
  <property fmtid="{D5CDD505-2E9C-101B-9397-08002B2CF9AE}" pid="5" name="KSOProductBuildVer">
    <vt:lpwstr>2052-11.1.0.14309</vt:lpwstr>
  </property>
</Properties>
</file>