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00:45:25.04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16383,'82'0'0,"4"0"0,-35 0 0,1 0 0,5 0 0,1 0 0,5 0 0,2 0 0,11-1 0,2 2 0,-1 3 0,2 1 0,9-4 0,0 0 0,-15 3 0,-1 0 0,5-3 0,-3-2 0,-14 1 0,-3 0 0,2 0 0,-3 0 0,14 0 0,-2 0 0,-47 0 0,3 0 0,-13 0 0,1 0 0,9 0 0,2 0 0,0 0 0,5 0 0,-5 0 0,-4 0 0,2 0 0,-9 0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B159-12E7-2947-9868-5C0A0F0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A347D-7A81-FA4E-854C-B7F2CF19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E2950-9641-5F49-A4C7-101C76B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5A47E-DBC9-EA40-A04C-DF72DFD5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241EF-C4C1-874E-92C1-00369FF9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8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9F00-5861-BC46-8D8A-A25416D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08E4D-B4AF-EC43-85C9-978C0344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D154F-F9EA-8A44-9376-BDC9A98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12885-C3D1-8147-9714-EDCA8C72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BCDEA-476B-6046-A5C0-848C1F47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8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F1FECC-D178-9148-9FD4-C5C847A0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4E7BC-6BEC-814A-A16D-E95CD7F8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9F73-DBE4-4F4E-8E66-93FA3AB8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BD8EE-06A7-EB47-BAA3-9F49E5BC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631C9-D8D4-9442-988C-9A3F5BD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4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723C-77FF-984A-BBB2-A34E479A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7CD48-7289-1443-A99F-FC29F445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481A7-028E-8247-9183-638F3166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DD41C-C9C9-F742-86D0-8EAA6E02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D0159-A1BA-6A48-8920-444F6D6C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67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6EFB-DB45-D341-ACC6-7704065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E0365-6529-D646-B582-A1455E4B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B023D-F580-C541-A62A-7665DAB3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A571E-86C8-534B-B84C-E5DEAAF5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26DB7-0797-8143-BE5F-5E83E8B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1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1DC03-4C3C-6C47-A7A0-F54CE60E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CF5E-AF19-5C49-8ECD-C08F7DBA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D4132-5B1A-4E44-9D0D-EFF8F4F7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1F81C-EB8D-5743-87F2-FFDC768B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C33B4-23FF-4145-9182-B9AE29C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A64E8-7D30-7B45-9D02-A9B1054B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4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D967-B5A1-9749-85C3-3B97DF5E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8AA-4588-AA4E-BA75-AAA7D80C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E4C07-1008-FD48-AFF0-C67B4A0E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73EB5E-E2FF-A34E-A065-96216EDAA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31389-D6CA-4542-ABF1-2B27710C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9F6F-7C0F-DA40-8A1E-334BF46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3EF05-D365-CC47-96FB-A5E9C0B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5BD98-AA54-B14E-A71E-3EE85FB0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79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3972C-E1DE-8642-8C55-25DCF725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0E8D5-FBFE-AD41-9556-90A2A6D8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88CDA-AD77-C046-8A83-E036516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60440E-8144-E646-9A70-B95F6D6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664044-BAF0-F245-8354-56731335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C85CC-4545-6A4E-8A6F-4D94543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62DD5-3B4D-374A-843C-954DCB67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44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DAC1-68F3-AA4B-BB17-76E096B5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4AA9F-C874-7146-97C8-60A11180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C0226-AD8B-7D47-BBDF-F73FF9F9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07225-419F-4345-822E-F2DFA37A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27D57-E204-5245-9F53-0C35CF1D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4E54D-3071-BD4A-8664-5ACEDB48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EFE42-274D-E043-A315-AE24C798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968A2-E5B9-CD4E-84BB-C0DA9E54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4AB04-1F09-9549-92AC-A78ACF39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FB4DD-B38E-D04C-AB2F-F53BAC2E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A724A-F341-DD4A-9B43-9725DED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87E09-3448-D144-91E8-D89E4808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4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EC0E40-D32E-884B-8873-F55C905D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05658-160C-6B47-BB85-F4D560B2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35076-B61B-2742-98F6-5CEDD565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9C6FE-BF54-0140-818A-81A37F921C22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3B6E-0A11-A747-9CF0-8F0FE060E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86D10-6254-8B49-8B00-3D726C111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7F58-787D-394A-BA8B-27E684EEE1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4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77DC-F6E6-A740-A6A9-0BF82058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873" y="46717"/>
            <a:ext cx="9033164" cy="991445"/>
          </a:xfrm>
        </p:spPr>
        <p:txBody>
          <a:bodyPr/>
          <a:lstStyle/>
          <a:p>
            <a:pPr algn="l"/>
            <a:r>
              <a:rPr kumimoji="1" lang="en-US" altLang="zh-CN" i="1" u="sng" dirty="0">
                <a:solidFill>
                  <a:schemeClr val="accent6">
                    <a:lumMod val="50000"/>
                  </a:schemeClr>
                </a:solidFill>
              </a:rPr>
              <a:t>Summary of Data</a:t>
            </a:r>
            <a:endParaRPr kumimoji="1" lang="zh-CN" altLang="en-US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FDEA4-04B9-CC40-98A6-27082BB33C94}"/>
              </a:ext>
            </a:extLst>
          </p:cNvPr>
          <p:cNvSpPr txBox="1"/>
          <p:nvPr/>
        </p:nvSpPr>
        <p:spPr>
          <a:xfrm>
            <a:off x="1104405" y="154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75111-C7A8-4A49-8D66-6A4F0ADD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3" y="937695"/>
            <a:ext cx="10437924" cy="15830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512FD-2851-8842-BAB1-AB3975C1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3" y="2540561"/>
            <a:ext cx="10647722" cy="13040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0DA505-4B0D-FB42-BC93-84EB0DAC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73" y="4007676"/>
            <a:ext cx="10647722" cy="13065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79D642-9DEB-A04E-AD6A-400C16AE3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73" y="5349023"/>
            <a:ext cx="5521540" cy="1217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BB2C9FC-CB05-394C-9F8A-6A74A731179A}"/>
                  </a:ext>
                </a:extLst>
              </p14:cNvPr>
              <p14:cNvContentPartPr/>
              <p14:nvPr/>
            </p14:nvContentPartPr>
            <p14:xfrm>
              <a:off x="5631550" y="2425783"/>
              <a:ext cx="691200" cy="75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BB2C9FC-CB05-394C-9F8A-6A74A7311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7910" y="2317783"/>
                <a:ext cx="79884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D0B7-6115-DC41-A1AD-3498254F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u="sng" dirty="0">
                <a:solidFill>
                  <a:schemeClr val="accent6">
                    <a:lumMod val="50000"/>
                  </a:schemeClr>
                </a:solidFill>
              </a:rPr>
              <a:t>Data Clean &amp; Description of Data</a:t>
            </a:r>
            <a:endParaRPr kumimoji="1" lang="zh-CN" altLang="en-US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DBDEA-4FF8-2149-B9A4-625EAB35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3" y="1439621"/>
            <a:ext cx="8327374" cy="52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374E9-7C74-8A40-8A74-50C7525F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39" y="365125"/>
            <a:ext cx="11447813" cy="1325563"/>
          </a:xfrm>
        </p:spPr>
        <p:txBody>
          <a:bodyPr/>
          <a:lstStyle/>
          <a:p>
            <a:r>
              <a:rPr kumimoji="1" lang="en-US" altLang="zh-CN" i="1" u="sng" dirty="0">
                <a:solidFill>
                  <a:schemeClr val="accent6">
                    <a:lumMod val="50000"/>
                  </a:schemeClr>
                </a:solidFill>
              </a:rPr>
              <a:t>Descriptive Table of Education levels </a:t>
            </a:r>
            <a:r>
              <a:rPr kumimoji="1" lang="en-US" altLang="zh-CN" i="1" u="sng" dirty="0"/>
              <a:t>&amp; </a:t>
            </a:r>
            <a:r>
              <a:rPr kumimoji="1" lang="en-US" altLang="zh-CN" i="1" u="sng" dirty="0">
                <a:solidFill>
                  <a:schemeClr val="accent2">
                    <a:lumMod val="75000"/>
                  </a:schemeClr>
                </a:solidFill>
              </a:rPr>
              <a:t>graphs</a:t>
            </a:r>
            <a:endParaRPr kumimoji="1" lang="zh-CN" altLang="en-US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3DB5E93-282C-4142-8DD2-387E6592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9" y="1423224"/>
            <a:ext cx="4853964" cy="254024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575C1-C987-534F-AD3C-A36237A1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47" y="3639938"/>
            <a:ext cx="7064805" cy="27632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A7CD73-BE56-EE47-8E2F-795DAE5C8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03" y="2372280"/>
            <a:ext cx="6777588" cy="10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0FCF-DFEB-7645-A85C-ACAA331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74" y="163245"/>
            <a:ext cx="10253353" cy="206931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Business Question:</a:t>
            </a:r>
            <a:br>
              <a:rPr kumimoji="1" lang="en-US" altLang="zh-CN" dirty="0"/>
            </a:br>
            <a:r>
              <a:rPr kumimoji="1" lang="en-US" altLang="zh-CN" u="sng" dirty="0">
                <a:solidFill>
                  <a:schemeClr val="accent6">
                    <a:lumMod val="50000"/>
                  </a:schemeClr>
                </a:solidFill>
              </a:rPr>
              <a:t>What is the comparison for customers with different education levels spending money on meat products vs meat products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E25EC-1E47-994F-9F8F-01EEB4D4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74" y="2374146"/>
            <a:ext cx="3781301" cy="16595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E4E13C-D0A1-8B43-96FC-D922878F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175235"/>
            <a:ext cx="11468100" cy="27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C61B8B-5D08-E044-97C6-37BA8A7A6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32" y="4429294"/>
            <a:ext cx="6209476" cy="24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F0B64-CB40-C345-A176-2D3937BA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5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Detect unusual values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3F434F7-0E95-B24C-A1FE-294F2E27D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9" y="699466"/>
            <a:ext cx="9153853" cy="23760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06A898-2BEC-C14E-8DE1-249E834C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3" y="937066"/>
            <a:ext cx="5010729" cy="24278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A0675B-E128-EF45-998E-740C2E2F2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9" y="3237945"/>
            <a:ext cx="7137400" cy="13208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6CC91BD6-C842-7841-AFC8-9A5FE69CF670}"/>
              </a:ext>
            </a:extLst>
          </p:cNvPr>
          <p:cNvSpPr/>
          <p:nvPr/>
        </p:nvSpPr>
        <p:spPr>
          <a:xfrm>
            <a:off x="1571626" y="1139196"/>
            <a:ext cx="642937" cy="600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BFBC08-9865-F444-B56D-0AD645D1483D}"/>
              </a:ext>
            </a:extLst>
          </p:cNvPr>
          <p:cNvSpPr txBox="1"/>
          <p:nvPr/>
        </p:nvSpPr>
        <p:spPr>
          <a:xfrm>
            <a:off x="5538788" y="352901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Remove the outliers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B2B1643-1DCD-664E-AE14-0CD842A4A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03" y="4558745"/>
            <a:ext cx="4627110" cy="22420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177C1B0-3242-0D43-85F5-2AE41B4AF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200" y="4521200"/>
            <a:ext cx="4927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ED1F-F438-CE45-9C00-3F1A6C1F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182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Additional Questions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CF76-0604-9445-B942-3C919601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3" y="134381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en-US" altLang="zh-CN" u="sng" dirty="0">
                <a:solidFill>
                  <a:schemeClr val="accent6">
                    <a:lumMod val="50000"/>
                  </a:schemeClr>
                </a:solidFill>
              </a:rPr>
              <a:t>What is the comparison for customers with different education levels spending money on different products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Need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MntWines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MntFruits,MntSweetProduct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MntgoldProds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u="sng" dirty="0">
                <a:solidFill>
                  <a:schemeClr val="accent6">
                    <a:lumMod val="50000"/>
                  </a:schemeClr>
                </a:solidFill>
              </a:rPr>
              <a:t>Which shopping methods do people prefer, In-store or on-website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Need: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NumStorePurchases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NumWebPurchases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NumWebVistisMonth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5B1E-A3EF-2E47-80A9-33D45C20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New variable: 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Difference between money spent on meat vs fish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B1B017-AFC1-D74C-B19A-9A68BD8CA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814514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2BCC24-BAAB-5647-BFA7-811788FA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38" y="3261250"/>
            <a:ext cx="6814514" cy="32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15E1-E994-1143-B593-6FB9F013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 and follow-up 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CBE5A-956C-7142-92B6-1E6D494F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Most of the customers have graduation</a:t>
            </a:r>
          </a:p>
          <a:p>
            <a:r>
              <a:rPr kumimoji="1" lang="en-US" altLang="zh-CN" dirty="0"/>
              <a:t>2. Customers spent more money on meat products than fish products</a:t>
            </a:r>
          </a:p>
          <a:p>
            <a:r>
              <a:rPr kumimoji="1" lang="en-US" altLang="zh-CN" dirty="0"/>
              <a:t>3. Statistically, customers with basic education level spent the most money on meat products. And customers who have graduation education level spent the most money on fish product.</a:t>
            </a:r>
          </a:p>
          <a:p>
            <a:r>
              <a:rPr kumimoji="1" lang="en-US" altLang="zh-CN" dirty="0"/>
              <a:t>4. </a:t>
            </a:r>
            <a:r>
              <a:rPr kumimoji="1" lang="en-US" altLang="zh-CN" dirty="0">
                <a:highlight>
                  <a:srgbClr val="00FF00"/>
                </a:highlight>
              </a:rPr>
              <a:t>Ultimate question</a:t>
            </a:r>
            <a:r>
              <a:rPr kumimoji="1" lang="en-US" altLang="zh-CN" dirty="0"/>
              <a:t>: how can we determine the customer personality accurately so that we can promote specific products to meet the need of customers ?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848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189</Words>
  <Application>Microsoft Macintosh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Summary of Data</vt:lpstr>
      <vt:lpstr>Data Clean &amp; Description of Data</vt:lpstr>
      <vt:lpstr>Descriptive Table of Education levels &amp; graphs</vt:lpstr>
      <vt:lpstr>Business Question: What is the comparison for customers with different education levels spending money on meat products vs meat products ?</vt:lpstr>
      <vt:lpstr>Detect unusual values</vt:lpstr>
      <vt:lpstr>Additional Questions</vt:lpstr>
      <vt:lpstr>New variable: Difference between money spent on meat vs fish</vt:lpstr>
      <vt:lpstr>Conclusion and follow-up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竞</dc:creator>
  <cp:lastModifiedBy>黄 竞</cp:lastModifiedBy>
  <cp:revision>2</cp:revision>
  <dcterms:created xsi:type="dcterms:W3CDTF">2021-12-09T13:54:31Z</dcterms:created>
  <dcterms:modified xsi:type="dcterms:W3CDTF">2021-12-10T02:58:25Z</dcterms:modified>
</cp:coreProperties>
</file>