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6" r:id="rId2"/>
    <p:sldId id="258" r:id="rId3"/>
    <p:sldId id="260" r:id="rId4"/>
    <p:sldId id="259" r:id="rId5"/>
    <p:sldId id="263" r:id="rId6"/>
    <p:sldId id="264" r:id="rId7"/>
    <p:sldId id="262"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29" autoAdjust="0"/>
  </p:normalViewPr>
  <p:slideViewPr>
    <p:cSldViewPr>
      <p:cViewPr varScale="1">
        <p:scale>
          <a:sx n="105" d="100"/>
          <a:sy n="105"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2F536C-C30A-4F36-A348-7744D7D812E9}" type="datetimeFigureOut">
              <a:rPr lang="en-US" smtClean="0"/>
              <a:t>3/13/2014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55C49-CA45-4A23-B329-8909DF9B5F6C}" type="slidenum">
              <a:rPr lang="en-US" smtClean="0"/>
              <a:t>‹#›</a:t>
            </a:fld>
            <a:endParaRPr lang="en-US"/>
          </a:p>
        </p:txBody>
      </p:sp>
    </p:spTree>
    <p:extLst>
      <p:ext uri="{BB962C8B-B14F-4D97-AF65-F5344CB8AC3E}">
        <p14:creationId xmlns:p14="http://schemas.microsoft.com/office/powerpoint/2010/main" val="168091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Hi, my name is Mo Chen,</a:t>
            </a:r>
            <a:r>
              <a:rPr lang="en-US" baseline="0" dirty="0" smtClean="0"/>
              <a:t> and I’ll be talking about my current research on multiplayer reach-avoid games and potential future research which could be a project for this course.</a:t>
            </a:r>
            <a:endParaRPr lang="en-US" dirty="0" smtClean="0"/>
          </a:p>
        </p:txBody>
      </p:sp>
      <p:sp>
        <p:nvSpPr>
          <p:cNvPr id="4" name="Slide Number Placeholder 3"/>
          <p:cNvSpPr>
            <a:spLocks noGrp="1"/>
          </p:cNvSpPr>
          <p:nvPr>
            <p:ph type="sldNum" sz="quarter" idx="10"/>
          </p:nvPr>
        </p:nvSpPr>
        <p:spPr/>
        <p:txBody>
          <a:bodyPr/>
          <a:lstStyle/>
          <a:p>
            <a:fld id="{50E55C49-CA45-4A23-B329-8909DF9B5F6C}" type="slidenum">
              <a:rPr lang="en-US" smtClean="0"/>
              <a:t>1</a:t>
            </a:fld>
            <a:endParaRPr lang="en-US"/>
          </a:p>
        </p:txBody>
      </p:sp>
    </p:spTree>
    <p:extLst>
      <p:ext uri="{BB962C8B-B14F-4D97-AF65-F5344CB8AC3E}">
        <p14:creationId xmlns:p14="http://schemas.microsoft.com/office/powerpoint/2010/main" val="236758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game</a:t>
            </a:r>
            <a:r>
              <a:rPr lang="en-US" baseline="0" dirty="0" smtClean="0"/>
              <a:t> is played between a team of attackers and a team of defenders on some arbitrary domain with obstacles. The attackers try to reach some target set, shown here, while avoiding capture by the defenders. An attacker is captured if she is within some radius of any defender.</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2</a:t>
            </a:fld>
            <a:endParaRPr lang="en-US"/>
          </a:p>
        </p:txBody>
      </p:sp>
    </p:spTree>
    <p:extLst>
      <p:ext uri="{BB962C8B-B14F-4D97-AF65-F5344CB8AC3E}">
        <p14:creationId xmlns:p14="http://schemas.microsoft.com/office/powerpoint/2010/main" val="300014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Multiplayer</a:t>
            </a:r>
            <a:r>
              <a:rPr lang="en-US" baseline="0" dirty="0" smtClean="0"/>
              <a:t> reach-avoid games are difficult to solve because of its high dimensionality. For example, if 10 players play on a 2D surface, their joint state space is 20 dimensions. </a:t>
            </a:r>
          </a:p>
          <a:p>
            <a:endParaRPr lang="en-US" baseline="0" dirty="0" smtClean="0"/>
          </a:p>
          <a:p>
            <a:r>
              <a:rPr lang="en-US" baseline="0" dirty="0" smtClean="0"/>
              <a:t>Despite the difficulty, it’s still important to find the optimal way to play, because even in a 1 </a:t>
            </a:r>
            <a:r>
              <a:rPr lang="en-US" baseline="0" dirty="0" err="1" smtClean="0"/>
              <a:t>vs</a:t>
            </a:r>
            <a:r>
              <a:rPr lang="en-US" baseline="0" dirty="0" smtClean="0"/>
              <a:t> 1 situation, humans intuition is suboptimal. This was demonstrated by work done previously in our lab, where two students played capture the flag against each other. One player had access to the calculated optimal control in real time, and the other player played based on intuition. The player who did not have the optimal control information lost the game even when he would have won if he played optimally.</a:t>
            </a:r>
          </a:p>
          <a:p>
            <a:endParaRPr lang="en-US" baseline="0" dirty="0" smtClean="0"/>
          </a:p>
          <a:p>
            <a:r>
              <a:rPr lang="en-US" baseline="0" dirty="0" smtClean="0"/>
              <a:t>With multiple players on each team, cooperation makes the game even more complex.</a:t>
            </a:r>
          </a:p>
          <a:p>
            <a:endParaRPr lang="en-US" dirty="0" smtClean="0"/>
          </a:p>
          <a:p>
            <a:r>
              <a:rPr lang="en-US" dirty="0" smtClean="0"/>
              <a:t>Applications</a:t>
            </a:r>
            <a:r>
              <a:rPr lang="en-US" baseline="0" dirty="0" smtClean="0"/>
              <a:t> of these games include safety in automated systems such as robots and aircrafts</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3</a:t>
            </a:fld>
            <a:endParaRPr lang="en-US"/>
          </a:p>
        </p:txBody>
      </p:sp>
    </p:spTree>
    <p:extLst>
      <p:ext uri="{BB962C8B-B14F-4D97-AF65-F5344CB8AC3E}">
        <p14:creationId xmlns:p14="http://schemas.microsoft.com/office/powerpoint/2010/main" val="862084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an N vs.</a:t>
            </a:r>
            <a:r>
              <a:rPr lang="en-US" baseline="0" dirty="0" smtClean="0"/>
              <a:t> N </a:t>
            </a:r>
            <a:r>
              <a:rPr lang="en-US" baseline="0" smtClean="0"/>
              <a:t>game, </a:t>
            </a:r>
            <a:r>
              <a:rPr lang="en-US" baseline="0" dirty="0" smtClean="0"/>
              <a:t>the optimal solution to this problem requires solving a 4N dimensional HJI PDE. </a:t>
            </a:r>
          </a:p>
          <a:p>
            <a:endParaRPr lang="en-US" baseline="0" dirty="0" smtClean="0"/>
          </a:p>
          <a:p>
            <a:r>
              <a:rPr lang="en-US" baseline="0" dirty="0" smtClean="0"/>
              <a:t>This is intractable, because the HJI PDE is solved by gridding up the state space, so the computation complexity scales exponentially with the number of dimensions. We are only able to solve the 1 vs. 1 game using an HJI PDE</a:t>
            </a:r>
          </a:p>
          <a:p>
            <a:endParaRPr lang="en-US" baseline="0" dirty="0" smtClean="0"/>
          </a:p>
          <a:p>
            <a:r>
              <a:rPr lang="en-US" baseline="0" dirty="0" smtClean="0"/>
              <a:t>Because of this, we will need to approximate the 4N dimensional solution by considering complexity-optimality trade offs.</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4</a:t>
            </a:fld>
            <a:endParaRPr lang="en-US"/>
          </a:p>
        </p:txBody>
      </p:sp>
    </p:spTree>
    <p:extLst>
      <p:ext uri="{BB962C8B-B14F-4D97-AF65-F5344CB8AC3E}">
        <p14:creationId xmlns:p14="http://schemas.microsoft.com/office/powerpoint/2010/main" val="60482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 I have made one such trade off by using</a:t>
            </a:r>
            <a:r>
              <a:rPr lang="en-US" baseline="0" dirty="0" smtClean="0"/>
              <a:t> the solution to the 1 vs. 1 game as a building block for an approximate solution to the full multiplayer game. This can be done by constructing a graph such that if some defender wins against some attacker, we draw an edge between them. (point to slide)</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5</a:t>
            </a:fld>
            <a:endParaRPr lang="en-US"/>
          </a:p>
        </p:txBody>
      </p:sp>
    </p:spTree>
    <p:extLst>
      <p:ext uri="{BB962C8B-B14F-4D97-AF65-F5344CB8AC3E}">
        <p14:creationId xmlns:p14="http://schemas.microsoft.com/office/powerpoint/2010/main" val="3843380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constructing the graph, we can find</a:t>
            </a:r>
            <a:r>
              <a:rPr lang="en-US" baseline="0" dirty="0" smtClean="0"/>
              <a:t> the maximum matching of the graph, which shows the optimal way for the defending team to assign an attacker to each defender. In this example, the maximum matching is of size 4, meaning that if each defender is assigned these particular attackers, then they can together prevent any attacker from reaching the target.</a:t>
            </a:r>
            <a:endParaRPr lang="en-US" dirty="0" smtClean="0"/>
          </a:p>
          <a:p>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6</a:t>
            </a:fld>
            <a:endParaRPr lang="en-US"/>
          </a:p>
        </p:txBody>
      </p:sp>
    </p:spTree>
    <p:extLst>
      <p:ext uri="{BB962C8B-B14F-4D97-AF65-F5344CB8AC3E}">
        <p14:creationId xmlns:p14="http://schemas.microsoft.com/office/powerpoint/2010/main" val="3092757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maximum matching can be computed in real time as the players play out the game. Often, the size of the maximum matching will increase as the players play out the game, as shown in this simulation.</a:t>
            </a:r>
          </a:p>
          <a:p>
            <a:endParaRPr lang="en-US" baseline="0" dirty="0" smtClean="0"/>
          </a:p>
          <a:p>
            <a:r>
              <a:rPr lang="en-US" baseline="0" dirty="0" smtClean="0"/>
              <a:t>The blue stars are defenders, the red crosses are attackers, the black rectangles are obstacles and the green square is the target set.</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7</a:t>
            </a:fld>
            <a:endParaRPr lang="en-US"/>
          </a:p>
        </p:txBody>
      </p:sp>
    </p:spTree>
    <p:extLst>
      <p:ext uri="{BB962C8B-B14F-4D97-AF65-F5344CB8AC3E}">
        <p14:creationId xmlns:p14="http://schemas.microsoft.com/office/powerpoint/2010/main" val="142852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That was just one example of approximating</a:t>
            </a:r>
            <a:r>
              <a:rPr lang="en-US" baseline="0" dirty="0" smtClean="0"/>
              <a:t> the solution to a very high dimensional game by trading optimality and complexity. Here are several potential projects.</a:t>
            </a:r>
          </a:p>
        </p:txBody>
      </p:sp>
      <p:sp>
        <p:nvSpPr>
          <p:cNvPr id="4" name="Slide Number Placeholder 3"/>
          <p:cNvSpPr>
            <a:spLocks noGrp="1"/>
          </p:cNvSpPr>
          <p:nvPr>
            <p:ph type="sldNum" sz="quarter" idx="10"/>
          </p:nvPr>
        </p:nvSpPr>
        <p:spPr/>
        <p:txBody>
          <a:bodyPr/>
          <a:lstStyle/>
          <a:p>
            <a:fld id="{50E55C49-CA45-4A23-B329-8909DF9B5F6C}" type="slidenum">
              <a:rPr lang="en-US" smtClean="0"/>
              <a:t>8</a:t>
            </a:fld>
            <a:endParaRPr lang="en-US"/>
          </a:p>
        </p:txBody>
      </p:sp>
    </p:spTree>
    <p:extLst>
      <p:ext uri="{BB962C8B-B14F-4D97-AF65-F5344CB8AC3E}">
        <p14:creationId xmlns:p14="http://schemas.microsoft.com/office/powerpoint/2010/main" val="292532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66BF94-093E-46D0-8632-35FEDA0B621F}"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337978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6BF94-093E-46D0-8632-35FEDA0B621F}"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206244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6BF94-093E-46D0-8632-35FEDA0B621F}"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130518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66BF94-093E-46D0-8632-35FEDA0B621F}"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420544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66BF94-093E-46D0-8632-35FEDA0B621F}" type="datetimeFigureOut">
              <a:rPr lang="en-US" smtClean="0"/>
              <a:t>3/13/2014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23684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66BF94-093E-46D0-8632-35FEDA0B621F}"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1830167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66BF94-093E-46D0-8632-35FEDA0B621F}" type="datetimeFigureOut">
              <a:rPr lang="en-US" smtClean="0"/>
              <a:t>3/13/2014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66749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66BF94-093E-46D0-8632-35FEDA0B621F}" type="datetimeFigureOut">
              <a:rPr lang="en-US" smtClean="0"/>
              <a:t>3/13/2014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352953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6BF94-093E-46D0-8632-35FEDA0B621F}" type="datetimeFigureOut">
              <a:rPr lang="en-US" smtClean="0"/>
              <a:t>3/13/2014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41697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6BF94-093E-46D0-8632-35FEDA0B621F}"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1409356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66BF94-093E-46D0-8632-35FEDA0B621F}" type="datetimeFigureOut">
              <a:rPr lang="en-US" smtClean="0"/>
              <a:t>3/13/2014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709D8-D278-4A59-9D44-35765002BB81}" type="slidenum">
              <a:rPr lang="en-US" smtClean="0"/>
              <a:t>‹#›</a:t>
            </a:fld>
            <a:endParaRPr lang="en-US"/>
          </a:p>
        </p:txBody>
      </p:sp>
    </p:spTree>
    <p:extLst>
      <p:ext uri="{BB962C8B-B14F-4D97-AF65-F5344CB8AC3E}">
        <p14:creationId xmlns:p14="http://schemas.microsoft.com/office/powerpoint/2010/main" val="3297459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6BF94-093E-46D0-8632-35FEDA0B621F}" type="datetimeFigureOut">
              <a:rPr lang="en-US" smtClean="0"/>
              <a:t>3/13/2014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709D8-D278-4A59-9D44-35765002BB81}" type="slidenum">
              <a:rPr lang="en-US" smtClean="0"/>
              <a:t>‹#›</a:t>
            </a:fld>
            <a:endParaRPr lang="en-US"/>
          </a:p>
        </p:txBody>
      </p:sp>
    </p:spTree>
    <p:extLst>
      <p:ext uri="{BB962C8B-B14F-4D97-AF65-F5344CB8AC3E}">
        <p14:creationId xmlns:p14="http://schemas.microsoft.com/office/powerpoint/2010/main" val="3203212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0.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0.png"/><Relationship Id="rId10" Type="http://schemas.openxmlformats.org/officeDocument/2006/relationships/image" Target="../media/image8.png"/><Relationship Id="rId4" Type="http://schemas.openxmlformats.org/officeDocument/2006/relationships/image" Target="../media/image23.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playwithup.com/wp-content/uploads/2012/08/capture-the-flag-1.jpe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Multiplayer Reach-Avoid </a:t>
            </a:r>
            <a:r>
              <a:rPr lang="en-US" dirty="0" smtClean="0"/>
              <a:t>Games</a:t>
            </a:r>
            <a:endParaRPr lang="en-US" dirty="0"/>
          </a:p>
        </p:txBody>
      </p:sp>
      <p:sp>
        <p:nvSpPr>
          <p:cNvPr id="5" name="Subtitle 4"/>
          <p:cNvSpPr>
            <a:spLocks noGrp="1"/>
          </p:cNvSpPr>
          <p:nvPr>
            <p:ph type="subTitle" idx="1"/>
          </p:nvPr>
        </p:nvSpPr>
        <p:spPr/>
        <p:txBody>
          <a:bodyPr/>
          <a:lstStyle/>
          <a:p>
            <a:r>
              <a:rPr lang="en-US" dirty="0" smtClean="0"/>
              <a:t>Mo Chen, Claire Tomlin</a:t>
            </a:r>
          </a:p>
          <a:p>
            <a:r>
              <a:rPr lang="en-US" dirty="0" smtClean="0"/>
              <a:t>mochen72@berkeley.edu</a:t>
            </a:r>
          </a:p>
          <a:p>
            <a:r>
              <a:rPr lang="en-US" dirty="0" smtClean="0"/>
              <a:t>Hybrid Systems Laboratory</a:t>
            </a:r>
            <a:endParaRPr lang="en-US" dirty="0"/>
          </a:p>
        </p:txBody>
      </p:sp>
    </p:spTree>
    <p:extLst>
      <p:ext uri="{BB962C8B-B14F-4D97-AF65-F5344CB8AC3E}">
        <p14:creationId xmlns:p14="http://schemas.microsoft.com/office/powerpoint/2010/main" val="3122502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572" y="0"/>
            <a:ext cx="8229600" cy="1143000"/>
          </a:xfrm>
        </p:spPr>
        <p:txBody>
          <a:bodyPr/>
          <a:lstStyle/>
          <a:p>
            <a:r>
              <a:rPr lang="en-US" dirty="0" smtClean="0"/>
              <a:t>Multiplayer Reach-Avoid Game</a:t>
            </a:r>
            <a:endParaRPr lang="en-US" dirty="0"/>
          </a:p>
        </p:txBody>
      </p:sp>
      <p:sp>
        <p:nvSpPr>
          <p:cNvPr id="3" name="Slide Number Placeholder 2"/>
          <p:cNvSpPr>
            <a:spLocks noGrp="1"/>
          </p:cNvSpPr>
          <p:nvPr>
            <p:ph type="sldNum" sz="quarter" idx="10"/>
          </p:nvPr>
        </p:nvSpPr>
        <p:spPr>
          <a:xfrm>
            <a:off x="6489956" y="6381402"/>
            <a:ext cx="2133600" cy="365125"/>
          </a:xfrm>
        </p:spPr>
        <p:txBody>
          <a:bodyPr/>
          <a:lstStyle/>
          <a:p>
            <a:fld id="{11D0641D-6455-4374-9517-F3B790035A30}" type="slidenum">
              <a:rPr lang="en-US" smtClean="0"/>
              <a:t>2</a:t>
            </a:fld>
            <a:endParaRPr lang="en-US" dirty="0"/>
          </a:p>
        </p:txBody>
      </p:sp>
      <p:grpSp>
        <p:nvGrpSpPr>
          <p:cNvPr id="5" name="Group 4"/>
          <p:cNvGrpSpPr/>
          <p:nvPr/>
        </p:nvGrpSpPr>
        <p:grpSpPr>
          <a:xfrm>
            <a:off x="1219200" y="1219200"/>
            <a:ext cx="7620000" cy="5512972"/>
            <a:chOff x="804289" y="831708"/>
            <a:chExt cx="8047867" cy="5976664"/>
          </a:xfrm>
        </p:grpSpPr>
        <p:sp>
          <p:nvSpPr>
            <p:cNvPr id="29" name="Freeform 28"/>
            <p:cNvSpPr/>
            <p:nvPr/>
          </p:nvSpPr>
          <p:spPr>
            <a:xfrm>
              <a:off x="2371436" y="831708"/>
              <a:ext cx="6480720" cy="5976664"/>
            </a:xfrm>
            <a:custGeom>
              <a:avLst/>
              <a:gdLst>
                <a:gd name="connsiteX0" fmla="*/ 2116052 w 4671160"/>
                <a:gd name="connsiteY0" fmla="*/ 261424 h 4771483"/>
                <a:gd name="connsiteX1" fmla="*/ 3419751 w 4671160"/>
                <a:gd name="connsiteY1" fmla="*/ 16980 h 4771483"/>
                <a:gd name="connsiteX2" fmla="*/ 4433739 w 4671160"/>
                <a:gd name="connsiteY2" fmla="*/ 732204 h 4771483"/>
                <a:gd name="connsiteX3" fmla="*/ 4632915 w 4671160"/>
                <a:gd name="connsiteY3" fmla="*/ 1999689 h 4771483"/>
                <a:gd name="connsiteX4" fmla="*/ 3854317 w 4671160"/>
                <a:gd name="connsiteY4" fmla="*/ 3484457 h 4771483"/>
                <a:gd name="connsiteX5" fmla="*/ 3700408 w 4671160"/>
                <a:gd name="connsiteY5" fmla="*/ 4543713 h 4771483"/>
                <a:gd name="connsiteX6" fmla="*/ 1844448 w 4671160"/>
                <a:gd name="connsiteY6" fmla="*/ 4643301 h 4771483"/>
                <a:gd name="connsiteX7" fmla="*/ 866673 w 4671160"/>
                <a:gd name="connsiteY7" fmla="*/ 3058945 h 4771483"/>
                <a:gd name="connsiteX8" fmla="*/ 6594 w 4671160"/>
                <a:gd name="connsiteY8" fmla="*/ 2325614 h 4771483"/>
                <a:gd name="connsiteX9" fmla="*/ 513588 w 4671160"/>
                <a:gd name="connsiteY9" fmla="*/ 1012861 h 4771483"/>
                <a:gd name="connsiteX10" fmla="*/ 1310293 w 4671160"/>
                <a:gd name="connsiteY10" fmla="*/ 677883 h 4771483"/>
                <a:gd name="connsiteX11" fmla="*/ 2116052 w 4671160"/>
                <a:gd name="connsiteY11" fmla="*/ 261424 h 477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1160" h="4771483">
                  <a:moveTo>
                    <a:pt x="2116052" y="261424"/>
                  </a:moveTo>
                  <a:cubicBezTo>
                    <a:pt x="2467628" y="151273"/>
                    <a:pt x="3033470" y="-61483"/>
                    <a:pt x="3419751" y="16980"/>
                  </a:cubicBezTo>
                  <a:cubicBezTo>
                    <a:pt x="3806032" y="95443"/>
                    <a:pt x="4231545" y="401753"/>
                    <a:pt x="4433739" y="732204"/>
                  </a:cubicBezTo>
                  <a:cubicBezTo>
                    <a:pt x="4635933" y="1062656"/>
                    <a:pt x="4729485" y="1540980"/>
                    <a:pt x="4632915" y="1999689"/>
                  </a:cubicBezTo>
                  <a:cubicBezTo>
                    <a:pt x="4536345" y="2458398"/>
                    <a:pt x="4009735" y="3060453"/>
                    <a:pt x="3854317" y="3484457"/>
                  </a:cubicBezTo>
                  <a:cubicBezTo>
                    <a:pt x="3698899" y="3908461"/>
                    <a:pt x="4035386" y="4350572"/>
                    <a:pt x="3700408" y="4543713"/>
                  </a:cubicBezTo>
                  <a:cubicBezTo>
                    <a:pt x="3365430" y="4736854"/>
                    <a:pt x="2316737" y="4890762"/>
                    <a:pt x="1844448" y="4643301"/>
                  </a:cubicBezTo>
                  <a:cubicBezTo>
                    <a:pt x="1372159" y="4395840"/>
                    <a:pt x="1172982" y="3445226"/>
                    <a:pt x="866673" y="3058945"/>
                  </a:cubicBezTo>
                  <a:cubicBezTo>
                    <a:pt x="560364" y="2672664"/>
                    <a:pt x="65441" y="2666628"/>
                    <a:pt x="6594" y="2325614"/>
                  </a:cubicBezTo>
                  <a:cubicBezTo>
                    <a:pt x="-52253" y="1984600"/>
                    <a:pt x="296305" y="1287483"/>
                    <a:pt x="513588" y="1012861"/>
                  </a:cubicBezTo>
                  <a:cubicBezTo>
                    <a:pt x="730871" y="738239"/>
                    <a:pt x="1043216" y="801614"/>
                    <a:pt x="1310293" y="677883"/>
                  </a:cubicBezTo>
                  <a:cubicBezTo>
                    <a:pt x="1577370" y="554152"/>
                    <a:pt x="1764476" y="371575"/>
                    <a:pt x="2116052" y="261424"/>
                  </a:cubicBez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p>
          </p:txBody>
        </p:sp>
        <mc:AlternateContent xmlns:mc="http://schemas.openxmlformats.org/markup-compatibility/2006" xmlns:a14="http://schemas.microsoft.com/office/drawing/2010/main">
          <mc:Choice Requires="a14">
            <p:sp>
              <p:nvSpPr>
                <p:cNvPr id="30" name="Oval 29"/>
                <p:cNvSpPr/>
                <p:nvPr/>
              </p:nvSpPr>
              <p:spPr>
                <a:xfrm rot="1977258" flipH="1">
                  <a:off x="5817079" y="4036920"/>
                  <a:ext cx="1580657" cy="432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m:rPr>
                                <m:sty m:val="p"/>
                              </m:rPr>
                              <a:rPr lang="en-US" b="0" i="0" smtClean="0">
                                <a:latin typeface="Cambria Math"/>
                              </a:rPr>
                              <m:t>Ω</m:t>
                            </m:r>
                          </m:e>
                          <m:sub>
                            <m:r>
                              <a:rPr lang="en-US" b="0" i="1" smtClean="0">
                                <a:latin typeface="Cambria Math"/>
                              </a:rPr>
                              <m:t>𝑜𝑏𝑠</m:t>
                            </m:r>
                          </m:sub>
                        </m:sSub>
                      </m:oMath>
                    </m:oMathPara>
                  </a14:m>
                  <a:endParaRPr lang="en-CA" dirty="0"/>
                </a:p>
              </p:txBody>
            </p:sp>
          </mc:Choice>
          <mc:Fallback xmlns="">
            <p:sp>
              <p:nvSpPr>
                <p:cNvPr id="30" name="Oval 29"/>
                <p:cNvSpPr>
                  <a:spLocks noRot="1" noChangeAspect="1" noMove="1" noResize="1" noEditPoints="1" noAdjustHandles="1" noChangeArrowheads="1" noChangeShapeType="1" noTextEdit="1"/>
                </p:cNvSpPr>
                <p:nvPr/>
              </p:nvSpPr>
              <p:spPr>
                <a:xfrm rot="1977258" flipH="1">
                  <a:off x="5817079" y="4036920"/>
                  <a:ext cx="1580657" cy="432080"/>
                </a:xfrm>
                <a:prstGeom prst="ellipse">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Oval 30"/>
                <p:cNvSpPr/>
                <p:nvPr/>
              </p:nvSpPr>
              <p:spPr>
                <a:xfrm>
                  <a:off x="4387660" y="2124079"/>
                  <a:ext cx="1104905" cy="57813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m:rPr>
                                <m:sty m:val="p"/>
                              </m:rPr>
                              <a:rPr lang="en-US">
                                <a:latin typeface="Cambria Math"/>
                              </a:rPr>
                              <m:t>Ω</m:t>
                            </m:r>
                          </m:e>
                          <m:sub>
                            <m:r>
                              <a:rPr lang="en-US" b="0" i="1" smtClean="0">
                                <a:latin typeface="Cambria Math"/>
                              </a:rPr>
                              <m:t>𝑜𝑏𝑠</m:t>
                            </m:r>
                          </m:sub>
                        </m:sSub>
                      </m:oMath>
                    </m:oMathPara>
                  </a14:m>
                  <a:endParaRPr lang="en-CA" dirty="0"/>
                </a:p>
              </p:txBody>
            </p:sp>
          </mc:Choice>
          <mc:Fallback xmlns="">
            <p:sp>
              <p:nvSpPr>
                <p:cNvPr id="31" name="Oval 30"/>
                <p:cNvSpPr>
                  <a:spLocks noRot="1" noChangeAspect="1" noMove="1" noResize="1" noEditPoints="1" noAdjustHandles="1" noChangeArrowheads="1" noChangeShapeType="1" noTextEdit="1"/>
                </p:cNvSpPr>
                <p:nvPr/>
              </p:nvSpPr>
              <p:spPr>
                <a:xfrm>
                  <a:off x="4387660" y="2124079"/>
                  <a:ext cx="1104905" cy="578133"/>
                </a:xfrm>
                <a:prstGeom prst="ellipse">
                  <a:avLst/>
                </a:prstGeom>
                <a:blipFill rotWithShape="1">
                  <a:blip r:embed="rId4"/>
                  <a:stretch>
                    <a:fillRect/>
                  </a:stretch>
                </a:blipFill>
              </p:spPr>
              <p:txBody>
                <a:bodyPr/>
                <a:lstStyle/>
                <a:p>
                  <a:r>
                    <a:rPr lang="en-US">
                      <a:noFill/>
                    </a:rPr>
                    <a:t> </a:t>
                  </a:r>
                </a:p>
              </p:txBody>
            </p:sp>
          </mc:Fallback>
        </mc:AlternateContent>
        <p:sp>
          <p:nvSpPr>
            <p:cNvPr id="32" name="TextBox 31"/>
            <p:cNvSpPr txBox="1"/>
            <p:nvPr/>
          </p:nvSpPr>
          <p:spPr>
            <a:xfrm>
              <a:off x="1092289" y="1444816"/>
              <a:ext cx="1512168" cy="1200329"/>
            </a:xfrm>
            <a:prstGeom prst="rect">
              <a:avLst/>
            </a:prstGeom>
            <a:noFill/>
          </p:spPr>
          <p:txBody>
            <a:bodyPr wrap="square" rtlCol="0">
              <a:spAutoFit/>
            </a:bodyPr>
            <a:lstStyle/>
            <a:p>
              <a:r>
                <a:rPr lang="en-CA" dirty="0" smtClean="0"/>
                <a:t>= target</a:t>
              </a:r>
            </a:p>
            <a:p>
              <a:r>
                <a:rPr lang="en-CA" dirty="0" smtClean="0"/>
                <a:t>= defender</a:t>
              </a:r>
            </a:p>
            <a:p>
              <a:r>
                <a:rPr lang="en-CA" dirty="0" smtClean="0"/>
                <a:t>= attacker</a:t>
              </a:r>
            </a:p>
            <a:p>
              <a:r>
                <a:rPr lang="en-CA" dirty="0" smtClean="0"/>
                <a:t>= obstacles</a:t>
              </a:r>
            </a:p>
          </p:txBody>
        </p:sp>
        <p:sp>
          <p:nvSpPr>
            <p:cNvPr id="33" name="Oval 32"/>
            <p:cNvSpPr/>
            <p:nvPr/>
          </p:nvSpPr>
          <p:spPr>
            <a:xfrm>
              <a:off x="804289" y="1479780"/>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sp>
          <p:nvSpPr>
            <p:cNvPr id="34" name="Oval 33"/>
            <p:cNvSpPr/>
            <p:nvPr/>
          </p:nvSpPr>
          <p:spPr>
            <a:xfrm>
              <a:off x="923539" y="1893157"/>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5" name="Oval 34"/>
            <p:cNvSpPr/>
            <p:nvPr/>
          </p:nvSpPr>
          <p:spPr>
            <a:xfrm>
              <a:off x="924844" y="2135985"/>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6" name="Oval 35"/>
            <p:cNvSpPr/>
            <p:nvPr/>
          </p:nvSpPr>
          <p:spPr>
            <a:xfrm>
              <a:off x="6835932" y="3423996"/>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37" name="Oval 36"/>
            <p:cNvSpPr/>
            <p:nvPr/>
          </p:nvSpPr>
          <p:spPr>
            <a:xfrm>
              <a:off x="3883604" y="3276187"/>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8" name="Oval 37"/>
            <p:cNvSpPr/>
            <p:nvPr/>
          </p:nvSpPr>
          <p:spPr>
            <a:xfrm>
              <a:off x="6622468" y="2323146"/>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9" name="Oval 38"/>
            <p:cNvSpPr/>
            <p:nvPr/>
          </p:nvSpPr>
          <p:spPr>
            <a:xfrm>
              <a:off x="5136759" y="3345312"/>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0" name="Oval 39"/>
            <p:cNvSpPr/>
            <p:nvPr/>
          </p:nvSpPr>
          <p:spPr>
            <a:xfrm>
              <a:off x="5149939" y="5152188"/>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1" name="Oval 40"/>
            <p:cNvSpPr/>
            <p:nvPr/>
          </p:nvSpPr>
          <p:spPr>
            <a:xfrm>
              <a:off x="6704986" y="4864156"/>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42" name="Oval 41"/>
            <p:cNvSpPr/>
            <p:nvPr/>
          </p:nvSpPr>
          <p:spPr>
            <a:xfrm>
              <a:off x="7988060" y="2495069"/>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43" name="Oval 42"/>
            <p:cNvSpPr/>
            <p:nvPr/>
          </p:nvSpPr>
          <p:spPr>
            <a:xfrm>
              <a:off x="6175345" y="154618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44" name="Oval 43"/>
            <p:cNvSpPr/>
            <p:nvPr/>
          </p:nvSpPr>
          <p:spPr>
            <a:xfrm>
              <a:off x="7700028" y="330031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45" name="Oval 44"/>
            <p:cNvSpPr/>
            <p:nvPr/>
          </p:nvSpPr>
          <p:spPr>
            <a:xfrm>
              <a:off x="874240" y="2334644"/>
              <a:ext cx="216024"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46" name="TextBox 45"/>
                <p:cNvSpPr txBox="1"/>
                <p:nvPr/>
              </p:nvSpPr>
              <p:spPr>
                <a:xfrm>
                  <a:off x="2947500" y="2368146"/>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a:rPr>
                          <m:t>Ω</m:t>
                        </m:r>
                      </m:oMath>
                    </m:oMathPara>
                  </a14:m>
                  <a:endParaRPr 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2947500" y="2368146"/>
                  <a:ext cx="576064"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3163524" y="1551788"/>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m:t>
                        </m:r>
                        <m:r>
                          <m:rPr>
                            <m:sty m:val="p"/>
                          </m:rPr>
                          <a:rPr lang="en-US" b="0" i="0" smtClean="0">
                            <a:latin typeface="Cambria Math"/>
                          </a:rPr>
                          <m:t>Ω</m:t>
                        </m:r>
                      </m:oMath>
                    </m:oMathPara>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3163524" y="1551788"/>
                  <a:ext cx="576064"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6547244" y="3250646"/>
                  <a:ext cx="57606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𝒯</m:t>
                        </m:r>
                      </m:oMath>
                    </m:oMathPara>
                  </a14:m>
                  <a:endParaRPr lang="en-US" i="1" dirty="0"/>
                </a:p>
              </p:txBody>
            </p:sp>
          </mc:Choice>
          <mc:Fallback xmlns="">
            <p:sp>
              <p:nvSpPr>
                <p:cNvPr id="48" name="TextBox 47"/>
                <p:cNvSpPr txBox="1">
                  <a:spLocks noRot="1" noChangeAspect="1" noMove="1" noResize="1" noEditPoints="1" noAdjustHandles="1" noChangeArrowheads="1" noChangeShapeType="1" noTextEdit="1"/>
                </p:cNvSpPr>
                <p:nvPr/>
              </p:nvSpPr>
              <p:spPr>
                <a:xfrm>
                  <a:off x="6547244" y="3250646"/>
                  <a:ext cx="576064"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6728986" y="1919522"/>
                  <a:ext cx="1283074" cy="4003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𝐷</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𝐷</m:t>
                            </m:r>
                          </m:e>
                          <m:sub>
                            <m:r>
                              <a:rPr lang="en-US" b="0" i="1" smtClean="0">
                                <a:latin typeface="Cambria Math"/>
                              </a:rPr>
                              <m:t>𝑁</m:t>
                            </m:r>
                          </m:sub>
                        </m:sSub>
                      </m:oMath>
                    </m:oMathPara>
                  </a14:m>
                  <a:endParaRPr 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6728986" y="1919522"/>
                  <a:ext cx="1283074" cy="400396"/>
                </a:xfrm>
                <a:prstGeom prst="rect">
                  <a:avLst/>
                </a:prstGeom>
                <a:blipFill rotWithShape="1">
                  <a:blip r:embed="rId8"/>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978380" y="4068295"/>
                  <a:ext cx="1283074" cy="4003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𝐴</m:t>
                            </m:r>
                          </m:e>
                          <m:sub>
                            <m:r>
                              <a:rPr lang="en-US" b="0" i="1" smtClean="0">
                                <a:latin typeface="Cambria Math"/>
                              </a:rPr>
                              <m:t>1</m:t>
                            </m:r>
                          </m:sub>
                        </m:sSub>
                        <m:r>
                          <a:rPr lang="en-US" b="0" i="1" smtClean="0">
                            <a:latin typeface="Cambria Math"/>
                          </a:rPr>
                          <m:t>,…,</m:t>
                        </m:r>
                        <m:sSub>
                          <m:sSubPr>
                            <m:ctrlPr>
                              <a:rPr lang="en-US" b="0" i="1" smtClean="0">
                                <a:latin typeface="Cambria Math"/>
                              </a:rPr>
                            </m:ctrlPr>
                          </m:sSubPr>
                          <m:e>
                            <m:r>
                              <a:rPr lang="en-US" b="0" i="1" smtClean="0">
                                <a:latin typeface="Cambria Math"/>
                              </a:rPr>
                              <m:t>𝐴</m:t>
                            </m:r>
                          </m:e>
                          <m:sub>
                            <m:r>
                              <a:rPr lang="en-US" b="0" i="1" smtClean="0">
                                <a:latin typeface="Cambria Math"/>
                              </a:rPr>
                              <m:t>𝑁</m:t>
                            </m:r>
                          </m:sub>
                        </m:sSub>
                      </m:oMath>
                    </m:oMathPara>
                  </a14:m>
                  <a:endParaRPr 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3978380" y="4068295"/>
                  <a:ext cx="1283074" cy="400396"/>
                </a:xfrm>
                <a:prstGeom prst="rect">
                  <a:avLst/>
                </a:prstGeom>
                <a:blipFill rotWithShape="1">
                  <a:blip r:embed="rId9"/>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619917" y="1680193"/>
                  <a:ext cx="1153213"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m:rPr>
                                <m:sty m:val="p"/>
                              </m:rPr>
                              <a:rPr lang="en-US" b="0" i="0" smtClean="0">
                                <a:latin typeface="Cambria Math"/>
                              </a:rPr>
                              <m:t>Ω</m:t>
                            </m:r>
                          </m:e>
                          <m:sub>
                            <m:r>
                              <a:rPr lang="en-US" b="0" i="1" smtClean="0">
                                <a:latin typeface="Cambria Math"/>
                              </a:rPr>
                              <m:t>𝑓𝑟𝑒𝑒</m:t>
                            </m:r>
                          </m:sub>
                        </m:sSub>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4619917" y="1680193"/>
                  <a:ext cx="1153213" cy="391582"/>
                </a:xfrm>
                <a:prstGeom prst="rect">
                  <a:avLst/>
                </a:prstGeom>
                <a:blipFill rotWithShape="1">
                  <a:blip r:embed="rId10"/>
                  <a:stretch>
                    <a:fillRect b="-937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 name="TextBox 5"/>
              <p:cNvSpPr txBox="1"/>
              <p:nvPr/>
            </p:nvSpPr>
            <p:spPr>
              <a:xfrm>
                <a:off x="304800" y="4792899"/>
                <a:ext cx="3581400" cy="15317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𝑥</m:t>
                              </m:r>
                            </m:e>
                          </m:acc>
                        </m:e>
                        <m:sub>
                          <m:sSub>
                            <m:sSubPr>
                              <m:ctrlPr>
                                <a:rPr lang="en-US" b="0" i="1" smtClean="0">
                                  <a:latin typeface="Cambria Math"/>
                                </a:rPr>
                              </m:ctrlPr>
                            </m:sSubPr>
                            <m:e>
                              <m:r>
                                <a:rPr lang="en-US" b="0" i="1" smtClean="0">
                                  <a:latin typeface="Cambria Math"/>
                                </a:rPr>
                                <m:t>𝐴</m:t>
                              </m:r>
                            </m:e>
                            <m:sub>
                              <m:r>
                                <a:rPr lang="en-US" b="0" i="1" smtClean="0">
                                  <a:latin typeface="Cambria Math"/>
                                </a:rPr>
                                <m:t>𝑖</m:t>
                              </m:r>
                            </m:sub>
                          </m:sSub>
                        </m:sub>
                      </m:sSub>
                      <m:r>
                        <a:rPr lang="en-US" b="0" i="1" smtClean="0">
                          <a:latin typeface="Cambria Math"/>
                        </a:rPr>
                        <m:t>=</m:t>
                      </m:r>
                      <m:sSub>
                        <m:sSubPr>
                          <m:ctrlPr>
                            <a:rPr lang="en-US" b="0" i="1" smtClean="0">
                              <a:latin typeface="Cambria Math"/>
                            </a:rPr>
                          </m:ctrlPr>
                        </m:sSubPr>
                        <m:e>
                          <m:r>
                            <a:rPr lang="en-US" b="0" i="1" smtClean="0">
                              <a:latin typeface="Cambria Math"/>
                            </a:rPr>
                            <m:t>𝑣</m:t>
                          </m:r>
                        </m:e>
                        <m:sub>
                          <m:sSub>
                            <m:sSubPr>
                              <m:ctrlPr>
                                <a:rPr lang="en-US" b="0" i="1" smtClean="0">
                                  <a:latin typeface="Cambria Math"/>
                                </a:rPr>
                              </m:ctrlPr>
                            </m:sSubPr>
                            <m:e>
                              <m:r>
                                <a:rPr lang="en-US" b="0" i="1" smtClean="0">
                                  <a:latin typeface="Cambria Math"/>
                                </a:rPr>
                                <m:t>𝐴</m:t>
                              </m:r>
                            </m:e>
                            <m:sub>
                              <m:r>
                                <a:rPr lang="en-US" b="0" i="1" smtClean="0">
                                  <a:latin typeface="Cambria Math"/>
                                </a:rPr>
                                <m:t>𝑖</m:t>
                              </m:r>
                            </m:sub>
                          </m:sSub>
                        </m:sub>
                      </m:sSub>
                      <m:sSub>
                        <m:sSubPr>
                          <m:ctrlPr>
                            <a:rPr lang="en-US" b="0" i="1" smtClean="0">
                              <a:latin typeface="Cambria Math"/>
                            </a:rPr>
                          </m:ctrlPr>
                        </m:sSubPr>
                        <m:e>
                          <m:r>
                            <a:rPr lang="en-US" b="0" i="1" smtClean="0">
                              <a:latin typeface="Cambria Math"/>
                            </a:rPr>
                            <m:t>𝑎</m:t>
                          </m:r>
                        </m:e>
                        <m:sub>
                          <m:r>
                            <a:rPr lang="en-US" b="0" i="1" smtClean="0">
                              <a:latin typeface="Cambria Math"/>
                            </a:rPr>
                            <m:t>𝑖</m:t>
                          </m:r>
                        </m:sub>
                      </m:sSub>
                      <m:d>
                        <m:dPr>
                          <m:ctrlPr>
                            <a:rPr lang="en-US" b="0" i="1" smtClean="0">
                              <a:latin typeface="Cambria Math"/>
                            </a:rPr>
                          </m:ctrlPr>
                        </m:dPr>
                        <m:e>
                          <m:r>
                            <a:rPr lang="en-US" b="0" i="1" smtClean="0">
                              <a:latin typeface="Cambria Math"/>
                            </a:rPr>
                            <m:t>𝑡</m:t>
                          </m:r>
                        </m:e>
                      </m:d>
                    </m:oMath>
                  </m:oMathPara>
                </a14:m>
                <a:endParaRPr lang="en-US" b="0" dirty="0" smtClean="0"/>
              </a:p>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acc>
                            <m:accPr>
                              <m:chr m:val="̇"/>
                              <m:ctrlPr>
                                <a:rPr lang="en-US" b="0" i="1" smtClean="0">
                                  <a:latin typeface="Cambria Math"/>
                                </a:rPr>
                              </m:ctrlPr>
                            </m:accPr>
                            <m:e>
                              <m:r>
                                <a:rPr lang="en-US" b="0" i="1" smtClean="0">
                                  <a:latin typeface="Cambria Math"/>
                                </a:rPr>
                                <m:t>𝑥</m:t>
                              </m:r>
                            </m:e>
                          </m:acc>
                        </m:e>
                        <m:sub>
                          <m:sSub>
                            <m:sSubPr>
                              <m:ctrlPr>
                                <a:rPr lang="en-US" b="0" i="1" smtClean="0">
                                  <a:latin typeface="Cambria Math"/>
                                </a:rPr>
                              </m:ctrlPr>
                            </m:sSubPr>
                            <m:e>
                              <m:r>
                                <a:rPr lang="en-US" b="0" i="1" smtClean="0">
                                  <a:latin typeface="Cambria Math"/>
                                </a:rPr>
                                <m:t>𝐷</m:t>
                              </m:r>
                            </m:e>
                            <m:sub>
                              <m:r>
                                <a:rPr lang="en-US" b="0" i="1" smtClean="0">
                                  <a:latin typeface="Cambria Math"/>
                                </a:rPr>
                                <m:t>𝑖</m:t>
                              </m:r>
                            </m:sub>
                          </m:sSub>
                        </m:sub>
                      </m:sSub>
                      <m:r>
                        <a:rPr lang="en-US" b="0" i="1" smtClean="0">
                          <a:latin typeface="Cambria Math"/>
                        </a:rPr>
                        <m:t>=</m:t>
                      </m:r>
                      <m:sSub>
                        <m:sSubPr>
                          <m:ctrlPr>
                            <a:rPr lang="en-US" b="0" i="1" smtClean="0">
                              <a:latin typeface="Cambria Math"/>
                            </a:rPr>
                          </m:ctrlPr>
                        </m:sSubPr>
                        <m:e>
                          <m:r>
                            <a:rPr lang="en-US" b="0" i="1" smtClean="0">
                              <a:latin typeface="Cambria Math"/>
                            </a:rPr>
                            <m:t>𝑣</m:t>
                          </m:r>
                        </m:e>
                        <m:sub>
                          <m:sSub>
                            <m:sSubPr>
                              <m:ctrlPr>
                                <a:rPr lang="en-US" b="0" i="1" smtClean="0">
                                  <a:latin typeface="Cambria Math"/>
                                </a:rPr>
                              </m:ctrlPr>
                            </m:sSubPr>
                            <m:e>
                              <m:r>
                                <a:rPr lang="en-US" b="0" i="1" smtClean="0">
                                  <a:latin typeface="Cambria Math"/>
                                </a:rPr>
                                <m:t>𝐷</m:t>
                              </m:r>
                            </m:e>
                            <m:sub>
                              <m:r>
                                <a:rPr lang="en-US" b="0" i="1" smtClean="0">
                                  <a:latin typeface="Cambria Math"/>
                                </a:rPr>
                                <m:t>𝑖</m:t>
                              </m:r>
                            </m:sub>
                          </m:sSub>
                        </m:sub>
                      </m:sSub>
                      <m:sSub>
                        <m:sSubPr>
                          <m:ctrlPr>
                            <a:rPr lang="en-US" b="0" i="1" smtClean="0">
                              <a:latin typeface="Cambria Math"/>
                            </a:rPr>
                          </m:ctrlPr>
                        </m:sSubPr>
                        <m:e>
                          <m:r>
                            <a:rPr lang="en-US" b="0" i="1" smtClean="0">
                              <a:latin typeface="Cambria Math"/>
                            </a:rPr>
                            <m:t>𝑑</m:t>
                          </m:r>
                        </m:e>
                        <m:sub>
                          <m:r>
                            <a:rPr lang="en-US" b="0" i="1" smtClean="0">
                              <a:latin typeface="Cambria Math"/>
                            </a:rPr>
                            <m:t>𝑖</m:t>
                          </m:r>
                        </m:sub>
                      </m:sSub>
                      <m:d>
                        <m:dPr>
                          <m:ctrlPr>
                            <a:rPr lang="en-US" b="0" i="1" smtClean="0">
                              <a:latin typeface="Cambria Math"/>
                            </a:rPr>
                          </m:ctrlPr>
                        </m:dPr>
                        <m:e>
                          <m:r>
                            <a:rPr lang="en-US" b="0" i="1" smtClean="0">
                              <a:latin typeface="Cambria Math"/>
                            </a:rPr>
                            <m:t>𝑡</m:t>
                          </m:r>
                        </m:e>
                      </m:d>
                    </m:oMath>
                  </m:oMathPara>
                </a14:m>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a:rPr>
                        <m:t>𝑖</m:t>
                      </m:r>
                      <m:r>
                        <a:rPr lang="en-US" b="0" i="1" smtClean="0">
                          <a:latin typeface="Cambria Math"/>
                        </a:rPr>
                        <m:t>=1,…,</m:t>
                      </m:r>
                      <m:r>
                        <a:rPr lang="en-US" b="0" i="1" smtClean="0">
                          <a:latin typeface="Cambria Math"/>
                        </a:rPr>
                        <m:t>𝑁</m:t>
                      </m:r>
                    </m:oMath>
                  </m:oMathPara>
                </a14:m>
                <a:endParaRPr lang="en-US" dirty="0" smtClean="0"/>
              </a:p>
              <a:p>
                <a:endParaRPr lang="en-US" dirty="0"/>
              </a:p>
              <a:p>
                <a:pPr algn="ctr"/>
                <a14:m>
                  <m:oMath xmlns:m="http://schemas.openxmlformats.org/officeDocument/2006/math">
                    <m:sSub>
                      <m:sSubPr>
                        <m:ctrlPr>
                          <a:rPr lang="en-US" b="0" i="1" smtClean="0">
                            <a:latin typeface="Cambria Math"/>
                          </a:rPr>
                        </m:ctrlPr>
                      </m:sSubPr>
                      <m:e>
                        <m:r>
                          <a:rPr lang="en-US" b="0" i="1" smtClean="0">
                            <a:latin typeface="Cambria Math"/>
                          </a:rPr>
                          <m:t>𝑎</m:t>
                        </m:r>
                      </m:e>
                      <m:sub>
                        <m:r>
                          <a:rPr lang="en-US" b="0" i="1" smtClean="0">
                            <a:latin typeface="Cambria Math"/>
                          </a:rPr>
                          <m:t>𝑖</m:t>
                        </m:r>
                      </m:sub>
                    </m:sSub>
                    <m:d>
                      <m:dPr>
                        <m:ctrlPr>
                          <a:rPr lang="en-US" b="0" i="1" smtClean="0">
                            <a:latin typeface="Cambria Math"/>
                          </a:rPr>
                        </m:ctrlPr>
                      </m:dPr>
                      <m:e>
                        <m:r>
                          <a:rPr lang="en-US" b="0" i="1" smtClean="0">
                            <a:latin typeface="Cambria Math"/>
                          </a:rPr>
                          <m:t>𝑡</m:t>
                        </m:r>
                      </m:e>
                    </m:d>
                    <m:r>
                      <a:rPr lang="en-US" b="0" i="1" smtClean="0">
                        <a:latin typeface="Cambria Math"/>
                      </a:rPr>
                      <m:t>,</m:t>
                    </m:r>
                    <m:sSub>
                      <m:sSubPr>
                        <m:ctrlPr>
                          <a:rPr lang="en-US" b="0" i="1" smtClean="0">
                            <a:latin typeface="Cambria Math"/>
                          </a:rPr>
                        </m:ctrlPr>
                      </m:sSubPr>
                      <m:e>
                        <m:r>
                          <a:rPr lang="en-US" b="0" i="1" smtClean="0">
                            <a:latin typeface="Cambria Math"/>
                          </a:rPr>
                          <m:t>𝑑</m:t>
                        </m:r>
                      </m:e>
                      <m:sub>
                        <m:r>
                          <a:rPr lang="en-US" b="0" i="1" smtClean="0">
                            <a:latin typeface="Cambria Math"/>
                          </a:rPr>
                          <m:t>𝑖</m:t>
                        </m:r>
                      </m:sub>
                    </m:sSub>
                    <m:d>
                      <m:dPr>
                        <m:ctrlPr>
                          <a:rPr lang="en-US" b="0" i="1" smtClean="0">
                            <a:latin typeface="Cambria Math"/>
                          </a:rPr>
                        </m:ctrlPr>
                      </m:dPr>
                      <m:e>
                        <m:r>
                          <a:rPr lang="en-US" b="0" i="1" smtClean="0">
                            <a:latin typeface="Cambria Math"/>
                          </a:rPr>
                          <m:t>𝑡</m:t>
                        </m:r>
                      </m:e>
                    </m:d>
                    <m:r>
                      <a:rPr lang="en-US" b="0" i="1" smtClean="0">
                        <a:latin typeface="Cambria Math"/>
                      </a:rPr>
                      <m:t>∈</m:t>
                    </m:r>
                  </m:oMath>
                </a14:m>
                <a:r>
                  <a:rPr lang="en-US" dirty="0" smtClean="0"/>
                  <a:t> unit disk</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04800" y="4792899"/>
                <a:ext cx="3581400" cy="1531701"/>
              </a:xfrm>
              <a:prstGeom prst="rect">
                <a:avLst/>
              </a:prstGeom>
              <a:blipFill rotWithShape="1">
                <a:blip r:embed="rId11"/>
                <a:stretch>
                  <a:fillRect b="-5159"/>
                </a:stretch>
              </a:blipFill>
            </p:spPr>
            <p:txBody>
              <a:bodyPr/>
              <a:lstStyle/>
              <a:p>
                <a:r>
                  <a:rPr lang="en-US">
                    <a:noFill/>
                  </a:rPr>
                  <a:t> </a:t>
                </a:r>
              </a:p>
            </p:txBody>
          </p:sp>
        </mc:Fallback>
      </mc:AlternateContent>
    </p:spTree>
    <p:extLst>
      <p:ext uri="{BB962C8B-B14F-4D97-AF65-F5344CB8AC3E}">
        <p14:creationId xmlns:p14="http://schemas.microsoft.com/office/powerpoint/2010/main" val="20994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playwithup.com/wp-content/uploads/2012/08/capture-the-flag-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362" y="3505200"/>
            <a:ext cx="3848438" cy="2819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93328"/>
            <a:ext cx="8194675" cy="564257"/>
          </a:xfrm>
        </p:spPr>
        <p:txBody>
          <a:bodyPr>
            <a:normAutofit fontScale="90000"/>
          </a:bodyPr>
          <a:lstStyle/>
          <a:p>
            <a:r>
              <a:rPr lang="en-US" dirty="0" smtClean="0"/>
              <a:t>Why Multiplayer Reach-Avoid Games?</a:t>
            </a:r>
            <a:endParaRPr lang="en-US" dirty="0"/>
          </a:p>
        </p:txBody>
      </p:sp>
      <p:sp>
        <p:nvSpPr>
          <p:cNvPr id="3" name="Content Placeholder 2"/>
          <p:cNvSpPr>
            <a:spLocks noGrp="1"/>
          </p:cNvSpPr>
          <p:nvPr>
            <p:ph idx="1"/>
          </p:nvPr>
        </p:nvSpPr>
        <p:spPr/>
        <p:txBody>
          <a:bodyPr>
            <a:normAutofit lnSpcReduction="10000"/>
          </a:bodyPr>
          <a:lstStyle/>
          <a:p>
            <a:r>
              <a:rPr lang="en-US" dirty="0" smtClean="0"/>
              <a:t>High dimensionality: Difficult to solve</a:t>
            </a:r>
          </a:p>
          <a:p>
            <a:endParaRPr lang="en-US" dirty="0" smtClean="0"/>
          </a:p>
          <a:p>
            <a:r>
              <a:rPr lang="en-US" dirty="0" smtClean="0"/>
              <a:t>Difficult </a:t>
            </a:r>
            <a:r>
              <a:rPr lang="en-US" dirty="0"/>
              <a:t>to intuit</a:t>
            </a:r>
          </a:p>
          <a:p>
            <a:pPr marL="682625" lvl="2" indent="-225425"/>
            <a:r>
              <a:rPr lang="en-US" dirty="0"/>
              <a:t>Humans sometimes play </a:t>
            </a:r>
            <a:r>
              <a:rPr lang="en-US" dirty="0" err="1"/>
              <a:t>suboptimally</a:t>
            </a:r>
            <a:r>
              <a:rPr lang="en-US" dirty="0"/>
              <a:t> even in a 1 vs. </a:t>
            </a:r>
            <a:r>
              <a:rPr lang="en-US" smtClean="0"/>
              <a:t>1</a:t>
            </a:r>
            <a:endParaRPr lang="en-US" dirty="0"/>
          </a:p>
          <a:p>
            <a:endParaRPr lang="en-US" dirty="0"/>
          </a:p>
          <a:p>
            <a:r>
              <a:rPr lang="en-US" dirty="0" smtClean="0"/>
              <a:t>Cooperation / Asymmetry</a:t>
            </a:r>
          </a:p>
          <a:p>
            <a:endParaRPr lang="en-US" dirty="0" smtClean="0"/>
          </a:p>
          <a:p>
            <a:r>
              <a:rPr lang="en-US" dirty="0" smtClean="0"/>
              <a:t>Applications in robotics and aircraft safety</a:t>
            </a:r>
          </a:p>
        </p:txBody>
      </p:sp>
      <p:sp>
        <p:nvSpPr>
          <p:cNvPr id="4" name="Slide Number Placeholder 3"/>
          <p:cNvSpPr>
            <a:spLocks noGrp="1"/>
          </p:cNvSpPr>
          <p:nvPr>
            <p:ph type="sldNum" sz="quarter" idx="10"/>
          </p:nvPr>
        </p:nvSpPr>
        <p:spPr/>
        <p:txBody>
          <a:bodyPr/>
          <a:lstStyle/>
          <a:p>
            <a:fld id="{11D0641D-6455-4374-9517-F3B790035A30}" type="slidenum">
              <a:rPr lang="en-US" smtClean="0"/>
              <a:t>3</a:t>
            </a:fld>
            <a:endParaRPr lang="en-US"/>
          </a:p>
        </p:txBody>
      </p:sp>
      <p:sp>
        <p:nvSpPr>
          <p:cNvPr id="5" name="Rectangle 4"/>
          <p:cNvSpPr/>
          <p:nvPr/>
        </p:nvSpPr>
        <p:spPr>
          <a:xfrm>
            <a:off x="2057400" y="6122313"/>
            <a:ext cx="3200400" cy="430887"/>
          </a:xfrm>
          <a:prstGeom prst="rect">
            <a:avLst/>
          </a:prstGeom>
        </p:spPr>
        <p:txBody>
          <a:bodyPr wrap="square">
            <a:spAutoFit/>
          </a:bodyPr>
          <a:lstStyle/>
          <a:p>
            <a:r>
              <a:rPr lang="en-US" sz="1100" dirty="0">
                <a:hlinkClick r:id="rId4"/>
              </a:rPr>
              <a:t>http://playwithup.com/wp-content/uploads/2012/08/capture-the-flag-1.jpeg</a:t>
            </a:r>
            <a:endParaRPr lang="en-US" sz="1100" dirty="0"/>
          </a:p>
        </p:txBody>
      </p:sp>
    </p:spTree>
    <p:extLst>
      <p:ext uri="{BB962C8B-B14F-4D97-AF65-F5344CB8AC3E}">
        <p14:creationId xmlns:p14="http://schemas.microsoft.com/office/powerpoint/2010/main" val="1806191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Multiplayer Reach-Avoid Game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0" dirty="0" smtClean="0"/>
                  <a:t>Example: </a:t>
                </a:r>
                <a14:m>
                  <m:oMath xmlns:m="http://schemas.openxmlformats.org/officeDocument/2006/math">
                    <m:r>
                      <a:rPr lang="en-US" b="0" i="1" smtClean="0">
                        <a:latin typeface="Cambria Math"/>
                      </a:rPr>
                      <m:t>𝑁</m:t>
                    </m:r>
                  </m:oMath>
                </a14:m>
                <a:r>
                  <a:rPr lang="en-US" dirty="0" smtClean="0"/>
                  <a:t> attackers vs. </a:t>
                </a:r>
                <a14:m>
                  <m:oMath xmlns:m="http://schemas.openxmlformats.org/officeDocument/2006/math">
                    <m:r>
                      <a:rPr lang="en-US" b="0" i="1" smtClean="0">
                        <a:latin typeface="Cambria Math"/>
                      </a:rPr>
                      <m:t>𝑁</m:t>
                    </m:r>
                  </m:oMath>
                </a14:m>
                <a:r>
                  <a:rPr lang="en-US" dirty="0" smtClean="0"/>
                  <a:t> defenders</a:t>
                </a:r>
              </a:p>
              <a:p>
                <a:pPr lvl="1"/>
                <a:endParaRPr lang="en-US" b="0" dirty="0" smtClean="0">
                  <a:solidFill>
                    <a:schemeClr val="bg1">
                      <a:lumMod val="50000"/>
                    </a:schemeClr>
                  </a:solidFill>
                </a:endParaRPr>
              </a:p>
              <a:p>
                <a14:m>
                  <m:oMath xmlns:m="http://schemas.openxmlformats.org/officeDocument/2006/math">
                    <m:r>
                      <a:rPr lang="en-US" b="1" i="1" smtClean="0">
                        <a:latin typeface="Cambria Math"/>
                      </a:rPr>
                      <m:t>4</m:t>
                    </m:r>
                    <m:r>
                      <a:rPr lang="en-US" b="1" i="1" smtClean="0">
                        <a:solidFill>
                          <a:schemeClr val="tx1"/>
                        </a:solidFill>
                        <a:latin typeface="Cambria Math"/>
                      </a:rPr>
                      <m:t>𝑵</m:t>
                    </m:r>
                  </m:oMath>
                </a14:m>
                <a:r>
                  <a:rPr lang="en-US" dirty="0" smtClean="0">
                    <a:solidFill>
                      <a:schemeClr val="tx1"/>
                    </a:solidFill>
                  </a:rPr>
                  <a:t> dimensional Hamilton-Jacobi-Isaacs PDE</a:t>
                </a:r>
              </a:p>
              <a:p>
                <a:pPr lvl="1"/>
                <a:r>
                  <a:rPr lang="en-US" dirty="0" smtClean="0">
                    <a:solidFill>
                      <a:schemeClr val="tx1"/>
                    </a:solidFill>
                  </a:rPr>
                  <a:t>Optimal solution is intractable</a:t>
                </a:r>
              </a:p>
              <a:p>
                <a:pPr lvl="1"/>
                <a:endParaRPr lang="en-US" dirty="0">
                  <a:solidFill>
                    <a:schemeClr val="tx1"/>
                  </a:solidFill>
                </a:endParaRPr>
              </a:p>
              <a:p>
                <a:r>
                  <a:rPr lang="en-US" dirty="0" smtClean="0">
                    <a:solidFill>
                      <a:schemeClr val="tx1"/>
                    </a:solidFill>
                  </a:rPr>
                  <a:t>We will consider complexity-optimality trade-offs</a:t>
                </a:r>
              </a:p>
              <a:p>
                <a:pPr marL="514350" indent="-514350">
                  <a:buFont typeface="+mj-lt"/>
                  <a:buAutoNum type="arabicPeriod"/>
                </a:pPr>
                <a:endParaRPr lang="en-US" b="0" dirty="0" smtClean="0"/>
              </a:p>
              <a:p>
                <a:pPr lvl="1"/>
                <a:endParaRPr lang="en-US" b="0" i="1" dirty="0" smtClean="0">
                  <a:latin typeface="Cambria Math"/>
                </a:endParaRPr>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a:stretch>
              </a:blipFill>
            </p:spPr>
            <p:txBody>
              <a:bodyPr/>
              <a:lstStyle/>
              <a:p>
                <a:r>
                  <a:rPr lang="en-US">
                    <a:noFill/>
                  </a:rPr>
                  <a:t> </a:t>
                </a:r>
              </a:p>
            </p:txBody>
          </p:sp>
        </mc:Fallback>
      </mc:AlternateContent>
      <p:sp>
        <p:nvSpPr>
          <p:cNvPr id="4" name="Slide Number Placeholder 3"/>
          <p:cNvSpPr>
            <a:spLocks noGrp="1"/>
          </p:cNvSpPr>
          <p:nvPr>
            <p:ph type="sldNum" sz="quarter" idx="10"/>
          </p:nvPr>
        </p:nvSpPr>
        <p:spPr/>
        <p:txBody>
          <a:bodyPr/>
          <a:lstStyle/>
          <a:p>
            <a:fld id="{11D0641D-6455-4374-9517-F3B790035A30}" type="slidenum">
              <a:rPr lang="en-US" smtClean="0"/>
              <a:t>4</a:t>
            </a:fld>
            <a:endParaRPr lang="en-US"/>
          </a:p>
        </p:txBody>
      </p:sp>
    </p:spTree>
    <p:extLst>
      <p:ext uri="{BB962C8B-B14F-4D97-AF65-F5344CB8AC3E}">
        <p14:creationId xmlns:p14="http://schemas.microsoft.com/office/powerpoint/2010/main" val="140323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From Two Player to Multiplayer</a:t>
            </a:r>
            <a:endParaRPr lang="en-US" dirty="0"/>
          </a:p>
        </p:txBody>
      </p:sp>
      <p:sp>
        <p:nvSpPr>
          <p:cNvPr id="3" name="Slide Number Placeholder 2"/>
          <p:cNvSpPr>
            <a:spLocks noGrp="1"/>
          </p:cNvSpPr>
          <p:nvPr>
            <p:ph type="sldNum" sz="quarter" idx="10"/>
          </p:nvPr>
        </p:nvSpPr>
        <p:spPr/>
        <p:txBody>
          <a:bodyPr/>
          <a:lstStyle/>
          <a:p>
            <a:fld id="{11D0641D-6455-4374-9517-F3B790035A30}" type="slidenum">
              <a:rPr lang="en-US" smtClean="0"/>
              <a:t>5</a:t>
            </a:fld>
            <a:endParaRPr lang="en-US"/>
          </a:p>
        </p:txBody>
      </p:sp>
      <p:grpSp>
        <p:nvGrpSpPr>
          <p:cNvPr id="5" name="Group 4"/>
          <p:cNvGrpSpPr/>
          <p:nvPr/>
        </p:nvGrpSpPr>
        <p:grpSpPr>
          <a:xfrm>
            <a:off x="772605" y="881336"/>
            <a:ext cx="8047867" cy="5976664"/>
            <a:chOff x="772605" y="620688"/>
            <a:chExt cx="8047867" cy="5976664"/>
          </a:xfrm>
        </p:grpSpPr>
        <p:sp>
          <p:nvSpPr>
            <p:cNvPr id="6" name="Freeform 5"/>
            <p:cNvSpPr/>
            <p:nvPr/>
          </p:nvSpPr>
          <p:spPr>
            <a:xfrm>
              <a:off x="2339752" y="620688"/>
              <a:ext cx="6480720" cy="5976664"/>
            </a:xfrm>
            <a:custGeom>
              <a:avLst/>
              <a:gdLst>
                <a:gd name="connsiteX0" fmla="*/ 2116052 w 4671160"/>
                <a:gd name="connsiteY0" fmla="*/ 261424 h 4771483"/>
                <a:gd name="connsiteX1" fmla="*/ 3419751 w 4671160"/>
                <a:gd name="connsiteY1" fmla="*/ 16980 h 4771483"/>
                <a:gd name="connsiteX2" fmla="*/ 4433739 w 4671160"/>
                <a:gd name="connsiteY2" fmla="*/ 732204 h 4771483"/>
                <a:gd name="connsiteX3" fmla="*/ 4632915 w 4671160"/>
                <a:gd name="connsiteY3" fmla="*/ 1999689 h 4771483"/>
                <a:gd name="connsiteX4" fmla="*/ 3854317 w 4671160"/>
                <a:gd name="connsiteY4" fmla="*/ 3484457 h 4771483"/>
                <a:gd name="connsiteX5" fmla="*/ 3700408 w 4671160"/>
                <a:gd name="connsiteY5" fmla="*/ 4543713 h 4771483"/>
                <a:gd name="connsiteX6" fmla="*/ 1844448 w 4671160"/>
                <a:gd name="connsiteY6" fmla="*/ 4643301 h 4771483"/>
                <a:gd name="connsiteX7" fmla="*/ 866673 w 4671160"/>
                <a:gd name="connsiteY7" fmla="*/ 3058945 h 4771483"/>
                <a:gd name="connsiteX8" fmla="*/ 6594 w 4671160"/>
                <a:gd name="connsiteY8" fmla="*/ 2325614 h 4771483"/>
                <a:gd name="connsiteX9" fmla="*/ 513588 w 4671160"/>
                <a:gd name="connsiteY9" fmla="*/ 1012861 h 4771483"/>
                <a:gd name="connsiteX10" fmla="*/ 1310293 w 4671160"/>
                <a:gd name="connsiteY10" fmla="*/ 677883 h 4771483"/>
                <a:gd name="connsiteX11" fmla="*/ 2116052 w 4671160"/>
                <a:gd name="connsiteY11" fmla="*/ 261424 h 477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1160" h="4771483">
                  <a:moveTo>
                    <a:pt x="2116052" y="261424"/>
                  </a:moveTo>
                  <a:cubicBezTo>
                    <a:pt x="2467628" y="151273"/>
                    <a:pt x="3033470" y="-61483"/>
                    <a:pt x="3419751" y="16980"/>
                  </a:cubicBezTo>
                  <a:cubicBezTo>
                    <a:pt x="3806032" y="95443"/>
                    <a:pt x="4231545" y="401753"/>
                    <a:pt x="4433739" y="732204"/>
                  </a:cubicBezTo>
                  <a:cubicBezTo>
                    <a:pt x="4635933" y="1062656"/>
                    <a:pt x="4729485" y="1540980"/>
                    <a:pt x="4632915" y="1999689"/>
                  </a:cubicBezTo>
                  <a:cubicBezTo>
                    <a:pt x="4536345" y="2458398"/>
                    <a:pt x="4009735" y="3060453"/>
                    <a:pt x="3854317" y="3484457"/>
                  </a:cubicBezTo>
                  <a:cubicBezTo>
                    <a:pt x="3698899" y="3908461"/>
                    <a:pt x="4035386" y="4350572"/>
                    <a:pt x="3700408" y="4543713"/>
                  </a:cubicBezTo>
                  <a:cubicBezTo>
                    <a:pt x="3365430" y="4736854"/>
                    <a:pt x="2316737" y="4890762"/>
                    <a:pt x="1844448" y="4643301"/>
                  </a:cubicBezTo>
                  <a:cubicBezTo>
                    <a:pt x="1372159" y="4395840"/>
                    <a:pt x="1172982" y="3445226"/>
                    <a:pt x="866673" y="3058945"/>
                  </a:cubicBezTo>
                  <a:cubicBezTo>
                    <a:pt x="560364" y="2672664"/>
                    <a:pt x="65441" y="2666628"/>
                    <a:pt x="6594" y="2325614"/>
                  </a:cubicBezTo>
                  <a:cubicBezTo>
                    <a:pt x="-52253" y="1984600"/>
                    <a:pt x="296305" y="1287483"/>
                    <a:pt x="513588" y="1012861"/>
                  </a:cubicBezTo>
                  <a:cubicBezTo>
                    <a:pt x="730871" y="738239"/>
                    <a:pt x="1043216" y="801614"/>
                    <a:pt x="1310293" y="677883"/>
                  </a:cubicBezTo>
                  <a:cubicBezTo>
                    <a:pt x="1577370" y="554152"/>
                    <a:pt x="1764476" y="371575"/>
                    <a:pt x="2116052" y="261424"/>
                  </a:cubicBez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7" name="Oval 6"/>
            <p:cNvSpPr/>
            <p:nvPr/>
          </p:nvSpPr>
          <p:spPr>
            <a:xfrm rot="1977258" flipH="1">
              <a:off x="5785395" y="3825900"/>
              <a:ext cx="1580657" cy="432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8" name="Oval 7"/>
            <p:cNvSpPr/>
            <p:nvPr/>
          </p:nvSpPr>
          <p:spPr>
            <a:xfrm>
              <a:off x="4355976" y="1913059"/>
              <a:ext cx="1104905" cy="57813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9" name="TextBox 8"/>
            <p:cNvSpPr txBox="1"/>
            <p:nvPr/>
          </p:nvSpPr>
          <p:spPr>
            <a:xfrm>
              <a:off x="1060605" y="1233796"/>
              <a:ext cx="1512168" cy="1200329"/>
            </a:xfrm>
            <a:prstGeom prst="rect">
              <a:avLst/>
            </a:prstGeom>
            <a:noFill/>
          </p:spPr>
          <p:txBody>
            <a:bodyPr wrap="square" rtlCol="0">
              <a:spAutoFit/>
            </a:bodyPr>
            <a:lstStyle/>
            <a:p>
              <a:r>
                <a:rPr lang="en-CA" dirty="0" smtClean="0"/>
                <a:t>= target</a:t>
              </a:r>
            </a:p>
            <a:p>
              <a:r>
                <a:rPr lang="en-CA" dirty="0" smtClean="0"/>
                <a:t>= defender</a:t>
              </a:r>
            </a:p>
            <a:p>
              <a:r>
                <a:rPr lang="en-CA" dirty="0" smtClean="0"/>
                <a:t>= attacker</a:t>
              </a:r>
            </a:p>
            <a:p>
              <a:r>
                <a:rPr lang="en-CA" dirty="0" smtClean="0"/>
                <a:t>= obstacles</a:t>
              </a:r>
            </a:p>
          </p:txBody>
        </p:sp>
        <p:sp>
          <p:nvSpPr>
            <p:cNvPr id="10" name="Oval 9"/>
            <p:cNvSpPr/>
            <p:nvPr/>
          </p:nvSpPr>
          <p:spPr>
            <a:xfrm>
              <a:off x="772605" y="1268760"/>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sp>
          <p:nvSpPr>
            <p:cNvPr id="11" name="Oval 10"/>
            <p:cNvSpPr/>
            <p:nvPr/>
          </p:nvSpPr>
          <p:spPr>
            <a:xfrm>
              <a:off x="891855" y="1682137"/>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2" name="Oval 11"/>
            <p:cNvSpPr/>
            <p:nvPr/>
          </p:nvSpPr>
          <p:spPr>
            <a:xfrm>
              <a:off x="893160" y="1924965"/>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Oval 12"/>
            <p:cNvSpPr/>
            <p:nvPr/>
          </p:nvSpPr>
          <p:spPr>
            <a:xfrm>
              <a:off x="6804248" y="3212976"/>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sp>
          <p:nvSpPr>
            <p:cNvPr id="14" name="Oval 13"/>
            <p:cNvSpPr/>
            <p:nvPr/>
          </p:nvSpPr>
          <p:spPr>
            <a:xfrm>
              <a:off x="3851920" y="3065167"/>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Oval 14"/>
            <p:cNvSpPr/>
            <p:nvPr/>
          </p:nvSpPr>
          <p:spPr>
            <a:xfrm>
              <a:off x="6590784" y="2112126"/>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6" name="Oval 15"/>
            <p:cNvSpPr/>
            <p:nvPr/>
          </p:nvSpPr>
          <p:spPr>
            <a:xfrm>
              <a:off x="5105075" y="3134292"/>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Oval 16"/>
            <p:cNvSpPr/>
            <p:nvPr/>
          </p:nvSpPr>
          <p:spPr>
            <a:xfrm>
              <a:off x="5118255" y="4941168"/>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Oval 17"/>
            <p:cNvSpPr/>
            <p:nvPr/>
          </p:nvSpPr>
          <p:spPr>
            <a:xfrm>
              <a:off x="6673302" y="4653136"/>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9" name="Oval 18"/>
            <p:cNvSpPr/>
            <p:nvPr/>
          </p:nvSpPr>
          <p:spPr>
            <a:xfrm>
              <a:off x="7956376" y="2284049"/>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0" name="Oval 19"/>
            <p:cNvSpPr/>
            <p:nvPr/>
          </p:nvSpPr>
          <p:spPr>
            <a:xfrm>
              <a:off x="6143661" y="133516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1" name="Oval 20"/>
            <p:cNvSpPr/>
            <p:nvPr/>
          </p:nvSpPr>
          <p:spPr>
            <a:xfrm>
              <a:off x="7668344" y="308929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22" name="Straight Arrow Connector 21"/>
            <p:cNvCxnSpPr>
              <a:stCxn id="15" idx="3"/>
              <a:endCxn id="18" idx="0"/>
            </p:cNvCxnSpPr>
            <p:nvPr/>
          </p:nvCxnSpPr>
          <p:spPr>
            <a:xfrm>
              <a:off x="6603964" y="2188946"/>
              <a:ext cx="114338" cy="246419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2"/>
              <a:endCxn id="17" idx="7"/>
            </p:cNvCxnSpPr>
            <p:nvPr/>
          </p:nvCxnSpPr>
          <p:spPr>
            <a:xfrm flipH="1">
              <a:off x="5195075" y="2157126"/>
              <a:ext cx="1395709" cy="2797222"/>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3"/>
              <a:endCxn id="16" idx="7"/>
            </p:cNvCxnSpPr>
            <p:nvPr/>
          </p:nvCxnSpPr>
          <p:spPr>
            <a:xfrm flipH="1">
              <a:off x="5181895" y="2360869"/>
              <a:ext cx="2787661" cy="786603"/>
            </a:xfrm>
            <a:prstGeom prst="straightConnector1">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25" name="Straight Arrow Connector 24"/>
            <p:cNvCxnSpPr>
              <a:stCxn id="20" idx="3"/>
              <a:endCxn id="17" idx="7"/>
            </p:cNvCxnSpPr>
            <p:nvPr/>
          </p:nvCxnSpPr>
          <p:spPr>
            <a:xfrm flipH="1">
              <a:off x="5195075" y="1411982"/>
              <a:ext cx="961766" cy="3542366"/>
            </a:xfrm>
            <a:prstGeom prst="straightConnector1">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a:stCxn id="20" idx="2"/>
              <a:endCxn id="14" idx="6"/>
            </p:cNvCxnSpPr>
            <p:nvPr/>
          </p:nvCxnSpPr>
          <p:spPr>
            <a:xfrm flipH="1">
              <a:off x="3941920" y="1380162"/>
              <a:ext cx="2201741" cy="1730005"/>
            </a:xfrm>
            <a:prstGeom prst="straightConnector1">
              <a:avLst/>
            </a:prstGeom>
            <a:ln>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7" name="Straight Arrow Connector 26"/>
            <p:cNvCxnSpPr>
              <a:stCxn id="21" idx="2"/>
              <a:endCxn id="16" idx="6"/>
            </p:cNvCxnSpPr>
            <p:nvPr/>
          </p:nvCxnSpPr>
          <p:spPr>
            <a:xfrm flipH="1">
              <a:off x="5195075" y="3134292"/>
              <a:ext cx="2473269" cy="45000"/>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cxnSp>
          <p:nvCxnSpPr>
            <p:cNvPr id="28" name="Straight Arrow Connector 27"/>
            <p:cNvCxnSpPr>
              <a:stCxn id="21" idx="3"/>
              <a:endCxn id="18" idx="7"/>
            </p:cNvCxnSpPr>
            <p:nvPr/>
          </p:nvCxnSpPr>
          <p:spPr>
            <a:xfrm flipH="1">
              <a:off x="6750122" y="3166112"/>
              <a:ext cx="931402" cy="1500204"/>
            </a:xfrm>
            <a:prstGeom prst="straightConnector1">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
          <p:nvSpPr>
            <p:cNvPr id="29" name="Oval 28"/>
            <p:cNvSpPr/>
            <p:nvPr/>
          </p:nvSpPr>
          <p:spPr>
            <a:xfrm>
              <a:off x="842556" y="2123624"/>
              <a:ext cx="216024"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grpSp>
      <p:sp>
        <p:nvSpPr>
          <p:cNvPr id="4" name="TextBox 3"/>
          <p:cNvSpPr txBox="1"/>
          <p:nvPr/>
        </p:nvSpPr>
        <p:spPr>
          <a:xfrm>
            <a:off x="457200" y="4913784"/>
            <a:ext cx="2971800" cy="1200329"/>
          </a:xfrm>
          <a:prstGeom prst="rect">
            <a:avLst/>
          </a:prstGeom>
          <a:noFill/>
        </p:spPr>
        <p:txBody>
          <a:bodyPr wrap="square" rtlCol="0">
            <a:spAutoFit/>
          </a:bodyPr>
          <a:lstStyle/>
          <a:p>
            <a:r>
              <a:rPr lang="en-US" dirty="0" smtClean="0"/>
              <a:t>Use the two player game as a building block:</a:t>
            </a:r>
          </a:p>
          <a:p>
            <a:r>
              <a:rPr lang="en-US" dirty="0" smtClean="0"/>
              <a:t>- Construct a graph based on attacker-defender pairs</a:t>
            </a:r>
            <a:endParaRPr lang="en-US" dirty="0"/>
          </a:p>
        </p:txBody>
      </p:sp>
    </p:spTree>
    <p:extLst>
      <p:ext uri="{BB962C8B-B14F-4D97-AF65-F5344CB8AC3E}">
        <p14:creationId xmlns:p14="http://schemas.microsoft.com/office/powerpoint/2010/main" val="31907207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72605" y="881336"/>
            <a:ext cx="8047867" cy="5976664"/>
            <a:chOff x="772605" y="620688"/>
            <a:chExt cx="8047867" cy="5976664"/>
          </a:xfrm>
        </p:grpSpPr>
        <p:sp>
          <p:nvSpPr>
            <p:cNvPr id="6" name="Freeform 5"/>
            <p:cNvSpPr/>
            <p:nvPr/>
          </p:nvSpPr>
          <p:spPr>
            <a:xfrm>
              <a:off x="2339752" y="620688"/>
              <a:ext cx="6480720" cy="5976664"/>
            </a:xfrm>
            <a:custGeom>
              <a:avLst/>
              <a:gdLst>
                <a:gd name="connsiteX0" fmla="*/ 2116052 w 4671160"/>
                <a:gd name="connsiteY0" fmla="*/ 261424 h 4771483"/>
                <a:gd name="connsiteX1" fmla="*/ 3419751 w 4671160"/>
                <a:gd name="connsiteY1" fmla="*/ 16980 h 4771483"/>
                <a:gd name="connsiteX2" fmla="*/ 4433739 w 4671160"/>
                <a:gd name="connsiteY2" fmla="*/ 732204 h 4771483"/>
                <a:gd name="connsiteX3" fmla="*/ 4632915 w 4671160"/>
                <a:gd name="connsiteY3" fmla="*/ 1999689 h 4771483"/>
                <a:gd name="connsiteX4" fmla="*/ 3854317 w 4671160"/>
                <a:gd name="connsiteY4" fmla="*/ 3484457 h 4771483"/>
                <a:gd name="connsiteX5" fmla="*/ 3700408 w 4671160"/>
                <a:gd name="connsiteY5" fmla="*/ 4543713 h 4771483"/>
                <a:gd name="connsiteX6" fmla="*/ 1844448 w 4671160"/>
                <a:gd name="connsiteY6" fmla="*/ 4643301 h 4771483"/>
                <a:gd name="connsiteX7" fmla="*/ 866673 w 4671160"/>
                <a:gd name="connsiteY7" fmla="*/ 3058945 h 4771483"/>
                <a:gd name="connsiteX8" fmla="*/ 6594 w 4671160"/>
                <a:gd name="connsiteY8" fmla="*/ 2325614 h 4771483"/>
                <a:gd name="connsiteX9" fmla="*/ 513588 w 4671160"/>
                <a:gd name="connsiteY9" fmla="*/ 1012861 h 4771483"/>
                <a:gd name="connsiteX10" fmla="*/ 1310293 w 4671160"/>
                <a:gd name="connsiteY10" fmla="*/ 677883 h 4771483"/>
                <a:gd name="connsiteX11" fmla="*/ 2116052 w 4671160"/>
                <a:gd name="connsiteY11" fmla="*/ 261424 h 477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1160" h="4771483">
                  <a:moveTo>
                    <a:pt x="2116052" y="261424"/>
                  </a:moveTo>
                  <a:cubicBezTo>
                    <a:pt x="2467628" y="151273"/>
                    <a:pt x="3033470" y="-61483"/>
                    <a:pt x="3419751" y="16980"/>
                  </a:cubicBezTo>
                  <a:cubicBezTo>
                    <a:pt x="3806032" y="95443"/>
                    <a:pt x="4231545" y="401753"/>
                    <a:pt x="4433739" y="732204"/>
                  </a:cubicBezTo>
                  <a:cubicBezTo>
                    <a:pt x="4635933" y="1062656"/>
                    <a:pt x="4729485" y="1540980"/>
                    <a:pt x="4632915" y="1999689"/>
                  </a:cubicBezTo>
                  <a:cubicBezTo>
                    <a:pt x="4536345" y="2458398"/>
                    <a:pt x="4009735" y="3060453"/>
                    <a:pt x="3854317" y="3484457"/>
                  </a:cubicBezTo>
                  <a:cubicBezTo>
                    <a:pt x="3698899" y="3908461"/>
                    <a:pt x="4035386" y="4350572"/>
                    <a:pt x="3700408" y="4543713"/>
                  </a:cubicBezTo>
                  <a:cubicBezTo>
                    <a:pt x="3365430" y="4736854"/>
                    <a:pt x="2316737" y="4890762"/>
                    <a:pt x="1844448" y="4643301"/>
                  </a:cubicBezTo>
                  <a:cubicBezTo>
                    <a:pt x="1372159" y="4395840"/>
                    <a:pt x="1172982" y="3445226"/>
                    <a:pt x="866673" y="3058945"/>
                  </a:cubicBezTo>
                  <a:cubicBezTo>
                    <a:pt x="560364" y="2672664"/>
                    <a:pt x="65441" y="2666628"/>
                    <a:pt x="6594" y="2325614"/>
                  </a:cubicBezTo>
                  <a:cubicBezTo>
                    <a:pt x="-52253" y="1984600"/>
                    <a:pt x="296305" y="1287483"/>
                    <a:pt x="513588" y="1012861"/>
                  </a:cubicBezTo>
                  <a:cubicBezTo>
                    <a:pt x="730871" y="738239"/>
                    <a:pt x="1043216" y="801614"/>
                    <a:pt x="1310293" y="677883"/>
                  </a:cubicBezTo>
                  <a:cubicBezTo>
                    <a:pt x="1577370" y="554152"/>
                    <a:pt x="1764476" y="371575"/>
                    <a:pt x="2116052" y="261424"/>
                  </a:cubicBez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a:p>
          </p:txBody>
        </p:sp>
        <p:sp>
          <p:nvSpPr>
            <p:cNvPr id="7" name="Oval 6"/>
            <p:cNvSpPr/>
            <p:nvPr/>
          </p:nvSpPr>
          <p:spPr>
            <a:xfrm rot="1977258" flipH="1">
              <a:off x="5785395" y="3825900"/>
              <a:ext cx="1580657" cy="4320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8" name="Oval 7"/>
            <p:cNvSpPr/>
            <p:nvPr/>
          </p:nvSpPr>
          <p:spPr>
            <a:xfrm>
              <a:off x="4355976" y="1913059"/>
              <a:ext cx="1104905" cy="578133"/>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sp>
          <p:nvSpPr>
            <p:cNvPr id="9" name="TextBox 8"/>
            <p:cNvSpPr txBox="1"/>
            <p:nvPr/>
          </p:nvSpPr>
          <p:spPr>
            <a:xfrm>
              <a:off x="1060605" y="1233796"/>
              <a:ext cx="1512168" cy="1200329"/>
            </a:xfrm>
            <a:prstGeom prst="rect">
              <a:avLst/>
            </a:prstGeom>
            <a:noFill/>
          </p:spPr>
          <p:txBody>
            <a:bodyPr wrap="square" rtlCol="0">
              <a:spAutoFit/>
            </a:bodyPr>
            <a:lstStyle/>
            <a:p>
              <a:r>
                <a:rPr lang="en-CA" dirty="0" smtClean="0"/>
                <a:t>= target</a:t>
              </a:r>
            </a:p>
            <a:p>
              <a:r>
                <a:rPr lang="en-CA" dirty="0" smtClean="0"/>
                <a:t>= defender</a:t>
              </a:r>
            </a:p>
            <a:p>
              <a:r>
                <a:rPr lang="en-CA" dirty="0" smtClean="0"/>
                <a:t>= attacker</a:t>
              </a:r>
            </a:p>
            <a:p>
              <a:r>
                <a:rPr lang="en-CA" dirty="0" smtClean="0"/>
                <a:t>= obstacles</a:t>
              </a:r>
            </a:p>
          </p:txBody>
        </p:sp>
        <p:sp>
          <p:nvSpPr>
            <p:cNvPr id="10" name="Oval 9"/>
            <p:cNvSpPr/>
            <p:nvPr/>
          </p:nvSpPr>
          <p:spPr>
            <a:xfrm>
              <a:off x="772605" y="1268760"/>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sp>
          <p:nvSpPr>
            <p:cNvPr id="11" name="Oval 10"/>
            <p:cNvSpPr/>
            <p:nvPr/>
          </p:nvSpPr>
          <p:spPr>
            <a:xfrm>
              <a:off x="891855" y="1682137"/>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2" name="Oval 11"/>
            <p:cNvSpPr/>
            <p:nvPr/>
          </p:nvSpPr>
          <p:spPr>
            <a:xfrm>
              <a:off x="893160" y="1924965"/>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3" name="Oval 12"/>
            <p:cNvSpPr/>
            <p:nvPr/>
          </p:nvSpPr>
          <p:spPr>
            <a:xfrm>
              <a:off x="6804248" y="3212976"/>
              <a:ext cx="288000" cy="2880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sp>
          <p:nvSpPr>
            <p:cNvPr id="14" name="Oval 13"/>
            <p:cNvSpPr/>
            <p:nvPr/>
          </p:nvSpPr>
          <p:spPr>
            <a:xfrm>
              <a:off x="3851920" y="3065167"/>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5" name="Oval 14"/>
            <p:cNvSpPr/>
            <p:nvPr/>
          </p:nvSpPr>
          <p:spPr>
            <a:xfrm>
              <a:off x="6590784" y="2112126"/>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16" name="Oval 15"/>
            <p:cNvSpPr/>
            <p:nvPr/>
          </p:nvSpPr>
          <p:spPr>
            <a:xfrm>
              <a:off x="5105075" y="3134292"/>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7" name="Oval 16"/>
            <p:cNvSpPr/>
            <p:nvPr/>
          </p:nvSpPr>
          <p:spPr>
            <a:xfrm>
              <a:off x="5118255" y="4941168"/>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8" name="Oval 17"/>
            <p:cNvSpPr/>
            <p:nvPr/>
          </p:nvSpPr>
          <p:spPr>
            <a:xfrm>
              <a:off x="6673302" y="4653136"/>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19" name="Oval 18"/>
            <p:cNvSpPr/>
            <p:nvPr/>
          </p:nvSpPr>
          <p:spPr>
            <a:xfrm>
              <a:off x="7956376" y="2284049"/>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0" name="Oval 19"/>
            <p:cNvSpPr/>
            <p:nvPr/>
          </p:nvSpPr>
          <p:spPr>
            <a:xfrm>
              <a:off x="6143661" y="133516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21" name="Oval 20"/>
            <p:cNvSpPr/>
            <p:nvPr/>
          </p:nvSpPr>
          <p:spPr>
            <a:xfrm>
              <a:off x="7668344" y="3089292"/>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22" name="Straight Arrow Connector 21"/>
            <p:cNvCxnSpPr>
              <a:stCxn id="15" idx="2"/>
              <a:endCxn id="17" idx="7"/>
            </p:cNvCxnSpPr>
            <p:nvPr/>
          </p:nvCxnSpPr>
          <p:spPr>
            <a:xfrm flipH="1">
              <a:off x="5195075" y="2157126"/>
              <a:ext cx="1395709" cy="2797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9" idx="3"/>
              <a:endCxn id="16" idx="7"/>
            </p:cNvCxnSpPr>
            <p:nvPr/>
          </p:nvCxnSpPr>
          <p:spPr>
            <a:xfrm flipH="1">
              <a:off x="5181895" y="2360869"/>
              <a:ext cx="2787661" cy="786603"/>
            </a:xfrm>
            <a:prstGeom prst="straightConnector1">
              <a:avLst/>
            </a:prstGeom>
            <a:ln>
              <a:tailEnd type="arrow"/>
            </a:ln>
          </p:spPr>
          <p:style>
            <a:lnRef idx="1">
              <a:schemeClr val="accent5"/>
            </a:lnRef>
            <a:fillRef idx="0">
              <a:schemeClr val="accent5"/>
            </a:fillRef>
            <a:effectRef idx="0">
              <a:schemeClr val="accent5"/>
            </a:effectRef>
            <a:fontRef idx="minor">
              <a:schemeClr val="tx1"/>
            </a:fontRef>
          </p:style>
        </p:cxnSp>
        <p:cxnSp>
          <p:nvCxnSpPr>
            <p:cNvPr id="24" name="Straight Arrow Connector 23"/>
            <p:cNvCxnSpPr>
              <a:stCxn id="20" idx="2"/>
              <a:endCxn id="14" idx="6"/>
            </p:cNvCxnSpPr>
            <p:nvPr/>
          </p:nvCxnSpPr>
          <p:spPr>
            <a:xfrm flipH="1">
              <a:off x="3941920" y="1380162"/>
              <a:ext cx="2201741" cy="173000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a:stCxn id="21" idx="3"/>
              <a:endCxn id="18" idx="7"/>
            </p:cNvCxnSpPr>
            <p:nvPr/>
          </p:nvCxnSpPr>
          <p:spPr>
            <a:xfrm flipH="1">
              <a:off x="6750122" y="3166112"/>
              <a:ext cx="931402" cy="1500204"/>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26" name="Oval 25"/>
            <p:cNvSpPr/>
            <p:nvPr/>
          </p:nvSpPr>
          <p:spPr>
            <a:xfrm>
              <a:off x="842556" y="2123624"/>
              <a:ext cx="216024"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CA"/>
            </a:p>
          </p:txBody>
        </p:sp>
      </p:grpSp>
      <p:sp>
        <p:nvSpPr>
          <p:cNvPr id="28" name="Title 1"/>
          <p:cNvSpPr>
            <a:spLocks noGrp="1"/>
          </p:cNvSpPr>
          <p:nvPr>
            <p:ph type="title"/>
          </p:nvPr>
        </p:nvSpPr>
        <p:spPr>
          <a:xfrm>
            <a:off x="457200" y="0"/>
            <a:ext cx="8229600" cy="1143000"/>
          </a:xfrm>
        </p:spPr>
        <p:txBody>
          <a:bodyPr/>
          <a:lstStyle/>
          <a:p>
            <a:r>
              <a:rPr lang="en-US" dirty="0" smtClean="0"/>
              <a:t>Maximum Matching</a:t>
            </a:r>
            <a:endParaRPr lang="en-US" dirty="0"/>
          </a:p>
        </p:txBody>
      </p:sp>
      <p:sp>
        <p:nvSpPr>
          <p:cNvPr id="2" name="Slide Number Placeholder 1"/>
          <p:cNvSpPr>
            <a:spLocks noGrp="1"/>
          </p:cNvSpPr>
          <p:nvPr>
            <p:ph type="sldNum" sz="quarter" idx="10"/>
          </p:nvPr>
        </p:nvSpPr>
        <p:spPr/>
        <p:txBody>
          <a:bodyPr/>
          <a:lstStyle/>
          <a:p>
            <a:fld id="{11D0641D-6455-4374-9517-F3B790035A30}" type="slidenum">
              <a:rPr lang="en-US" smtClean="0"/>
              <a:t>6</a:t>
            </a:fld>
            <a:endParaRPr lang="en-US"/>
          </a:p>
        </p:txBody>
      </p:sp>
    </p:spTree>
    <p:extLst>
      <p:ext uri="{BB962C8B-B14F-4D97-AF65-F5344CB8AC3E}">
        <p14:creationId xmlns:p14="http://schemas.microsoft.com/office/powerpoint/2010/main" val="4045041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3328"/>
            <a:ext cx="8194675" cy="564257"/>
          </a:xfrm>
        </p:spPr>
        <p:txBody>
          <a:bodyPr>
            <a:normAutofit fontScale="90000"/>
          </a:bodyPr>
          <a:lstStyle/>
          <a:p>
            <a:r>
              <a:rPr lang="en-US" dirty="0" smtClean="0"/>
              <a:t>Maximum Matching</a:t>
            </a:r>
            <a:endParaRPr lang="en-US" dirty="0"/>
          </a:p>
        </p:txBody>
      </p:sp>
      <p:pic>
        <p:nvPicPr>
          <p:cNvPr id="5" name="OLGameModified_timeVarying1.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236663" y="1169988"/>
            <a:ext cx="6669087" cy="5002212"/>
          </a:xfrm>
        </p:spPr>
      </p:pic>
      <p:sp>
        <p:nvSpPr>
          <p:cNvPr id="4" name="Slide Number Placeholder 3"/>
          <p:cNvSpPr>
            <a:spLocks noGrp="1"/>
          </p:cNvSpPr>
          <p:nvPr>
            <p:ph type="sldNum" sz="quarter" idx="10"/>
          </p:nvPr>
        </p:nvSpPr>
        <p:spPr/>
        <p:txBody>
          <a:bodyPr/>
          <a:lstStyle/>
          <a:p>
            <a:fld id="{11D0641D-6455-4374-9517-F3B790035A30}" type="slidenum">
              <a:rPr lang="en-US" smtClean="0"/>
              <a:t>7</a:t>
            </a:fld>
            <a:endParaRPr lang="en-US"/>
          </a:p>
        </p:txBody>
      </p:sp>
    </p:spTree>
    <p:extLst>
      <p:ext uri="{BB962C8B-B14F-4D97-AF65-F5344CB8AC3E}">
        <p14:creationId xmlns:p14="http://schemas.microsoft.com/office/powerpoint/2010/main" val="101505551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Research</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US" dirty="0" smtClean="0"/>
                  <a:t>Efficient computation of approximate solutions of the 1 vs. 1 game</a:t>
                </a:r>
              </a:p>
              <a:p>
                <a:pPr lvl="1"/>
                <a:r>
                  <a:rPr lang="en-US" dirty="0" smtClean="0"/>
                  <a:t>Path defense</a:t>
                </a:r>
                <a:r>
                  <a:rPr lang="en-US" dirty="0"/>
                  <a:t> </a:t>
                </a:r>
                <a:r>
                  <a:rPr lang="en-US" dirty="0" smtClean="0"/>
                  <a:t>solution: </a:t>
                </a:r>
                <a14:m>
                  <m:oMath xmlns:m="http://schemas.openxmlformats.org/officeDocument/2006/math">
                    <m:r>
                      <a:rPr lang="en-US" b="0" i="1" smtClean="0">
                        <a:latin typeface="Cambria Math"/>
                      </a:rPr>
                      <m:t>𝑂</m:t>
                    </m:r>
                    <m:d>
                      <m:dPr>
                        <m:ctrlPr>
                          <a:rPr lang="en-US" b="0" i="1" smtClean="0">
                            <a:latin typeface="Cambria Math"/>
                          </a:rPr>
                        </m:ctrlPr>
                      </m:dPr>
                      <m:e>
                        <m:sSup>
                          <m:sSupPr>
                            <m:ctrlPr>
                              <a:rPr lang="en-US" b="0" i="1" smtClean="0">
                                <a:latin typeface="Cambria Math"/>
                              </a:rPr>
                            </m:ctrlPr>
                          </m:sSupPr>
                          <m:e>
                            <m:r>
                              <a:rPr lang="en-US" b="0" i="1" smtClean="0">
                                <a:latin typeface="Cambria Math"/>
                              </a:rPr>
                              <m:t>𝑁</m:t>
                            </m:r>
                          </m:e>
                          <m:sup>
                            <m:r>
                              <a:rPr lang="en-US" b="0" i="1" smtClean="0">
                                <a:latin typeface="Cambria Math"/>
                              </a:rPr>
                              <m:t>2</m:t>
                            </m:r>
                          </m:sup>
                        </m:sSup>
                      </m:e>
                    </m:d>
                    <m:r>
                      <a:rPr lang="en-US" b="0" i="1" smtClean="0">
                        <a:latin typeface="Cambria Math"/>
                      </a:rPr>
                      <m:t>→</m:t>
                    </m:r>
                    <m:r>
                      <a:rPr lang="en-US" b="0" i="1" smtClean="0">
                        <a:latin typeface="Cambria Math"/>
                      </a:rPr>
                      <m:t>𝑂</m:t>
                    </m:r>
                    <m:d>
                      <m:dPr>
                        <m:ctrlPr>
                          <a:rPr lang="en-US" b="0" i="1" smtClean="0">
                            <a:latin typeface="Cambria Math"/>
                          </a:rPr>
                        </m:ctrlPr>
                      </m:dPr>
                      <m:e>
                        <m:r>
                          <a:rPr lang="en-US" b="0" i="1" smtClean="0">
                            <a:latin typeface="Cambria Math"/>
                          </a:rPr>
                          <m:t>𝑁</m:t>
                        </m:r>
                      </m:e>
                    </m:d>
                  </m:oMath>
                </a14:m>
                <a:r>
                  <a:rPr lang="en-US" dirty="0" smtClean="0"/>
                  <a:t> with 100x smaller constants</a:t>
                </a:r>
              </a:p>
              <a:p>
                <a:endParaRPr lang="en-US" dirty="0"/>
              </a:p>
              <a:p>
                <a:r>
                  <a:rPr lang="en-US" dirty="0" smtClean="0"/>
                  <a:t>Ways </a:t>
                </a:r>
                <a:r>
                  <a:rPr lang="en-US" dirty="0" smtClean="0"/>
                  <a:t>to encourage a larger maximum matching in the N vs. N game</a:t>
                </a:r>
              </a:p>
              <a:p>
                <a:endParaRPr lang="en-US" dirty="0" smtClean="0"/>
              </a:p>
              <a:p>
                <a:r>
                  <a:rPr lang="en-US" dirty="0" smtClean="0"/>
                  <a:t>2 </a:t>
                </a:r>
                <a:r>
                  <a:rPr lang="en-US" dirty="0" smtClean="0"/>
                  <a:t>defenders vs. 1 attacker / 2 attackers vs. 1 defender</a:t>
                </a:r>
              </a:p>
              <a:p>
                <a:pPr lvl="1"/>
                <a:r>
                  <a:rPr lang="en-US" dirty="0" smtClean="0"/>
                  <a:t>Can also be building blocks for solving larger problems</a:t>
                </a:r>
                <a:br>
                  <a:rPr lang="en-US" dirty="0" smtClean="0"/>
                </a:br>
                <a:endParaRPr lang="en-US" dirty="0" smtClean="0"/>
              </a:p>
              <a:p>
                <a:r>
                  <a:rPr lang="en-US" dirty="0" smtClean="0"/>
                  <a:t>General </a:t>
                </a:r>
                <a:r>
                  <a:rPr lang="en-US" dirty="0" smtClean="0"/>
                  <a:t>dynamics (</a:t>
                </a:r>
                <a:r>
                  <a:rPr lang="en-US" dirty="0" err="1" smtClean="0"/>
                  <a:t>eg</a:t>
                </a:r>
                <a:r>
                  <a:rPr lang="en-US" dirty="0" smtClean="0"/>
                  <a:t>. </a:t>
                </a:r>
                <a:r>
                  <a:rPr lang="en-US" dirty="0" err="1" smtClean="0"/>
                  <a:t>Dubins</a:t>
                </a:r>
                <a:r>
                  <a:rPr lang="en-US" dirty="0" smtClean="0"/>
                  <a:t> car</a:t>
                </a:r>
                <a:r>
                  <a:rPr lang="en-US" dirty="0" smtClean="0"/>
                  <a:t>)</a:t>
                </a:r>
              </a:p>
              <a:p>
                <a:pPr lvl="1"/>
                <a:r>
                  <a:rPr lang="en-US" dirty="0" smtClean="0"/>
                  <a:t>Larger state space</a:t>
                </a:r>
                <a:endParaRPr lang="en-US" dirty="0"/>
              </a:p>
              <a:p>
                <a:endParaRPr lang="en-US" dirty="0"/>
              </a:p>
              <a:p>
                <a:pPr marL="0" indent="0">
                  <a:buNone/>
                </a:pPr>
                <a:r>
                  <a:rPr lang="en-US" dirty="0" smtClean="0"/>
                  <a:t>Mo </a:t>
                </a:r>
                <a:r>
                  <a:rPr lang="en-US" dirty="0" smtClean="0"/>
                  <a:t>Chen, </a:t>
                </a:r>
                <a:r>
                  <a:rPr lang="en-US" dirty="0" smtClean="0"/>
                  <a:t>mochen72@berkeley.edu</a:t>
                </a:r>
                <a:endParaRPr lang="en-US" dirty="0" smtClean="0"/>
              </a:p>
              <a:p>
                <a:pPr marL="0" indent="0">
                  <a:buNone/>
                </a:pPr>
                <a:endParaRPr lang="en-US" dirty="0" smtClean="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89" t="-2156" r="-222"/>
                </a:stretch>
              </a:blipFill>
            </p:spPr>
            <p:txBody>
              <a:bodyPr/>
              <a:lstStyle/>
              <a:p>
                <a:r>
                  <a:rPr lang="en-US">
                    <a:noFill/>
                  </a:rPr>
                  <a:t> </a:t>
                </a:r>
              </a:p>
            </p:txBody>
          </p:sp>
        </mc:Fallback>
      </mc:AlternateContent>
      <p:grpSp>
        <p:nvGrpSpPr>
          <p:cNvPr id="4" name="Group 3"/>
          <p:cNvGrpSpPr/>
          <p:nvPr/>
        </p:nvGrpSpPr>
        <p:grpSpPr>
          <a:xfrm>
            <a:off x="5867400" y="3733800"/>
            <a:ext cx="3124200" cy="3021674"/>
            <a:chOff x="2856239" y="1219200"/>
            <a:chExt cx="5754361" cy="5612474"/>
          </a:xfrm>
        </p:grpSpPr>
        <p:sp>
          <p:nvSpPr>
            <p:cNvPr id="5" name="Oval 4"/>
            <p:cNvSpPr/>
            <p:nvPr/>
          </p:nvSpPr>
          <p:spPr>
            <a:xfrm rot="10800000">
              <a:off x="2856239" y="1219200"/>
              <a:ext cx="5754361" cy="561247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endParaRPr>
            </a:p>
          </p:txBody>
        </p:sp>
        <p:sp>
          <p:nvSpPr>
            <p:cNvPr id="6" name="Oval 5"/>
            <p:cNvSpPr/>
            <p:nvPr/>
          </p:nvSpPr>
          <p:spPr>
            <a:xfrm>
              <a:off x="5782799" y="5602957"/>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7" name="Oval 6"/>
            <p:cNvSpPr/>
            <p:nvPr/>
          </p:nvSpPr>
          <p:spPr>
            <a:xfrm>
              <a:off x="4876800" y="2971800"/>
              <a:ext cx="90000" cy="9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cxnSp>
          <p:nvCxnSpPr>
            <p:cNvPr id="8" name="Straight Connector 7"/>
            <p:cNvCxnSpPr>
              <a:stCxn id="5" idx="6"/>
              <a:endCxn id="5" idx="2"/>
            </p:cNvCxnSpPr>
            <p:nvPr/>
          </p:nvCxnSpPr>
          <p:spPr>
            <a:xfrm>
              <a:off x="2856239" y="4025437"/>
              <a:ext cx="57543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endCxn id="5" idx="2"/>
            </p:cNvCxnSpPr>
            <p:nvPr/>
          </p:nvCxnSpPr>
          <p:spPr>
            <a:xfrm>
              <a:off x="5039220" y="4024271"/>
              <a:ext cx="3571380" cy="1166"/>
            </a:xfrm>
            <a:prstGeom prst="line">
              <a:avLst/>
            </a:prstGeom>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865918" y="5508291"/>
                  <a:ext cx="2882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𝐷</m:t>
                            </m:r>
                          </m:e>
                          <m:sub>
                            <m:r>
                              <a:rPr lang="en-US" b="0" i="1" smtClean="0">
                                <a:latin typeface="Cambria Math"/>
                              </a:rPr>
                              <m:t>1</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5865918" y="5508291"/>
                  <a:ext cx="288252" cy="369332"/>
                </a:xfrm>
                <a:prstGeom prst="rect">
                  <a:avLst/>
                </a:prstGeom>
                <a:blipFill rotWithShape="1">
                  <a:blip r:embed="rId4"/>
                  <a:stretch>
                    <a:fillRect r="-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572000" y="2754868"/>
                  <a:ext cx="2882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𝐴</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572000" y="2754868"/>
                  <a:ext cx="288252" cy="369332"/>
                </a:xfrm>
                <a:prstGeom prst="rect">
                  <a:avLst/>
                </a:prstGeom>
                <a:blipFill rotWithShape="1">
                  <a:blip r:embed="rId5"/>
                  <a:stretch>
                    <a:fillRect r="-10638"/>
                  </a:stretch>
                </a:blipFill>
              </p:spPr>
              <p:txBody>
                <a:bodyPr/>
                <a:lstStyle/>
                <a:p>
                  <a:r>
                    <a:rPr lang="en-US">
                      <a:noFill/>
                    </a:rPr>
                    <a:t> </a:t>
                  </a:r>
                </a:p>
              </p:txBody>
            </p:sp>
          </mc:Fallback>
        </mc:AlternateContent>
        <p:sp>
          <p:nvSpPr>
            <p:cNvPr id="12" name="Oval 11"/>
            <p:cNvSpPr/>
            <p:nvPr/>
          </p:nvSpPr>
          <p:spPr>
            <a:xfrm>
              <a:off x="5438830" y="4291599"/>
              <a:ext cx="687937" cy="656374"/>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a:p>
          </p:txBody>
        </p:sp>
        <p:cxnSp>
          <p:nvCxnSpPr>
            <p:cNvPr id="13" name="Straight Connector 12"/>
            <p:cNvCxnSpPr>
              <a:stCxn id="5" idx="7"/>
              <a:endCxn id="5" idx="3"/>
            </p:cNvCxnSpPr>
            <p:nvPr/>
          </p:nvCxnSpPr>
          <p:spPr>
            <a:xfrm flipV="1">
              <a:off x="3698946" y="2041128"/>
              <a:ext cx="4068947" cy="396861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3698946" y="3886200"/>
              <a:ext cx="2195339" cy="2123546"/>
            </a:xfrm>
            <a:prstGeom prst="line">
              <a:avLst/>
            </a:prstGeom>
            <a:ln/>
          </p:spPr>
          <p:style>
            <a:lnRef idx="3">
              <a:schemeClr val="dk1"/>
            </a:lnRef>
            <a:fillRef idx="0">
              <a:schemeClr val="dk1"/>
            </a:fillRef>
            <a:effectRef idx="2">
              <a:schemeClr val="dk1"/>
            </a:effectRef>
            <a:fontRef idx="minor">
              <a:schemeClr val="tx1"/>
            </a:fontRef>
          </p:style>
        </p:cxnSp>
        <p:sp>
          <p:nvSpPr>
            <p:cNvPr id="15" name="Oval 14"/>
            <p:cNvSpPr/>
            <p:nvPr/>
          </p:nvSpPr>
          <p:spPr>
            <a:xfrm>
              <a:off x="5119200" y="5863103"/>
              <a:ext cx="90000" cy="9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16" name="TextBox 15"/>
                <p:cNvSpPr txBox="1"/>
                <p:nvPr/>
              </p:nvSpPr>
              <p:spPr>
                <a:xfrm>
                  <a:off x="5181600" y="5879068"/>
                  <a:ext cx="28825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𝐷</m:t>
                            </m:r>
                          </m:e>
                          <m:sub>
                            <m:r>
                              <a:rPr lang="en-US" b="0" i="1" smtClean="0">
                                <a:latin typeface="Cambria Math"/>
                              </a:rPr>
                              <m:t>2</m:t>
                            </m:r>
                          </m:sub>
                        </m:sSub>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5181600" y="5879068"/>
                  <a:ext cx="288252" cy="369332"/>
                </a:xfrm>
                <a:prstGeom prst="rect">
                  <a:avLst/>
                </a:prstGeom>
                <a:blipFill rotWithShape="1">
                  <a:blip r:embed="rId6"/>
                  <a:stretch>
                    <a:fillRect r="-36170"/>
                  </a:stretch>
                </a:blipFill>
              </p:spPr>
              <p:txBody>
                <a:bodyPr/>
                <a:lstStyle/>
                <a:p>
                  <a:r>
                    <a:rPr lang="en-US">
                      <a:noFill/>
                    </a:rPr>
                    <a:t> </a:t>
                  </a:r>
                </a:p>
              </p:txBody>
            </p:sp>
          </mc:Fallback>
        </mc:AlternateContent>
        <p:cxnSp>
          <p:nvCxnSpPr>
            <p:cNvPr id="17" name="Straight Connector 16"/>
            <p:cNvCxnSpPr>
              <a:stCxn id="15" idx="0"/>
            </p:cNvCxnSpPr>
            <p:nvPr/>
          </p:nvCxnSpPr>
          <p:spPr>
            <a:xfrm flipH="1" flipV="1">
              <a:off x="4796615" y="4947973"/>
              <a:ext cx="367585" cy="915130"/>
            </a:xfrm>
            <a:prstGeom prst="line">
              <a:avLst/>
            </a:prstGeom>
          </p:spPr>
          <p:style>
            <a:lnRef idx="2">
              <a:schemeClr val="accent3"/>
            </a:lnRef>
            <a:fillRef idx="0">
              <a:schemeClr val="accent3"/>
            </a:fillRef>
            <a:effectRef idx="1">
              <a:schemeClr val="accent3"/>
            </a:effectRef>
            <a:fontRef idx="minor">
              <a:schemeClr val="tx1"/>
            </a:fontRef>
          </p:style>
        </p:cxnSp>
        <p:cxnSp>
          <p:nvCxnSpPr>
            <p:cNvPr id="18" name="Straight Connector 17"/>
            <p:cNvCxnSpPr>
              <a:stCxn id="6" idx="0"/>
            </p:cNvCxnSpPr>
            <p:nvPr/>
          </p:nvCxnSpPr>
          <p:spPr>
            <a:xfrm flipV="1">
              <a:off x="5827799" y="4025437"/>
              <a:ext cx="648006" cy="1577520"/>
            </a:xfrm>
            <a:prstGeom prst="line">
              <a:avLst/>
            </a:prstGeom>
          </p:spPr>
          <p:style>
            <a:lnRef idx="2">
              <a:schemeClr val="accent3"/>
            </a:lnRef>
            <a:fillRef idx="0">
              <a:schemeClr val="accent3"/>
            </a:fillRef>
            <a:effectRef idx="1">
              <a:schemeClr val="accent3"/>
            </a:effectRef>
            <a:fontRef idx="minor">
              <a:schemeClr val="tx1"/>
            </a:fontRef>
          </p:style>
        </p:cxnSp>
      </p:grpSp>
    </p:spTree>
    <p:extLst>
      <p:ext uri="{BB962C8B-B14F-4D97-AF65-F5344CB8AC3E}">
        <p14:creationId xmlns:p14="http://schemas.microsoft.com/office/powerpoint/2010/main" val="89073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875</Words>
  <Application>Microsoft Office PowerPoint</Application>
  <PresentationFormat>On-screen Show (4:3)</PresentationFormat>
  <Paragraphs>103</Paragraphs>
  <Slides>8</Slides>
  <Notes>8</Notes>
  <HiddenSlides>0</HiddenSlides>
  <MMClips>1</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Multiplayer Reach-Avoid Games</vt:lpstr>
      <vt:lpstr>Multiplayer Reach-Avoid Game</vt:lpstr>
      <vt:lpstr>Why Multiplayer Reach-Avoid Games?</vt:lpstr>
      <vt:lpstr>Multiplayer Reach-Avoid Game</vt:lpstr>
      <vt:lpstr>From Two Player to Multiplayer</vt:lpstr>
      <vt:lpstr>Maximum Matching</vt:lpstr>
      <vt:lpstr>Maximum Matching</vt:lpstr>
      <vt:lpstr>Ongoing Research</vt:lpstr>
    </vt:vector>
  </TitlesOfParts>
  <Company>UC Berkeley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Multiplayer Reach-Avoid Game</dc:title>
  <dc:creator>Mo Chen</dc:creator>
  <cp:lastModifiedBy>Mo Chen</cp:lastModifiedBy>
  <cp:revision>41</cp:revision>
  <dcterms:created xsi:type="dcterms:W3CDTF">2014-02-03T20:18:07Z</dcterms:created>
  <dcterms:modified xsi:type="dcterms:W3CDTF">2014-03-14T05:54:22Z</dcterms:modified>
</cp:coreProperties>
</file>