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7" r:id="rId2"/>
    <p:sldId id="258" r:id="rId3"/>
    <p:sldId id="309" r:id="rId4"/>
    <p:sldId id="260" r:id="rId5"/>
    <p:sldId id="261" r:id="rId6"/>
    <p:sldId id="284" r:id="rId7"/>
    <p:sldId id="285" r:id="rId8"/>
    <p:sldId id="263" r:id="rId9"/>
    <p:sldId id="293" r:id="rId10"/>
    <p:sldId id="294" r:id="rId11"/>
    <p:sldId id="295" r:id="rId12"/>
    <p:sldId id="296" r:id="rId13"/>
    <p:sldId id="297" r:id="rId14"/>
    <p:sldId id="298" r:id="rId15"/>
    <p:sldId id="299" r:id="rId16"/>
    <p:sldId id="300" r:id="rId17"/>
    <p:sldId id="301" r:id="rId18"/>
    <p:sldId id="302" r:id="rId19"/>
    <p:sldId id="304" r:id="rId20"/>
    <p:sldId id="305" r:id="rId21"/>
    <p:sldId id="306" r:id="rId22"/>
    <p:sldId id="307" r:id="rId23"/>
    <p:sldId id="264" r:id="rId24"/>
    <p:sldId id="265" r:id="rId25"/>
    <p:sldId id="310" r:id="rId26"/>
    <p:sldId id="288" r:id="rId27"/>
    <p:sldId id="289" r:id="rId28"/>
    <p:sldId id="287" r:id="rId29"/>
    <p:sldId id="290" r:id="rId30"/>
    <p:sldId id="308" r:id="rId31"/>
    <p:sldId id="29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44" autoAdjust="0"/>
  </p:normalViewPr>
  <p:slideViewPr>
    <p:cSldViewPr>
      <p:cViewPr varScale="1">
        <p:scale>
          <a:sx n="48" d="100"/>
          <a:sy n="48" d="100"/>
        </p:scale>
        <p:origin x="-1709"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4BEBC7-BE4A-4073-8BA8-7F71627EAE1D}" type="datetimeFigureOut">
              <a:rPr lang="en-US" smtClean="0"/>
              <a:t>6/4/2014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23B27D-66DD-46B9-895E-6DD6ADD4D170}" type="slidenum">
              <a:rPr lang="en-US" smtClean="0"/>
              <a:t>‹#›</a:t>
            </a:fld>
            <a:endParaRPr lang="en-US"/>
          </a:p>
        </p:txBody>
      </p:sp>
    </p:spTree>
    <p:extLst>
      <p:ext uri="{BB962C8B-B14F-4D97-AF65-F5344CB8AC3E}">
        <p14:creationId xmlns:p14="http://schemas.microsoft.com/office/powerpoint/2010/main" val="2354274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our work in multiplayer reach-avoid games.</a:t>
            </a:r>
            <a:r>
              <a:rPr lang="en-US" baseline="0" dirty="0" smtClean="0"/>
              <a:t> I’m from the EECS department of Berkeley, and this work is done with </a:t>
            </a:r>
            <a:r>
              <a:rPr lang="en-US" baseline="0" dirty="0" err="1" smtClean="0"/>
              <a:t>Zhengyuan</a:t>
            </a:r>
            <a:r>
              <a:rPr lang="en-US" baseline="0" dirty="0" smtClean="0"/>
              <a:t> Zhou from Stanford EE and Professor Claire Tomlin also from Berkeley EECS.</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1</a:t>
            </a:fld>
            <a:endParaRPr lang="en-US"/>
          </a:p>
        </p:txBody>
      </p:sp>
    </p:spTree>
    <p:extLst>
      <p:ext uri="{BB962C8B-B14F-4D97-AF65-F5344CB8AC3E}">
        <p14:creationId xmlns:p14="http://schemas.microsoft.com/office/powerpoint/2010/main" val="3363248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a:t>
            </a:r>
            <a:r>
              <a:rPr lang="en-US" baseline="0" dirty="0" smtClean="0"/>
              <a:t> two player game with each player playing on a two-dimensional surface, the joint state space is 4D. In this case, we can directly solve the corresponding 4D HJI PDE</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10</a:t>
            </a:fld>
            <a:endParaRPr lang="en-US"/>
          </a:p>
        </p:txBody>
      </p:sp>
    </p:spTree>
    <p:extLst>
      <p:ext uri="{BB962C8B-B14F-4D97-AF65-F5344CB8AC3E}">
        <p14:creationId xmlns:p14="http://schemas.microsoft.com/office/powerpoint/2010/main" val="328504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a:t>
            </a:r>
            <a:r>
              <a:rPr lang="en-US" baseline="0" dirty="0" smtClean="0"/>
              <a:t> the player dynamics, we will use the following procedure to determine pair-wise outcomes. First, in the 4D state space, define the goal set for the attacker. Then, define the avoid set for the attacker. Finally, we will solve the resulting 4D HJI PDE.</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11</a:t>
            </a:fld>
            <a:endParaRPr lang="en-US"/>
          </a:p>
        </p:txBody>
      </p:sp>
    </p:spTree>
    <p:extLst>
      <p:ext uri="{BB962C8B-B14F-4D97-AF65-F5344CB8AC3E}">
        <p14:creationId xmlns:p14="http://schemas.microsoft.com/office/powerpoint/2010/main" val="1456504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HIJ approach, sets are represented</a:t>
            </a:r>
            <a:r>
              <a:rPr lang="en-US" baseline="0" dirty="0" smtClean="0"/>
              <a:t> by the sub-0 level set of some function. For example, a 2D unit disk centered at the origin would be represented by </a:t>
            </a:r>
            <a:r>
              <a:rPr lang="en-US" baseline="0" dirty="0" err="1" smtClean="0"/>
              <a:t>phi_G</a:t>
            </a:r>
            <a:r>
              <a:rPr lang="en-US" baseline="0" dirty="0" smtClean="0"/>
              <a:t> of x y equals x squared + y squared – 1. The part of phi that is less than or equal to 0 would represent the unit disk</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12</a:t>
            </a:fld>
            <a:endParaRPr lang="en-US"/>
          </a:p>
        </p:txBody>
      </p:sp>
    </p:spTree>
    <p:extLst>
      <p:ext uri="{BB962C8B-B14F-4D97-AF65-F5344CB8AC3E}">
        <p14:creationId xmlns:p14="http://schemas.microsoft.com/office/powerpoint/2010/main" val="3233110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set represents the attacker’s winning conditions. The attacker wins if she reaches the target or if the defender gets stuck at an obstacle.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13</a:t>
            </a:fld>
            <a:endParaRPr lang="en-US"/>
          </a:p>
        </p:txBody>
      </p:sp>
    </p:spTree>
    <p:extLst>
      <p:ext uri="{BB962C8B-B14F-4D97-AF65-F5344CB8AC3E}">
        <p14:creationId xmlns:p14="http://schemas.microsoft.com/office/powerpoint/2010/main" val="2802948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avoid set represents the attacker’s losing conditions. The attacker loses if she gets captured</a:t>
            </a:r>
            <a:r>
              <a:rPr lang="en-US" baseline="0" dirty="0" smtClean="0"/>
              <a:t> or gets stuck at an obstacle</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14</a:t>
            </a:fld>
            <a:endParaRPr lang="en-US"/>
          </a:p>
        </p:txBody>
      </p:sp>
    </p:spTree>
    <p:extLst>
      <p:ext uri="{BB962C8B-B14F-4D97-AF65-F5344CB8AC3E}">
        <p14:creationId xmlns:p14="http://schemas.microsoft.com/office/powerpoint/2010/main" val="2802948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we have defined the target set and avoid set, we can solve the HJI PDE. The target set comes in as an initial condition, and the avoid set is in the constraint</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15</a:t>
            </a:fld>
            <a:endParaRPr lang="en-US"/>
          </a:p>
        </p:txBody>
      </p:sp>
    </p:spTree>
    <p:extLst>
      <p:ext uri="{BB962C8B-B14F-4D97-AF65-F5344CB8AC3E}">
        <p14:creationId xmlns:p14="http://schemas.microsoft.com/office/powerpoint/2010/main" val="3898502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Hamiltonian is given by this min max expression</a:t>
            </a:r>
            <a:r>
              <a:rPr lang="en-US" baseline="0" dirty="0" smtClean="0"/>
              <a:t> which we will derive next. Since we have decoupled dynamics, the order of min and max doesn’t matter.</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16</a:t>
            </a:fld>
            <a:endParaRPr lang="en-US"/>
          </a:p>
        </p:txBody>
      </p:sp>
    </p:spTree>
    <p:extLst>
      <p:ext uri="{BB962C8B-B14F-4D97-AF65-F5344CB8AC3E}">
        <p14:creationId xmlns:p14="http://schemas.microsoft.com/office/powerpoint/2010/main" val="3898502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a:t>
            </a:r>
            <a:r>
              <a:rPr lang="en-US" baseline="0" dirty="0" smtClean="0"/>
              <a:t> our dynamics, we have the following Hamiltonian. </a:t>
            </a:r>
            <a:r>
              <a:rPr lang="en-US" baseline="0" dirty="0" err="1" smtClean="0"/>
              <a:t>pA</a:t>
            </a:r>
            <a:r>
              <a:rPr lang="en-US" baseline="0" dirty="0" smtClean="0"/>
              <a:t> represents the components of p, the </a:t>
            </a:r>
            <a:r>
              <a:rPr lang="en-US" baseline="0" dirty="0" err="1" smtClean="0"/>
              <a:t>costate</a:t>
            </a:r>
            <a:r>
              <a:rPr lang="en-US" baseline="0" dirty="0" smtClean="0"/>
              <a:t>, corresponding to the attacker’s control and </a:t>
            </a:r>
            <a:r>
              <a:rPr lang="en-US" baseline="0" dirty="0" err="1" smtClean="0"/>
              <a:t>pD</a:t>
            </a:r>
            <a:r>
              <a:rPr lang="en-US" baseline="0" dirty="0" smtClean="0"/>
              <a:t> represents the components of p that corresponds to the defender’s control.</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17</a:t>
            </a:fld>
            <a:endParaRPr lang="en-US"/>
          </a:p>
        </p:txBody>
      </p:sp>
    </p:spTree>
    <p:extLst>
      <p:ext uri="{BB962C8B-B14F-4D97-AF65-F5344CB8AC3E}">
        <p14:creationId xmlns:p14="http://schemas.microsoft.com/office/powerpoint/2010/main" val="57092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Performing the optimization</a:t>
            </a:r>
            <a:r>
              <a:rPr lang="en-US" baseline="0" dirty="0" smtClean="0"/>
              <a:t>, we have the following </a:t>
            </a:r>
            <a:r>
              <a:rPr lang="en-US" baseline="0" dirty="0" err="1" smtClean="0"/>
              <a:t>hamiltonian</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18</a:t>
            </a:fld>
            <a:endParaRPr lang="en-US"/>
          </a:p>
        </p:txBody>
      </p:sp>
    </p:spTree>
    <p:extLst>
      <p:ext uri="{BB962C8B-B14F-4D97-AF65-F5344CB8AC3E}">
        <p14:creationId xmlns:p14="http://schemas.microsoft.com/office/powerpoint/2010/main" val="570928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Given some joint state x,</a:t>
                </a:r>
                <a:r>
                  <a:rPr lang="en-US" baseline="0" dirty="0" smtClean="0"/>
                  <a:t> we can determine the winner of the game simply by evaluating </a:t>
                </a:r>
                <a:r>
                  <a:rPr lang="en-US" baseline="0" dirty="0" err="1" smtClean="0"/>
                  <a:t>Phi_infinity</a:t>
                </a:r>
                <a:r>
                  <a:rPr lang="en-US" baseline="0" dirty="0" smtClean="0"/>
                  <a:t> to see whether the value is less than or equal to 0</a:t>
                </a:r>
                <a:endParaRPr lang="en-US" dirty="0"/>
              </a:p>
            </p:txBody>
          </p:sp>
        </mc:Choice>
        <mc:Fallback xmlns="">
          <p:sp>
            <p:nvSpPr>
              <p:cNvPr id="3" name="Notes Placeholder 2"/>
              <p:cNvSpPr>
                <a:spLocks noGrp="1"/>
              </p:cNvSpPr>
              <p:nvPr>
                <p:ph type="body" idx="1"/>
              </p:nvPr>
            </p:nvSpPr>
            <p:spPr/>
            <p:txBody>
              <a:bodyPr/>
              <a:lstStyle/>
              <a:p>
                <a:r>
                  <a:rPr lang="en-US" dirty="0" smtClean="0"/>
                  <a:t>12:00</a:t>
                </a:r>
              </a:p>
              <a:p>
                <a:r>
                  <a:rPr lang="en-US" dirty="0" smtClean="0"/>
                  <a:t>Explain interpretation</a:t>
                </a:r>
                <a:r>
                  <a:rPr lang="en-US" baseline="0" dirty="0" smtClean="0"/>
                  <a:t> of </a:t>
                </a:r>
                <a:r>
                  <a:rPr lang="en-US" b="0" i="0" baseline="0" smtClean="0">
                    <a:latin typeface="Cambria Math"/>
                  </a:rPr>
                  <a:t>Φ_4</a:t>
                </a:r>
                <a:endParaRPr lang="en-US" dirty="0"/>
              </a:p>
            </p:txBody>
          </p:sp>
        </mc:Fallback>
      </mc:AlternateContent>
      <p:sp>
        <p:nvSpPr>
          <p:cNvPr id="4" name="Slide Number Placeholder 3"/>
          <p:cNvSpPr>
            <a:spLocks noGrp="1"/>
          </p:cNvSpPr>
          <p:nvPr>
            <p:ph type="sldNum" sz="quarter" idx="10"/>
          </p:nvPr>
        </p:nvSpPr>
        <p:spPr/>
        <p:txBody>
          <a:bodyPr/>
          <a:lstStyle/>
          <a:p>
            <a:fld id="{FA2CB308-BAB5-4581-BF2E-F70D1497A544}" type="slidenum">
              <a:rPr lang="en-US" smtClean="0"/>
              <a:t>19</a:t>
            </a:fld>
            <a:endParaRPr lang="en-US"/>
          </a:p>
        </p:txBody>
      </p:sp>
    </p:spTree>
    <p:extLst>
      <p:ext uri="{BB962C8B-B14F-4D97-AF65-F5344CB8AC3E}">
        <p14:creationId xmlns:p14="http://schemas.microsoft.com/office/powerpoint/2010/main" val="418680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a:t>
            </a:r>
            <a:r>
              <a:rPr lang="en-US" baseline="0" dirty="0" smtClean="0"/>
              <a:t> talking about the problem formulation, where I’ll be defining what a multiplayer reach-avoid game is.</a:t>
            </a:r>
          </a:p>
          <a:p>
            <a:endParaRPr lang="en-US" baseline="0" dirty="0" smtClean="0"/>
          </a:p>
          <a:p>
            <a:r>
              <a:rPr lang="en-US" baseline="0" dirty="0" smtClean="0"/>
              <a:t>Then, I’ll be presenting the HJI approach to solving a specific instance of the multiplayer game, involving only two players.</a:t>
            </a:r>
          </a:p>
          <a:p>
            <a:endParaRPr lang="en-US" baseline="0" dirty="0" smtClean="0"/>
          </a:p>
          <a:p>
            <a:r>
              <a:rPr lang="en-US" baseline="0" dirty="0" smtClean="0"/>
              <a:t>Afterwards, </a:t>
            </a:r>
            <a:r>
              <a:rPr lang="en-US" baseline="0" dirty="0" smtClean="0"/>
              <a:t>I’ll </a:t>
            </a:r>
            <a:r>
              <a:rPr lang="en-US" baseline="0" dirty="0" smtClean="0"/>
              <a:t>using the pairwise outcomes determined by the solution to the two player game as a building block and tie together the pairwise outcomes using the graph theoretic maximum matching to approximately solve </a:t>
            </a:r>
            <a:r>
              <a:rPr lang="en-US" baseline="0" dirty="0" smtClean="0"/>
              <a:t>the multiplayer </a:t>
            </a:r>
            <a:r>
              <a:rPr lang="en-US" baseline="0" dirty="0" smtClean="0"/>
              <a:t>game. I’ll show that our approximation maintains performance guarantees.</a:t>
            </a:r>
            <a:endParaRPr lang="en-US" baseline="0" dirty="0" smtClean="0"/>
          </a:p>
          <a:p>
            <a:endParaRPr lang="en-US" baseline="0" dirty="0" smtClean="0"/>
          </a:p>
          <a:p>
            <a:r>
              <a:rPr lang="en-US" baseline="0" dirty="0" smtClean="0"/>
              <a:t>Finally</a:t>
            </a:r>
            <a:r>
              <a:rPr lang="en-US" baseline="0" dirty="0" smtClean="0"/>
              <a:t>, I’ll discuss generalizations and extensions of our methods</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a:t>
            </a:fld>
            <a:endParaRPr lang="en-US"/>
          </a:p>
        </p:txBody>
      </p:sp>
    </p:spTree>
    <p:extLst>
      <p:ext uri="{BB962C8B-B14F-4D97-AF65-F5344CB8AC3E}">
        <p14:creationId xmlns:p14="http://schemas.microsoft.com/office/powerpoint/2010/main" val="3390063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plots show the results. The domain is square,</a:t>
            </a:r>
            <a:r>
              <a:rPr lang="en-US" baseline="0" dirty="0" smtClean="0"/>
              <a:t> the block rectangles are the obstacles, and the green square is the target set. The blue stars are defender positions and the red crosses are attacker positions.</a:t>
            </a:r>
            <a:endParaRPr lang="en-US" dirty="0" smtClean="0"/>
          </a:p>
          <a:p>
            <a:endParaRPr lang="en-US" dirty="0" smtClean="0"/>
          </a:p>
          <a:p>
            <a:r>
              <a:rPr lang="en-US" dirty="0" smtClean="0"/>
              <a:t>To visualize the 4D reach-avoid set, we take 2D slices</a:t>
            </a:r>
            <a:r>
              <a:rPr lang="en-US" baseline="0" dirty="0" smtClean="0"/>
              <a:t> sliced at the position of various players. These plots show the reach-avoid set sliced at the attacker positions. In the left top plot, for example, the attacker loses against defenders that are inside the red boundary, these two, and wins against the other two defenders. In the next subplot, the attacker wins and loses against the same defenders. Similarly you can see the pair-wise outcomes for the other two attackers</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20</a:t>
            </a:fld>
            <a:endParaRPr lang="en-US"/>
          </a:p>
        </p:txBody>
      </p:sp>
    </p:spTree>
    <p:extLst>
      <p:ext uri="{BB962C8B-B14F-4D97-AF65-F5344CB8AC3E}">
        <p14:creationId xmlns:p14="http://schemas.microsoft.com/office/powerpoint/2010/main" val="1414658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slice</a:t>
            </a:r>
            <a:r>
              <a:rPr lang="en-US" baseline="0" dirty="0" smtClean="0"/>
              <a:t> the reach-avoid set at defender positions. In this plot, for example, the defender loses against these 3 attackers inside the blue boundary, and wins against the other attacker. The results shown here are consistent with the results in the previous slide.</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21</a:t>
            </a:fld>
            <a:endParaRPr lang="en-US"/>
          </a:p>
        </p:txBody>
      </p:sp>
    </p:spTree>
    <p:extLst>
      <p:ext uri="{BB962C8B-B14F-4D97-AF65-F5344CB8AC3E}">
        <p14:creationId xmlns:p14="http://schemas.microsoft.com/office/powerpoint/2010/main" val="2666091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a:t>
            </a:r>
            <a:r>
              <a:rPr lang="en-US" baseline="0" dirty="0" smtClean="0"/>
              <a:t> talking about the problem formulation, where I’ll be defining what a multiplayer reach-avoid game is.</a:t>
            </a:r>
          </a:p>
          <a:p>
            <a:endParaRPr lang="en-US" baseline="0" dirty="0" smtClean="0"/>
          </a:p>
          <a:p>
            <a:r>
              <a:rPr lang="en-US" baseline="0" dirty="0" smtClean="0"/>
              <a:t>Then, I’ll be presenting our proposed method for approximately solving the multiplayer game using maximum  matching, assuming we have the pair-wise outcomes from a two player game.</a:t>
            </a:r>
          </a:p>
          <a:p>
            <a:endParaRPr lang="en-US" baseline="0" dirty="0" smtClean="0"/>
          </a:p>
          <a:p>
            <a:r>
              <a:rPr lang="en-US" baseline="0" dirty="0" smtClean="0"/>
              <a:t>Afterwards, I’ll describe how to determine the pair-wise outcomes using a Hamilton-Jacobi-Isaacs approach</a:t>
            </a:r>
          </a:p>
          <a:p>
            <a:endParaRPr lang="en-US" baseline="0" dirty="0" smtClean="0"/>
          </a:p>
          <a:p>
            <a:r>
              <a:rPr lang="en-US" baseline="0" dirty="0" smtClean="0"/>
              <a:t>Finally, I’ll discuss generalizations and extensions of our methods</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22</a:t>
            </a:fld>
            <a:endParaRPr lang="en-US"/>
          </a:p>
        </p:txBody>
      </p:sp>
    </p:spTree>
    <p:extLst>
      <p:ext uri="{BB962C8B-B14F-4D97-AF65-F5344CB8AC3E}">
        <p14:creationId xmlns:p14="http://schemas.microsoft.com/office/powerpoint/2010/main" val="3390063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tie together the pair-wise outcomes, we construct a bipartite graph as follows: we let the</a:t>
            </a:r>
            <a:r>
              <a:rPr lang="en-US" baseline="0" dirty="0" smtClean="0"/>
              <a:t> players on each team represent two sets of nodes, D1 to </a:t>
            </a:r>
            <a:r>
              <a:rPr lang="en-US" baseline="0" dirty="0" err="1" smtClean="0"/>
              <a:t>Dn</a:t>
            </a:r>
            <a:r>
              <a:rPr lang="en-US" baseline="0" dirty="0" smtClean="0"/>
              <a:t> and A1 to An. For each defender, test whether defender I can defend the target for every attacker j. If so, draw an edge between Di and </a:t>
            </a:r>
            <a:r>
              <a:rPr lang="en-US" baseline="0" dirty="0" err="1" smtClean="0"/>
              <a:t>Aj</a:t>
            </a:r>
            <a:r>
              <a:rPr lang="en-US" baseline="0" dirty="0" smtClean="0"/>
              <a:t>.</a:t>
            </a:r>
          </a:p>
          <a:p>
            <a:endParaRPr lang="en-US" baseline="0" dirty="0" smtClean="0"/>
          </a:p>
          <a:p>
            <a:r>
              <a:rPr lang="en-US" baseline="0" dirty="0" smtClean="0"/>
              <a:t>Once we have the graph, we can run any matching algorithm to find a maximum matching. The size of the maximum matching guarantees that the defenders can prevent all the attackers that are matched to a defender from reaching the target.</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23</a:t>
            </a:fld>
            <a:endParaRPr lang="en-US"/>
          </a:p>
        </p:txBody>
      </p:sp>
    </p:spTree>
    <p:extLst>
      <p:ext uri="{BB962C8B-B14F-4D97-AF65-F5344CB8AC3E}">
        <p14:creationId xmlns:p14="http://schemas.microsoft.com/office/powerpoint/2010/main" val="1240184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a:t>
            </a:r>
            <a:r>
              <a:rPr lang="en-US" baseline="0" dirty="0" smtClean="0"/>
              <a:t> summarizes the process of tying together pair-wise outcomes. The pair-wise outcomes can be determined by solving a 4D HJI PDE corresponding to the two-player game between an attacker and a defender. We use the pair-wise outcomes to create a bipartite graph shown here on the left.</a:t>
            </a:r>
          </a:p>
          <a:p>
            <a:endParaRPr lang="en-US" baseline="0" dirty="0" smtClean="0"/>
          </a:p>
          <a:p>
            <a:r>
              <a:rPr lang="en-US" baseline="0" dirty="0" smtClean="0"/>
              <a:t>Then, we can compute the maximum matching to determine the optimal way for the defenders to pair up against the attackers. Having established the pairings, each defender can then use the optimal control d^* which can be obtained from the solution to the HJI PDE.</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24</a:t>
            </a:fld>
            <a:endParaRPr lang="en-US"/>
          </a:p>
        </p:txBody>
      </p:sp>
    </p:spTree>
    <p:extLst>
      <p:ext uri="{BB962C8B-B14F-4D97-AF65-F5344CB8AC3E}">
        <p14:creationId xmlns:p14="http://schemas.microsoft.com/office/powerpoint/2010/main" val="3310302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slice</a:t>
            </a:r>
            <a:r>
              <a:rPr lang="en-US" baseline="0" dirty="0" smtClean="0"/>
              <a:t> the reach-avoid set at defender positions. In this plot, for example, the defender loses against these 3 attackers inside the blue boundary, and wins against the other attacker. The results shown here are consistent with the results in the previous slide.</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25</a:t>
            </a:fld>
            <a:endParaRPr lang="en-US"/>
          </a:p>
        </p:txBody>
      </p:sp>
    </p:spTree>
    <p:extLst>
      <p:ext uri="{BB962C8B-B14F-4D97-AF65-F5344CB8AC3E}">
        <p14:creationId xmlns:p14="http://schemas.microsoft.com/office/powerpoint/2010/main" val="2666091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a:t>
            </a:r>
            <a:r>
              <a:rPr lang="en-US" baseline="0" dirty="0" smtClean="0"/>
              <a:t> the pair-wise outcomes, we can now construct a bipartite graph, which is shown in the thin blue lines. For example, the defender here (top right) wins against all 4 attackers in 1 vs. 1. The defender here (top left) wins against this attacker.</a:t>
            </a:r>
          </a:p>
          <a:p>
            <a:endParaRPr lang="en-US" baseline="0" dirty="0" smtClean="0"/>
          </a:p>
          <a:p>
            <a:r>
              <a:rPr lang="en-US" baseline="0" dirty="0" smtClean="0"/>
              <a:t>The thick dotted blue lines show the resulting maximum matching. Here the maximum matching is of size 3, which means that at most one attacker will be able to reach the target.</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26</a:t>
            </a:fld>
            <a:endParaRPr lang="en-US"/>
          </a:p>
        </p:txBody>
      </p:sp>
    </p:spTree>
    <p:extLst>
      <p:ext uri="{BB962C8B-B14F-4D97-AF65-F5344CB8AC3E}">
        <p14:creationId xmlns:p14="http://schemas.microsoft.com/office/powerpoint/2010/main" val="2666091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Recall that the solution to the 4D HJI PDE characterizes the pair-wise outcomes for any given joint</a:t>
                </a:r>
                <a:r>
                  <a:rPr lang="en-US" baseline="0" dirty="0" smtClean="0"/>
                  <a:t> initial condition; we just have to plug in the joint state into phi infinity.</a:t>
                </a:r>
                <a:endParaRPr lang="en-US" dirty="0" smtClean="0"/>
              </a:p>
            </p:txBody>
          </p:sp>
        </mc:Choice>
        <mc:Fallback xmlns="">
          <p:sp>
            <p:nvSpPr>
              <p:cNvPr id="3" name="Notes Placeholder 2"/>
              <p:cNvSpPr>
                <a:spLocks noGrp="1"/>
              </p:cNvSpPr>
              <p:nvPr>
                <p:ph type="body" idx="1"/>
              </p:nvPr>
            </p:nvSpPr>
            <p:spPr/>
            <p:txBody>
              <a:bodyPr/>
              <a:lstStyle/>
              <a:p>
                <a:r>
                  <a:rPr lang="en-US" dirty="0" smtClean="0"/>
                  <a:t>12:00</a:t>
                </a:r>
              </a:p>
              <a:p>
                <a:r>
                  <a:rPr lang="en-US" dirty="0" smtClean="0"/>
                  <a:t>Explain interpretation</a:t>
                </a:r>
                <a:r>
                  <a:rPr lang="en-US" baseline="0" dirty="0" smtClean="0"/>
                  <a:t> of </a:t>
                </a:r>
                <a:r>
                  <a:rPr lang="en-US" b="0" i="0" baseline="0" smtClean="0">
                    <a:latin typeface="Cambria Math"/>
                  </a:rPr>
                  <a:t>Φ_4</a:t>
                </a:r>
                <a:endParaRPr lang="en-US" dirty="0"/>
              </a:p>
            </p:txBody>
          </p:sp>
        </mc:Fallback>
      </mc:AlternateContent>
      <p:sp>
        <p:nvSpPr>
          <p:cNvPr id="4" name="Slide Number Placeholder 3"/>
          <p:cNvSpPr>
            <a:spLocks noGrp="1"/>
          </p:cNvSpPr>
          <p:nvPr>
            <p:ph type="sldNum" sz="quarter" idx="10"/>
          </p:nvPr>
        </p:nvSpPr>
        <p:spPr/>
        <p:txBody>
          <a:bodyPr/>
          <a:lstStyle/>
          <a:p>
            <a:fld id="{FA2CB308-BAB5-4581-BF2E-F70D1497A544}" type="slidenum">
              <a:rPr lang="en-US" smtClean="0"/>
              <a:t>27</a:t>
            </a:fld>
            <a:endParaRPr lang="en-US"/>
          </a:p>
        </p:txBody>
      </p:sp>
    </p:spTree>
    <p:extLst>
      <p:ext uri="{BB962C8B-B14F-4D97-AF65-F5344CB8AC3E}">
        <p14:creationId xmlns:p14="http://schemas.microsoft.com/office/powerpoint/2010/main" val="4186806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a:t>
            </a:r>
            <a:r>
              <a:rPr lang="en-US" baseline="0" dirty="0" smtClean="0"/>
              <a:t> maximum matching can be computed in real time as the players play out the game. Often, the size of the maximum matching will increase as the players play out the game, as shown in this simulation.</a:t>
            </a:r>
          </a:p>
          <a:p>
            <a:endParaRPr lang="en-US" baseline="0" dirty="0" smtClean="0"/>
          </a:p>
          <a:p>
            <a:r>
              <a:rPr lang="en-US" baseline="0" dirty="0" smtClean="0"/>
              <a:t>The blue stars are defenders, the red crosses are attackers, the black rectangles are obstacles and the green square is the target set.</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28</a:t>
            </a:fld>
            <a:endParaRPr lang="en-US"/>
          </a:p>
        </p:txBody>
      </p:sp>
    </p:spTree>
    <p:extLst>
      <p:ext uri="{BB962C8B-B14F-4D97-AF65-F5344CB8AC3E}">
        <p14:creationId xmlns:p14="http://schemas.microsoft.com/office/powerpoint/2010/main" val="1428526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29</a:t>
            </a:fld>
            <a:endParaRPr lang="en-US"/>
          </a:p>
        </p:txBody>
      </p:sp>
    </p:spTree>
    <p:extLst>
      <p:ext uri="{BB962C8B-B14F-4D97-AF65-F5344CB8AC3E}">
        <p14:creationId xmlns:p14="http://schemas.microsoft.com/office/powerpoint/2010/main" val="143047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3</a:t>
            </a:fld>
            <a:endParaRPr lang="en-US"/>
          </a:p>
        </p:txBody>
      </p:sp>
    </p:spTree>
    <p:extLst>
      <p:ext uri="{BB962C8B-B14F-4D97-AF65-F5344CB8AC3E}">
        <p14:creationId xmlns:p14="http://schemas.microsoft.com/office/powerpoint/2010/main" val="3390063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30</a:t>
            </a:fld>
            <a:endParaRPr lang="en-US"/>
          </a:p>
        </p:txBody>
      </p:sp>
    </p:spTree>
    <p:extLst>
      <p:ext uri="{BB962C8B-B14F-4D97-AF65-F5344CB8AC3E}">
        <p14:creationId xmlns:p14="http://schemas.microsoft.com/office/powerpoint/2010/main" val="1430479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multiplayer</a:t>
            </a:r>
            <a:r>
              <a:rPr lang="en-US" baseline="0" dirty="0" smtClean="0"/>
              <a:t> reach-avoid game is a differential game between two adversarial teams of N cooperative players playing on some compact domain possibly with obstacles.</a:t>
            </a:r>
          </a:p>
          <a:p>
            <a:endParaRPr lang="en-US" baseline="0" dirty="0" smtClean="0"/>
          </a:p>
          <a:p>
            <a:r>
              <a:rPr lang="en-US" baseline="0" dirty="0" smtClean="0"/>
              <a:t>The attacking team aims to send m attackers to some target set, while the defending team aims to prevent the attacking team from doing so by capturing or indefinitely delaying the attackers.</a:t>
            </a:r>
          </a:p>
          <a:p>
            <a:endParaRPr lang="en-US" baseline="0" dirty="0" smtClean="0"/>
          </a:p>
          <a:p>
            <a:r>
              <a:rPr lang="en-US" baseline="0" dirty="0" smtClean="0"/>
              <a:t>The players have simple dynamics: they can move in any direction at some maximum speed.</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4</a:t>
            </a:fld>
            <a:endParaRPr lang="en-US"/>
          </a:p>
        </p:txBody>
      </p:sp>
    </p:spTree>
    <p:extLst>
      <p:ext uri="{BB962C8B-B14F-4D97-AF65-F5344CB8AC3E}">
        <p14:creationId xmlns:p14="http://schemas.microsoft.com/office/powerpoint/2010/main" val="3857635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Multiplayer</a:t>
            </a:r>
            <a:r>
              <a:rPr lang="en-US" baseline="0" dirty="0" smtClean="0"/>
              <a:t> reach-avoid games are difficult to solve because of its high dimensionality. For example, if 10 players play on a 2D surface, their joint state space is 20 dimensions. </a:t>
            </a:r>
          </a:p>
          <a:p>
            <a:endParaRPr lang="en-US" baseline="0" dirty="0" smtClean="0"/>
          </a:p>
          <a:p>
            <a:r>
              <a:rPr lang="en-US" baseline="0" dirty="0" smtClean="0"/>
              <a:t>Despite the difficulty, it’s still important to find the optimal way to play, because even in a 1 </a:t>
            </a:r>
            <a:r>
              <a:rPr lang="en-US" baseline="0" dirty="0" err="1" smtClean="0"/>
              <a:t>vs</a:t>
            </a:r>
            <a:r>
              <a:rPr lang="en-US" baseline="0" dirty="0" smtClean="0"/>
              <a:t> 1 situation, humans intuition is suboptimal. This was demonstrated by work done previously in our lab, where two students played capture the flag against each other. One player had access to the calculated optimal control in real time, and the other player played based on intuition. The player who did not have the optimal control information lost the game even when he would have won if he played optimally.</a:t>
            </a:r>
          </a:p>
          <a:p>
            <a:endParaRPr lang="en-US" baseline="0" dirty="0" smtClean="0"/>
          </a:p>
          <a:p>
            <a:r>
              <a:rPr lang="en-US" baseline="0" dirty="0" smtClean="0"/>
              <a:t>With multiple players on each team, cooperation makes the game even more complex.</a:t>
            </a:r>
          </a:p>
          <a:p>
            <a:endParaRPr lang="en-US" dirty="0" smtClean="0"/>
          </a:p>
          <a:p>
            <a:r>
              <a:rPr lang="en-US" dirty="0" smtClean="0"/>
              <a:t>Applications</a:t>
            </a:r>
            <a:r>
              <a:rPr lang="en-US" baseline="0" dirty="0" smtClean="0"/>
              <a:t> of these games include safety in automated systems such as robots and aircrafts</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5</a:t>
            </a:fld>
            <a:endParaRPr lang="en-US"/>
          </a:p>
        </p:txBody>
      </p:sp>
    </p:spTree>
    <p:extLst>
      <p:ext uri="{BB962C8B-B14F-4D97-AF65-F5344CB8AC3E}">
        <p14:creationId xmlns:p14="http://schemas.microsoft.com/office/powerpoint/2010/main" val="86208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most general way to solve reach-avoid games is to use the Hamilton-Jacobi-Isaacs approach, in which a PDE in the joint state space of all players is solved.</a:t>
            </a:r>
          </a:p>
          <a:p>
            <a:endParaRPr lang="en-US" baseline="0" dirty="0" smtClean="0"/>
          </a:p>
          <a:p>
            <a:r>
              <a:rPr lang="en-US" baseline="0" dirty="0" smtClean="0"/>
              <a:t>There are other approaches with certain assumptions. For example, the game can be analyzed using a mixed-integer linear program if we assume that attackers move towards the target in straight lines, or a linear program if we assume that the attackers use a linear feedback control law.</a:t>
            </a:r>
          </a:p>
          <a:p>
            <a:endParaRPr lang="en-US" baseline="0" dirty="0" smtClean="0"/>
          </a:p>
          <a:p>
            <a:r>
              <a:rPr lang="en-US" baseline="0" dirty="0" smtClean="0"/>
              <a:t>Other approaches include using approximate dynamic programming, which lacks guarantees, or model predictive control, which requires knowledge of the cost function of the adversary.</a:t>
            </a:r>
          </a:p>
          <a:p>
            <a:endParaRPr lang="en-US" baseline="0" dirty="0" smtClean="0"/>
          </a:p>
          <a:p>
            <a:r>
              <a:rPr lang="en-US" baseline="0" dirty="0" smtClean="0"/>
              <a:t>Slides 1-6: 3:40</a:t>
            </a:r>
          </a:p>
          <a:p>
            <a:endParaRPr lang="en-US" baseline="0" dirty="0" smtClean="0"/>
          </a:p>
          <a:p>
            <a:r>
              <a:rPr lang="en-US" dirty="0" smtClean="0"/>
              <a:t>-----------------</a:t>
            </a:r>
          </a:p>
          <a:p>
            <a:r>
              <a:rPr lang="en-US" dirty="0" smtClean="0"/>
              <a:t>ADP lacks guarantees?</a:t>
            </a:r>
          </a:p>
          <a:p>
            <a:r>
              <a:rPr lang="en-US" dirty="0" smtClean="0"/>
              <a:t>MPC requires</a:t>
            </a:r>
            <a:r>
              <a:rPr lang="en-US" baseline="0" dirty="0" smtClean="0"/>
              <a:t> knowledge of cost function of adversary</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6</a:t>
            </a:fld>
            <a:endParaRPr lang="en-US"/>
          </a:p>
        </p:txBody>
      </p:sp>
    </p:spTree>
    <p:extLst>
      <p:ext uri="{BB962C8B-B14F-4D97-AF65-F5344CB8AC3E}">
        <p14:creationId xmlns:p14="http://schemas.microsoft.com/office/powerpoint/2010/main" val="1430479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focus on the HJI approach as it is applicable most generally.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123B27D-66DD-46B9-895E-6DD6ADD4D170}" type="slidenum">
              <a:rPr lang="en-US" smtClean="0"/>
              <a:t>7</a:t>
            </a:fld>
            <a:endParaRPr lang="en-US"/>
          </a:p>
        </p:txBody>
      </p:sp>
    </p:spTree>
    <p:extLst>
      <p:ext uri="{BB962C8B-B14F-4D97-AF65-F5344CB8AC3E}">
        <p14:creationId xmlns:p14="http://schemas.microsoft.com/office/powerpoint/2010/main" val="1430479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N vs. N game, we’d like to answer the question of whether</a:t>
            </a:r>
            <a:r>
              <a:rPr lang="en-US" baseline="0" dirty="0" smtClean="0"/>
              <a:t> m attackers will be able to reach the target.</a:t>
            </a:r>
          </a:p>
          <a:p>
            <a:endParaRPr lang="en-US" baseline="0" dirty="0" smtClean="0"/>
          </a:p>
          <a:p>
            <a:r>
              <a:rPr lang="en-US" baseline="0" dirty="0" smtClean="0"/>
              <a:t>We can answer this question by directly solving the corresponding HJI PDE, but this would not be numerically tractable for N&gt;1. In a game with 2N players, the joint state space will be 4N dimensional, so we will not be able to grid up the state space to solve the PDE.</a:t>
            </a:r>
          </a:p>
          <a:p>
            <a:endParaRPr lang="en-US" baseline="0" dirty="0" smtClean="0"/>
          </a:p>
        </p:txBody>
      </p:sp>
      <p:sp>
        <p:nvSpPr>
          <p:cNvPr id="4" name="Slide Number Placeholder 3"/>
          <p:cNvSpPr>
            <a:spLocks noGrp="1"/>
          </p:cNvSpPr>
          <p:nvPr>
            <p:ph type="sldNum" sz="quarter" idx="10"/>
          </p:nvPr>
        </p:nvSpPr>
        <p:spPr/>
        <p:txBody>
          <a:bodyPr/>
          <a:lstStyle/>
          <a:p>
            <a:fld id="{7123B27D-66DD-46B9-895E-6DD6ADD4D170}" type="slidenum">
              <a:rPr lang="en-US" smtClean="0"/>
              <a:t>8</a:t>
            </a:fld>
            <a:endParaRPr lang="en-US"/>
          </a:p>
        </p:txBody>
      </p:sp>
    </p:spTree>
    <p:extLst>
      <p:ext uri="{BB962C8B-B14F-4D97-AF65-F5344CB8AC3E}">
        <p14:creationId xmlns:p14="http://schemas.microsoft.com/office/powerpoint/2010/main" val="1062824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a:t>
            </a:r>
            <a:r>
              <a:rPr lang="en-US" baseline="0" dirty="0" smtClean="0"/>
              <a:t> talking about the problem formulation, where I’ll be defining what a multiplayer reach-avoid game is.</a:t>
            </a:r>
          </a:p>
          <a:p>
            <a:endParaRPr lang="en-US" baseline="0" dirty="0" smtClean="0"/>
          </a:p>
          <a:p>
            <a:r>
              <a:rPr lang="en-US" baseline="0" dirty="0" smtClean="0"/>
              <a:t>Then, I’ll be presenting our proposed method for approximately solving the multiplayer game using maximum  matching, assuming we have the pair-wise outcomes from a two player game.</a:t>
            </a:r>
          </a:p>
          <a:p>
            <a:endParaRPr lang="en-US" baseline="0" dirty="0" smtClean="0"/>
          </a:p>
          <a:p>
            <a:r>
              <a:rPr lang="en-US" baseline="0" dirty="0" smtClean="0"/>
              <a:t>Afterwards, I’ll describe how to determine the pair-wise outcomes using a Hamilton-Jacobi-Isaacs approach</a:t>
            </a:r>
          </a:p>
          <a:p>
            <a:endParaRPr lang="en-US" baseline="0" dirty="0" smtClean="0"/>
          </a:p>
          <a:p>
            <a:r>
              <a:rPr lang="en-US" baseline="0" dirty="0" smtClean="0"/>
              <a:t>Finally, I’ll discuss generalizations and extensions of our methods</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9</a:t>
            </a:fld>
            <a:endParaRPr lang="en-US"/>
          </a:p>
        </p:txBody>
      </p:sp>
    </p:spTree>
    <p:extLst>
      <p:ext uri="{BB962C8B-B14F-4D97-AF65-F5344CB8AC3E}">
        <p14:creationId xmlns:p14="http://schemas.microsoft.com/office/powerpoint/2010/main" val="3390063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292178-D4F7-4231-8D0D-A251EC666F76}" type="datetime1">
              <a:rPr lang="en-US" smtClean="0"/>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78148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AE10D-5548-4BE8-8304-B76FF2CD2E30}" type="datetime1">
              <a:rPr lang="en-US" smtClean="0"/>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284427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E4D504-AB06-43E0-B7BF-A34E967EDF32}" type="datetime1">
              <a:rPr lang="en-US" smtClean="0"/>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385548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DAFC3B-1131-4D05-A19D-878D0AE19E84}" type="datetime1">
              <a:rPr lang="en-US" smtClean="0"/>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19176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F455DA-F563-47C3-8D3C-5BECA4DAC03A}" type="datetime1">
              <a:rPr lang="en-US" smtClean="0"/>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116277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951F4E-57B8-4457-83B8-EEB20A9788F3}" type="datetime1">
              <a:rPr lang="en-US" smtClean="0"/>
              <a:t>6/4/2014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2910327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C63AC6-8CB0-4E94-9D7C-7E82D669E9ED}" type="datetime1">
              <a:rPr lang="en-US" smtClean="0"/>
              <a:t>6/4/2014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741034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DA6B5F-04CC-4DD4-8A0A-C5C2459C8F5F}" type="datetime1">
              <a:rPr lang="en-US" smtClean="0"/>
              <a:t>6/4/2014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61505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668DA-FDBF-41AE-BE4C-B503ADF9DEA7}" type="datetime1">
              <a:rPr lang="en-US" smtClean="0"/>
              <a:t>6/4/2014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252442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50A2E5-76A1-43C2-AAF1-04EB301CD7FC}" type="datetime1">
              <a:rPr lang="en-US" smtClean="0"/>
              <a:t>6/4/2014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226771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E1BE3C-2DAA-41A9-919E-FAA65D681F36}" type="datetime1">
              <a:rPr lang="en-US" smtClean="0"/>
              <a:t>6/4/2014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62447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ABAE0-F3CC-480D-8E6E-77FD49DED053}" type="datetime1">
              <a:rPr lang="en-US" smtClean="0"/>
              <a:t>6/4/2014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BDE85-457B-45A3-9615-9DE27B2AED2D}" type="slidenum">
              <a:rPr lang="en-US" smtClean="0"/>
              <a:t>‹#›</a:t>
            </a:fld>
            <a:endParaRPr lang="en-US"/>
          </a:p>
        </p:txBody>
      </p:sp>
    </p:spTree>
    <p:extLst>
      <p:ext uri="{BB962C8B-B14F-4D97-AF65-F5344CB8AC3E}">
        <p14:creationId xmlns:p14="http://schemas.microsoft.com/office/powerpoint/2010/main" val="3459546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5.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24.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45.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42.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0.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8.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playwithup.com/wp-content/uploads/2012/08/capture-the-flag-1.jpe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Multiplayer Reach-Avoid Games</a:t>
            </a:r>
            <a:endParaRPr lang="en-US" dirty="0"/>
          </a:p>
        </p:txBody>
      </p:sp>
      <p:sp>
        <p:nvSpPr>
          <p:cNvPr id="3" name="Subtitle 2"/>
          <p:cNvSpPr>
            <a:spLocks noGrp="1"/>
          </p:cNvSpPr>
          <p:nvPr>
            <p:ph type="subTitle" idx="1"/>
          </p:nvPr>
        </p:nvSpPr>
        <p:spPr/>
        <p:txBody>
          <a:bodyPr>
            <a:normAutofit/>
          </a:bodyPr>
          <a:lstStyle/>
          <a:p>
            <a:r>
              <a:rPr lang="en-US" sz="2800" dirty="0" smtClean="0"/>
              <a:t>Mo Chen, UC Berkeley EECS</a:t>
            </a:r>
          </a:p>
          <a:p>
            <a:r>
              <a:rPr lang="en-US" sz="2800" dirty="0" err="1" smtClean="0"/>
              <a:t>Zhengyuan</a:t>
            </a:r>
            <a:r>
              <a:rPr lang="en-US" sz="2800" dirty="0" smtClean="0"/>
              <a:t> Zhou, Stanford EE</a:t>
            </a:r>
          </a:p>
          <a:p>
            <a:r>
              <a:rPr lang="en-US" sz="2800" dirty="0" smtClean="0"/>
              <a:t>Claire Tomlin, UC Berkeley EECS</a:t>
            </a:r>
            <a:endParaRPr lang="en-US" sz="2800" dirty="0"/>
          </a:p>
        </p:txBody>
      </p:sp>
    </p:spTree>
    <p:extLst>
      <p:ext uri="{BB962C8B-B14F-4D97-AF65-F5344CB8AC3E}">
        <p14:creationId xmlns:p14="http://schemas.microsoft.com/office/powerpoint/2010/main" val="546911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Player Game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a:rPr>
                      <m:t>1</m:t>
                    </m:r>
                  </m:oMath>
                </a14:m>
                <a:r>
                  <a:rPr lang="en-US" dirty="0" smtClean="0"/>
                  <a:t> attacker vs. </a:t>
                </a:r>
                <a14:m>
                  <m:oMath xmlns:m="http://schemas.openxmlformats.org/officeDocument/2006/math">
                    <m:r>
                      <a:rPr lang="en-US" b="0" i="1" smtClean="0">
                        <a:latin typeface="Cambria Math"/>
                      </a:rPr>
                      <m:t>1</m:t>
                    </m:r>
                  </m:oMath>
                </a14:m>
                <a:r>
                  <a:rPr lang="en-US" dirty="0" smtClean="0"/>
                  <a:t> defender </a:t>
                </a:r>
              </a:p>
              <a:p>
                <a:pPr lvl="1"/>
                <a:r>
                  <a:rPr lang="en-US" dirty="0" smtClean="0"/>
                  <a:t>2 players: 4D joint state space</a:t>
                </a:r>
              </a:p>
              <a:p>
                <a:pPr lvl="1"/>
                <a:endParaRPr lang="en-US" b="0" dirty="0" smtClean="0"/>
              </a:p>
              <a:p>
                <a:r>
                  <a:rPr lang="en-US" b="0" dirty="0" smtClean="0"/>
                  <a:t>Solve </a:t>
                </a:r>
                <a14:m>
                  <m:oMath xmlns:m="http://schemas.openxmlformats.org/officeDocument/2006/math">
                    <m:r>
                      <a:rPr lang="en-US" b="0" i="1" dirty="0" smtClean="0">
                        <a:latin typeface="Cambria Math"/>
                      </a:rPr>
                      <m:t>4</m:t>
                    </m:r>
                  </m:oMath>
                </a14:m>
                <a:r>
                  <a:rPr lang="en-US" dirty="0" smtClean="0"/>
                  <a:t>D HJI PDE [</a:t>
                </a:r>
                <a:r>
                  <a:rPr lang="en-US" dirty="0"/>
                  <a:t>Huang et al </a:t>
                </a:r>
                <a:r>
                  <a:rPr lang="en-US" dirty="0" smtClean="0"/>
                  <a:t>2011]</a:t>
                </a:r>
              </a:p>
              <a:p>
                <a:pPr lvl="1"/>
                <a:r>
                  <a:rPr lang="en-US" dirty="0" smtClean="0"/>
                  <a:t>Result: “reach-avoid set” that partitions joint state space into a defender winning region and </a:t>
                </a:r>
                <a:r>
                  <a:rPr lang="en-US" dirty="0" smtClean="0"/>
                  <a:t>an attacker </a:t>
                </a:r>
                <a:r>
                  <a:rPr lang="en-US" dirty="0" smtClean="0"/>
                  <a:t>winning region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617" r="-192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F540F1F0-DFD0-43E9-B762-BAD634239193}" type="slidenum">
              <a:rPr lang="en-US" smtClean="0"/>
              <a:t>10</a:t>
            </a:fld>
            <a:endParaRPr lang="en-US"/>
          </a:p>
        </p:txBody>
      </p:sp>
    </p:spTree>
    <p:extLst>
      <p:ext uri="{BB962C8B-B14F-4D97-AF65-F5344CB8AC3E}">
        <p14:creationId xmlns:p14="http://schemas.microsoft.com/office/powerpoint/2010/main" val="2468475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4D HJI 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454025"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acc>
                            <m:accPr>
                              <m:chr m:val="̇"/>
                              <m:ctrlPr>
                                <a:rPr lang="en-US" i="1" smtClean="0">
                                  <a:latin typeface="Cambria Math"/>
                                </a:rPr>
                              </m:ctrlPr>
                            </m:accPr>
                            <m:e>
                              <m:r>
                                <a:rPr lang="en-US" b="0" i="1" smtClean="0">
                                  <a:latin typeface="Cambria Math"/>
                                </a:rPr>
                                <m:t>𝑥</m:t>
                              </m:r>
                            </m:e>
                          </m:acc>
                        </m:e>
                        <m:sub>
                          <m:r>
                            <a:rPr lang="en-US" b="0" i="1" smtClean="0">
                              <a:latin typeface="Cambria Math"/>
                            </a:rPr>
                            <m:t>𝐴</m:t>
                          </m:r>
                        </m:sub>
                      </m:sSub>
                      <m:r>
                        <a:rPr lang="en-US" b="0" i="1" smtClean="0">
                          <a:latin typeface="Cambria Math"/>
                        </a:rPr>
                        <m:t>=</m:t>
                      </m:r>
                      <m:sSub>
                        <m:sSubPr>
                          <m:ctrlPr>
                            <a:rPr lang="en-US" i="1" smtClean="0">
                              <a:latin typeface="Cambria Math"/>
                            </a:rPr>
                          </m:ctrlPr>
                        </m:sSubPr>
                        <m:e>
                          <m:r>
                            <a:rPr lang="en-US" b="0" i="1" smtClean="0">
                              <a:latin typeface="Cambria Math"/>
                            </a:rPr>
                            <m:t>𝑣</m:t>
                          </m:r>
                        </m:e>
                        <m:sub>
                          <m:r>
                            <a:rPr lang="en-US" b="0" i="1" smtClean="0">
                              <a:latin typeface="Cambria Math"/>
                            </a:rPr>
                            <m:t>𝐴</m:t>
                          </m:r>
                        </m:sub>
                      </m:sSub>
                      <m:r>
                        <a:rPr lang="en-US" b="0" i="1" smtClean="0">
                          <a:latin typeface="Cambria Math"/>
                        </a:rPr>
                        <m:t>𝑎</m:t>
                      </m:r>
                      <m:d>
                        <m:dPr>
                          <m:ctrlPr>
                            <a:rPr lang="en-US" i="1" smtClean="0">
                              <a:latin typeface="Cambria Math"/>
                            </a:rPr>
                          </m:ctrlPr>
                        </m:dPr>
                        <m:e>
                          <m:r>
                            <a:rPr lang="en-US" b="0" i="1" smtClean="0">
                              <a:latin typeface="Cambria Math"/>
                            </a:rPr>
                            <m:t>𝑡</m:t>
                          </m:r>
                        </m:e>
                      </m:d>
                    </m:oMath>
                  </m:oMathPara>
                </a14:m>
                <a:endParaRPr lang="en-US" dirty="0" smtClean="0"/>
              </a:p>
              <a:p>
                <a:pPr marL="454025"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acc>
                            <m:accPr>
                              <m:chr m:val="̇"/>
                              <m:ctrlPr>
                                <a:rPr lang="en-US" i="1" smtClean="0">
                                  <a:latin typeface="Cambria Math"/>
                                </a:rPr>
                              </m:ctrlPr>
                            </m:accPr>
                            <m:e>
                              <m:r>
                                <a:rPr lang="en-US" b="0" i="1" smtClean="0">
                                  <a:latin typeface="Cambria Math"/>
                                </a:rPr>
                                <m:t>𝑥</m:t>
                              </m:r>
                            </m:e>
                          </m:acc>
                        </m:e>
                        <m:sub>
                          <m:r>
                            <a:rPr lang="en-US" b="0" i="1" smtClean="0">
                              <a:latin typeface="Cambria Math"/>
                            </a:rPr>
                            <m:t>𝐷</m:t>
                          </m:r>
                        </m:sub>
                      </m:sSub>
                      <m:r>
                        <a:rPr lang="en-US" b="0" i="1" smtClean="0">
                          <a:latin typeface="Cambria Math"/>
                        </a:rPr>
                        <m:t>=</m:t>
                      </m:r>
                      <m:sSub>
                        <m:sSubPr>
                          <m:ctrlPr>
                            <a:rPr lang="en-US" i="1" smtClean="0">
                              <a:latin typeface="Cambria Math"/>
                            </a:rPr>
                          </m:ctrlPr>
                        </m:sSubPr>
                        <m:e>
                          <m:r>
                            <a:rPr lang="en-US" b="0" i="1" smtClean="0">
                              <a:latin typeface="Cambria Math"/>
                            </a:rPr>
                            <m:t>𝑣</m:t>
                          </m:r>
                        </m:e>
                        <m:sub>
                          <m:r>
                            <a:rPr lang="en-US" b="0" i="1" smtClean="0">
                              <a:latin typeface="Cambria Math"/>
                            </a:rPr>
                            <m:t>𝐷</m:t>
                          </m:r>
                        </m:sub>
                      </m:sSub>
                      <m:r>
                        <a:rPr lang="en-US" b="0" i="1" smtClean="0">
                          <a:latin typeface="Cambria Math"/>
                        </a:rPr>
                        <m:t>𝑑</m:t>
                      </m:r>
                      <m:d>
                        <m:dPr>
                          <m:ctrlPr>
                            <a:rPr lang="en-US" i="1" smtClean="0">
                              <a:latin typeface="Cambria Math"/>
                            </a:rPr>
                          </m:ctrlPr>
                        </m:dPr>
                        <m:e>
                          <m:r>
                            <a:rPr lang="en-US" b="0" i="1" smtClean="0">
                              <a:latin typeface="Cambria Math"/>
                            </a:rPr>
                            <m:t>𝑡</m:t>
                          </m:r>
                        </m:e>
                      </m:d>
                    </m:oMath>
                  </m:oMathPara>
                </a14:m>
                <a:endParaRPr lang="en-US" dirty="0" smtClean="0"/>
              </a:p>
              <a:p>
                <a:r>
                  <a:rPr lang="en-US" dirty="0" smtClean="0"/>
                  <a:t>Procedure:</a:t>
                </a:r>
                <a:endParaRPr lang="en-US" dirty="0"/>
              </a:p>
              <a:p>
                <a:pPr marL="454025" lvl="1" indent="0">
                  <a:buNone/>
                </a:pPr>
                <a:r>
                  <a:rPr lang="en-US" dirty="0" smtClean="0"/>
                  <a:t>In a 4D state space,</a:t>
                </a:r>
              </a:p>
              <a:p>
                <a:pPr marL="911225" lvl="1" indent="-457200">
                  <a:buFont typeface="+mj-lt"/>
                  <a:buAutoNum type="arabicPeriod"/>
                </a:pPr>
                <a:r>
                  <a:rPr lang="en-US" dirty="0" smtClean="0"/>
                  <a:t>Define goal set for attacker</a:t>
                </a:r>
              </a:p>
              <a:p>
                <a:pPr marL="911225" lvl="1" indent="-457200">
                  <a:buFont typeface="+mj-lt"/>
                  <a:buAutoNum type="arabicPeriod"/>
                </a:pPr>
                <a:endParaRPr lang="en-US" dirty="0" smtClean="0"/>
              </a:p>
              <a:p>
                <a:pPr marL="911225" lvl="1" indent="-457200">
                  <a:buFont typeface="+mj-lt"/>
                  <a:buAutoNum type="arabicPeriod"/>
                </a:pPr>
                <a:r>
                  <a:rPr lang="en-US" dirty="0" smtClean="0"/>
                  <a:t>Define avoid set for attacker</a:t>
                </a:r>
              </a:p>
              <a:p>
                <a:pPr marL="911225" lvl="1" indent="-457200">
                  <a:buFont typeface="+mj-lt"/>
                  <a:buAutoNum type="arabicPeriod"/>
                </a:pPr>
                <a:endParaRPr lang="en-US" b="1" dirty="0" smtClean="0"/>
              </a:p>
              <a:p>
                <a:pPr marL="911225" lvl="1" indent="-457200">
                  <a:buFont typeface="+mj-lt"/>
                  <a:buAutoNum type="arabicPeriod"/>
                </a:pPr>
                <a:r>
                  <a:rPr lang="en-US" dirty="0" smtClean="0"/>
                  <a:t>Solve 4D HJI PDE</a:t>
                </a:r>
                <a:endParaRPr lang="en-US" b="1"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540F1F0-DFD0-43E9-B762-BAD634239193}" type="slidenum">
              <a:rPr lang="en-US" smtClean="0"/>
              <a:t>11</a:t>
            </a:fld>
            <a:endParaRPr lang="en-US"/>
          </a:p>
        </p:txBody>
      </p:sp>
    </p:spTree>
    <p:extLst>
      <p:ext uri="{BB962C8B-B14F-4D97-AF65-F5344CB8AC3E}">
        <p14:creationId xmlns:p14="http://schemas.microsoft.com/office/powerpoint/2010/main" val="1400317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sets</a:t>
            </a:r>
            <a:endParaRPr lang="en-US"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457200" y="1600200"/>
                <a:ext cx="4572000" cy="4525963"/>
              </a:xfrm>
            </p:spPr>
            <p:txBody>
              <a:bodyPr/>
              <a:lstStyle/>
              <a:p>
                <a:r>
                  <a:rPr lang="en-US" dirty="0" smtClean="0"/>
                  <a:t>Represent a set </a:t>
                </a:r>
                <a14:m>
                  <m:oMath xmlns:m="http://schemas.openxmlformats.org/officeDocument/2006/math">
                    <m:r>
                      <a:rPr lang="en-US" b="0" i="1" smtClean="0">
                        <a:latin typeface="Cambria Math"/>
                      </a:rPr>
                      <m:t>𝐺</m:t>
                    </m:r>
                  </m:oMath>
                </a14:m>
                <a:r>
                  <a:rPr lang="en-US" dirty="0" smtClean="0"/>
                  <a:t> using an implicit surface function </a:t>
                </a:r>
                <a14:m>
                  <m:oMath xmlns:m="http://schemas.openxmlformats.org/officeDocument/2006/math">
                    <m:sSub>
                      <m:sSubPr>
                        <m:ctrlPr>
                          <a:rPr lang="en-US" i="1" smtClean="0">
                            <a:latin typeface="Cambria Math"/>
                          </a:rPr>
                        </m:ctrlPr>
                      </m:sSubPr>
                      <m:e>
                        <m:r>
                          <a:rPr lang="en-US" b="0" i="1" smtClean="0">
                            <a:latin typeface="Cambria Math"/>
                          </a:rPr>
                          <m:t>𝜙</m:t>
                        </m:r>
                      </m:e>
                      <m:sub>
                        <m:r>
                          <a:rPr lang="en-US" b="0" i="1" smtClean="0">
                            <a:latin typeface="Cambria Math"/>
                          </a:rPr>
                          <m:t>𝐺</m:t>
                        </m:r>
                      </m:sub>
                    </m:sSub>
                    <m:d>
                      <m:dPr>
                        <m:ctrlPr>
                          <a:rPr lang="en-US" i="1" smtClean="0">
                            <a:latin typeface="Cambria Math"/>
                          </a:rPr>
                        </m:ctrlPr>
                      </m:dPr>
                      <m:e>
                        <m:r>
                          <a:rPr lang="en-US" b="0" i="1" smtClean="0">
                            <a:latin typeface="Cambria Math"/>
                          </a:rPr>
                          <m:t>𝑥</m:t>
                        </m:r>
                      </m:e>
                    </m:d>
                  </m:oMath>
                </a14:m>
                <a:r>
                  <a:rPr lang="en-US" dirty="0" smtClean="0"/>
                  <a:t>:</a:t>
                </a: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𝜙</m:t>
                          </m:r>
                        </m:e>
                        <m:sub>
                          <m:r>
                            <a:rPr lang="en-US" b="0" i="1" smtClean="0">
                              <a:latin typeface="Cambria Math"/>
                            </a:rPr>
                            <m:t>𝐺</m:t>
                          </m:r>
                        </m:sub>
                      </m:sSub>
                      <m:d>
                        <m:dPr>
                          <m:ctrlPr>
                            <a:rPr lang="en-US" i="1" smtClean="0">
                              <a:latin typeface="Cambria Math"/>
                            </a:rPr>
                          </m:ctrlPr>
                        </m:dPr>
                        <m:e>
                          <m:r>
                            <a:rPr lang="en-US" b="0" i="1" smtClean="0">
                              <a:latin typeface="Cambria Math"/>
                            </a:rPr>
                            <m:t>𝑥</m:t>
                          </m:r>
                        </m:e>
                      </m:d>
                      <m:r>
                        <a:rPr lang="en-US" b="0" i="1" smtClean="0">
                          <a:latin typeface="Cambria Math"/>
                        </a:rPr>
                        <m:t>≤0⇔</m:t>
                      </m:r>
                      <m:r>
                        <a:rPr lang="en-US" b="0" i="1" smtClean="0">
                          <a:latin typeface="Cambria Math"/>
                        </a:rPr>
                        <m:t>𝑥</m:t>
                      </m:r>
                      <m:r>
                        <a:rPr lang="en-US" b="0" i="1" smtClean="0">
                          <a:latin typeface="Cambria Math"/>
                        </a:rPr>
                        <m:t>∈</m:t>
                      </m:r>
                      <m:r>
                        <a:rPr lang="en-US" b="0" i="1" smtClean="0">
                          <a:latin typeface="Cambria Math"/>
                        </a:rPr>
                        <m:t>𝐺</m:t>
                      </m:r>
                    </m:oMath>
                  </m:oMathPara>
                </a14:m>
                <a:endParaRPr lang="en-US" dirty="0" smtClean="0"/>
              </a:p>
              <a:p>
                <a:endParaRPr lang="en-US" dirty="0"/>
              </a:p>
              <a:p>
                <a:r>
                  <a:rPr lang="en-US" dirty="0" smtClean="0"/>
                  <a:t>Example: 2D unit disk centered at the origin: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𝜙</m:t>
                          </m:r>
                        </m:e>
                        <m:sub>
                          <m:r>
                            <a:rPr lang="en-US" b="0" i="1" smtClean="0">
                              <a:latin typeface="Cambria Math"/>
                            </a:rPr>
                            <m:t>𝐺</m:t>
                          </m:r>
                        </m:sub>
                      </m:sSub>
                      <m:d>
                        <m:dPr>
                          <m:ctrlPr>
                            <a:rPr lang="en-US"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sSup>
                        <m:sSupPr>
                          <m:ctrlPr>
                            <a:rPr lang="en-US"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m:t>
                      </m:r>
                      <m:sSup>
                        <m:sSupPr>
                          <m:ctrlPr>
                            <a:rPr lang="en-US" i="1" smtClean="0">
                              <a:latin typeface="Cambria Math"/>
                            </a:rPr>
                          </m:ctrlPr>
                        </m:sSupPr>
                        <m:e>
                          <m:r>
                            <a:rPr lang="en-US" b="0" i="1" smtClean="0">
                              <a:latin typeface="Cambria Math"/>
                            </a:rPr>
                            <m:t>𝑦</m:t>
                          </m:r>
                        </m:e>
                        <m:sup>
                          <m:r>
                            <a:rPr lang="en-US" b="0" i="1" smtClean="0">
                              <a:latin typeface="Cambria Math"/>
                            </a:rPr>
                            <m:t>2</m:t>
                          </m:r>
                        </m:sup>
                      </m:sSup>
                      <m:r>
                        <a:rPr lang="en-US" b="0" i="1" smtClean="0">
                          <a:latin typeface="Cambria Math"/>
                        </a:rPr>
                        <m:t>−1</m:t>
                      </m:r>
                    </m:oMath>
                  </m:oMathPara>
                </a14:m>
                <a:endParaRPr lang="en-US" dirty="0" smtClean="0"/>
              </a:p>
              <a:p>
                <a:pPr marL="0" indent="0">
                  <a:buNone/>
                </a:pPr>
                <a:endParaRPr lang="en-US"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457200" y="1600200"/>
                <a:ext cx="4572000" cy="4525963"/>
              </a:xfrm>
              <a:blipFill rotWithShape="1">
                <a:blip r:embed="rId3"/>
                <a:stretch>
                  <a:fillRect l="-2933" t="-1617" r="-1733"/>
                </a:stretch>
              </a:blipFill>
            </p:spPr>
            <p:txBody>
              <a:bodyPr/>
              <a:lstStyle/>
              <a:p>
                <a:r>
                  <a:rPr lang="en-US">
                    <a:noFill/>
                  </a:rPr>
                  <a:t> </a:t>
                </a:r>
              </a:p>
            </p:txBody>
          </p:sp>
        </mc:Fallback>
      </mc:AlternateContent>
      <p:pic>
        <p:nvPicPr>
          <p:cNvPr id="5" name="Picture 3" descr="C:\Users\Mo\Dropbox\Game theory\multiplayer_reach_avoid_games\docs\slides\unit circle.png"/>
          <p:cNvPicPr>
            <a:picLocks noChangeAspect="1" noChangeArrowheads="1"/>
          </p:cNvPicPr>
          <p:nvPr/>
        </p:nvPicPr>
        <p:blipFill rotWithShape="1">
          <a:blip r:embed="rId4">
            <a:extLst>
              <a:ext uri="{28A0092B-C50C-407E-A947-70E740481C1C}">
                <a14:useLocalDpi xmlns:a14="http://schemas.microsoft.com/office/drawing/2010/main" val="0"/>
              </a:ext>
            </a:extLst>
          </a:blip>
          <a:srcRect l="16099" t="19194" r="15331" b="3887"/>
          <a:stretch/>
        </p:blipFill>
        <p:spPr bwMode="auto">
          <a:xfrm>
            <a:off x="4800600" y="2362200"/>
            <a:ext cx="4347147" cy="36576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F540F1F0-DFD0-43E9-B762-BAD634239193}" type="slidenum">
              <a:rPr lang="en-US" smtClean="0"/>
              <a:t>12</a:t>
            </a:fld>
            <a:endParaRPr lang="en-US"/>
          </a:p>
        </p:txBody>
      </p:sp>
    </p:spTree>
    <p:extLst>
      <p:ext uri="{BB962C8B-B14F-4D97-AF65-F5344CB8AC3E}">
        <p14:creationId xmlns:p14="http://schemas.microsoft.com/office/powerpoint/2010/main" val="25485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Goal set: </a:t>
                </a:r>
                <a14:m>
                  <m:oMath xmlns:m="http://schemas.openxmlformats.org/officeDocument/2006/math">
                    <m:sSub>
                      <m:sSubPr>
                        <m:ctrlPr>
                          <a:rPr lang="en-US" i="1" smtClean="0">
                            <a:latin typeface="Cambria Math"/>
                          </a:rPr>
                        </m:ctrlPr>
                      </m:sSubPr>
                      <m:e>
                        <m:r>
                          <a:rPr lang="en-US" b="0" i="1" smtClean="0">
                            <a:latin typeface="Cambria Math"/>
                          </a:rPr>
                          <m:t>𝜙</m:t>
                        </m:r>
                      </m:e>
                      <m:sub>
                        <m:r>
                          <a:rPr lang="en-US" b="0" i="1" smtClean="0">
                            <a:latin typeface="Cambria Math"/>
                          </a:rPr>
                          <m:t>𝑅</m:t>
                        </m:r>
                      </m:sub>
                    </m:sSub>
                  </m:oMath>
                </a14:m>
                <a:endParaRPr lang="en-US" dirty="0" smtClean="0"/>
              </a:p>
              <a:p>
                <a:pPr lvl="1"/>
                <a:r>
                  <a:rPr lang="en-US" dirty="0" smtClean="0"/>
                  <a:t>Attacker wins if she reaches the target or if the defender gets stuck at an obstacle</a:t>
                </a:r>
              </a:p>
              <a:p>
                <a:pPr marL="454025"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𝑅</m:t>
                      </m:r>
                      <m:r>
                        <a:rPr lang="en-US" b="0" i="1" smtClean="0">
                          <a:latin typeface="Cambria Math"/>
                        </a:rPr>
                        <m:t>=</m:t>
                      </m:r>
                      <m:d>
                        <m:dPr>
                          <m:begChr m:val="{"/>
                          <m:endChr m:val="}"/>
                          <m:ctrlPr>
                            <a:rPr lang="en-US" i="1" smtClean="0">
                              <a:latin typeface="Cambria Math"/>
                            </a:rPr>
                          </m:ctrlPr>
                        </m:dPr>
                        <m:e>
                          <m:r>
                            <a:rPr lang="en-US" b="0" i="1" smtClean="0">
                              <a:latin typeface="Cambria Math"/>
                            </a:rPr>
                            <m:t>𝑥</m:t>
                          </m:r>
                          <m:r>
                            <a:rPr lang="en-US" b="0" i="1" smtClean="0">
                              <a:latin typeface="Cambria Math"/>
                            </a:rPr>
                            <m:t>∈</m:t>
                          </m:r>
                          <m:sSup>
                            <m:sSupPr>
                              <m:ctrlPr>
                                <a:rPr lang="en-US" i="1" smtClean="0">
                                  <a:latin typeface="Cambria Math"/>
                                </a:rPr>
                              </m:ctrlPr>
                            </m:sSupPr>
                            <m:e>
                              <m:r>
                                <a:rPr lang="en-US" b="0" i="1" smtClean="0">
                                  <a:latin typeface="Cambria Math"/>
                                </a:rPr>
                                <m:t>ℝ</m:t>
                              </m:r>
                            </m:e>
                            <m:sup>
                              <m:r>
                                <a:rPr lang="en-US" b="0" i="1" smtClean="0">
                                  <a:latin typeface="Cambria Math"/>
                                </a:rPr>
                                <m:t>4</m:t>
                              </m:r>
                            </m:sup>
                          </m:sSup>
                          <m:r>
                            <a:rPr lang="en-US" b="0" i="1" smtClean="0">
                              <a:latin typeface="Cambria Math"/>
                            </a:rPr>
                            <m:t>:</m:t>
                          </m:r>
                          <m:sSub>
                            <m:sSubPr>
                              <m:ctrlPr>
                                <a:rPr lang="en-US" i="1" smtClean="0">
                                  <a:latin typeface="Cambria Math"/>
                                </a:rPr>
                              </m:ctrlPr>
                            </m:sSubPr>
                            <m:e>
                              <m:r>
                                <a:rPr lang="en-US" b="0" i="1" smtClean="0">
                                  <a:latin typeface="Cambria Math"/>
                                </a:rPr>
                                <m:t>𝑥</m:t>
                              </m:r>
                            </m:e>
                            <m:sub>
                              <m:r>
                                <a:rPr lang="en-US" b="0" i="1" smtClean="0">
                                  <a:latin typeface="Cambria Math"/>
                                </a:rPr>
                                <m:t>𝐴</m:t>
                              </m:r>
                            </m:sub>
                          </m:sSub>
                          <m:r>
                            <a:rPr lang="en-US" b="0" i="1" smtClean="0">
                              <a:latin typeface="Cambria Math"/>
                            </a:rPr>
                            <m:t>∈</m:t>
                          </m:r>
                          <m:r>
                            <a:rPr lang="en-US" b="0" i="1" smtClean="0">
                              <a:latin typeface="Cambria Math"/>
                            </a:rPr>
                            <m:t>𝒯</m:t>
                          </m:r>
                        </m:e>
                      </m:d>
                      <m:r>
                        <a:rPr lang="en-US" b="0" i="1" smtClean="0">
                          <a:latin typeface="Cambria Math"/>
                        </a:rPr>
                        <m:t>∪</m:t>
                      </m:r>
                      <m:d>
                        <m:dPr>
                          <m:begChr m:val="{"/>
                          <m:endChr m:val="}"/>
                          <m:ctrlPr>
                            <a:rPr lang="en-US" i="1" smtClean="0">
                              <a:latin typeface="Cambria Math"/>
                            </a:rPr>
                          </m:ctrlPr>
                        </m:dPr>
                        <m:e>
                          <m:r>
                            <a:rPr lang="en-US" b="0" i="1" smtClean="0">
                              <a:latin typeface="Cambria Math"/>
                            </a:rPr>
                            <m:t>𝑥</m:t>
                          </m:r>
                          <m:r>
                            <a:rPr lang="en-US" b="0" i="1" smtClean="0">
                              <a:latin typeface="Cambria Math"/>
                            </a:rPr>
                            <m:t>∈</m:t>
                          </m:r>
                          <m:sSup>
                            <m:sSupPr>
                              <m:ctrlPr>
                                <a:rPr lang="en-US" i="1" smtClean="0">
                                  <a:latin typeface="Cambria Math"/>
                                </a:rPr>
                              </m:ctrlPr>
                            </m:sSupPr>
                            <m:e>
                              <m:r>
                                <a:rPr lang="en-US" b="0" i="1" smtClean="0">
                                  <a:latin typeface="Cambria Math"/>
                                </a:rPr>
                                <m:t>ℝ</m:t>
                              </m:r>
                            </m:e>
                            <m:sup>
                              <m:r>
                                <a:rPr lang="en-US" b="0" i="1" smtClean="0">
                                  <a:latin typeface="Cambria Math"/>
                                </a:rPr>
                                <m:t>4</m:t>
                              </m:r>
                            </m:sup>
                          </m:sSup>
                          <m:r>
                            <a:rPr lang="en-US" b="0" i="1" smtClean="0">
                              <a:latin typeface="Cambria Math"/>
                            </a:rPr>
                            <m:t>:</m:t>
                          </m:r>
                          <m:sSub>
                            <m:sSubPr>
                              <m:ctrlPr>
                                <a:rPr lang="en-US" i="1" smtClean="0">
                                  <a:latin typeface="Cambria Math"/>
                                </a:rPr>
                              </m:ctrlPr>
                            </m:sSubPr>
                            <m:e>
                              <m:r>
                                <a:rPr lang="en-US" b="0" i="1" smtClean="0">
                                  <a:latin typeface="Cambria Math"/>
                                </a:rPr>
                                <m:t>𝑥</m:t>
                              </m:r>
                            </m:e>
                            <m:sub>
                              <m:r>
                                <a:rPr lang="en-US" b="0" i="1" smtClean="0">
                                  <a:latin typeface="Cambria Math"/>
                                </a:rPr>
                                <m:t>𝐷</m:t>
                              </m:r>
                            </m:sub>
                          </m:sSub>
                          <m:r>
                            <a:rPr lang="en-US" b="0" i="1" smtClean="0">
                              <a:latin typeface="Cambria Math"/>
                            </a:rPr>
                            <m:t>∈</m:t>
                          </m:r>
                          <m:sSub>
                            <m:sSubPr>
                              <m:ctrlPr>
                                <a:rPr lang="en-US" i="1" smtClean="0">
                                  <a:latin typeface="Cambria Math"/>
                                </a:rPr>
                              </m:ctrlPr>
                            </m:sSubPr>
                            <m:e>
                              <m:r>
                                <m:rPr>
                                  <m:sty m:val="p"/>
                                </m:rPr>
                                <a:rPr lang="en-US" b="0" i="0" smtClean="0">
                                  <a:latin typeface="Cambria Math"/>
                                </a:rPr>
                                <m:t>Ω</m:t>
                              </m:r>
                            </m:e>
                            <m:sub>
                              <m:r>
                                <m:rPr>
                                  <m:sty m:val="p"/>
                                </m:rPr>
                                <a:rPr lang="en-US" b="0" i="0" smtClean="0">
                                  <a:latin typeface="Cambria Math"/>
                                </a:rPr>
                                <m:t>obs</m:t>
                              </m:r>
                            </m:sub>
                          </m:sSub>
                        </m:e>
                      </m:d>
                    </m:oMath>
                  </m:oMathPara>
                </a14:m>
                <a:endParaRPr lang="en-US" dirty="0" smtClean="0"/>
              </a:p>
              <a:p>
                <a:pPr marL="454025" lvl="1" indent="0">
                  <a:buNone/>
                </a:pPr>
                <a:endParaRPr lang="en-US" dirty="0" smtClean="0"/>
              </a:p>
              <a:p>
                <a:pPr marL="457200" indent="-457200">
                  <a:buFont typeface="+mj-lt"/>
                  <a:buAutoNum type="arabicPeriod"/>
                </a:pPr>
                <a:r>
                  <a:rPr lang="en-US" dirty="0" smtClean="0">
                    <a:solidFill>
                      <a:schemeClr val="bg1"/>
                    </a:solidFill>
                  </a:rPr>
                  <a:t>Avoid set: </a:t>
                </a:r>
                <a14:m>
                  <m:oMath xmlns:m="http://schemas.openxmlformats.org/officeDocument/2006/math">
                    <m:sSub>
                      <m:sSubPr>
                        <m:ctrlPr>
                          <a:rPr lang="en-US" i="1" smtClean="0">
                            <a:solidFill>
                              <a:schemeClr val="bg1"/>
                            </a:solidFill>
                            <a:latin typeface="Cambria Math"/>
                          </a:rPr>
                        </m:ctrlPr>
                      </m:sSubPr>
                      <m:e>
                        <m:r>
                          <a:rPr lang="en-US" b="0" i="1" smtClean="0">
                            <a:solidFill>
                              <a:schemeClr val="bg1"/>
                            </a:solidFill>
                            <a:latin typeface="Cambria Math"/>
                          </a:rPr>
                          <m:t>𝜙</m:t>
                        </m:r>
                      </m:e>
                      <m:sub>
                        <m:r>
                          <a:rPr lang="en-US" b="0" i="1" smtClean="0">
                            <a:solidFill>
                              <a:schemeClr val="bg1"/>
                            </a:solidFill>
                            <a:latin typeface="Cambria Math"/>
                          </a:rPr>
                          <m:t>𝐴</m:t>
                        </m:r>
                      </m:sub>
                    </m:sSub>
                  </m:oMath>
                </a14:m>
                <a:endParaRPr lang="en-US" dirty="0" smtClean="0">
                  <a:solidFill>
                    <a:schemeClr val="bg1"/>
                  </a:solidFill>
                </a:endParaRPr>
              </a:p>
              <a:p>
                <a:pPr lvl="1"/>
                <a:r>
                  <a:rPr lang="en-US" dirty="0" smtClean="0">
                    <a:solidFill>
                      <a:schemeClr val="bg1"/>
                    </a:solidFill>
                  </a:rPr>
                  <a:t>Attacker loses if she gets captured or gets stuck at an obstacle</a:t>
                </a:r>
              </a:p>
              <a:p>
                <a:pPr marL="454025" lvl="1"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a:rPr>
                        <m:t>𝐴</m:t>
                      </m:r>
                      <m:r>
                        <a:rPr lang="en-US" b="0" i="1" smtClean="0">
                          <a:solidFill>
                            <a:schemeClr val="bg1"/>
                          </a:solidFill>
                          <a:latin typeface="Cambria Math"/>
                        </a:rPr>
                        <m:t>=</m:t>
                      </m:r>
                      <m:d>
                        <m:dPr>
                          <m:begChr m:val="{"/>
                          <m:endChr m:val="}"/>
                          <m:ctrlPr>
                            <a:rPr lang="en-US" i="1" smtClean="0">
                              <a:solidFill>
                                <a:schemeClr val="bg1"/>
                              </a:solidFill>
                              <a:latin typeface="Cambria Math"/>
                            </a:rPr>
                          </m:ctrlPr>
                        </m:dPr>
                        <m:e>
                          <m:r>
                            <a:rPr lang="en-US" b="0" i="1" smtClean="0">
                              <a:solidFill>
                                <a:schemeClr val="bg1"/>
                              </a:solidFill>
                              <a:latin typeface="Cambria Math"/>
                            </a:rPr>
                            <m:t>𝑥</m:t>
                          </m:r>
                          <m:r>
                            <a:rPr lang="en-US" b="0" i="1" smtClean="0">
                              <a:solidFill>
                                <a:schemeClr val="bg1"/>
                              </a:solidFill>
                              <a:latin typeface="Cambria Math"/>
                            </a:rPr>
                            <m:t>∈</m:t>
                          </m:r>
                          <m:sSup>
                            <m:sSupPr>
                              <m:ctrlPr>
                                <a:rPr lang="en-US" i="1" smtClean="0">
                                  <a:solidFill>
                                    <a:schemeClr val="bg1"/>
                                  </a:solidFill>
                                  <a:latin typeface="Cambria Math"/>
                                </a:rPr>
                              </m:ctrlPr>
                            </m:sSupPr>
                            <m:e>
                              <m:r>
                                <a:rPr lang="en-US" b="0" i="1" smtClean="0">
                                  <a:solidFill>
                                    <a:schemeClr val="bg1"/>
                                  </a:solidFill>
                                  <a:latin typeface="Cambria Math"/>
                                </a:rPr>
                                <m:t>ℝ</m:t>
                              </m:r>
                            </m:e>
                            <m:sup>
                              <m:r>
                                <a:rPr lang="en-US" b="0" i="1" smtClean="0">
                                  <a:solidFill>
                                    <a:schemeClr val="bg1"/>
                                  </a:solidFill>
                                  <a:latin typeface="Cambria Math"/>
                                </a:rPr>
                                <m:t>4</m:t>
                              </m:r>
                            </m:sup>
                          </m:sSup>
                          <m:r>
                            <a:rPr lang="en-US" b="0" i="1" smtClean="0">
                              <a:solidFill>
                                <a:schemeClr val="bg1"/>
                              </a:solidFill>
                              <a:latin typeface="Cambria Math"/>
                            </a:rPr>
                            <m:t>:</m:t>
                          </m:r>
                          <m:sSub>
                            <m:sSubPr>
                              <m:ctrlPr>
                                <a:rPr lang="en-US" i="1" smtClean="0">
                                  <a:solidFill>
                                    <a:schemeClr val="bg1"/>
                                  </a:solidFill>
                                  <a:latin typeface="Cambria Math"/>
                                </a:rPr>
                              </m:ctrlPr>
                            </m:sSubPr>
                            <m:e>
                              <m:d>
                                <m:dPr>
                                  <m:begChr m:val="‖"/>
                                  <m:endChr m:val="‖"/>
                                  <m:ctrlPr>
                                    <a:rPr lang="en-US" i="1" smtClean="0">
                                      <a:solidFill>
                                        <a:schemeClr val="bg1"/>
                                      </a:solidFill>
                                      <a:latin typeface="Cambria Math"/>
                                    </a:rPr>
                                  </m:ctrlPr>
                                </m:dPr>
                                <m:e>
                                  <m:sSub>
                                    <m:sSubPr>
                                      <m:ctrlPr>
                                        <a:rPr lang="en-US" i="1" smtClean="0">
                                          <a:solidFill>
                                            <a:schemeClr val="bg1"/>
                                          </a:solidFill>
                                          <a:latin typeface="Cambria Math"/>
                                        </a:rPr>
                                      </m:ctrlPr>
                                    </m:sSubPr>
                                    <m:e>
                                      <m:r>
                                        <a:rPr lang="en-US" b="0" i="1" smtClean="0">
                                          <a:solidFill>
                                            <a:schemeClr val="bg1"/>
                                          </a:solidFill>
                                          <a:latin typeface="Cambria Math"/>
                                        </a:rPr>
                                        <m:t>𝑥</m:t>
                                      </m:r>
                                    </m:e>
                                    <m:sub>
                                      <m:r>
                                        <a:rPr lang="en-US" b="0" i="1" smtClean="0">
                                          <a:solidFill>
                                            <a:schemeClr val="bg1"/>
                                          </a:solidFill>
                                          <a:latin typeface="Cambria Math"/>
                                        </a:rPr>
                                        <m:t>𝐴</m:t>
                                      </m:r>
                                    </m:sub>
                                  </m:sSub>
                                  <m:r>
                                    <a:rPr lang="en-US" b="0" i="1" smtClean="0">
                                      <a:solidFill>
                                        <a:schemeClr val="bg1"/>
                                      </a:solidFill>
                                      <a:latin typeface="Cambria Math"/>
                                    </a:rPr>
                                    <m:t>−</m:t>
                                  </m:r>
                                  <m:sSub>
                                    <m:sSubPr>
                                      <m:ctrlPr>
                                        <a:rPr lang="en-US" i="1" smtClean="0">
                                          <a:solidFill>
                                            <a:schemeClr val="bg1"/>
                                          </a:solidFill>
                                          <a:latin typeface="Cambria Math"/>
                                        </a:rPr>
                                      </m:ctrlPr>
                                    </m:sSubPr>
                                    <m:e>
                                      <m:r>
                                        <a:rPr lang="en-US" b="0" i="1" smtClean="0">
                                          <a:solidFill>
                                            <a:schemeClr val="bg1"/>
                                          </a:solidFill>
                                          <a:latin typeface="Cambria Math"/>
                                        </a:rPr>
                                        <m:t>𝑥</m:t>
                                      </m:r>
                                    </m:e>
                                    <m:sub>
                                      <m:r>
                                        <a:rPr lang="en-US" b="0" i="1" smtClean="0">
                                          <a:solidFill>
                                            <a:schemeClr val="bg1"/>
                                          </a:solidFill>
                                          <a:latin typeface="Cambria Math"/>
                                        </a:rPr>
                                        <m:t>𝐷</m:t>
                                      </m:r>
                                    </m:sub>
                                  </m:sSub>
                                </m:e>
                              </m:d>
                            </m:e>
                            <m:sub>
                              <m:r>
                                <a:rPr lang="en-US" b="0" i="1" smtClean="0">
                                  <a:solidFill>
                                    <a:schemeClr val="bg1"/>
                                  </a:solidFill>
                                  <a:latin typeface="Cambria Math"/>
                                </a:rPr>
                                <m:t>2</m:t>
                              </m:r>
                            </m:sub>
                          </m:sSub>
                          <m:r>
                            <a:rPr lang="en-US" b="0" i="1" smtClean="0">
                              <a:solidFill>
                                <a:schemeClr val="bg1"/>
                              </a:solidFill>
                              <a:latin typeface="Cambria Math"/>
                            </a:rPr>
                            <m:t>≤</m:t>
                          </m:r>
                          <m:sSub>
                            <m:sSubPr>
                              <m:ctrlPr>
                                <a:rPr lang="en-US" i="1" smtClean="0">
                                  <a:solidFill>
                                    <a:schemeClr val="bg1"/>
                                  </a:solidFill>
                                  <a:latin typeface="Cambria Math"/>
                                </a:rPr>
                              </m:ctrlPr>
                            </m:sSubPr>
                            <m:e>
                              <m:r>
                                <a:rPr lang="en-US" b="0" i="1" smtClean="0">
                                  <a:solidFill>
                                    <a:schemeClr val="bg1"/>
                                  </a:solidFill>
                                  <a:latin typeface="Cambria Math"/>
                                </a:rPr>
                                <m:t>𝑅</m:t>
                              </m:r>
                            </m:e>
                            <m:sub>
                              <m:r>
                                <a:rPr lang="en-US" b="0" i="1" smtClean="0">
                                  <a:solidFill>
                                    <a:schemeClr val="bg1"/>
                                  </a:solidFill>
                                  <a:latin typeface="Cambria Math"/>
                                </a:rPr>
                                <m:t>𝐶</m:t>
                              </m:r>
                            </m:sub>
                          </m:sSub>
                        </m:e>
                      </m:d>
                      <m:r>
                        <a:rPr lang="en-US" b="0" i="1" smtClean="0">
                          <a:solidFill>
                            <a:schemeClr val="bg1"/>
                          </a:solidFill>
                          <a:latin typeface="Cambria Math"/>
                        </a:rPr>
                        <m:t>∪</m:t>
                      </m:r>
                      <m:d>
                        <m:dPr>
                          <m:begChr m:val="{"/>
                          <m:endChr m:val="}"/>
                          <m:ctrlPr>
                            <a:rPr lang="en-US" i="1" smtClean="0">
                              <a:solidFill>
                                <a:schemeClr val="bg1"/>
                              </a:solidFill>
                              <a:latin typeface="Cambria Math"/>
                            </a:rPr>
                          </m:ctrlPr>
                        </m:dPr>
                        <m:e>
                          <m:r>
                            <a:rPr lang="en-US" b="0" i="1" smtClean="0">
                              <a:solidFill>
                                <a:schemeClr val="bg1"/>
                              </a:solidFill>
                              <a:latin typeface="Cambria Math"/>
                            </a:rPr>
                            <m:t>𝑥</m:t>
                          </m:r>
                          <m:r>
                            <a:rPr lang="en-US" b="0" i="1" smtClean="0">
                              <a:solidFill>
                                <a:schemeClr val="bg1"/>
                              </a:solidFill>
                              <a:latin typeface="Cambria Math"/>
                            </a:rPr>
                            <m:t>∈</m:t>
                          </m:r>
                          <m:sSup>
                            <m:sSupPr>
                              <m:ctrlPr>
                                <a:rPr lang="en-US" i="1" smtClean="0">
                                  <a:solidFill>
                                    <a:schemeClr val="bg1"/>
                                  </a:solidFill>
                                  <a:latin typeface="Cambria Math"/>
                                </a:rPr>
                              </m:ctrlPr>
                            </m:sSupPr>
                            <m:e>
                              <m:r>
                                <a:rPr lang="en-US" b="0" i="1" smtClean="0">
                                  <a:solidFill>
                                    <a:schemeClr val="bg1"/>
                                  </a:solidFill>
                                  <a:latin typeface="Cambria Math"/>
                                </a:rPr>
                                <m:t>ℝ</m:t>
                              </m:r>
                            </m:e>
                            <m:sup>
                              <m:r>
                                <a:rPr lang="en-US" b="0" i="1" smtClean="0">
                                  <a:solidFill>
                                    <a:schemeClr val="bg1"/>
                                  </a:solidFill>
                                  <a:latin typeface="Cambria Math"/>
                                </a:rPr>
                                <m:t>4</m:t>
                              </m:r>
                            </m:sup>
                          </m:sSup>
                          <m:r>
                            <a:rPr lang="en-US" b="0" i="1" smtClean="0">
                              <a:solidFill>
                                <a:schemeClr val="bg1"/>
                              </a:solidFill>
                              <a:latin typeface="Cambria Math"/>
                            </a:rPr>
                            <m:t>:</m:t>
                          </m:r>
                          <m:sSub>
                            <m:sSubPr>
                              <m:ctrlPr>
                                <a:rPr lang="en-US" i="1" smtClean="0">
                                  <a:solidFill>
                                    <a:schemeClr val="bg1"/>
                                  </a:solidFill>
                                  <a:latin typeface="Cambria Math"/>
                                </a:rPr>
                              </m:ctrlPr>
                            </m:sSubPr>
                            <m:e>
                              <m:r>
                                <a:rPr lang="en-US" b="0" i="1" smtClean="0">
                                  <a:solidFill>
                                    <a:schemeClr val="bg1"/>
                                  </a:solidFill>
                                  <a:latin typeface="Cambria Math"/>
                                </a:rPr>
                                <m:t>𝑥</m:t>
                              </m:r>
                            </m:e>
                            <m:sub>
                              <m:r>
                                <a:rPr lang="en-US" b="0" i="1" smtClean="0">
                                  <a:solidFill>
                                    <a:schemeClr val="bg1"/>
                                  </a:solidFill>
                                  <a:latin typeface="Cambria Math"/>
                                </a:rPr>
                                <m:t>𝐴</m:t>
                              </m:r>
                            </m:sub>
                          </m:sSub>
                          <m:r>
                            <a:rPr lang="en-US" b="0" i="1" smtClean="0">
                              <a:solidFill>
                                <a:schemeClr val="bg1"/>
                              </a:solidFill>
                              <a:latin typeface="Cambria Math"/>
                            </a:rPr>
                            <m:t>∈</m:t>
                          </m:r>
                          <m:sSub>
                            <m:sSubPr>
                              <m:ctrlPr>
                                <a:rPr lang="en-US" i="1" smtClean="0">
                                  <a:solidFill>
                                    <a:schemeClr val="bg1"/>
                                  </a:solidFill>
                                  <a:latin typeface="Cambria Math"/>
                                </a:rPr>
                              </m:ctrlPr>
                            </m:sSubPr>
                            <m:e>
                              <m:r>
                                <m:rPr>
                                  <m:sty m:val="p"/>
                                </m:rPr>
                                <a:rPr lang="en-US" b="0" i="0" smtClean="0">
                                  <a:solidFill>
                                    <a:schemeClr val="bg1"/>
                                  </a:solidFill>
                                  <a:latin typeface="Cambria Math"/>
                                </a:rPr>
                                <m:t>Ω</m:t>
                              </m:r>
                            </m:e>
                            <m:sub>
                              <m:r>
                                <m:rPr>
                                  <m:sty m:val="p"/>
                                </m:rPr>
                                <a:rPr lang="en-US" b="0" i="0" smtClean="0">
                                  <a:solidFill>
                                    <a:schemeClr val="bg1"/>
                                  </a:solidFill>
                                  <a:latin typeface="Cambria Math"/>
                                </a:rPr>
                                <m:t>obs</m:t>
                              </m:r>
                            </m:sub>
                          </m:sSub>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926" t="-2965" r="-963"/>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smtClean="0"/>
              <a:t>Defining sets</a:t>
            </a:r>
            <a:endParaRPr lang="en-US" dirty="0"/>
          </a:p>
        </p:txBody>
      </p:sp>
      <p:sp>
        <p:nvSpPr>
          <p:cNvPr id="2" name="Slide Number Placeholder 1"/>
          <p:cNvSpPr>
            <a:spLocks noGrp="1"/>
          </p:cNvSpPr>
          <p:nvPr>
            <p:ph type="sldNum" sz="quarter" idx="12"/>
          </p:nvPr>
        </p:nvSpPr>
        <p:spPr/>
        <p:txBody>
          <a:bodyPr/>
          <a:lstStyle/>
          <a:p>
            <a:fld id="{F540F1F0-DFD0-43E9-B762-BAD634239193}" type="slidenum">
              <a:rPr lang="en-US" smtClean="0"/>
              <a:t>13</a:t>
            </a:fld>
            <a:endParaRPr lang="en-US"/>
          </a:p>
        </p:txBody>
      </p:sp>
    </p:spTree>
    <p:extLst>
      <p:ext uri="{BB962C8B-B14F-4D97-AF65-F5344CB8AC3E}">
        <p14:creationId xmlns:p14="http://schemas.microsoft.com/office/powerpoint/2010/main" val="3168723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Goal set: </a:t>
                </a:r>
                <a14:m>
                  <m:oMath xmlns:m="http://schemas.openxmlformats.org/officeDocument/2006/math">
                    <m:sSub>
                      <m:sSubPr>
                        <m:ctrlPr>
                          <a:rPr lang="en-US" i="1" smtClean="0">
                            <a:latin typeface="Cambria Math"/>
                          </a:rPr>
                        </m:ctrlPr>
                      </m:sSubPr>
                      <m:e>
                        <m:r>
                          <a:rPr lang="en-US" b="0" i="1" smtClean="0">
                            <a:latin typeface="Cambria Math"/>
                          </a:rPr>
                          <m:t>𝜙</m:t>
                        </m:r>
                      </m:e>
                      <m:sub>
                        <m:r>
                          <a:rPr lang="en-US" b="0" i="1" smtClean="0">
                            <a:latin typeface="Cambria Math"/>
                          </a:rPr>
                          <m:t>𝑅</m:t>
                        </m:r>
                      </m:sub>
                    </m:sSub>
                  </m:oMath>
                </a14:m>
                <a:endParaRPr lang="en-US" dirty="0" smtClean="0"/>
              </a:p>
              <a:p>
                <a:pPr lvl="1"/>
                <a:r>
                  <a:rPr lang="en-US" dirty="0" smtClean="0"/>
                  <a:t>Attacker wins if she reaches the target or if the defender gets stuck at an obstacle</a:t>
                </a:r>
              </a:p>
              <a:p>
                <a:pPr marL="454025"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𝑅</m:t>
                      </m:r>
                      <m:r>
                        <a:rPr lang="en-US" b="0" i="1" smtClean="0">
                          <a:latin typeface="Cambria Math"/>
                        </a:rPr>
                        <m:t>=</m:t>
                      </m:r>
                      <m:d>
                        <m:dPr>
                          <m:begChr m:val="{"/>
                          <m:endChr m:val="}"/>
                          <m:ctrlPr>
                            <a:rPr lang="en-US" i="1" smtClean="0">
                              <a:latin typeface="Cambria Math"/>
                            </a:rPr>
                          </m:ctrlPr>
                        </m:dPr>
                        <m:e>
                          <m:r>
                            <a:rPr lang="en-US" b="0" i="1" smtClean="0">
                              <a:latin typeface="Cambria Math"/>
                            </a:rPr>
                            <m:t>𝑥</m:t>
                          </m:r>
                          <m:r>
                            <a:rPr lang="en-US" b="0" i="1" smtClean="0">
                              <a:latin typeface="Cambria Math"/>
                            </a:rPr>
                            <m:t>∈</m:t>
                          </m:r>
                          <m:sSup>
                            <m:sSupPr>
                              <m:ctrlPr>
                                <a:rPr lang="en-US" i="1" smtClean="0">
                                  <a:latin typeface="Cambria Math"/>
                                </a:rPr>
                              </m:ctrlPr>
                            </m:sSupPr>
                            <m:e>
                              <m:r>
                                <a:rPr lang="en-US" b="0" i="1" smtClean="0">
                                  <a:latin typeface="Cambria Math"/>
                                </a:rPr>
                                <m:t>ℝ</m:t>
                              </m:r>
                            </m:e>
                            <m:sup>
                              <m:r>
                                <a:rPr lang="en-US" b="0" i="1" smtClean="0">
                                  <a:latin typeface="Cambria Math"/>
                                </a:rPr>
                                <m:t>4</m:t>
                              </m:r>
                            </m:sup>
                          </m:sSup>
                          <m:r>
                            <a:rPr lang="en-US" b="0" i="1" smtClean="0">
                              <a:latin typeface="Cambria Math"/>
                            </a:rPr>
                            <m:t>:</m:t>
                          </m:r>
                          <m:sSub>
                            <m:sSubPr>
                              <m:ctrlPr>
                                <a:rPr lang="en-US" i="1" smtClean="0">
                                  <a:latin typeface="Cambria Math"/>
                                </a:rPr>
                              </m:ctrlPr>
                            </m:sSubPr>
                            <m:e>
                              <m:r>
                                <a:rPr lang="en-US" b="0" i="1" smtClean="0">
                                  <a:latin typeface="Cambria Math"/>
                                </a:rPr>
                                <m:t>𝑥</m:t>
                              </m:r>
                            </m:e>
                            <m:sub>
                              <m:r>
                                <a:rPr lang="en-US" b="0" i="1" smtClean="0">
                                  <a:latin typeface="Cambria Math"/>
                                </a:rPr>
                                <m:t>𝐴</m:t>
                              </m:r>
                            </m:sub>
                          </m:sSub>
                          <m:r>
                            <a:rPr lang="en-US" b="0" i="1" smtClean="0">
                              <a:latin typeface="Cambria Math"/>
                            </a:rPr>
                            <m:t>∈</m:t>
                          </m:r>
                          <m:r>
                            <a:rPr lang="en-US" b="0" i="1" smtClean="0">
                              <a:latin typeface="Cambria Math"/>
                            </a:rPr>
                            <m:t>𝒯</m:t>
                          </m:r>
                        </m:e>
                      </m:d>
                      <m:r>
                        <a:rPr lang="en-US" b="0" i="1" smtClean="0">
                          <a:latin typeface="Cambria Math"/>
                        </a:rPr>
                        <m:t>∪</m:t>
                      </m:r>
                      <m:d>
                        <m:dPr>
                          <m:begChr m:val="{"/>
                          <m:endChr m:val="}"/>
                          <m:ctrlPr>
                            <a:rPr lang="en-US" i="1" smtClean="0">
                              <a:latin typeface="Cambria Math"/>
                            </a:rPr>
                          </m:ctrlPr>
                        </m:dPr>
                        <m:e>
                          <m:r>
                            <a:rPr lang="en-US" b="0" i="1" smtClean="0">
                              <a:latin typeface="Cambria Math"/>
                            </a:rPr>
                            <m:t>𝑥</m:t>
                          </m:r>
                          <m:r>
                            <a:rPr lang="en-US" b="0" i="1" smtClean="0">
                              <a:latin typeface="Cambria Math"/>
                            </a:rPr>
                            <m:t>∈</m:t>
                          </m:r>
                          <m:sSup>
                            <m:sSupPr>
                              <m:ctrlPr>
                                <a:rPr lang="en-US" i="1" smtClean="0">
                                  <a:latin typeface="Cambria Math"/>
                                </a:rPr>
                              </m:ctrlPr>
                            </m:sSupPr>
                            <m:e>
                              <m:r>
                                <a:rPr lang="en-US" b="0" i="1" smtClean="0">
                                  <a:latin typeface="Cambria Math"/>
                                </a:rPr>
                                <m:t>ℝ</m:t>
                              </m:r>
                            </m:e>
                            <m:sup>
                              <m:r>
                                <a:rPr lang="en-US" b="0" i="1" smtClean="0">
                                  <a:latin typeface="Cambria Math"/>
                                </a:rPr>
                                <m:t>4</m:t>
                              </m:r>
                            </m:sup>
                          </m:sSup>
                          <m:r>
                            <a:rPr lang="en-US" b="0" i="1" smtClean="0">
                              <a:latin typeface="Cambria Math"/>
                            </a:rPr>
                            <m:t>:</m:t>
                          </m:r>
                          <m:sSub>
                            <m:sSubPr>
                              <m:ctrlPr>
                                <a:rPr lang="en-US" i="1" smtClean="0">
                                  <a:latin typeface="Cambria Math"/>
                                </a:rPr>
                              </m:ctrlPr>
                            </m:sSubPr>
                            <m:e>
                              <m:r>
                                <a:rPr lang="en-US" b="0" i="1" smtClean="0">
                                  <a:latin typeface="Cambria Math"/>
                                </a:rPr>
                                <m:t>𝑥</m:t>
                              </m:r>
                            </m:e>
                            <m:sub>
                              <m:r>
                                <a:rPr lang="en-US" b="0" i="1" smtClean="0">
                                  <a:latin typeface="Cambria Math"/>
                                </a:rPr>
                                <m:t>𝐷</m:t>
                              </m:r>
                            </m:sub>
                          </m:sSub>
                          <m:r>
                            <a:rPr lang="en-US" b="0" i="1" smtClean="0">
                              <a:latin typeface="Cambria Math"/>
                            </a:rPr>
                            <m:t>∈</m:t>
                          </m:r>
                          <m:sSub>
                            <m:sSubPr>
                              <m:ctrlPr>
                                <a:rPr lang="en-US" i="1" smtClean="0">
                                  <a:latin typeface="Cambria Math"/>
                                </a:rPr>
                              </m:ctrlPr>
                            </m:sSubPr>
                            <m:e>
                              <m:r>
                                <m:rPr>
                                  <m:sty m:val="p"/>
                                </m:rPr>
                                <a:rPr lang="en-US" b="0" i="0" smtClean="0">
                                  <a:latin typeface="Cambria Math"/>
                                </a:rPr>
                                <m:t>Ω</m:t>
                              </m:r>
                            </m:e>
                            <m:sub>
                              <m:r>
                                <m:rPr>
                                  <m:sty m:val="p"/>
                                </m:rPr>
                                <a:rPr lang="en-US" b="0" i="0" smtClean="0">
                                  <a:latin typeface="Cambria Math"/>
                                </a:rPr>
                                <m:t>obs</m:t>
                              </m:r>
                            </m:sub>
                          </m:sSub>
                        </m:e>
                      </m:d>
                    </m:oMath>
                  </m:oMathPara>
                </a14:m>
                <a:endParaRPr lang="en-US" dirty="0" smtClean="0"/>
              </a:p>
              <a:p>
                <a:pPr marL="454025" lvl="1" indent="0">
                  <a:buNone/>
                </a:pPr>
                <a:endParaRPr lang="en-US" dirty="0" smtClean="0"/>
              </a:p>
              <a:p>
                <a:pPr marL="457200" indent="-457200">
                  <a:buFont typeface="+mj-lt"/>
                  <a:buAutoNum type="arabicPeriod"/>
                </a:pPr>
                <a:r>
                  <a:rPr lang="en-US" dirty="0" smtClean="0"/>
                  <a:t>Avoid set: </a:t>
                </a:r>
                <a14:m>
                  <m:oMath xmlns:m="http://schemas.openxmlformats.org/officeDocument/2006/math">
                    <m:sSub>
                      <m:sSubPr>
                        <m:ctrlPr>
                          <a:rPr lang="en-US" i="1" smtClean="0">
                            <a:latin typeface="Cambria Math"/>
                          </a:rPr>
                        </m:ctrlPr>
                      </m:sSubPr>
                      <m:e>
                        <m:r>
                          <a:rPr lang="en-US" b="0" i="1" smtClean="0">
                            <a:latin typeface="Cambria Math"/>
                          </a:rPr>
                          <m:t>𝜙</m:t>
                        </m:r>
                      </m:e>
                      <m:sub>
                        <m:r>
                          <a:rPr lang="en-US" b="0" i="1" smtClean="0">
                            <a:latin typeface="Cambria Math"/>
                          </a:rPr>
                          <m:t>𝐴</m:t>
                        </m:r>
                      </m:sub>
                    </m:sSub>
                  </m:oMath>
                </a14:m>
                <a:endParaRPr lang="en-US" dirty="0" smtClean="0"/>
              </a:p>
              <a:p>
                <a:pPr lvl="1"/>
                <a:r>
                  <a:rPr lang="en-US" dirty="0" smtClean="0"/>
                  <a:t>Attacker loses if she gets captured or gets stuck at an obstacle</a:t>
                </a:r>
              </a:p>
              <a:p>
                <a:pPr marL="454025"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𝐴</m:t>
                      </m:r>
                      <m:r>
                        <a:rPr lang="en-US" b="0" i="1" smtClean="0">
                          <a:latin typeface="Cambria Math"/>
                        </a:rPr>
                        <m:t>=</m:t>
                      </m:r>
                      <m:d>
                        <m:dPr>
                          <m:begChr m:val="{"/>
                          <m:endChr m:val="}"/>
                          <m:ctrlPr>
                            <a:rPr lang="en-US" i="1" smtClean="0">
                              <a:latin typeface="Cambria Math"/>
                            </a:rPr>
                          </m:ctrlPr>
                        </m:dPr>
                        <m:e>
                          <m:r>
                            <a:rPr lang="en-US" b="0" i="1" smtClean="0">
                              <a:latin typeface="Cambria Math"/>
                            </a:rPr>
                            <m:t>𝑥</m:t>
                          </m:r>
                          <m:r>
                            <a:rPr lang="en-US" b="0" i="1" smtClean="0">
                              <a:latin typeface="Cambria Math"/>
                            </a:rPr>
                            <m:t>∈</m:t>
                          </m:r>
                          <m:sSup>
                            <m:sSupPr>
                              <m:ctrlPr>
                                <a:rPr lang="en-US" i="1" smtClean="0">
                                  <a:latin typeface="Cambria Math"/>
                                </a:rPr>
                              </m:ctrlPr>
                            </m:sSupPr>
                            <m:e>
                              <m:r>
                                <a:rPr lang="en-US" b="0" i="1" smtClean="0">
                                  <a:latin typeface="Cambria Math"/>
                                </a:rPr>
                                <m:t>ℝ</m:t>
                              </m:r>
                            </m:e>
                            <m:sup>
                              <m:r>
                                <a:rPr lang="en-US" b="0" i="1" smtClean="0">
                                  <a:latin typeface="Cambria Math"/>
                                </a:rPr>
                                <m:t>4</m:t>
                              </m:r>
                            </m:sup>
                          </m:sSup>
                          <m:r>
                            <a:rPr lang="en-US" b="0" i="1" smtClean="0">
                              <a:latin typeface="Cambria Math"/>
                            </a:rPr>
                            <m:t>:</m:t>
                          </m:r>
                          <m:sSub>
                            <m:sSubPr>
                              <m:ctrlPr>
                                <a:rPr lang="en-US" i="1" smtClean="0">
                                  <a:latin typeface="Cambria Math"/>
                                </a:rPr>
                              </m:ctrlPr>
                            </m:sSubPr>
                            <m:e>
                              <m:d>
                                <m:dPr>
                                  <m:begChr m:val="‖"/>
                                  <m:endChr m:val="‖"/>
                                  <m:ctrlPr>
                                    <a:rPr lang="en-US" i="1" smtClean="0">
                                      <a:latin typeface="Cambria Math"/>
                                    </a:rPr>
                                  </m:ctrlPr>
                                </m:dPr>
                                <m:e>
                                  <m:sSub>
                                    <m:sSubPr>
                                      <m:ctrlPr>
                                        <a:rPr lang="en-US" i="1" smtClean="0">
                                          <a:latin typeface="Cambria Math"/>
                                        </a:rPr>
                                      </m:ctrlPr>
                                    </m:sSubPr>
                                    <m:e>
                                      <m:r>
                                        <a:rPr lang="en-US" b="0" i="1" smtClean="0">
                                          <a:latin typeface="Cambria Math"/>
                                        </a:rPr>
                                        <m:t>𝑥</m:t>
                                      </m:r>
                                    </m:e>
                                    <m:sub>
                                      <m:r>
                                        <a:rPr lang="en-US" b="0" i="1" smtClean="0">
                                          <a:latin typeface="Cambria Math"/>
                                        </a:rPr>
                                        <m:t>𝐴</m:t>
                                      </m:r>
                                    </m:sub>
                                  </m:sSub>
                                  <m:r>
                                    <a:rPr lang="en-US" b="0" i="1" smtClean="0">
                                      <a:latin typeface="Cambria Math"/>
                                    </a:rPr>
                                    <m:t>−</m:t>
                                  </m:r>
                                  <m:sSub>
                                    <m:sSubPr>
                                      <m:ctrlPr>
                                        <a:rPr lang="en-US" i="1" smtClean="0">
                                          <a:latin typeface="Cambria Math"/>
                                        </a:rPr>
                                      </m:ctrlPr>
                                    </m:sSubPr>
                                    <m:e>
                                      <m:r>
                                        <a:rPr lang="en-US" b="0" i="1" smtClean="0">
                                          <a:latin typeface="Cambria Math"/>
                                        </a:rPr>
                                        <m:t>𝑥</m:t>
                                      </m:r>
                                    </m:e>
                                    <m:sub>
                                      <m:r>
                                        <a:rPr lang="en-US" b="0" i="1" smtClean="0">
                                          <a:latin typeface="Cambria Math"/>
                                        </a:rPr>
                                        <m:t>𝐷</m:t>
                                      </m:r>
                                    </m:sub>
                                  </m:sSub>
                                </m:e>
                              </m:d>
                            </m:e>
                            <m:sub>
                              <m:r>
                                <a:rPr lang="en-US" b="0" i="1" smtClean="0">
                                  <a:latin typeface="Cambria Math"/>
                                </a:rPr>
                                <m:t>2</m:t>
                              </m:r>
                            </m:sub>
                          </m:sSub>
                          <m:r>
                            <a:rPr lang="en-US" b="0" i="1" smtClean="0">
                              <a:latin typeface="Cambria Math"/>
                            </a:rPr>
                            <m:t>≤</m:t>
                          </m:r>
                          <m:sSub>
                            <m:sSubPr>
                              <m:ctrlPr>
                                <a:rPr lang="en-US" i="1" smtClean="0">
                                  <a:latin typeface="Cambria Math"/>
                                </a:rPr>
                              </m:ctrlPr>
                            </m:sSubPr>
                            <m:e>
                              <m:r>
                                <a:rPr lang="en-US" b="0" i="1" smtClean="0">
                                  <a:latin typeface="Cambria Math"/>
                                </a:rPr>
                                <m:t>𝑅</m:t>
                              </m:r>
                            </m:e>
                            <m:sub>
                              <m:r>
                                <a:rPr lang="en-US" b="0" i="1" smtClean="0">
                                  <a:latin typeface="Cambria Math"/>
                                </a:rPr>
                                <m:t>𝐶</m:t>
                              </m:r>
                            </m:sub>
                          </m:sSub>
                        </m:e>
                      </m:d>
                      <m:r>
                        <a:rPr lang="en-US" b="0" i="1" smtClean="0">
                          <a:latin typeface="Cambria Math"/>
                        </a:rPr>
                        <m:t>∪</m:t>
                      </m:r>
                      <m:d>
                        <m:dPr>
                          <m:begChr m:val="{"/>
                          <m:endChr m:val="}"/>
                          <m:ctrlPr>
                            <a:rPr lang="en-US" i="1" smtClean="0">
                              <a:latin typeface="Cambria Math"/>
                            </a:rPr>
                          </m:ctrlPr>
                        </m:dPr>
                        <m:e>
                          <m:r>
                            <a:rPr lang="en-US" b="0" i="1" smtClean="0">
                              <a:latin typeface="Cambria Math"/>
                            </a:rPr>
                            <m:t>𝑥</m:t>
                          </m:r>
                          <m:r>
                            <a:rPr lang="en-US" b="0" i="1" smtClean="0">
                              <a:latin typeface="Cambria Math"/>
                            </a:rPr>
                            <m:t>∈</m:t>
                          </m:r>
                          <m:sSup>
                            <m:sSupPr>
                              <m:ctrlPr>
                                <a:rPr lang="en-US" i="1" smtClean="0">
                                  <a:latin typeface="Cambria Math"/>
                                </a:rPr>
                              </m:ctrlPr>
                            </m:sSupPr>
                            <m:e>
                              <m:r>
                                <a:rPr lang="en-US" b="0" i="1" smtClean="0">
                                  <a:latin typeface="Cambria Math"/>
                                </a:rPr>
                                <m:t>ℝ</m:t>
                              </m:r>
                            </m:e>
                            <m:sup>
                              <m:r>
                                <a:rPr lang="en-US" b="0" i="1" smtClean="0">
                                  <a:latin typeface="Cambria Math"/>
                                </a:rPr>
                                <m:t>4</m:t>
                              </m:r>
                            </m:sup>
                          </m:sSup>
                          <m:r>
                            <a:rPr lang="en-US" b="0" i="1" smtClean="0">
                              <a:latin typeface="Cambria Math"/>
                            </a:rPr>
                            <m:t>:</m:t>
                          </m:r>
                          <m:sSub>
                            <m:sSubPr>
                              <m:ctrlPr>
                                <a:rPr lang="en-US" i="1" smtClean="0">
                                  <a:latin typeface="Cambria Math"/>
                                </a:rPr>
                              </m:ctrlPr>
                            </m:sSubPr>
                            <m:e>
                              <m:r>
                                <a:rPr lang="en-US" b="0" i="1" smtClean="0">
                                  <a:latin typeface="Cambria Math"/>
                                </a:rPr>
                                <m:t>𝑥</m:t>
                              </m:r>
                            </m:e>
                            <m:sub>
                              <m:r>
                                <a:rPr lang="en-US" b="0" i="1" smtClean="0">
                                  <a:latin typeface="Cambria Math"/>
                                </a:rPr>
                                <m:t>𝐴</m:t>
                              </m:r>
                            </m:sub>
                          </m:sSub>
                          <m:r>
                            <a:rPr lang="en-US" b="0" i="1" smtClean="0">
                              <a:latin typeface="Cambria Math"/>
                            </a:rPr>
                            <m:t>∈</m:t>
                          </m:r>
                          <m:sSub>
                            <m:sSubPr>
                              <m:ctrlPr>
                                <a:rPr lang="en-US" i="1" smtClean="0">
                                  <a:latin typeface="Cambria Math"/>
                                </a:rPr>
                              </m:ctrlPr>
                            </m:sSubPr>
                            <m:e>
                              <m:r>
                                <m:rPr>
                                  <m:sty m:val="p"/>
                                </m:rPr>
                                <a:rPr lang="en-US" b="0" i="0" smtClean="0">
                                  <a:latin typeface="Cambria Math"/>
                                </a:rPr>
                                <m:t>Ω</m:t>
                              </m:r>
                            </m:e>
                            <m:sub>
                              <m:r>
                                <m:rPr>
                                  <m:sty m:val="p"/>
                                </m:rPr>
                                <a:rPr lang="en-US" b="0" i="0" smtClean="0">
                                  <a:latin typeface="Cambria Math"/>
                                </a:rPr>
                                <m:t>obs</m:t>
                              </m:r>
                            </m:sub>
                          </m:sSub>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926" t="-2965" r="-963"/>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smtClean="0"/>
              <a:t>Defining sets</a:t>
            </a:r>
            <a:endParaRPr lang="en-US" dirty="0"/>
          </a:p>
        </p:txBody>
      </p:sp>
      <p:sp>
        <p:nvSpPr>
          <p:cNvPr id="2" name="Slide Number Placeholder 1"/>
          <p:cNvSpPr>
            <a:spLocks noGrp="1"/>
          </p:cNvSpPr>
          <p:nvPr>
            <p:ph type="sldNum" sz="quarter" idx="12"/>
          </p:nvPr>
        </p:nvSpPr>
        <p:spPr/>
        <p:txBody>
          <a:bodyPr/>
          <a:lstStyle/>
          <a:p>
            <a:fld id="{F540F1F0-DFD0-43E9-B762-BAD634239193}" type="slidenum">
              <a:rPr lang="en-US" smtClean="0"/>
              <a:t>14</a:t>
            </a:fld>
            <a:endParaRPr lang="en-US"/>
          </a:p>
        </p:txBody>
      </p:sp>
    </p:spTree>
    <p:extLst>
      <p:ext uri="{BB962C8B-B14F-4D97-AF65-F5344CB8AC3E}">
        <p14:creationId xmlns:p14="http://schemas.microsoft.com/office/powerpoint/2010/main" val="400557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457200" indent="-457200">
                  <a:buFont typeface="+mj-lt"/>
                  <a:buAutoNum type="arabicPeriod" startAt="3"/>
                </a:pPr>
                <a14:m>
                  <m:oMath xmlns:m="http://schemas.openxmlformats.org/officeDocument/2006/math">
                    <m:r>
                      <m:rPr>
                        <m:sty m:val="p"/>
                      </m:rPr>
                      <a:rPr lang="en-US" b="0" i="0" smtClean="0">
                        <a:latin typeface="Cambria Math"/>
                      </a:rPr>
                      <m:t>Φ</m:t>
                    </m:r>
                    <m:r>
                      <a:rPr lang="en-US" b="0" i="0" smtClean="0">
                        <a:latin typeface="Cambria Math"/>
                      </a:rPr>
                      <m:t>:</m:t>
                    </m:r>
                    <m:sSup>
                      <m:sSupPr>
                        <m:ctrlPr>
                          <a:rPr lang="en-US" i="1" smtClean="0">
                            <a:latin typeface="Cambria Math"/>
                          </a:rPr>
                        </m:ctrlPr>
                      </m:sSupPr>
                      <m:e>
                        <m:r>
                          <a:rPr lang="en-US" b="0" i="1" smtClean="0">
                            <a:latin typeface="Cambria Math"/>
                          </a:rPr>
                          <m:t>ℝ</m:t>
                        </m:r>
                      </m:e>
                      <m:sup>
                        <m:r>
                          <a:rPr lang="en-US" b="0" i="1" smtClean="0">
                            <a:latin typeface="Cambria Math"/>
                          </a:rPr>
                          <m:t>𝑛</m:t>
                        </m:r>
                      </m:sup>
                    </m:sSup>
                    <m:r>
                      <a:rPr lang="en-US" b="0" i="1" smtClean="0">
                        <a:latin typeface="Cambria Math"/>
                      </a:rPr>
                      <m:t>×</m:t>
                    </m:r>
                    <m:d>
                      <m:dPr>
                        <m:begChr m:val="["/>
                        <m:endChr m:val="]"/>
                        <m:ctrlPr>
                          <a:rPr lang="en-US" i="1" smtClean="0">
                            <a:latin typeface="Cambria Math"/>
                          </a:rPr>
                        </m:ctrlPr>
                      </m:dPr>
                      <m:e>
                        <m:r>
                          <a:rPr lang="en-US" b="0" i="1" smtClean="0">
                            <a:latin typeface="Cambria Math"/>
                          </a:rPr>
                          <m:t>−</m:t>
                        </m:r>
                        <m:r>
                          <a:rPr lang="en-US" b="0" i="1" smtClean="0">
                            <a:latin typeface="Cambria Math"/>
                          </a:rPr>
                          <m:t>𝑇</m:t>
                        </m:r>
                        <m:r>
                          <a:rPr lang="en-US" b="0" i="1" smtClean="0">
                            <a:latin typeface="Cambria Math"/>
                          </a:rPr>
                          <m:t>,0</m:t>
                        </m:r>
                      </m:e>
                    </m:d>
                    <m:r>
                      <a:rPr lang="en-US" b="0" i="1" smtClean="0">
                        <a:latin typeface="Cambria Math"/>
                      </a:rPr>
                      <m:t>→</m:t>
                    </m:r>
                    <m:r>
                      <a:rPr lang="en-US" b="0" i="1" smtClean="0">
                        <a:latin typeface="Cambria Math"/>
                      </a:rPr>
                      <m:t>ℝ</m:t>
                    </m:r>
                  </m:oMath>
                </a14:m>
                <a:r>
                  <a:rPr lang="en-US" dirty="0" smtClean="0"/>
                  <a:t> is the solution to</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m:t>
                          </m:r>
                          <m:r>
                            <m:rPr>
                              <m:sty m:val="p"/>
                            </m:rPr>
                            <a:rPr lang="en-US" b="0" i="0" smtClean="0">
                              <a:latin typeface="Cambria Math"/>
                            </a:rPr>
                            <m:t>Φ</m:t>
                          </m:r>
                        </m:num>
                        <m:den>
                          <m:r>
                            <a:rPr lang="en-US" b="0" i="1" smtClean="0">
                              <a:latin typeface="Cambria Math"/>
                            </a:rPr>
                            <m:t>𝜕</m:t>
                          </m:r>
                          <m:r>
                            <a:rPr lang="en-US" b="0" i="1" smtClean="0">
                              <a:latin typeface="Cambria Math"/>
                            </a:rPr>
                            <m:t>𝑡</m:t>
                          </m:r>
                        </m:den>
                      </m:f>
                      <m:r>
                        <a:rPr lang="en-US" b="0" i="0" smtClean="0">
                          <a:latin typeface="Cambria Math"/>
                        </a:rPr>
                        <m:t>+</m:t>
                      </m:r>
                      <m:r>
                        <m:rPr>
                          <m:sty m:val="p"/>
                        </m:rPr>
                        <a:rPr lang="en-US" b="0" i="0" smtClean="0">
                          <a:latin typeface="Cambria Math"/>
                        </a:rPr>
                        <m:t>min</m:t>
                      </m:r>
                      <m:d>
                        <m:dPr>
                          <m:begChr m:val="["/>
                          <m:endChr m:val="]"/>
                          <m:ctrlPr>
                            <a:rPr lang="en-US" i="1" smtClean="0">
                              <a:latin typeface="Cambria Math"/>
                            </a:rPr>
                          </m:ctrlPr>
                        </m:dPr>
                        <m:e>
                          <m:r>
                            <a:rPr lang="en-US" b="0" i="1" smtClean="0">
                              <a:latin typeface="Cambria Math"/>
                            </a:rPr>
                            <m:t>0,</m:t>
                          </m:r>
                          <m:r>
                            <a:rPr lang="en-US" b="0" i="1" smtClean="0">
                              <a:latin typeface="Cambria Math"/>
                            </a:rPr>
                            <m:t>𝐻</m:t>
                          </m:r>
                          <m:d>
                            <m:dPr>
                              <m:ctrlPr>
                                <a:rPr lang="en-US" i="1" smtClean="0">
                                  <a:latin typeface="Cambria Math"/>
                                </a:rPr>
                              </m:ctrlPr>
                            </m:dPr>
                            <m:e>
                              <m:r>
                                <a:rPr lang="en-US" b="0" i="1" smtClean="0">
                                  <a:latin typeface="Cambria Math"/>
                                </a:rPr>
                                <m:t>𝑥</m:t>
                              </m:r>
                              <m:r>
                                <a:rPr lang="en-US" b="0" i="1" smtClean="0">
                                  <a:latin typeface="Cambria Math"/>
                                </a:rPr>
                                <m:t>,</m:t>
                              </m:r>
                              <m:r>
                                <a:rPr lang="en-US" b="0" i="0" smtClean="0">
                                  <a:latin typeface="Cambria Math"/>
                                </a:rPr>
                                <m:t>𝛻</m:t>
                              </m:r>
                              <m:r>
                                <m:rPr>
                                  <m:sty m:val="p"/>
                                </m:rPr>
                                <a:rPr lang="en-US" b="0" i="0" smtClean="0">
                                  <a:latin typeface="Cambria Math"/>
                                </a:rPr>
                                <m:t>Φ</m:t>
                              </m:r>
                              <m:r>
                                <a:rPr lang="en-US" b="0" i="1" smtClean="0">
                                  <a:latin typeface="Cambria Math"/>
                                </a:rPr>
                                <m:t> </m:t>
                              </m:r>
                            </m:e>
                          </m:d>
                        </m:e>
                      </m:d>
                      <m:r>
                        <a:rPr lang="en-US" b="0" i="1" smtClean="0">
                          <a:latin typeface="Cambria Math"/>
                        </a:rPr>
                        <m:t>=0,</m:t>
                      </m:r>
                      <m:r>
                        <m:rPr>
                          <m:sty m:val="p"/>
                        </m:rPr>
                        <a:rPr lang="en-US" b="0" i="0" smtClean="0">
                          <a:latin typeface="Cambria Math"/>
                        </a:rPr>
                        <m:t>Φ</m:t>
                      </m:r>
                      <m:d>
                        <m:dPr>
                          <m:ctrlPr>
                            <a:rPr lang="en-US" i="1" smtClean="0">
                              <a:latin typeface="Cambria Math"/>
                            </a:rPr>
                          </m:ctrlPr>
                        </m:dPr>
                        <m:e>
                          <m:r>
                            <a:rPr lang="en-US" b="0" i="1" smtClean="0">
                              <a:latin typeface="Cambria Math"/>
                            </a:rPr>
                            <m:t>𝑥</m:t>
                          </m:r>
                          <m:r>
                            <a:rPr lang="en-US" b="0" i="1" smtClean="0">
                              <a:latin typeface="Cambria Math"/>
                            </a:rPr>
                            <m:t>,0</m:t>
                          </m:r>
                        </m:e>
                      </m:d>
                      <m:r>
                        <a:rPr lang="en-US" b="0" i="1" smtClean="0">
                          <a:latin typeface="Cambria Math"/>
                        </a:rPr>
                        <m:t>=</m:t>
                      </m:r>
                      <m:sSub>
                        <m:sSubPr>
                          <m:ctrlPr>
                            <a:rPr lang="en-US" i="1" smtClean="0">
                              <a:latin typeface="Cambria Math"/>
                            </a:rPr>
                          </m:ctrlPr>
                        </m:sSubPr>
                        <m:e>
                          <m:r>
                            <a:rPr lang="en-US" b="0" i="1" smtClean="0">
                              <a:latin typeface="Cambria Math"/>
                            </a:rPr>
                            <m:t>𝜙</m:t>
                          </m:r>
                        </m:e>
                        <m:sub>
                          <m:r>
                            <a:rPr lang="en-US" b="0" i="1" smtClean="0">
                              <a:latin typeface="Cambria Math"/>
                            </a:rPr>
                            <m:t>𝑅</m:t>
                          </m:r>
                        </m:sub>
                      </m:sSub>
                      <m:d>
                        <m:dPr>
                          <m:ctrlPr>
                            <a:rPr lang="en-US" i="1" smtClean="0">
                              <a:latin typeface="Cambria Math"/>
                            </a:rPr>
                          </m:ctrlPr>
                        </m:dPr>
                        <m:e>
                          <m:r>
                            <a:rPr lang="en-US" b="0" i="1" smtClean="0">
                              <a:latin typeface="Cambria Math"/>
                            </a:rPr>
                            <m:t>𝑥</m:t>
                          </m:r>
                        </m:e>
                      </m:d>
                    </m:oMath>
                  </m:oMathPara>
                </a14:m>
                <a:endParaRPr lang="en-US" dirty="0" smtClean="0"/>
              </a:p>
              <a:p>
                <a:pPr marL="0" indent="0">
                  <a:buNone/>
                </a:pPr>
                <a:r>
                  <a:rPr lang="en-US" dirty="0" smtClean="0"/>
                  <a:t>subject to</a:t>
                </a:r>
                <a14:m>
                  <m:oMath xmlns:m="http://schemas.openxmlformats.org/officeDocument/2006/math">
                    <m:r>
                      <a:rPr lang="en-US" b="0" i="0" smtClean="0">
                        <a:latin typeface="Cambria Math"/>
                      </a:rPr>
                      <m:t> </m:t>
                    </m:r>
                  </m:oMath>
                </a14:m>
                <a:endParaRPr lang="en-US" i="0"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a:rPr>
                        <m:t>Φ</m:t>
                      </m:r>
                      <m:d>
                        <m:dPr>
                          <m:ctrlPr>
                            <a:rPr lang="en-US"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𝑡</m:t>
                          </m:r>
                        </m:e>
                      </m:d>
                      <m:r>
                        <a:rPr lang="en-US" b="0" i="0" smtClean="0">
                          <a:latin typeface="Cambria Math"/>
                        </a:rPr>
                        <m:t>≥−</m:t>
                      </m:r>
                      <m:sSub>
                        <m:sSubPr>
                          <m:ctrlPr>
                            <a:rPr lang="en-US" i="1" smtClean="0">
                              <a:latin typeface="Cambria Math"/>
                            </a:rPr>
                          </m:ctrlPr>
                        </m:sSubPr>
                        <m:e>
                          <m:r>
                            <a:rPr lang="en-US" b="0" i="1" smtClean="0">
                              <a:latin typeface="Cambria Math"/>
                            </a:rPr>
                            <m:t>𝜙</m:t>
                          </m:r>
                        </m:e>
                        <m:sub>
                          <m:r>
                            <a:rPr lang="en-US" b="0" i="1" smtClean="0">
                              <a:latin typeface="Cambria Math"/>
                            </a:rPr>
                            <m:t>𝐴</m:t>
                          </m:r>
                        </m:sub>
                      </m:sSub>
                      <m:d>
                        <m:dPr>
                          <m:ctrlPr>
                            <a:rPr lang="en-US" i="1" smtClean="0">
                              <a:latin typeface="Cambria Math"/>
                            </a:rPr>
                          </m:ctrlPr>
                        </m:dPr>
                        <m:e>
                          <m:r>
                            <a:rPr lang="en-US" b="0" i="1" smtClean="0">
                              <a:latin typeface="Cambria Math"/>
                            </a:rPr>
                            <m:t>𝑥</m:t>
                          </m:r>
                        </m:e>
                      </m:d>
                    </m:oMath>
                  </m:oMathPara>
                </a14:m>
                <a:endParaRPr lang="en-US" dirty="0" smtClean="0"/>
              </a:p>
              <a:p>
                <a:pPr marL="0" indent="0">
                  <a:buNone/>
                </a:pPr>
                <a:r>
                  <a:rPr lang="en-US" dirty="0" smtClean="0">
                    <a:solidFill>
                      <a:schemeClr val="bg1"/>
                    </a:solidFill>
                  </a:rPr>
                  <a:t>where the Hamiltonian is given by</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a:rPr>
                        <m:t>𝐻</m:t>
                      </m:r>
                      <m:d>
                        <m:dPr>
                          <m:ctrlPr>
                            <a:rPr lang="en-US" i="1" smtClean="0">
                              <a:solidFill>
                                <a:schemeClr val="bg1"/>
                              </a:solidFill>
                              <a:latin typeface="Cambria Math"/>
                            </a:rPr>
                          </m:ctrlPr>
                        </m:dPr>
                        <m:e>
                          <m:r>
                            <a:rPr lang="en-US" b="0" i="1" smtClean="0">
                              <a:solidFill>
                                <a:schemeClr val="bg1"/>
                              </a:solidFill>
                              <a:latin typeface="Cambria Math"/>
                            </a:rPr>
                            <m:t>𝑥</m:t>
                          </m:r>
                          <m:r>
                            <a:rPr lang="en-US" b="0" i="1" smtClean="0">
                              <a:solidFill>
                                <a:schemeClr val="bg1"/>
                              </a:solidFill>
                              <a:latin typeface="Cambria Math"/>
                            </a:rPr>
                            <m:t>,</m:t>
                          </m:r>
                          <m:r>
                            <a:rPr lang="en-US" b="0" i="1" smtClean="0">
                              <a:solidFill>
                                <a:schemeClr val="bg1"/>
                              </a:solidFill>
                              <a:latin typeface="Cambria Math"/>
                            </a:rPr>
                            <m:t>𝑝</m:t>
                          </m:r>
                        </m:e>
                      </m:d>
                      <m:r>
                        <a:rPr lang="en-US" b="0" i="1" smtClean="0">
                          <a:solidFill>
                            <a:schemeClr val="bg1"/>
                          </a:solidFill>
                          <a:latin typeface="Cambria Math"/>
                        </a:rPr>
                        <m:t>=</m:t>
                      </m:r>
                      <m:func>
                        <m:funcPr>
                          <m:ctrlPr>
                            <a:rPr lang="en-US" i="1" smtClean="0">
                              <a:solidFill>
                                <a:schemeClr val="bg1"/>
                              </a:solidFill>
                              <a:latin typeface="Cambria Math"/>
                            </a:rPr>
                          </m:ctrlPr>
                        </m:funcPr>
                        <m:fName>
                          <m:limLow>
                            <m:limLowPr>
                              <m:ctrlPr>
                                <a:rPr lang="en-US" i="1" smtClean="0">
                                  <a:solidFill>
                                    <a:schemeClr val="bg1"/>
                                  </a:solidFill>
                                  <a:latin typeface="Cambria Math"/>
                                </a:rPr>
                              </m:ctrlPr>
                            </m:limLowPr>
                            <m:e>
                              <m:r>
                                <m:rPr>
                                  <m:sty m:val="p"/>
                                </m:rPr>
                                <a:rPr lang="en-US" b="0" i="0" smtClean="0">
                                  <a:solidFill>
                                    <a:schemeClr val="bg1"/>
                                  </a:solidFill>
                                  <a:latin typeface="Cambria Math"/>
                                </a:rPr>
                                <m:t>min</m:t>
                              </m:r>
                            </m:e>
                            <m:lim>
                              <m:r>
                                <a:rPr lang="en-US" b="0" i="1" smtClean="0">
                                  <a:solidFill>
                                    <a:schemeClr val="bg1"/>
                                  </a:solidFill>
                                  <a:latin typeface="Cambria Math"/>
                                </a:rPr>
                                <m:t>𝑎</m:t>
                              </m:r>
                            </m:lim>
                          </m:limLow>
                        </m:fName>
                        <m:e>
                          <m:func>
                            <m:funcPr>
                              <m:ctrlPr>
                                <a:rPr lang="en-US" i="1" smtClean="0">
                                  <a:solidFill>
                                    <a:schemeClr val="bg1"/>
                                  </a:solidFill>
                                  <a:latin typeface="Cambria Math"/>
                                </a:rPr>
                              </m:ctrlPr>
                            </m:funcPr>
                            <m:fName>
                              <m:limLow>
                                <m:limLowPr>
                                  <m:ctrlPr>
                                    <a:rPr lang="en-US" i="1" smtClean="0">
                                      <a:solidFill>
                                        <a:schemeClr val="bg1"/>
                                      </a:solidFill>
                                      <a:latin typeface="Cambria Math"/>
                                    </a:rPr>
                                  </m:ctrlPr>
                                </m:limLowPr>
                                <m:e>
                                  <m:r>
                                    <m:rPr>
                                      <m:sty m:val="p"/>
                                    </m:rPr>
                                    <a:rPr lang="en-US" b="0" i="0" smtClean="0">
                                      <a:solidFill>
                                        <a:schemeClr val="bg1"/>
                                      </a:solidFill>
                                      <a:latin typeface="Cambria Math"/>
                                    </a:rPr>
                                    <m:t>max</m:t>
                                  </m:r>
                                </m:e>
                                <m:lim>
                                  <m:r>
                                    <a:rPr lang="en-US" b="0" i="1" smtClean="0">
                                      <a:solidFill>
                                        <a:schemeClr val="bg1"/>
                                      </a:solidFill>
                                      <a:latin typeface="Cambria Math"/>
                                    </a:rPr>
                                    <m:t>𝑑</m:t>
                                  </m:r>
                                </m:lim>
                              </m:limLow>
                            </m:fName>
                            <m:e>
                              <m:sSup>
                                <m:sSupPr>
                                  <m:ctrlPr>
                                    <a:rPr lang="en-US" i="1" smtClean="0">
                                      <a:solidFill>
                                        <a:schemeClr val="bg1"/>
                                      </a:solidFill>
                                      <a:latin typeface="Cambria Math"/>
                                    </a:rPr>
                                  </m:ctrlPr>
                                </m:sSupPr>
                                <m:e>
                                  <m:r>
                                    <a:rPr lang="en-US" b="0" i="1" smtClean="0">
                                      <a:solidFill>
                                        <a:schemeClr val="bg1"/>
                                      </a:solidFill>
                                      <a:latin typeface="Cambria Math"/>
                                    </a:rPr>
                                    <m:t>𝑝</m:t>
                                  </m:r>
                                </m:e>
                                <m:sup>
                                  <m:r>
                                    <a:rPr lang="en-US" b="0" i="1" smtClean="0">
                                      <a:solidFill>
                                        <a:schemeClr val="bg1"/>
                                      </a:solidFill>
                                      <a:latin typeface="Cambria Math"/>
                                    </a:rPr>
                                    <m:t>𝑇</m:t>
                                  </m:r>
                                </m:sup>
                              </m:sSup>
                              <m:r>
                                <a:rPr lang="en-US" b="0" i="1" smtClean="0">
                                  <a:solidFill>
                                    <a:schemeClr val="bg1"/>
                                  </a:solidFill>
                                  <a:latin typeface="Cambria Math"/>
                                </a:rPr>
                                <m:t>𝑓</m:t>
                              </m:r>
                              <m:d>
                                <m:dPr>
                                  <m:ctrlPr>
                                    <a:rPr lang="en-US" i="1" smtClean="0">
                                      <a:solidFill>
                                        <a:schemeClr val="bg1"/>
                                      </a:solidFill>
                                      <a:latin typeface="Cambria Math"/>
                                    </a:rPr>
                                  </m:ctrlPr>
                                </m:dPr>
                                <m:e>
                                  <m:r>
                                    <a:rPr lang="en-US" b="0" i="1" smtClean="0">
                                      <a:solidFill>
                                        <a:schemeClr val="bg1"/>
                                      </a:solidFill>
                                      <a:latin typeface="Cambria Math"/>
                                    </a:rPr>
                                    <m:t>𝑥</m:t>
                                  </m:r>
                                  <m:r>
                                    <a:rPr lang="en-US" b="0" i="1" smtClean="0">
                                      <a:solidFill>
                                        <a:schemeClr val="bg1"/>
                                      </a:solidFill>
                                      <a:latin typeface="Cambria Math"/>
                                    </a:rPr>
                                    <m:t>,</m:t>
                                  </m:r>
                                  <m:r>
                                    <a:rPr lang="en-US" b="0" i="1" smtClean="0">
                                      <a:solidFill>
                                        <a:schemeClr val="bg1"/>
                                      </a:solidFill>
                                      <a:latin typeface="Cambria Math"/>
                                    </a:rPr>
                                    <m:t>𝑎</m:t>
                                  </m:r>
                                  <m:r>
                                    <a:rPr lang="en-US" b="0" i="1" smtClean="0">
                                      <a:solidFill>
                                        <a:schemeClr val="bg1"/>
                                      </a:solidFill>
                                      <a:latin typeface="Cambria Math"/>
                                    </a:rPr>
                                    <m:t>,</m:t>
                                  </m:r>
                                  <m:r>
                                    <a:rPr lang="en-US" b="0" i="1" smtClean="0">
                                      <a:solidFill>
                                        <a:schemeClr val="bg1"/>
                                      </a:solidFill>
                                      <a:latin typeface="Cambria Math"/>
                                    </a:rPr>
                                    <m:t>𝑑</m:t>
                                  </m:r>
                                </m:e>
                              </m:d>
                            </m:e>
                          </m:func>
                        </m:e>
                      </m:func>
                    </m:oMath>
                  </m:oMathPara>
                </a14:m>
                <a:endParaRPr lang="en-US" dirty="0" smtClean="0">
                  <a:solidFill>
                    <a:schemeClr val="bg1"/>
                  </a:solidFill>
                </a:endParaRPr>
              </a:p>
              <a:p>
                <a:pPr marL="0" indent="0">
                  <a:buNone/>
                </a:pPr>
                <a:endParaRPr lang="en-US" dirty="0" smtClean="0">
                  <a:solidFill>
                    <a:schemeClr val="bg1"/>
                  </a:solidFill>
                </a:endParaRPr>
              </a:p>
              <a:p>
                <a:r>
                  <a:rPr lang="en-US" dirty="0" smtClean="0">
                    <a:solidFill>
                      <a:schemeClr val="bg1"/>
                    </a:solidFill>
                  </a:rPr>
                  <a:t>In our case with decoupled dynamics, order of min and max doesn’t matter (Isaac’s condition holds)</a:t>
                </a:r>
                <a:endParaRPr lang="en-US" dirty="0">
                  <a:solidFill>
                    <a:schemeClr val="bg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333" t="-2022" r="-1407" b="-270"/>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smtClean="0"/>
              <a:t>Solve HJI PDE</a:t>
            </a:r>
            <a:endParaRPr lang="en-US" dirty="0"/>
          </a:p>
        </p:txBody>
      </p:sp>
      <p:sp>
        <p:nvSpPr>
          <p:cNvPr id="2" name="Slide Number Placeholder 1"/>
          <p:cNvSpPr>
            <a:spLocks noGrp="1"/>
          </p:cNvSpPr>
          <p:nvPr>
            <p:ph type="sldNum" sz="quarter" idx="12"/>
          </p:nvPr>
        </p:nvSpPr>
        <p:spPr/>
        <p:txBody>
          <a:bodyPr/>
          <a:lstStyle/>
          <a:p>
            <a:fld id="{F540F1F0-DFD0-43E9-B762-BAD634239193}" type="slidenum">
              <a:rPr lang="en-US" smtClean="0"/>
              <a:t>15</a:t>
            </a:fld>
            <a:endParaRPr lang="en-US"/>
          </a:p>
        </p:txBody>
      </p:sp>
    </p:spTree>
    <p:extLst>
      <p:ext uri="{BB962C8B-B14F-4D97-AF65-F5344CB8AC3E}">
        <p14:creationId xmlns:p14="http://schemas.microsoft.com/office/powerpoint/2010/main" val="1596430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457200" indent="-457200">
                  <a:buFont typeface="+mj-lt"/>
                  <a:buAutoNum type="arabicPeriod" startAt="3"/>
                </a:pPr>
                <a14:m>
                  <m:oMath xmlns:m="http://schemas.openxmlformats.org/officeDocument/2006/math">
                    <m:r>
                      <m:rPr>
                        <m:sty m:val="p"/>
                      </m:rPr>
                      <a:rPr lang="en-US" b="0" i="0" smtClean="0">
                        <a:latin typeface="Cambria Math"/>
                      </a:rPr>
                      <m:t>Φ</m:t>
                    </m:r>
                    <m:r>
                      <a:rPr lang="en-US" b="0" i="0" smtClean="0">
                        <a:latin typeface="Cambria Math"/>
                      </a:rPr>
                      <m:t>:</m:t>
                    </m:r>
                    <m:sSup>
                      <m:sSupPr>
                        <m:ctrlPr>
                          <a:rPr lang="en-US" i="1" smtClean="0">
                            <a:latin typeface="Cambria Math"/>
                          </a:rPr>
                        </m:ctrlPr>
                      </m:sSupPr>
                      <m:e>
                        <m:r>
                          <a:rPr lang="en-US" b="0" i="1" smtClean="0">
                            <a:latin typeface="Cambria Math"/>
                          </a:rPr>
                          <m:t>ℝ</m:t>
                        </m:r>
                      </m:e>
                      <m:sup>
                        <m:r>
                          <a:rPr lang="en-US" b="0" i="1" smtClean="0">
                            <a:latin typeface="Cambria Math"/>
                          </a:rPr>
                          <m:t>𝑛</m:t>
                        </m:r>
                      </m:sup>
                    </m:sSup>
                    <m:r>
                      <a:rPr lang="en-US" b="0" i="1" smtClean="0">
                        <a:latin typeface="Cambria Math"/>
                      </a:rPr>
                      <m:t>×</m:t>
                    </m:r>
                    <m:d>
                      <m:dPr>
                        <m:begChr m:val="["/>
                        <m:endChr m:val="]"/>
                        <m:ctrlPr>
                          <a:rPr lang="en-US" i="1" smtClean="0">
                            <a:latin typeface="Cambria Math"/>
                          </a:rPr>
                        </m:ctrlPr>
                      </m:dPr>
                      <m:e>
                        <m:r>
                          <a:rPr lang="en-US" b="0" i="1" smtClean="0">
                            <a:latin typeface="Cambria Math"/>
                          </a:rPr>
                          <m:t>−</m:t>
                        </m:r>
                        <m:r>
                          <a:rPr lang="en-US" b="0" i="1" smtClean="0">
                            <a:latin typeface="Cambria Math"/>
                          </a:rPr>
                          <m:t>𝑇</m:t>
                        </m:r>
                        <m:r>
                          <a:rPr lang="en-US" b="0" i="1" smtClean="0">
                            <a:latin typeface="Cambria Math"/>
                          </a:rPr>
                          <m:t>,0</m:t>
                        </m:r>
                      </m:e>
                    </m:d>
                    <m:r>
                      <a:rPr lang="en-US" b="0" i="1" smtClean="0">
                        <a:latin typeface="Cambria Math"/>
                      </a:rPr>
                      <m:t>→</m:t>
                    </m:r>
                    <m:r>
                      <a:rPr lang="en-US" b="0" i="1" smtClean="0">
                        <a:latin typeface="Cambria Math"/>
                      </a:rPr>
                      <m:t>ℝ</m:t>
                    </m:r>
                  </m:oMath>
                </a14:m>
                <a:r>
                  <a:rPr lang="en-US" dirty="0" smtClean="0"/>
                  <a:t> is the solution to</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m:t>
                          </m:r>
                          <m:r>
                            <m:rPr>
                              <m:sty m:val="p"/>
                            </m:rPr>
                            <a:rPr lang="en-US" b="0" i="0" smtClean="0">
                              <a:latin typeface="Cambria Math"/>
                            </a:rPr>
                            <m:t>Φ</m:t>
                          </m:r>
                        </m:num>
                        <m:den>
                          <m:r>
                            <a:rPr lang="en-US" b="0" i="1" smtClean="0">
                              <a:latin typeface="Cambria Math"/>
                            </a:rPr>
                            <m:t>𝜕</m:t>
                          </m:r>
                          <m:r>
                            <a:rPr lang="en-US" b="0" i="1" smtClean="0">
                              <a:latin typeface="Cambria Math"/>
                            </a:rPr>
                            <m:t>𝑡</m:t>
                          </m:r>
                        </m:den>
                      </m:f>
                      <m:r>
                        <a:rPr lang="en-US" b="0" i="0" smtClean="0">
                          <a:latin typeface="Cambria Math"/>
                        </a:rPr>
                        <m:t>+</m:t>
                      </m:r>
                      <m:r>
                        <m:rPr>
                          <m:sty m:val="p"/>
                        </m:rPr>
                        <a:rPr lang="en-US" b="0" i="0" smtClean="0">
                          <a:latin typeface="Cambria Math"/>
                        </a:rPr>
                        <m:t>min</m:t>
                      </m:r>
                      <m:d>
                        <m:dPr>
                          <m:begChr m:val="["/>
                          <m:endChr m:val="]"/>
                          <m:ctrlPr>
                            <a:rPr lang="en-US" i="1" smtClean="0">
                              <a:latin typeface="Cambria Math"/>
                            </a:rPr>
                          </m:ctrlPr>
                        </m:dPr>
                        <m:e>
                          <m:r>
                            <a:rPr lang="en-US" b="0" i="1" smtClean="0">
                              <a:latin typeface="Cambria Math"/>
                            </a:rPr>
                            <m:t>0,</m:t>
                          </m:r>
                          <m:r>
                            <a:rPr lang="en-US" b="0" i="1" smtClean="0">
                              <a:latin typeface="Cambria Math"/>
                            </a:rPr>
                            <m:t>𝐻</m:t>
                          </m:r>
                          <m:d>
                            <m:dPr>
                              <m:ctrlPr>
                                <a:rPr lang="en-US" i="1" smtClean="0">
                                  <a:latin typeface="Cambria Math"/>
                                </a:rPr>
                              </m:ctrlPr>
                            </m:dPr>
                            <m:e>
                              <m:r>
                                <a:rPr lang="en-US" b="0" i="1" smtClean="0">
                                  <a:latin typeface="Cambria Math"/>
                                </a:rPr>
                                <m:t>𝑥</m:t>
                              </m:r>
                              <m:r>
                                <a:rPr lang="en-US" b="0" i="1" smtClean="0">
                                  <a:latin typeface="Cambria Math"/>
                                </a:rPr>
                                <m:t>,</m:t>
                              </m:r>
                              <m:r>
                                <a:rPr lang="en-US" b="0" i="0" smtClean="0">
                                  <a:latin typeface="Cambria Math"/>
                                </a:rPr>
                                <m:t>𝛻</m:t>
                              </m:r>
                              <m:r>
                                <m:rPr>
                                  <m:sty m:val="p"/>
                                </m:rPr>
                                <a:rPr lang="en-US" b="0" i="0" smtClean="0">
                                  <a:latin typeface="Cambria Math"/>
                                </a:rPr>
                                <m:t>Φ</m:t>
                              </m:r>
                              <m:r>
                                <a:rPr lang="en-US" b="0" i="1" smtClean="0">
                                  <a:latin typeface="Cambria Math"/>
                                </a:rPr>
                                <m:t> </m:t>
                              </m:r>
                            </m:e>
                          </m:d>
                        </m:e>
                      </m:d>
                      <m:r>
                        <a:rPr lang="en-US" b="0" i="1" smtClean="0">
                          <a:latin typeface="Cambria Math"/>
                        </a:rPr>
                        <m:t>=0,</m:t>
                      </m:r>
                      <m:r>
                        <m:rPr>
                          <m:sty m:val="p"/>
                        </m:rPr>
                        <a:rPr lang="en-US" b="0" i="0" smtClean="0">
                          <a:latin typeface="Cambria Math"/>
                        </a:rPr>
                        <m:t>Φ</m:t>
                      </m:r>
                      <m:d>
                        <m:dPr>
                          <m:ctrlPr>
                            <a:rPr lang="en-US" i="1" smtClean="0">
                              <a:latin typeface="Cambria Math"/>
                            </a:rPr>
                          </m:ctrlPr>
                        </m:dPr>
                        <m:e>
                          <m:r>
                            <a:rPr lang="en-US" b="0" i="1" smtClean="0">
                              <a:latin typeface="Cambria Math"/>
                            </a:rPr>
                            <m:t>𝑥</m:t>
                          </m:r>
                          <m:r>
                            <a:rPr lang="en-US" b="0" i="1" smtClean="0">
                              <a:latin typeface="Cambria Math"/>
                            </a:rPr>
                            <m:t>,0</m:t>
                          </m:r>
                        </m:e>
                      </m:d>
                      <m:r>
                        <a:rPr lang="en-US" b="0" i="1" smtClean="0">
                          <a:latin typeface="Cambria Math"/>
                        </a:rPr>
                        <m:t>=</m:t>
                      </m:r>
                      <m:sSub>
                        <m:sSubPr>
                          <m:ctrlPr>
                            <a:rPr lang="en-US" i="1" smtClean="0">
                              <a:latin typeface="Cambria Math"/>
                            </a:rPr>
                          </m:ctrlPr>
                        </m:sSubPr>
                        <m:e>
                          <m:r>
                            <a:rPr lang="en-US" b="0" i="1" smtClean="0">
                              <a:latin typeface="Cambria Math"/>
                            </a:rPr>
                            <m:t>𝜙</m:t>
                          </m:r>
                        </m:e>
                        <m:sub>
                          <m:r>
                            <a:rPr lang="en-US" b="0" i="1" smtClean="0">
                              <a:latin typeface="Cambria Math"/>
                            </a:rPr>
                            <m:t>𝑅</m:t>
                          </m:r>
                        </m:sub>
                      </m:sSub>
                      <m:d>
                        <m:dPr>
                          <m:ctrlPr>
                            <a:rPr lang="en-US" i="1" smtClean="0">
                              <a:latin typeface="Cambria Math"/>
                            </a:rPr>
                          </m:ctrlPr>
                        </m:dPr>
                        <m:e>
                          <m:r>
                            <a:rPr lang="en-US" b="0" i="1" smtClean="0">
                              <a:latin typeface="Cambria Math"/>
                            </a:rPr>
                            <m:t>𝑥</m:t>
                          </m:r>
                        </m:e>
                      </m:d>
                    </m:oMath>
                  </m:oMathPara>
                </a14:m>
                <a:endParaRPr lang="en-US" dirty="0" smtClean="0"/>
              </a:p>
              <a:p>
                <a:pPr marL="0" indent="0">
                  <a:buNone/>
                </a:pPr>
                <a:r>
                  <a:rPr lang="en-US" dirty="0" smtClean="0"/>
                  <a:t>subject to</a:t>
                </a:r>
                <a14:m>
                  <m:oMath xmlns:m="http://schemas.openxmlformats.org/officeDocument/2006/math">
                    <m:r>
                      <a:rPr lang="en-US" b="0" i="0" smtClean="0">
                        <a:latin typeface="Cambria Math"/>
                      </a:rPr>
                      <m:t> </m:t>
                    </m:r>
                  </m:oMath>
                </a14:m>
                <a:endParaRPr lang="en-US" i="0"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a:rPr>
                        <m:t>Φ</m:t>
                      </m:r>
                      <m:d>
                        <m:dPr>
                          <m:ctrlPr>
                            <a:rPr lang="en-US"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𝑡</m:t>
                          </m:r>
                        </m:e>
                      </m:d>
                      <m:r>
                        <a:rPr lang="en-US" b="0" i="0" smtClean="0">
                          <a:latin typeface="Cambria Math"/>
                        </a:rPr>
                        <m:t>≥−</m:t>
                      </m:r>
                      <m:sSub>
                        <m:sSubPr>
                          <m:ctrlPr>
                            <a:rPr lang="en-US" i="1" smtClean="0">
                              <a:latin typeface="Cambria Math"/>
                            </a:rPr>
                          </m:ctrlPr>
                        </m:sSubPr>
                        <m:e>
                          <m:r>
                            <a:rPr lang="en-US" b="0" i="1" smtClean="0">
                              <a:latin typeface="Cambria Math"/>
                            </a:rPr>
                            <m:t>𝜙</m:t>
                          </m:r>
                        </m:e>
                        <m:sub>
                          <m:r>
                            <a:rPr lang="en-US" b="0" i="1" smtClean="0">
                              <a:latin typeface="Cambria Math"/>
                            </a:rPr>
                            <m:t>𝐴</m:t>
                          </m:r>
                        </m:sub>
                      </m:sSub>
                      <m:d>
                        <m:dPr>
                          <m:ctrlPr>
                            <a:rPr lang="en-US" i="1" smtClean="0">
                              <a:latin typeface="Cambria Math"/>
                            </a:rPr>
                          </m:ctrlPr>
                        </m:dPr>
                        <m:e>
                          <m:r>
                            <a:rPr lang="en-US" b="0" i="1" smtClean="0">
                              <a:latin typeface="Cambria Math"/>
                            </a:rPr>
                            <m:t>𝑥</m:t>
                          </m:r>
                        </m:e>
                      </m:d>
                    </m:oMath>
                  </m:oMathPara>
                </a14:m>
                <a:endParaRPr lang="en-US" dirty="0" smtClean="0"/>
              </a:p>
              <a:p>
                <a:pPr marL="0" indent="0">
                  <a:buNone/>
                </a:pPr>
                <a:r>
                  <a:rPr lang="en-US" dirty="0" smtClean="0"/>
                  <a:t>where the Hamiltonian is given by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𝐻</m:t>
                      </m:r>
                      <m:d>
                        <m:dPr>
                          <m:ctrlPr>
                            <a:rPr lang="en-US"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𝑝</m:t>
                          </m:r>
                        </m:e>
                      </m:d>
                      <m:r>
                        <a:rPr lang="en-US" b="0" i="1" smtClean="0">
                          <a:latin typeface="Cambria Math"/>
                        </a:rPr>
                        <m:t>=</m:t>
                      </m:r>
                      <m:func>
                        <m:funcPr>
                          <m:ctrlPr>
                            <a:rPr lang="en-US" i="1" smtClean="0">
                              <a:latin typeface="Cambria Math"/>
                            </a:rPr>
                          </m:ctrlPr>
                        </m:funcPr>
                        <m:fName>
                          <m:limLow>
                            <m:limLowPr>
                              <m:ctrlPr>
                                <a:rPr lang="en-US" i="1" smtClean="0">
                                  <a:latin typeface="Cambria Math"/>
                                </a:rPr>
                              </m:ctrlPr>
                            </m:limLowPr>
                            <m:e>
                              <m:r>
                                <m:rPr>
                                  <m:sty m:val="p"/>
                                </m:rPr>
                                <a:rPr lang="en-US" b="0" i="0" smtClean="0">
                                  <a:latin typeface="Cambria Math"/>
                                </a:rPr>
                                <m:t>min</m:t>
                              </m:r>
                            </m:e>
                            <m:lim>
                              <m:r>
                                <a:rPr lang="en-US" b="0" i="1" smtClean="0">
                                  <a:latin typeface="Cambria Math"/>
                                </a:rPr>
                                <m:t>𝑎</m:t>
                              </m:r>
                            </m:lim>
                          </m:limLow>
                        </m:fName>
                        <m:e>
                          <m:func>
                            <m:funcPr>
                              <m:ctrlPr>
                                <a:rPr lang="en-US" i="1" smtClean="0">
                                  <a:latin typeface="Cambria Math"/>
                                </a:rPr>
                              </m:ctrlPr>
                            </m:funcPr>
                            <m:fName>
                              <m:limLow>
                                <m:limLowPr>
                                  <m:ctrlPr>
                                    <a:rPr lang="en-US" i="1" smtClean="0">
                                      <a:latin typeface="Cambria Math"/>
                                    </a:rPr>
                                  </m:ctrlPr>
                                </m:limLowPr>
                                <m:e>
                                  <m:r>
                                    <m:rPr>
                                      <m:sty m:val="p"/>
                                    </m:rPr>
                                    <a:rPr lang="en-US" b="0" i="0" smtClean="0">
                                      <a:latin typeface="Cambria Math"/>
                                    </a:rPr>
                                    <m:t>max</m:t>
                                  </m:r>
                                </m:e>
                                <m:lim>
                                  <m:r>
                                    <a:rPr lang="en-US" b="0" i="1" smtClean="0">
                                      <a:latin typeface="Cambria Math"/>
                                    </a:rPr>
                                    <m:t>𝑑</m:t>
                                  </m:r>
                                </m:lim>
                              </m:limLow>
                            </m:fName>
                            <m:e>
                              <m:sSup>
                                <m:sSupPr>
                                  <m:ctrlPr>
                                    <a:rPr lang="en-US" i="1" smtClean="0">
                                      <a:latin typeface="Cambria Math"/>
                                    </a:rPr>
                                  </m:ctrlPr>
                                </m:sSupPr>
                                <m:e>
                                  <m:r>
                                    <a:rPr lang="en-US" b="0" i="1" smtClean="0">
                                      <a:latin typeface="Cambria Math"/>
                                    </a:rPr>
                                    <m:t>𝑝</m:t>
                                  </m:r>
                                </m:e>
                                <m:sup>
                                  <m:r>
                                    <a:rPr lang="en-US" b="0" i="1" smtClean="0">
                                      <a:latin typeface="Cambria Math"/>
                                    </a:rPr>
                                    <m:t>𝑇</m:t>
                                  </m:r>
                                </m:sup>
                              </m:sSup>
                              <m:r>
                                <a:rPr lang="en-US" b="0" i="1" smtClean="0">
                                  <a:latin typeface="Cambria Math"/>
                                </a:rPr>
                                <m:t>𝑓</m:t>
                              </m:r>
                              <m:d>
                                <m:dPr>
                                  <m:ctrlPr>
                                    <a:rPr lang="en-US"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𝑎</m:t>
                                  </m:r>
                                  <m:r>
                                    <a:rPr lang="en-US" b="0" i="1" smtClean="0">
                                      <a:latin typeface="Cambria Math"/>
                                    </a:rPr>
                                    <m:t>,</m:t>
                                  </m:r>
                                  <m:r>
                                    <a:rPr lang="en-US" b="0" i="1" smtClean="0">
                                      <a:latin typeface="Cambria Math"/>
                                    </a:rPr>
                                    <m:t>𝑑</m:t>
                                  </m:r>
                                </m:e>
                              </m:d>
                            </m:e>
                          </m:func>
                        </m:e>
                      </m:func>
                    </m:oMath>
                  </m:oMathPara>
                </a14:m>
                <a:endParaRPr lang="en-US" dirty="0" smtClean="0"/>
              </a:p>
              <a:p>
                <a:r>
                  <a:rPr lang="en-US" dirty="0" smtClean="0"/>
                  <a:t>In our case with decoupled dynamics, order of min and max doesn’t matter (Isaac’s condition holds)</a:t>
                </a:r>
              </a:p>
              <a:p>
                <a:r>
                  <a:rPr lang="en-US" dirty="0" smtClean="0"/>
                  <a:t>Toolbox of Level Set Methods [Mitchell 2009]</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333" t="-2022" r="-1407" b="-270"/>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smtClean="0"/>
              <a:t>Solve HJI PDE</a:t>
            </a:r>
            <a:endParaRPr lang="en-US" dirty="0"/>
          </a:p>
        </p:txBody>
      </p:sp>
      <p:sp>
        <p:nvSpPr>
          <p:cNvPr id="2" name="Slide Number Placeholder 1"/>
          <p:cNvSpPr>
            <a:spLocks noGrp="1"/>
          </p:cNvSpPr>
          <p:nvPr>
            <p:ph type="sldNum" sz="quarter" idx="12"/>
          </p:nvPr>
        </p:nvSpPr>
        <p:spPr/>
        <p:txBody>
          <a:bodyPr/>
          <a:lstStyle/>
          <a:p>
            <a:fld id="{F540F1F0-DFD0-43E9-B762-BAD634239193}" type="slidenum">
              <a:rPr lang="en-US" smtClean="0"/>
              <a:t>16</a:t>
            </a:fld>
            <a:endParaRPr lang="en-US"/>
          </a:p>
        </p:txBody>
      </p:sp>
    </p:spTree>
    <p:extLst>
      <p:ext uri="{BB962C8B-B14F-4D97-AF65-F5344CB8AC3E}">
        <p14:creationId xmlns:p14="http://schemas.microsoft.com/office/powerpoint/2010/main" val="1050478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54025" lvl="1"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acc>
                            <m:accPr>
                              <m:chr m:val="̇"/>
                              <m:ctrlPr>
                                <a:rPr lang="en-US" sz="2400" i="1">
                                  <a:latin typeface="Cambria Math"/>
                                </a:rPr>
                              </m:ctrlPr>
                            </m:accPr>
                            <m:e>
                              <m:r>
                                <a:rPr lang="en-US" sz="2400" b="0" i="1">
                                  <a:latin typeface="Cambria Math"/>
                                </a:rPr>
                                <m:t>𝑥</m:t>
                              </m:r>
                            </m:e>
                          </m:acc>
                        </m:e>
                        <m:sub>
                          <m:r>
                            <a:rPr lang="en-US" sz="2400" b="0" i="1">
                              <a:latin typeface="Cambria Math"/>
                            </a:rPr>
                            <m:t>𝐴</m:t>
                          </m:r>
                        </m:sub>
                      </m:sSub>
                      <m:r>
                        <a:rPr lang="en-US" sz="2400" b="0" i="1">
                          <a:latin typeface="Cambria Math"/>
                        </a:rPr>
                        <m:t>=</m:t>
                      </m:r>
                      <m:sSub>
                        <m:sSubPr>
                          <m:ctrlPr>
                            <a:rPr lang="en-US" sz="2400" i="1">
                              <a:latin typeface="Cambria Math"/>
                            </a:rPr>
                          </m:ctrlPr>
                        </m:sSubPr>
                        <m:e>
                          <m:r>
                            <a:rPr lang="en-US" sz="2400" b="0" i="1">
                              <a:latin typeface="Cambria Math"/>
                            </a:rPr>
                            <m:t>𝑣</m:t>
                          </m:r>
                        </m:e>
                        <m:sub>
                          <m:r>
                            <a:rPr lang="en-US" sz="2400" b="0" i="1">
                              <a:latin typeface="Cambria Math"/>
                            </a:rPr>
                            <m:t>𝐴</m:t>
                          </m:r>
                        </m:sub>
                      </m:sSub>
                      <m:r>
                        <a:rPr lang="en-US" sz="2400" b="0" i="1">
                          <a:latin typeface="Cambria Math"/>
                        </a:rPr>
                        <m:t>𝑎</m:t>
                      </m:r>
                      <m:d>
                        <m:dPr>
                          <m:ctrlPr>
                            <a:rPr lang="en-US" sz="2400" i="1">
                              <a:latin typeface="Cambria Math"/>
                            </a:rPr>
                          </m:ctrlPr>
                        </m:dPr>
                        <m:e>
                          <m:r>
                            <a:rPr lang="en-US" sz="2400" b="0" i="1">
                              <a:latin typeface="Cambria Math"/>
                            </a:rPr>
                            <m:t>𝑡</m:t>
                          </m:r>
                        </m:e>
                      </m:d>
                    </m:oMath>
                  </m:oMathPara>
                </a14:m>
                <a:endParaRPr lang="en-US" sz="2400" dirty="0"/>
              </a:p>
              <a:p>
                <a:pPr marL="454025" lvl="1" indent="0">
                  <a:buNone/>
                </a:pPr>
                <a14:m>
                  <m:oMathPara xmlns:m="http://schemas.openxmlformats.org/officeDocument/2006/math">
                    <m:oMathParaPr>
                      <m:jc m:val="centerGroup"/>
                    </m:oMathParaPr>
                    <m:oMath xmlns:m="http://schemas.openxmlformats.org/officeDocument/2006/math">
                      <m:sSub>
                        <m:sSubPr>
                          <m:ctrlPr>
                            <a:rPr lang="en-US" sz="2400" i="1">
                              <a:latin typeface="Cambria Math"/>
                            </a:rPr>
                          </m:ctrlPr>
                        </m:sSubPr>
                        <m:e>
                          <m:acc>
                            <m:accPr>
                              <m:chr m:val="̇"/>
                              <m:ctrlPr>
                                <a:rPr lang="en-US" sz="2400" i="1">
                                  <a:latin typeface="Cambria Math"/>
                                </a:rPr>
                              </m:ctrlPr>
                            </m:accPr>
                            <m:e>
                              <m:r>
                                <a:rPr lang="en-US" sz="2400" b="0" i="1">
                                  <a:latin typeface="Cambria Math"/>
                                </a:rPr>
                                <m:t>𝑥</m:t>
                              </m:r>
                            </m:e>
                          </m:acc>
                        </m:e>
                        <m:sub>
                          <m:r>
                            <a:rPr lang="en-US" sz="2400" b="0" i="1">
                              <a:latin typeface="Cambria Math"/>
                            </a:rPr>
                            <m:t>𝐷</m:t>
                          </m:r>
                        </m:sub>
                      </m:sSub>
                      <m:r>
                        <a:rPr lang="en-US" sz="2400" b="0" i="1">
                          <a:latin typeface="Cambria Math"/>
                        </a:rPr>
                        <m:t>=</m:t>
                      </m:r>
                      <m:sSub>
                        <m:sSubPr>
                          <m:ctrlPr>
                            <a:rPr lang="en-US" sz="2400" i="1">
                              <a:latin typeface="Cambria Math"/>
                            </a:rPr>
                          </m:ctrlPr>
                        </m:sSubPr>
                        <m:e>
                          <m:r>
                            <a:rPr lang="en-US" sz="2400" b="0" i="1">
                              <a:latin typeface="Cambria Math"/>
                            </a:rPr>
                            <m:t>𝑣</m:t>
                          </m:r>
                        </m:e>
                        <m:sub>
                          <m:r>
                            <a:rPr lang="en-US" sz="2400" b="0" i="1">
                              <a:latin typeface="Cambria Math"/>
                            </a:rPr>
                            <m:t>𝐷</m:t>
                          </m:r>
                        </m:sub>
                      </m:sSub>
                      <m:r>
                        <a:rPr lang="en-US" sz="2400" b="0" i="1">
                          <a:latin typeface="Cambria Math"/>
                        </a:rPr>
                        <m:t>𝑑</m:t>
                      </m:r>
                      <m:d>
                        <m:dPr>
                          <m:ctrlPr>
                            <a:rPr lang="en-US" sz="2400" i="1">
                              <a:latin typeface="Cambria Math"/>
                            </a:rPr>
                          </m:ctrlPr>
                        </m:dPr>
                        <m:e>
                          <m:r>
                            <a:rPr lang="en-US" sz="2400" b="0" i="1">
                              <a:latin typeface="Cambria Math"/>
                            </a:rPr>
                            <m:t>𝑡</m:t>
                          </m:r>
                        </m:e>
                      </m:d>
                    </m:oMath>
                  </m:oMathPara>
                </a14:m>
                <a:endParaRPr lang="en-US" sz="2400" dirty="0" smtClean="0"/>
              </a:p>
              <a:p>
                <a:r>
                  <a:rPr lang="en-US" dirty="0" smtClean="0"/>
                  <a:t>The Hamiltonian becomes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𝐻</m:t>
                      </m:r>
                      <m:d>
                        <m:dPr>
                          <m:ctrlPr>
                            <a:rPr lang="en-US" i="1">
                              <a:latin typeface="Cambria Math"/>
                            </a:rPr>
                          </m:ctrlPr>
                        </m:dPr>
                        <m:e>
                          <m:r>
                            <a:rPr lang="en-US" b="0" i="1">
                              <a:latin typeface="Cambria Math"/>
                            </a:rPr>
                            <m:t>𝑥</m:t>
                          </m:r>
                          <m:r>
                            <a:rPr lang="en-US" b="0" i="1">
                              <a:latin typeface="Cambria Math"/>
                            </a:rPr>
                            <m:t>,</m:t>
                          </m:r>
                          <m:r>
                            <a:rPr lang="en-US" b="0" i="1">
                              <a:latin typeface="Cambria Math"/>
                            </a:rPr>
                            <m:t>𝑝</m:t>
                          </m:r>
                        </m:e>
                      </m:d>
                      <m:r>
                        <a:rPr lang="en-US" b="0" i="1">
                          <a:latin typeface="Cambria Math"/>
                        </a:rPr>
                        <m:t>=</m:t>
                      </m:r>
                      <m:func>
                        <m:funcPr>
                          <m:ctrlPr>
                            <a:rPr lang="en-US" i="1">
                              <a:latin typeface="Cambria Math"/>
                            </a:rPr>
                          </m:ctrlPr>
                        </m:funcPr>
                        <m:fName>
                          <m:limLow>
                            <m:limLowPr>
                              <m:ctrlPr>
                                <a:rPr lang="en-US" i="1">
                                  <a:latin typeface="Cambria Math"/>
                                </a:rPr>
                              </m:ctrlPr>
                            </m:limLowPr>
                            <m:e>
                              <m:r>
                                <m:rPr>
                                  <m:sty m:val="p"/>
                                </m:rPr>
                                <a:rPr lang="en-US" b="0" i="0">
                                  <a:latin typeface="Cambria Math"/>
                                </a:rPr>
                                <m:t>min</m:t>
                              </m:r>
                            </m:e>
                            <m:lim>
                              <m:r>
                                <a:rPr lang="en-US" b="0" i="1">
                                  <a:latin typeface="Cambria Math"/>
                                </a:rPr>
                                <m:t>𝑎</m:t>
                              </m:r>
                            </m:lim>
                          </m:limLow>
                        </m:fName>
                        <m:e>
                          <m:func>
                            <m:funcPr>
                              <m:ctrlPr>
                                <a:rPr lang="en-US" i="1">
                                  <a:latin typeface="Cambria Math"/>
                                </a:rPr>
                              </m:ctrlPr>
                            </m:funcPr>
                            <m:fName>
                              <m:limLow>
                                <m:limLowPr>
                                  <m:ctrlPr>
                                    <a:rPr lang="en-US" i="1">
                                      <a:latin typeface="Cambria Math"/>
                                    </a:rPr>
                                  </m:ctrlPr>
                                </m:limLowPr>
                                <m:e>
                                  <m:r>
                                    <m:rPr>
                                      <m:sty m:val="p"/>
                                    </m:rPr>
                                    <a:rPr lang="en-US" b="0" i="0">
                                      <a:latin typeface="Cambria Math"/>
                                    </a:rPr>
                                    <m:t>max</m:t>
                                  </m:r>
                                </m:e>
                                <m:lim>
                                  <m:r>
                                    <a:rPr lang="en-US" b="0" i="1">
                                      <a:latin typeface="Cambria Math"/>
                                    </a:rPr>
                                    <m:t>𝑑</m:t>
                                  </m:r>
                                </m:lim>
                              </m:limLow>
                            </m:fName>
                            <m:e>
                              <m:sSup>
                                <m:sSupPr>
                                  <m:ctrlPr>
                                    <a:rPr lang="en-US" i="1">
                                      <a:latin typeface="Cambria Math"/>
                                    </a:rPr>
                                  </m:ctrlPr>
                                </m:sSupPr>
                                <m:e>
                                  <m:r>
                                    <a:rPr lang="en-US" b="0" i="1">
                                      <a:latin typeface="Cambria Math"/>
                                    </a:rPr>
                                    <m:t>𝑝</m:t>
                                  </m:r>
                                </m:e>
                                <m:sup>
                                  <m:r>
                                    <a:rPr lang="en-US" b="0" i="1">
                                      <a:latin typeface="Cambria Math"/>
                                    </a:rPr>
                                    <m:t>𝑇</m:t>
                                  </m:r>
                                </m:sup>
                              </m:sSup>
                              <m:r>
                                <a:rPr lang="en-US" b="0" i="1">
                                  <a:latin typeface="Cambria Math"/>
                                </a:rPr>
                                <m:t>𝑓</m:t>
                              </m:r>
                              <m:d>
                                <m:dPr>
                                  <m:ctrlPr>
                                    <a:rPr lang="en-US" i="1">
                                      <a:latin typeface="Cambria Math"/>
                                    </a:rPr>
                                  </m:ctrlPr>
                                </m:dPr>
                                <m:e>
                                  <m:r>
                                    <a:rPr lang="en-US" b="0" i="1">
                                      <a:latin typeface="Cambria Math"/>
                                    </a:rPr>
                                    <m:t>𝑥</m:t>
                                  </m:r>
                                  <m:r>
                                    <a:rPr lang="en-US" b="0" i="1">
                                      <a:latin typeface="Cambria Math"/>
                                    </a:rPr>
                                    <m:t>,</m:t>
                                  </m:r>
                                  <m:r>
                                    <a:rPr lang="en-US" b="0" i="1">
                                      <a:latin typeface="Cambria Math"/>
                                    </a:rPr>
                                    <m:t>𝑎</m:t>
                                  </m:r>
                                  <m:r>
                                    <a:rPr lang="en-US" b="0" i="1">
                                      <a:latin typeface="Cambria Math"/>
                                    </a:rPr>
                                    <m:t>,</m:t>
                                  </m:r>
                                  <m:r>
                                    <a:rPr lang="en-US" b="0" i="1">
                                      <a:latin typeface="Cambria Math"/>
                                    </a:rPr>
                                    <m:t>𝑑</m:t>
                                  </m:r>
                                </m:e>
                              </m:d>
                            </m:e>
                          </m:func>
                        </m:e>
                      </m:func>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func>
                        <m:funcPr>
                          <m:ctrlPr>
                            <a:rPr lang="en-US" i="1">
                              <a:latin typeface="Cambria Math"/>
                            </a:rPr>
                          </m:ctrlPr>
                        </m:funcPr>
                        <m:fName>
                          <m:limLow>
                            <m:limLowPr>
                              <m:ctrlPr>
                                <a:rPr lang="en-US" i="1">
                                  <a:latin typeface="Cambria Math"/>
                                </a:rPr>
                              </m:ctrlPr>
                            </m:limLowPr>
                            <m:e>
                              <m:r>
                                <m:rPr>
                                  <m:sty m:val="p"/>
                                </m:rPr>
                                <a:rPr lang="en-US" b="0" i="0">
                                  <a:latin typeface="Cambria Math"/>
                                </a:rPr>
                                <m:t>min</m:t>
                              </m:r>
                            </m:e>
                            <m:lim>
                              <m:r>
                                <a:rPr lang="en-US" b="0" i="1">
                                  <a:latin typeface="Cambria Math"/>
                                </a:rPr>
                                <m:t>𝑎</m:t>
                              </m:r>
                            </m:lim>
                          </m:limLow>
                        </m:fName>
                        <m:e>
                          <m:func>
                            <m:funcPr>
                              <m:ctrlPr>
                                <a:rPr lang="en-US" i="1">
                                  <a:latin typeface="Cambria Math"/>
                                </a:rPr>
                              </m:ctrlPr>
                            </m:funcPr>
                            <m:fName>
                              <m:limLow>
                                <m:limLowPr>
                                  <m:ctrlPr>
                                    <a:rPr lang="en-US" i="1">
                                      <a:latin typeface="Cambria Math"/>
                                    </a:rPr>
                                  </m:ctrlPr>
                                </m:limLowPr>
                                <m:e>
                                  <m:r>
                                    <m:rPr>
                                      <m:sty m:val="p"/>
                                    </m:rPr>
                                    <a:rPr lang="en-US" b="0" i="0">
                                      <a:latin typeface="Cambria Math"/>
                                    </a:rPr>
                                    <m:t>max</m:t>
                                  </m:r>
                                </m:e>
                                <m:lim>
                                  <m:r>
                                    <a:rPr lang="en-US" b="0" i="1">
                                      <a:latin typeface="Cambria Math"/>
                                    </a:rPr>
                                    <m:t>𝑑</m:t>
                                  </m:r>
                                </m:lim>
                              </m:limLow>
                            </m:fName>
                            <m:e>
                              <m:d>
                                <m:dPr>
                                  <m:ctrlPr>
                                    <a:rPr lang="en-US" b="0" i="1" smtClean="0">
                                      <a:latin typeface="Cambria Math"/>
                                    </a:rPr>
                                  </m:ctrlPr>
                                </m:dPr>
                                <m:e>
                                  <m:sSubSup>
                                    <m:sSubSupPr>
                                      <m:ctrlPr>
                                        <a:rPr lang="en-US" i="1" smtClean="0">
                                          <a:latin typeface="Cambria Math"/>
                                        </a:rPr>
                                      </m:ctrlPr>
                                    </m:sSubSupPr>
                                    <m:e>
                                      <m:r>
                                        <a:rPr lang="en-US" b="0" i="1" smtClean="0">
                                          <a:latin typeface="Cambria Math"/>
                                        </a:rPr>
                                        <m:t>𝑝</m:t>
                                      </m:r>
                                    </m:e>
                                    <m:sub>
                                      <m:r>
                                        <a:rPr lang="en-US" b="0" i="1" smtClean="0">
                                          <a:latin typeface="Cambria Math"/>
                                        </a:rPr>
                                        <m:t>𝐴</m:t>
                                      </m:r>
                                    </m:sub>
                                    <m:sup>
                                      <m:r>
                                        <a:rPr lang="en-US" b="0" i="1" smtClean="0">
                                          <a:latin typeface="Cambria Math"/>
                                        </a:rPr>
                                        <m:t>𝑇</m:t>
                                      </m:r>
                                    </m:sup>
                                  </m:sSubSup>
                                  <m:sSub>
                                    <m:sSubPr>
                                      <m:ctrlPr>
                                        <a:rPr lang="en-US" i="1" smtClean="0">
                                          <a:latin typeface="Cambria Math"/>
                                        </a:rPr>
                                      </m:ctrlPr>
                                    </m:sSubPr>
                                    <m:e>
                                      <m:r>
                                        <a:rPr lang="en-US" b="0" i="1" smtClean="0">
                                          <a:latin typeface="Cambria Math"/>
                                        </a:rPr>
                                        <m:t>𝑣</m:t>
                                      </m:r>
                                    </m:e>
                                    <m:sub>
                                      <m:r>
                                        <a:rPr lang="en-US" b="0" i="1" smtClean="0">
                                          <a:latin typeface="Cambria Math"/>
                                        </a:rPr>
                                        <m:t>𝐴</m:t>
                                      </m:r>
                                    </m:sub>
                                  </m:sSub>
                                  <m:r>
                                    <a:rPr lang="en-US" b="0" i="1" smtClean="0">
                                      <a:latin typeface="Cambria Math"/>
                                    </a:rPr>
                                    <m:t>𝑎</m:t>
                                  </m:r>
                                  <m:d>
                                    <m:dPr>
                                      <m:ctrlPr>
                                        <a:rPr lang="en-US" i="1" smtClean="0">
                                          <a:latin typeface="Cambria Math"/>
                                        </a:rPr>
                                      </m:ctrlPr>
                                    </m:dPr>
                                    <m:e>
                                      <m:r>
                                        <a:rPr lang="en-US" b="0" i="1" smtClean="0">
                                          <a:latin typeface="Cambria Math"/>
                                        </a:rPr>
                                        <m:t>𝑡</m:t>
                                      </m:r>
                                    </m:e>
                                  </m:d>
                                  <m:r>
                                    <a:rPr lang="en-US" b="0" i="1" smtClean="0">
                                      <a:latin typeface="Cambria Math"/>
                                    </a:rPr>
                                    <m:t>+</m:t>
                                  </m:r>
                                  <m:sSubSup>
                                    <m:sSubSupPr>
                                      <m:ctrlPr>
                                        <a:rPr lang="en-US" i="1" smtClean="0">
                                          <a:latin typeface="Cambria Math"/>
                                        </a:rPr>
                                      </m:ctrlPr>
                                    </m:sSubSupPr>
                                    <m:e>
                                      <m:r>
                                        <a:rPr lang="en-US" b="0" i="1" smtClean="0">
                                          <a:latin typeface="Cambria Math"/>
                                        </a:rPr>
                                        <m:t>𝑝</m:t>
                                      </m:r>
                                    </m:e>
                                    <m:sub>
                                      <m:r>
                                        <a:rPr lang="en-US" b="0" i="1" smtClean="0">
                                          <a:latin typeface="Cambria Math"/>
                                        </a:rPr>
                                        <m:t>𝐷</m:t>
                                      </m:r>
                                    </m:sub>
                                    <m:sup>
                                      <m:r>
                                        <a:rPr lang="en-US" b="0" i="1" smtClean="0">
                                          <a:latin typeface="Cambria Math"/>
                                        </a:rPr>
                                        <m:t>𝑇</m:t>
                                      </m:r>
                                    </m:sup>
                                  </m:sSubSup>
                                  <m:sSub>
                                    <m:sSubPr>
                                      <m:ctrlPr>
                                        <a:rPr lang="en-US" i="1" smtClean="0">
                                          <a:latin typeface="Cambria Math"/>
                                        </a:rPr>
                                      </m:ctrlPr>
                                    </m:sSubPr>
                                    <m:e>
                                      <m:r>
                                        <a:rPr lang="en-US" b="0" i="1" smtClean="0">
                                          <a:latin typeface="Cambria Math"/>
                                        </a:rPr>
                                        <m:t>𝑣</m:t>
                                      </m:r>
                                    </m:e>
                                    <m:sub>
                                      <m:r>
                                        <a:rPr lang="en-US" b="0" i="1" smtClean="0">
                                          <a:latin typeface="Cambria Math"/>
                                        </a:rPr>
                                        <m:t>𝐷</m:t>
                                      </m:r>
                                    </m:sub>
                                  </m:sSub>
                                  <m:r>
                                    <a:rPr lang="en-US" b="0" i="1" smtClean="0">
                                      <a:latin typeface="Cambria Math"/>
                                    </a:rPr>
                                    <m:t>𝑑</m:t>
                                  </m:r>
                                  <m:d>
                                    <m:dPr>
                                      <m:ctrlPr>
                                        <a:rPr lang="en-US" i="1" smtClean="0">
                                          <a:latin typeface="Cambria Math"/>
                                        </a:rPr>
                                      </m:ctrlPr>
                                    </m:dPr>
                                    <m:e>
                                      <m:r>
                                        <a:rPr lang="en-US" b="0" i="1" smtClean="0">
                                          <a:latin typeface="Cambria Math"/>
                                        </a:rPr>
                                        <m:t>𝑡</m:t>
                                      </m:r>
                                    </m:e>
                                  </m:d>
                                </m:e>
                              </m:d>
                            </m:e>
                          </m:func>
                        </m:e>
                      </m:func>
                    </m:oMath>
                  </m:oMathPara>
                </a14:m>
                <a:endParaRPr lang="en-US" dirty="0" smtClean="0"/>
              </a:p>
              <a:p>
                <a:r>
                  <a:rPr lang="en-US" dirty="0" smtClean="0">
                    <a:solidFill>
                      <a:schemeClr val="bg1"/>
                    </a:solidFill>
                  </a:rPr>
                  <a:t>Performing the maximization, we have</a:t>
                </a:r>
              </a:p>
              <a:p>
                <a:pPr marL="0" indent="0">
                  <a:buNone/>
                </a:pPr>
                <a14:m>
                  <m:oMathPara xmlns:m="http://schemas.openxmlformats.org/officeDocument/2006/math">
                    <m:oMathParaPr>
                      <m:jc m:val="centerGroup"/>
                    </m:oMathParaPr>
                    <m:oMath xmlns:m="http://schemas.openxmlformats.org/officeDocument/2006/math">
                      <m:r>
                        <a:rPr lang="en-US" i="1">
                          <a:solidFill>
                            <a:schemeClr val="bg1"/>
                          </a:solidFill>
                          <a:latin typeface="Cambria Math"/>
                        </a:rPr>
                        <m:t>𝑯</m:t>
                      </m:r>
                      <m:d>
                        <m:dPr>
                          <m:ctrlPr>
                            <a:rPr lang="en-US" i="1">
                              <a:solidFill>
                                <a:schemeClr val="bg1"/>
                              </a:solidFill>
                              <a:latin typeface="Cambria Math"/>
                            </a:rPr>
                          </m:ctrlPr>
                        </m:dPr>
                        <m:e>
                          <m:r>
                            <a:rPr lang="en-US" i="1">
                              <a:solidFill>
                                <a:schemeClr val="bg1"/>
                              </a:solidFill>
                              <a:latin typeface="Cambria Math"/>
                            </a:rPr>
                            <m:t>𝒙</m:t>
                          </m:r>
                          <m:r>
                            <a:rPr lang="en-US" i="1">
                              <a:solidFill>
                                <a:schemeClr val="bg1"/>
                              </a:solidFill>
                              <a:latin typeface="Cambria Math"/>
                            </a:rPr>
                            <m:t>,</m:t>
                          </m:r>
                          <m:r>
                            <a:rPr lang="en-US" i="1">
                              <a:solidFill>
                                <a:schemeClr val="bg1"/>
                              </a:solidFill>
                              <a:latin typeface="Cambria Math"/>
                            </a:rPr>
                            <m:t>𝒑</m:t>
                          </m:r>
                        </m:e>
                      </m:d>
                      <m:r>
                        <a:rPr lang="en-US" b="1" i="1" smtClean="0">
                          <a:solidFill>
                            <a:schemeClr val="bg1"/>
                          </a:solidFill>
                          <a:latin typeface="Cambria Math"/>
                        </a:rPr>
                        <m:t>=−</m:t>
                      </m:r>
                      <m:sSub>
                        <m:sSubPr>
                          <m:ctrlPr>
                            <a:rPr lang="en-US" b="1" i="1" smtClean="0">
                              <a:solidFill>
                                <a:schemeClr val="bg1"/>
                              </a:solidFill>
                              <a:latin typeface="Cambria Math"/>
                            </a:rPr>
                          </m:ctrlPr>
                        </m:sSubPr>
                        <m:e>
                          <m:r>
                            <a:rPr lang="en-US" b="1" i="1" smtClean="0">
                              <a:solidFill>
                                <a:schemeClr val="bg1"/>
                              </a:solidFill>
                              <a:latin typeface="Cambria Math"/>
                            </a:rPr>
                            <m:t>𝒗</m:t>
                          </m:r>
                        </m:e>
                        <m:sub>
                          <m:r>
                            <a:rPr lang="en-US" b="1" i="1" smtClean="0">
                              <a:solidFill>
                                <a:schemeClr val="bg1"/>
                              </a:solidFill>
                              <a:latin typeface="Cambria Math"/>
                            </a:rPr>
                            <m:t>𝑨</m:t>
                          </m:r>
                        </m:sub>
                      </m:sSub>
                      <m:sSub>
                        <m:sSubPr>
                          <m:ctrlPr>
                            <a:rPr lang="en-US" b="1" i="1" smtClean="0">
                              <a:solidFill>
                                <a:schemeClr val="bg1"/>
                              </a:solidFill>
                              <a:latin typeface="Cambria Math"/>
                            </a:rPr>
                          </m:ctrlPr>
                        </m:sSubPr>
                        <m:e>
                          <m:d>
                            <m:dPr>
                              <m:begChr m:val="‖"/>
                              <m:endChr m:val="‖"/>
                              <m:ctrlPr>
                                <a:rPr lang="en-US" b="1" i="1" smtClean="0">
                                  <a:solidFill>
                                    <a:schemeClr val="bg1"/>
                                  </a:solidFill>
                                  <a:latin typeface="Cambria Math"/>
                                </a:rPr>
                              </m:ctrlPr>
                            </m:dPr>
                            <m:e>
                              <m:sSubSup>
                                <m:sSubSupPr>
                                  <m:ctrlPr>
                                    <a:rPr lang="en-US" b="1" i="1" smtClean="0">
                                      <a:solidFill>
                                        <a:schemeClr val="bg1"/>
                                      </a:solidFill>
                                      <a:latin typeface="Cambria Math"/>
                                    </a:rPr>
                                  </m:ctrlPr>
                                </m:sSubSupPr>
                                <m:e>
                                  <m:r>
                                    <a:rPr lang="en-US" b="1" i="1" smtClean="0">
                                      <a:solidFill>
                                        <a:schemeClr val="bg1"/>
                                      </a:solidFill>
                                      <a:latin typeface="Cambria Math"/>
                                    </a:rPr>
                                    <m:t>𝒑</m:t>
                                  </m:r>
                                </m:e>
                                <m:sub>
                                  <m:r>
                                    <a:rPr lang="en-US" b="1" i="1" smtClean="0">
                                      <a:solidFill>
                                        <a:schemeClr val="bg1"/>
                                      </a:solidFill>
                                      <a:latin typeface="Cambria Math"/>
                                    </a:rPr>
                                    <m:t>𝑨</m:t>
                                  </m:r>
                                </m:sub>
                                <m:sup>
                                  <m:r>
                                    <a:rPr lang="en-US" b="1" i="1" smtClean="0">
                                      <a:solidFill>
                                        <a:schemeClr val="bg1"/>
                                      </a:solidFill>
                                      <a:latin typeface="Cambria Math"/>
                                    </a:rPr>
                                    <m:t>𝑻</m:t>
                                  </m:r>
                                </m:sup>
                              </m:sSubSup>
                            </m:e>
                          </m:d>
                        </m:e>
                        <m:sub>
                          <m:r>
                            <a:rPr lang="en-US" b="1" i="1" smtClean="0">
                              <a:solidFill>
                                <a:schemeClr val="bg1"/>
                              </a:solidFill>
                              <a:latin typeface="Cambria Math"/>
                            </a:rPr>
                            <m:t>𝟐</m:t>
                          </m:r>
                        </m:sub>
                      </m:sSub>
                      <m:r>
                        <a:rPr lang="en-US" b="1" i="1" smtClean="0">
                          <a:solidFill>
                            <a:schemeClr val="bg1"/>
                          </a:solidFill>
                          <a:latin typeface="Cambria Math"/>
                        </a:rPr>
                        <m:t>+</m:t>
                      </m:r>
                      <m:sSub>
                        <m:sSubPr>
                          <m:ctrlPr>
                            <a:rPr lang="en-US" b="1" i="1" smtClean="0">
                              <a:solidFill>
                                <a:schemeClr val="bg1"/>
                              </a:solidFill>
                              <a:latin typeface="Cambria Math"/>
                            </a:rPr>
                          </m:ctrlPr>
                        </m:sSubPr>
                        <m:e>
                          <m:r>
                            <a:rPr lang="en-US" b="1" i="1" smtClean="0">
                              <a:solidFill>
                                <a:schemeClr val="bg1"/>
                              </a:solidFill>
                              <a:latin typeface="Cambria Math"/>
                            </a:rPr>
                            <m:t>𝒗</m:t>
                          </m:r>
                        </m:e>
                        <m:sub>
                          <m:r>
                            <a:rPr lang="en-US" b="1" i="1" smtClean="0">
                              <a:solidFill>
                                <a:schemeClr val="bg1"/>
                              </a:solidFill>
                              <a:latin typeface="Cambria Math"/>
                            </a:rPr>
                            <m:t>𝑫</m:t>
                          </m:r>
                        </m:sub>
                      </m:sSub>
                      <m:sSub>
                        <m:sSubPr>
                          <m:ctrlPr>
                            <a:rPr lang="en-US" i="1">
                              <a:solidFill>
                                <a:schemeClr val="bg1"/>
                              </a:solidFill>
                              <a:latin typeface="Cambria Math"/>
                            </a:rPr>
                          </m:ctrlPr>
                        </m:sSubPr>
                        <m:e>
                          <m:d>
                            <m:dPr>
                              <m:begChr m:val="‖"/>
                              <m:endChr m:val="‖"/>
                              <m:ctrlPr>
                                <a:rPr lang="en-US" i="1">
                                  <a:solidFill>
                                    <a:schemeClr val="bg1"/>
                                  </a:solidFill>
                                  <a:latin typeface="Cambria Math"/>
                                </a:rPr>
                              </m:ctrlPr>
                            </m:dPr>
                            <m:e>
                              <m:sSubSup>
                                <m:sSubSupPr>
                                  <m:ctrlPr>
                                    <a:rPr lang="en-US" i="1">
                                      <a:solidFill>
                                        <a:schemeClr val="bg1"/>
                                      </a:solidFill>
                                      <a:latin typeface="Cambria Math"/>
                                    </a:rPr>
                                  </m:ctrlPr>
                                </m:sSubSupPr>
                                <m:e>
                                  <m:r>
                                    <a:rPr lang="en-US" i="1">
                                      <a:solidFill>
                                        <a:schemeClr val="bg1"/>
                                      </a:solidFill>
                                      <a:latin typeface="Cambria Math"/>
                                    </a:rPr>
                                    <m:t>𝒑</m:t>
                                  </m:r>
                                </m:e>
                                <m:sub>
                                  <m:r>
                                    <a:rPr lang="en-US" b="1" i="1" smtClean="0">
                                      <a:solidFill>
                                        <a:schemeClr val="bg1"/>
                                      </a:solidFill>
                                      <a:latin typeface="Cambria Math"/>
                                    </a:rPr>
                                    <m:t>𝑫</m:t>
                                  </m:r>
                                </m:sub>
                                <m:sup>
                                  <m:r>
                                    <a:rPr lang="en-US" i="1">
                                      <a:solidFill>
                                        <a:schemeClr val="bg1"/>
                                      </a:solidFill>
                                      <a:latin typeface="Cambria Math"/>
                                    </a:rPr>
                                    <m:t>𝑻</m:t>
                                  </m:r>
                                </m:sup>
                              </m:sSubSup>
                            </m:e>
                          </m:d>
                        </m:e>
                        <m:sub>
                          <m:r>
                            <a:rPr lang="en-US" i="1">
                              <a:solidFill>
                                <a:schemeClr val="bg1"/>
                              </a:solidFill>
                              <a:latin typeface="Cambria Math"/>
                            </a:rPr>
                            <m:t>𝟐</m:t>
                          </m:r>
                        </m:sub>
                      </m:sSub>
                    </m:oMath>
                  </m:oMathPara>
                </a14:m>
                <a:endParaRPr lang="en-US" dirty="0">
                  <a:solidFill>
                    <a:schemeClr val="bg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a:stretch>
              </a:blipFill>
            </p:spPr>
            <p:txBody>
              <a:bodyPr/>
              <a:lstStyle/>
              <a:p>
                <a:r>
                  <a:rPr lang="en-US">
                    <a:noFill/>
                  </a:rPr>
                  <a:t> </a:t>
                </a:r>
              </a:p>
            </p:txBody>
          </p:sp>
        </mc:Fallback>
      </mc:AlternateContent>
      <p:sp>
        <p:nvSpPr>
          <p:cNvPr id="6" name="Title 5"/>
          <p:cNvSpPr>
            <a:spLocks noGrp="1"/>
          </p:cNvSpPr>
          <p:nvPr>
            <p:ph type="title"/>
          </p:nvPr>
        </p:nvSpPr>
        <p:spPr/>
        <p:txBody>
          <a:bodyPr/>
          <a:lstStyle/>
          <a:p>
            <a:r>
              <a:rPr lang="en-US" dirty="0" smtClean="0"/>
              <a:t>The Hamiltonian</a:t>
            </a:r>
            <a:endParaRPr lang="en-US" dirty="0"/>
          </a:p>
        </p:txBody>
      </p:sp>
      <p:sp>
        <p:nvSpPr>
          <p:cNvPr id="2" name="Slide Number Placeholder 1"/>
          <p:cNvSpPr>
            <a:spLocks noGrp="1"/>
          </p:cNvSpPr>
          <p:nvPr>
            <p:ph type="sldNum" sz="quarter" idx="12"/>
          </p:nvPr>
        </p:nvSpPr>
        <p:spPr/>
        <p:txBody>
          <a:bodyPr/>
          <a:lstStyle/>
          <a:p>
            <a:fld id="{F540F1F0-DFD0-43E9-B762-BAD634239193}" type="slidenum">
              <a:rPr lang="en-US" smtClean="0"/>
              <a:t>17</a:t>
            </a:fld>
            <a:endParaRPr lang="en-US"/>
          </a:p>
        </p:txBody>
      </p:sp>
    </p:spTree>
    <p:extLst>
      <p:ext uri="{BB962C8B-B14F-4D97-AF65-F5344CB8AC3E}">
        <p14:creationId xmlns:p14="http://schemas.microsoft.com/office/powerpoint/2010/main" val="384912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54025" lvl="1"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acc>
                            <m:accPr>
                              <m:chr m:val="̇"/>
                              <m:ctrlPr>
                                <a:rPr lang="en-US" sz="2400" i="1">
                                  <a:latin typeface="Cambria Math"/>
                                </a:rPr>
                              </m:ctrlPr>
                            </m:accPr>
                            <m:e>
                              <m:r>
                                <a:rPr lang="en-US" sz="2400" b="0" i="1">
                                  <a:latin typeface="Cambria Math"/>
                                </a:rPr>
                                <m:t>𝑥</m:t>
                              </m:r>
                            </m:e>
                          </m:acc>
                        </m:e>
                        <m:sub>
                          <m:r>
                            <a:rPr lang="en-US" sz="2400" b="0" i="1">
                              <a:latin typeface="Cambria Math"/>
                            </a:rPr>
                            <m:t>𝐴</m:t>
                          </m:r>
                        </m:sub>
                      </m:sSub>
                      <m:r>
                        <a:rPr lang="en-US" sz="2400" b="0" i="1">
                          <a:latin typeface="Cambria Math"/>
                        </a:rPr>
                        <m:t>=</m:t>
                      </m:r>
                      <m:sSub>
                        <m:sSubPr>
                          <m:ctrlPr>
                            <a:rPr lang="en-US" sz="2400" i="1">
                              <a:latin typeface="Cambria Math"/>
                            </a:rPr>
                          </m:ctrlPr>
                        </m:sSubPr>
                        <m:e>
                          <m:r>
                            <a:rPr lang="en-US" sz="2400" b="0" i="1">
                              <a:latin typeface="Cambria Math"/>
                            </a:rPr>
                            <m:t>𝑣</m:t>
                          </m:r>
                        </m:e>
                        <m:sub>
                          <m:r>
                            <a:rPr lang="en-US" sz="2400" b="0" i="1">
                              <a:latin typeface="Cambria Math"/>
                            </a:rPr>
                            <m:t>𝐴</m:t>
                          </m:r>
                        </m:sub>
                      </m:sSub>
                      <m:r>
                        <a:rPr lang="en-US" sz="2400" b="0" i="1">
                          <a:latin typeface="Cambria Math"/>
                        </a:rPr>
                        <m:t>𝑎</m:t>
                      </m:r>
                      <m:d>
                        <m:dPr>
                          <m:ctrlPr>
                            <a:rPr lang="en-US" sz="2400" i="1">
                              <a:latin typeface="Cambria Math"/>
                            </a:rPr>
                          </m:ctrlPr>
                        </m:dPr>
                        <m:e>
                          <m:r>
                            <a:rPr lang="en-US" sz="2400" b="0" i="1">
                              <a:latin typeface="Cambria Math"/>
                            </a:rPr>
                            <m:t>𝑡</m:t>
                          </m:r>
                        </m:e>
                      </m:d>
                    </m:oMath>
                  </m:oMathPara>
                </a14:m>
                <a:endParaRPr lang="en-US" sz="2400" dirty="0"/>
              </a:p>
              <a:p>
                <a:pPr marL="454025" lvl="1" indent="0">
                  <a:buNone/>
                </a:pPr>
                <a14:m>
                  <m:oMathPara xmlns:m="http://schemas.openxmlformats.org/officeDocument/2006/math">
                    <m:oMathParaPr>
                      <m:jc m:val="centerGroup"/>
                    </m:oMathParaPr>
                    <m:oMath xmlns:m="http://schemas.openxmlformats.org/officeDocument/2006/math">
                      <m:sSub>
                        <m:sSubPr>
                          <m:ctrlPr>
                            <a:rPr lang="en-US" sz="2400" i="1">
                              <a:latin typeface="Cambria Math"/>
                            </a:rPr>
                          </m:ctrlPr>
                        </m:sSubPr>
                        <m:e>
                          <m:acc>
                            <m:accPr>
                              <m:chr m:val="̇"/>
                              <m:ctrlPr>
                                <a:rPr lang="en-US" sz="2400" i="1">
                                  <a:latin typeface="Cambria Math"/>
                                </a:rPr>
                              </m:ctrlPr>
                            </m:accPr>
                            <m:e>
                              <m:r>
                                <a:rPr lang="en-US" sz="2400" b="0" i="1">
                                  <a:latin typeface="Cambria Math"/>
                                </a:rPr>
                                <m:t>𝑥</m:t>
                              </m:r>
                            </m:e>
                          </m:acc>
                        </m:e>
                        <m:sub>
                          <m:r>
                            <a:rPr lang="en-US" sz="2400" b="0" i="1">
                              <a:latin typeface="Cambria Math"/>
                            </a:rPr>
                            <m:t>𝐷</m:t>
                          </m:r>
                        </m:sub>
                      </m:sSub>
                      <m:r>
                        <a:rPr lang="en-US" sz="2400" b="0" i="1">
                          <a:latin typeface="Cambria Math"/>
                        </a:rPr>
                        <m:t>=</m:t>
                      </m:r>
                      <m:sSub>
                        <m:sSubPr>
                          <m:ctrlPr>
                            <a:rPr lang="en-US" sz="2400" i="1">
                              <a:latin typeface="Cambria Math"/>
                            </a:rPr>
                          </m:ctrlPr>
                        </m:sSubPr>
                        <m:e>
                          <m:r>
                            <a:rPr lang="en-US" sz="2400" b="0" i="1">
                              <a:latin typeface="Cambria Math"/>
                            </a:rPr>
                            <m:t>𝑣</m:t>
                          </m:r>
                        </m:e>
                        <m:sub>
                          <m:r>
                            <a:rPr lang="en-US" sz="2400" b="0" i="1">
                              <a:latin typeface="Cambria Math"/>
                            </a:rPr>
                            <m:t>𝐷</m:t>
                          </m:r>
                        </m:sub>
                      </m:sSub>
                      <m:r>
                        <a:rPr lang="en-US" sz="2400" b="0" i="1">
                          <a:latin typeface="Cambria Math"/>
                        </a:rPr>
                        <m:t>𝑑</m:t>
                      </m:r>
                      <m:d>
                        <m:dPr>
                          <m:ctrlPr>
                            <a:rPr lang="en-US" sz="2400" i="1">
                              <a:latin typeface="Cambria Math"/>
                            </a:rPr>
                          </m:ctrlPr>
                        </m:dPr>
                        <m:e>
                          <m:r>
                            <a:rPr lang="en-US" sz="2400" b="0" i="1">
                              <a:latin typeface="Cambria Math"/>
                            </a:rPr>
                            <m:t>𝑡</m:t>
                          </m:r>
                        </m:e>
                      </m:d>
                    </m:oMath>
                  </m:oMathPara>
                </a14:m>
                <a:endParaRPr lang="en-US" sz="2400" dirty="0" smtClean="0"/>
              </a:p>
              <a:p>
                <a:r>
                  <a:rPr lang="en-US" dirty="0" smtClean="0"/>
                  <a:t>The Hamiltonian becomes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𝐻</m:t>
                      </m:r>
                      <m:d>
                        <m:dPr>
                          <m:ctrlPr>
                            <a:rPr lang="en-US" i="1">
                              <a:latin typeface="Cambria Math"/>
                            </a:rPr>
                          </m:ctrlPr>
                        </m:dPr>
                        <m:e>
                          <m:r>
                            <a:rPr lang="en-US" b="0" i="1">
                              <a:latin typeface="Cambria Math"/>
                            </a:rPr>
                            <m:t>𝑥</m:t>
                          </m:r>
                          <m:r>
                            <a:rPr lang="en-US" b="0" i="1">
                              <a:latin typeface="Cambria Math"/>
                            </a:rPr>
                            <m:t>,</m:t>
                          </m:r>
                          <m:r>
                            <a:rPr lang="en-US" b="0" i="1">
                              <a:latin typeface="Cambria Math"/>
                            </a:rPr>
                            <m:t>𝑝</m:t>
                          </m:r>
                        </m:e>
                      </m:d>
                      <m:r>
                        <a:rPr lang="en-US" b="0" i="1">
                          <a:latin typeface="Cambria Math"/>
                        </a:rPr>
                        <m:t>=</m:t>
                      </m:r>
                      <m:func>
                        <m:funcPr>
                          <m:ctrlPr>
                            <a:rPr lang="en-US" i="1">
                              <a:latin typeface="Cambria Math"/>
                            </a:rPr>
                          </m:ctrlPr>
                        </m:funcPr>
                        <m:fName>
                          <m:limLow>
                            <m:limLowPr>
                              <m:ctrlPr>
                                <a:rPr lang="en-US" i="1">
                                  <a:latin typeface="Cambria Math"/>
                                </a:rPr>
                              </m:ctrlPr>
                            </m:limLowPr>
                            <m:e>
                              <m:r>
                                <m:rPr>
                                  <m:sty m:val="p"/>
                                </m:rPr>
                                <a:rPr lang="en-US" b="0" i="0">
                                  <a:latin typeface="Cambria Math"/>
                                </a:rPr>
                                <m:t>min</m:t>
                              </m:r>
                            </m:e>
                            <m:lim>
                              <m:r>
                                <a:rPr lang="en-US" b="0" i="1">
                                  <a:latin typeface="Cambria Math"/>
                                </a:rPr>
                                <m:t>𝑎</m:t>
                              </m:r>
                            </m:lim>
                          </m:limLow>
                        </m:fName>
                        <m:e>
                          <m:func>
                            <m:funcPr>
                              <m:ctrlPr>
                                <a:rPr lang="en-US" i="1">
                                  <a:latin typeface="Cambria Math"/>
                                </a:rPr>
                              </m:ctrlPr>
                            </m:funcPr>
                            <m:fName>
                              <m:limLow>
                                <m:limLowPr>
                                  <m:ctrlPr>
                                    <a:rPr lang="en-US" i="1">
                                      <a:latin typeface="Cambria Math"/>
                                    </a:rPr>
                                  </m:ctrlPr>
                                </m:limLowPr>
                                <m:e>
                                  <m:r>
                                    <m:rPr>
                                      <m:sty m:val="p"/>
                                    </m:rPr>
                                    <a:rPr lang="en-US" b="0" i="0">
                                      <a:latin typeface="Cambria Math"/>
                                    </a:rPr>
                                    <m:t>max</m:t>
                                  </m:r>
                                </m:e>
                                <m:lim>
                                  <m:r>
                                    <a:rPr lang="en-US" b="0" i="1">
                                      <a:latin typeface="Cambria Math"/>
                                    </a:rPr>
                                    <m:t>𝑑</m:t>
                                  </m:r>
                                </m:lim>
                              </m:limLow>
                            </m:fName>
                            <m:e>
                              <m:sSup>
                                <m:sSupPr>
                                  <m:ctrlPr>
                                    <a:rPr lang="en-US" i="1">
                                      <a:latin typeface="Cambria Math"/>
                                    </a:rPr>
                                  </m:ctrlPr>
                                </m:sSupPr>
                                <m:e>
                                  <m:r>
                                    <a:rPr lang="en-US" b="0" i="1">
                                      <a:latin typeface="Cambria Math"/>
                                    </a:rPr>
                                    <m:t>𝑝</m:t>
                                  </m:r>
                                </m:e>
                                <m:sup>
                                  <m:r>
                                    <a:rPr lang="en-US" b="0" i="1">
                                      <a:latin typeface="Cambria Math"/>
                                    </a:rPr>
                                    <m:t>𝑇</m:t>
                                  </m:r>
                                </m:sup>
                              </m:sSup>
                              <m:r>
                                <a:rPr lang="en-US" b="0" i="1">
                                  <a:latin typeface="Cambria Math"/>
                                </a:rPr>
                                <m:t>𝑓</m:t>
                              </m:r>
                              <m:d>
                                <m:dPr>
                                  <m:ctrlPr>
                                    <a:rPr lang="en-US" i="1">
                                      <a:latin typeface="Cambria Math"/>
                                    </a:rPr>
                                  </m:ctrlPr>
                                </m:dPr>
                                <m:e>
                                  <m:r>
                                    <a:rPr lang="en-US" b="0" i="1">
                                      <a:latin typeface="Cambria Math"/>
                                    </a:rPr>
                                    <m:t>𝑥</m:t>
                                  </m:r>
                                  <m:r>
                                    <a:rPr lang="en-US" b="0" i="1">
                                      <a:latin typeface="Cambria Math"/>
                                    </a:rPr>
                                    <m:t>,</m:t>
                                  </m:r>
                                  <m:r>
                                    <a:rPr lang="en-US" b="0" i="1">
                                      <a:latin typeface="Cambria Math"/>
                                    </a:rPr>
                                    <m:t>𝑎</m:t>
                                  </m:r>
                                  <m:r>
                                    <a:rPr lang="en-US" b="0" i="1">
                                      <a:latin typeface="Cambria Math"/>
                                    </a:rPr>
                                    <m:t>,</m:t>
                                  </m:r>
                                  <m:r>
                                    <a:rPr lang="en-US" b="0" i="1">
                                      <a:latin typeface="Cambria Math"/>
                                    </a:rPr>
                                    <m:t>𝑑</m:t>
                                  </m:r>
                                </m:e>
                              </m:d>
                            </m:e>
                          </m:func>
                        </m:e>
                      </m:func>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func>
                        <m:funcPr>
                          <m:ctrlPr>
                            <a:rPr lang="en-US" i="1">
                              <a:latin typeface="Cambria Math"/>
                            </a:rPr>
                          </m:ctrlPr>
                        </m:funcPr>
                        <m:fName>
                          <m:limLow>
                            <m:limLowPr>
                              <m:ctrlPr>
                                <a:rPr lang="en-US" i="1">
                                  <a:latin typeface="Cambria Math"/>
                                </a:rPr>
                              </m:ctrlPr>
                            </m:limLowPr>
                            <m:e>
                              <m:r>
                                <m:rPr>
                                  <m:sty m:val="p"/>
                                </m:rPr>
                                <a:rPr lang="en-US" b="0" i="0">
                                  <a:latin typeface="Cambria Math"/>
                                </a:rPr>
                                <m:t>min</m:t>
                              </m:r>
                            </m:e>
                            <m:lim>
                              <m:r>
                                <a:rPr lang="en-US" b="0" i="1">
                                  <a:latin typeface="Cambria Math"/>
                                </a:rPr>
                                <m:t>𝑎</m:t>
                              </m:r>
                            </m:lim>
                          </m:limLow>
                        </m:fName>
                        <m:e>
                          <m:func>
                            <m:funcPr>
                              <m:ctrlPr>
                                <a:rPr lang="en-US" i="1">
                                  <a:latin typeface="Cambria Math"/>
                                </a:rPr>
                              </m:ctrlPr>
                            </m:funcPr>
                            <m:fName>
                              <m:limLow>
                                <m:limLowPr>
                                  <m:ctrlPr>
                                    <a:rPr lang="en-US" i="1">
                                      <a:latin typeface="Cambria Math"/>
                                    </a:rPr>
                                  </m:ctrlPr>
                                </m:limLowPr>
                                <m:e>
                                  <m:r>
                                    <m:rPr>
                                      <m:sty m:val="p"/>
                                    </m:rPr>
                                    <a:rPr lang="en-US" b="0" i="0">
                                      <a:latin typeface="Cambria Math"/>
                                    </a:rPr>
                                    <m:t>max</m:t>
                                  </m:r>
                                </m:e>
                                <m:lim>
                                  <m:r>
                                    <a:rPr lang="en-US" b="0" i="1">
                                      <a:latin typeface="Cambria Math"/>
                                    </a:rPr>
                                    <m:t>𝑑</m:t>
                                  </m:r>
                                </m:lim>
                              </m:limLow>
                            </m:fName>
                            <m:e>
                              <m:d>
                                <m:dPr>
                                  <m:ctrlPr>
                                    <a:rPr lang="en-US" b="0" i="1" smtClean="0">
                                      <a:latin typeface="Cambria Math"/>
                                    </a:rPr>
                                  </m:ctrlPr>
                                </m:dPr>
                                <m:e>
                                  <m:sSubSup>
                                    <m:sSubSupPr>
                                      <m:ctrlPr>
                                        <a:rPr lang="en-US" i="1" smtClean="0">
                                          <a:latin typeface="Cambria Math"/>
                                        </a:rPr>
                                      </m:ctrlPr>
                                    </m:sSubSupPr>
                                    <m:e>
                                      <m:r>
                                        <a:rPr lang="en-US" b="0" i="1" smtClean="0">
                                          <a:latin typeface="Cambria Math"/>
                                        </a:rPr>
                                        <m:t>𝑝</m:t>
                                      </m:r>
                                    </m:e>
                                    <m:sub>
                                      <m:r>
                                        <a:rPr lang="en-US" b="0" i="1" smtClean="0">
                                          <a:latin typeface="Cambria Math"/>
                                        </a:rPr>
                                        <m:t>𝐴</m:t>
                                      </m:r>
                                    </m:sub>
                                    <m:sup>
                                      <m:r>
                                        <a:rPr lang="en-US" b="0" i="1" smtClean="0">
                                          <a:latin typeface="Cambria Math"/>
                                        </a:rPr>
                                        <m:t>𝑇</m:t>
                                      </m:r>
                                    </m:sup>
                                  </m:sSubSup>
                                  <m:sSub>
                                    <m:sSubPr>
                                      <m:ctrlPr>
                                        <a:rPr lang="en-US" i="1" smtClean="0">
                                          <a:latin typeface="Cambria Math"/>
                                        </a:rPr>
                                      </m:ctrlPr>
                                    </m:sSubPr>
                                    <m:e>
                                      <m:r>
                                        <a:rPr lang="en-US" b="0" i="1" smtClean="0">
                                          <a:latin typeface="Cambria Math"/>
                                        </a:rPr>
                                        <m:t>𝑣</m:t>
                                      </m:r>
                                    </m:e>
                                    <m:sub>
                                      <m:r>
                                        <a:rPr lang="en-US" b="0" i="1" smtClean="0">
                                          <a:latin typeface="Cambria Math"/>
                                        </a:rPr>
                                        <m:t>𝐴</m:t>
                                      </m:r>
                                    </m:sub>
                                  </m:sSub>
                                  <m:r>
                                    <a:rPr lang="en-US" b="0" i="1" smtClean="0">
                                      <a:latin typeface="Cambria Math"/>
                                    </a:rPr>
                                    <m:t>𝑎</m:t>
                                  </m:r>
                                  <m:d>
                                    <m:dPr>
                                      <m:ctrlPr>
                                        <a:rPr lang="en-US" i="1" smtClean="0">
                                          <a:latin typeface="Cambria Math"/>
                                        </a:rPr>
                                      </m:ctrlPr>
                                    </m:dPr>
                                    <m:e>
                                      <m:r>
                                        <a:rPr lang="en-US" b="0" i="1" smtClean="0">
                                          <a:latin typeface="Cambria Math"/>
                                        </a:rPr>
                                        <m:t>𝑡</m:t>
                                      </m:r>
                                    </m:e>
                                  </m:d>
                                  <m:r>
                                    <a:rPr lang="en-US" b="0" i="1" smtClean="0">
                                      <a:latin typeface="Cambria Math"/>
                                    </a:rPr>
                                    <m:t>+</m:t>
                                  </m:r>
                                  <m:sSubSup>
                                    <m:sSubSupPr>
                                      <m:ctrlPr>
                                        <a:rPr lang="en-US" i="1" smtClean="0">
                                          <a:latin typeface="Cambria Math"/>
                                        </a:rPr>
                                      </m:ctrlPr>
                                    </m:sSubSupPr>
                                    <m:e>
                                      <m:r>
                                        <a:rPr lang="en-US" b="0" i="1" smtClean="0">
                                          <a:latin typeface="Cambria Math"/>
                                        </a:rPr>
                                        <m:t>𝑝</m:t>
                                      </m:r>
                                    </m:e>
                                    <m:sub>
                                      <m:r>
                                        <a:rPr lang="en-US" b="0" i="1" smtClean="0">
                                          <a:latin typeface="Cambria Math"/>
                                        </a:rPr>
                                        <m:t>𝐷</m:t>
                                      </m:r>
                                    </m:sub>
                                    <m:sup>
                                      <m:r>
                                        <a:rPr lang="en-US" b="0" i="1" smtClean="0">
                                          <a:latin typeface="Cambria Math"/>
                                        </a:rPr>
                                        <m:t>𝑇</m:t>
                                      </m:r>
                                    </m:sup>
                                  </m:sSubSup>
                                  <m:sSub>
                                    <m:sSubPr>
                                      <m:ctrlPr>
                                        <a:rPr lang="en-US" i="1" smtClean="0">
                                          <a:latin typeface="Cambria Math"/>
                                        </a:rPr>
                                      </m:ctrlPr>
                                    </m:sSubPr>
                                    <m:e>
                                      <m:r>
                                        <a:rPr lang="en-US" b="0" i="1" smtClean="0">
                                          <a:latin typeface="Cambria Math"/>
                                        </a:rPr>
                                        <m:t>𝑣</m:t>
                                      </m:r>
                                    </m:e>
                                    <m:sub>
                                      <m:r>
                                        <a:rPr lang="en-US" b="0" i="1" smtClean="0">
                                          <a:latin typeface="Cambria Math"/>
                                        </a:rPr>
                                        <m:t>𝐷</m:t>
                                      </m:r>
                                    </m:sub>
                                  </m:sSub>
                                  <m:r>
                                    <a:rPr lang="en-US" b="0" i="1" smtClean="0">
                                      <a:latin typeface="Cambria Math"/>
                                    </a:rPr>
                                    <m:t>𝑑</m:t>
                                  </m:r>
                                  <m:d>
                                    <m:dPr>
                                      <m:ctrlPr>
                                        <a:rPr lang="en-US" i="1" smtClean="0">
                                          <a:latin typeface="Cambria Math"/>
                                        </a:rPr>
                                      </m:ctrlPr>
                                    </m:dPr>
                                    <m:e>
                                      <m:r>
                                        <a:rPr lang="en-US" b="0" i="1" smtClean="0">
                                          <a:latin typeface="Cambria Math"/>
                                        </a:rPr>
                                        <m:t>𝑡</m:t>
                                      </m:r>
                                    </m:e>
                                  </m:d>
                                </m:e>
                              </m:d>
                            </m:e>
                          </m:func>
                        </m:e>
                      </m:func>
                    </m:oMath>
                  </m:oMathPara>
                </a14:m>
                <a:endParaRPr lang="en-US" dirty="0" smtClean="0"/>
              </a:p>
              <a:p>
                <a:r>
                  <a:rPr lang="en-US" dirty="0" smtClean="0"/>
                  <a:t>Performing the optimization, we have</a:t>
                </a:r>
              </a:p>
              <a:p>
                <a:pPr marL="0" indent="0">
                  <a:buNone/>
                </a:pPr>
                <a14:m>
                  <m:oMathPara xmlns:m="http://schemas.openxmlformats.org/officeDocument/2006/math">
                    <m:oMathParaPr>
                      <m:jc m:val="centerGroup"/>
                    </m:oMathParaPr>
                    <m:oMath xmlns:m="http://schemas.openxmlformats.org/officeDocument/2006/math">
                      <m:r>
                        <a:rPr lang="en-US" b="0" i="1">
                          <a:latin typeface="Cambria Math"/>
                        </a:rPr>
                        <m:t>𝐻</m:t>
                      </m:r>
                      <m:d>
                        <m:dPr>
                          <m:ctrlPr>
                            <a:rPr lang="en-US" i="1">
                              <a:latin typeface="Cambria Math"/>
                            </a:rPr>
                          </m:ctrlPr>
                        </m:dPr>
                        <m:e>
                          <m:r>
                            <a:rPr lang="en-US" b="0" i="1">
                              <a:latin typeface="Cambria Math"/>
                            </a:rPr>
                            <m:t>𝑥</m:t>
                          </m:r>
                          <m:r>
                            <a:rPr lang="en-US" b="0" i="1">
                              <a:latin typeface="Cambria Math"/>
                            </a:rPr>
                            <m:t>,</m:t>
                          </m:r>
                          <m:r>
                            <a:rPr lang="en-US" b="0" i="1">
                              <a:latin typeface="Cambria Math"/>
                            </a:rPr>
                            <m:t>𝑝</m:t>
                          </m:r>
                        </m:e>
                      </m:d>
                      <m:r>
                        <a:rPr lang="en-US" b="0" i="1" smtClean="0">
                          <a:latin typeface="Cambria Math"/>
                        </a:rPr>
                        <m:t>=−</m:t>
                      </m:r>
                      <m:sSub>
                        <m:sSubPr>
                          <m:ctrlPr>
                            <a:rPr lang="en-US" i="1" smtClean="0">
                              <a:latin typeface="Cambria Math"/>
                            </a:rPr>
                          </m:ctrlPr>
                        </m:sSubPr>
                        <m:e>
                          <m:r>
                            <a:rPr lang="en-US" b="0" i="1" smtClean="0">
                              <a:latin typeface="Cambria Math"/>
                            </a:rPr>
                            <m:t>𝑣</m:t>
                          </m:r>
                        </m:e>
                        <m:sub>
                          <m:r>
                            <a:rPr lang="en-US" b="0" i="1" smtClean="0">
                              <a:latin typeface="Cambria Math"/>
                            </a:rPr>
                            <m:t>𝐴</m:t>
                          </m:r>
                        </m:sub>
                      </m:sSub>
                      <m:sSub>
                        <m:sSubPr>
                          <m:ctrlPr>
                            <a:rPr lang="en-US" i="1" smtClean="0">
                              <a:latin typeface="Cambria Math"/>
                            </a:rPr>
                          </m:ctrlPr>
                        </m:sSubPr>
                        <m:e>
                          <m:d>
                            <m:dPr>
                              <m:begChr m:val="‖"/>
                              <m:endChr m:val="‖"/>
                              <m:ctrlPr>
                                <a:rPr lang="en-US" i="1" smtClean="0">
                                  <a:latin typeface="Cambria Math"/>
                                </a:rPr>
                              </m:ctrlPr>
                            </m:dPr>
                            <m:e>
                              <m:sSubSup>
                                <m:sSubSupPr>
                                  <m:ctrlPr>
                                    <a:rPr lang="en-US" i="1" smtClean="0">
                                      <a:latin typeface="Cambria Math"/>
                                    </a:rPr>
                                  </m:ctrlPr>
                                </m:sSubSupPr>
                                <m:e>
                                  <m:r>
                                    <a:rPr lang="en-US" b="0" i="1" smtClean="0">
                                      <a:latin typeface="Cambria Math"/>
                                    </a:rPr>
                                    <m:t>𝑝</m:t>
                                  </m:r>
                                </m:e>
                                <m:sub>
                                  <m:r>
                                    <a:rPr lang="en-US" b="0" i="1" smtClean="0">
                                      <a:latin typeface="Cambria Math"/>
                                    </a:rPr>
                                    <m:t>𝐴</m:t>
                                  </m:r>
                                </m:sub>
                                <m:sup>
                                  <m:r>
                                    <a:rPr lang="en-US" b="0" i="1" smtClean="0">
                                      <a:latin typeface="Cambria Math"/>
                                    </a:rPr>
                                    <m:t>𝑇</m:t>
                                  </m:r>
                                </m:sup>
                              </m:sSubSup>
                            </m:e>
                          </m:d>
                        </m:e>
                        <m:sub>
                          <m:r>
                            <a:rPr lang="en-US" b="0" i="1" smtClean="0">
                              <a:latin typeface="Cambria Math"/>
                            </a:rPr>
                            <m:t>2</m:t>
                          </m:r>
                        </m:sub>
                      </m:sSub>
                      <m:r>
                        <a:rPr lang="en-US" b="0" i="1" smtClean="0">
                          <a:latin typeface="Cambria Math"/>
                        </a:rPr>
                        <m:t>+</m:t>
                      </m:r>
                      <m:sSub>
                        <m:sSubPr>
                          <m:ctrlPr>
                            <a:rPr lang="en-US" i="1" smtClean="0">
                              <a:latin typeface="Cambria Math"/>
                            </a:rPr>
                          </m:ctrlPr>
                        </m:sSubPr>
                        <m:e>
                          <m:r>
                            <a:rPr lang="en-US" b="0" i="1" smtClean="0">
                              <a:latin typeface="Cambria Math"/>
                            </a:rPr>
                            <m:t>𝑣</m:t>
                          </m:r>
                        </m:e>
                        <m:sub>
                          <m:r>
                            <a:rPr lang="en-US" b="0" i="1" smtClean="0">
                              <a:latin typeface="Cambria Math"/>
                            </a:rPr>
                            <m:t>𝐷</m:t>
                          </m:r>
                        </m:sub>
                      </m:sSub>
                      <m:sSub>
                        <m:sSubPr>
                          <m:ctrlPr>
                            <a:rPr lang="en-US" i="1">
                              <a:latin typeface="Cambria Math"/>
                            </a:rPr>
                          </m:ctrlPr>
                        </m:sSubPr>
                        <m:e>
                          <m:d>
                            <m:dPr>
                              <m:begChr m:val="‖"/>
                              <m:endChr m:val="‖"/>
                              <m:ctrlPr>
                                <a:rPr lang="en-US" i="1">
                                  <a:latin typeface="Cambria Math"/>
                                </a:rPr>
                              </m:ctrlPr>
                            </m:dPr>
                            <m:e>
                              <m:sSubSup>
                                <m:sSubSupPr>
                                  <m:ctrlPr>
                                    <a:rPr lang="en-US" i="1">
                                      <a:latin typeface="Cambria Math"/>
                                    </a:rPr>
                                  </m:ctrlPr>
                                </m:sSubSupPr>
                                <m:e>
                                  <m:r>
                                    <a:rPr lang="en-US" b="0" i="1">
                                      <a:latin typeface="Cambria Math"/>
                                    </a:rPr>
                                    <m:t>𝑝</m:t>
                                  </m:r>
                                </m:e>
                                <m:sub>
                                  <m:r>
                                    <a:rPr lang="en-US" b="0" i="1" smtClean="0">
                                      <a:latin typeface="Cambria Math"/>
                                    </a:rPr>
                                    <m:t>𝐷</m:t>
                                  </m:r>
                                </m:sub>
                                <m:sup>
                                  <m:r>
                                    <a:rPr lang="en-US" b="0" i="1">
                                      <a:latin typeface="Cambria Math"/>
                                    </a:rPr>
                                    <m:t>𝑇</m:t>
                                  </m:r>
                                </m:sup>
                              </m:sSubSup>
                            </m:e>
                          </m:d>
                        </m:e>
                        <m:sub>
                          <m:r>
                            <a:rPr lang="en-US" b="0" i="1">
                              <a:latin typeface="Cambria Math"/>
                            </a:rPr>
                            <m:t>2</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a:stretch>
              </a:blipFill>
            </p:spPr>
            <p:txBody>
              <a:bodyPr/>
              <a:lstStyle/>
              <a:p>
                <a:r>
                  <a:rPr lang="en-US">
                    <a:noFill/>
                  </a:rPr>
                  <a:t> </a:t>
                </a:r>
              </a:p>
            </p:txBody>
          </p:sp>
        </mc:Fallback>
      </mc:AlternateContent>
      <p:sp>
        <p:nvSpPr>
          <p:cNvPr id="6" name="Title 5"/>
          <p:cNvSpPr>
            <a:spLocks noGrp="1"/>
          </p:cNvSpPr>
          <p:nvPr>
            <p:ph type="title"/>
          </p:nvPr>
        </p:nvSpPr>
        <p:spPr/>
        <p:txBody>
          <a:bodyPr/>
          <a:lstStyle/>
          <a:p>
            <a:r>
              <a:rPr lang="en-US" dirty="0" smtClean="0"/>
              <a:t>The Hamiltonian</a:t>
            </a:r>
            <a:endParaRPr lang="en-US" dirty="0"/>
          </a:p>
        </p:txBody>
      </p:sp>
      <p:sp>
        <p:nvSpPr>
          <p:cNvPr id="2" name="Slide Number Placeholder 1"/>
          <p:cNvSpPr>
            <a:spLocks noGrp="1"/>
          </p:cNvSpPr>
          <p:nvPr>
            <p:ph type="sldNum" sz="quarter" idx="12"/>
          </p:nvPr>
        </p:nvSpPr>
        <p:spPr/>
        <p:txBody>
          <a:bodyPr/>
          <a:lstStyle/>
          <a:p>
            <a:fld id="{F540F1F0-DFD0-43E9-B762-BAD634239193}" type="slidenum">
              <a:rPr lang="en-US" smtClean="0"/>
              <a:t>18</a:t>
            </a:fld>
            <a:endParaRPr lang="en-US"/>
          </a:p>
        </p:txBody>
      </p:sp>
      <p:grpSp>
        <p:nvGrpSpPr>
          <p:cNvPr id="12" name="Group 11"/>
          <p:cNvGrpSpPr/>
          <p:nvPr/>
        </p:nvGrpSpPr>
        <p:grpSpPr>
          <a:xfrm>
            <a:off x="7239000" y="3897868"/>
            <a:ext cx="1853734" cy="1664732"/>
            <a:chOff x="7086600" y="4050268"/>
            <a:chExt cx="1853734" cy="1664732"/>
          </a:xfrm>
        </p:grpSpPr>
        <p:sp>
          <p:nvSpPr>
            <p:cNvPr id="13" name="Oval 12"/>
            <p:cNvSpPr/>
            <p:nvPr/>
          </p:nvSpPr>
          <p:spPr bwMode="auto">
            <a:xfrm>
              <a:off x="7086600" y="4419600"/>
              <a:ext cx="1371600" cy="1295400"/>
            </a:xfrm>
            <a:prstGeom prst="ellipse">
              <a:avLst/>
            </a:prstGeom>
            <a:noFill/>
            <a:ln w="38100" cap="flat" cmpd="sng" algn="ctr">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accent2"/>
                </a:solidFill>
                <a:effectLst/>
                <a:latin typeface="Arial" charset="0"/>
                <a:ea typeface="Gulim" pitchFamily="50" charset="-127"/>
              </a:endParaRPr>
            </a:p>
          </p:txBody>
        </p:sp>
        <p:cxnSp>
          <p:nvCxnSpPr>
            <p:cNvPr id="14" name="Straight Arrow Connector 13"/>
            <p:cNvCxnSpPr>
              <a:endCxn id="13" idx="7"/>
            </p:cNvCxnSpPr>
            <p:nvPr/>
          </p:nvCxnSpPr>
          <p:spPr bwMode="auto">
            <a:xfrm flipV="1">
              <a:off x="7772400" y="4609307"/>
              <a:ext cx="484934" cy="457993"/>
            </a:xfrm>
            <a:prstGeom prst="straightConnector1">
              <a:avLst/>
            </a:prstGeom>
            <a:noFill/>
            <a:ln w="38100" cap="flat" cmpd="sng" algn="ctr">
              <a:solidFill>
                <a:schemeClr val="accent2"/>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5" name="TextBox 14"/>
                <p:cNvSpPr txBox="1"/>
                <p:nvPr/>
              </p:nvSpPr>
              <p:spPr>
                <a:xfrm>
                  <a:off x="7924800" y="4050268"/>
                  <a:ext cx="1015534" cy="369332"/>
                </a:xfrm>
                <a:prstGeom prst="rect">
                  <a:avLst/>
                </a:prstGeom>
                <a:noFill/>
              </p:spPr>
              <p:txBody>
                <a:bodyPr wrap="none" rtlCol="0">
                  <a:spAutoFit/>
                </a:bodyPr>
                <a:lstStyle/>
                <a:p>
                  <a14:m>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𝐷</m:t>
                          </m:r>
                        </m:sub>
                      </m:sSub>
                    </m:oMath>
                  </a14:m>
                  <a:r>
                    <a:rPr lang="en-US" dirty="0" smtClean="0"/>
                    <a:t> or </a:t>
                  </a:r>
                  <a14:m>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𝐴</m:t>
                          </m:r>
                        </m:sub>
                      </m:sSub>
                    </m:oMath>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924800" y="4050268"/>
                  <a:ext cx="1015534" cy="369332"/>
                </a:xfrm>
                <a:prstGeom prst="rect">
                  <a:avLst/>
                </a:prstGeom>
                <a:blipFill rotWithShape="1">
                  <a:blip r:embed="rId4"/>
                  <a:stretch>
                    <a:fillRect t="-8197" b="-24590"/>
                  </a:stretch>
                </a:blipFill>
              </p:spPr>
              <p:txBody>
                <a:bodyPr/>
                <a:lstStyle/>
                <a:p>
                  <a:r>
                    <a:rPr lang="en-US">
                      <a:noFill/>
                    </a:rPr>
                    <a:t> </a:t>
                  </a:r>
                </a:p>
              </p:txBody>
            </p:sp>
          </mc:Fallback>
        </mc:AlternateContent>
        <p:sp>
          <p:nvSpPr>
            <p:cNvPr id="16" name="Freeform 15"/>
            <p:cNvSpPr/>
            <p:nvPr/>
          </p:nvSpPr>
          <p:spPr bwMode="auto">
            <a:xfrm>
              <a:off x="7790583" y="4296427"/>
              <a:ext cx="201022" cy="551146"/>
            </a:xfrm>
            <a:custGeom>
              <a:avLst/>
              <a:gdLst>
                <a:gd name="connsiteX0" fmla="*/ 201022 w 201022"/>
                <a:gd name="connsiteY0" fmla="*/ 0 h 551146"/>
                <a:gd name="connsiteX1" fmla="*/ 606 w 201022"/>
                <a:gd name="connsiteY1" fmla="*/ 300625 h 551146"/>
                <a:gd name="connsiteX2" fmla="*/ 150918 w 201022"/>
                <a:gd name="connsiteY2" fmla="*/ 551146 h 551146"/>
              </a:gdLst>
              <a:ahLst/>
              <a:cxnLst>
                <a:cxn ang="0">
                  <a:pos x="connsiteX0" y="connsiteY0"/>
                </a:cxn>
                <a:cxn ang="0">
                  <a:pos x="connsiteX1" y="connsiteY1"/>
                </a:cxn>
                <a:cxn ang="0">
                  <a:pos x="connsiteX2" y="connsiteY2"/>
                </a:cxn>
              </a:cxnLst>
              <a:rect l="l" t="t" r="r" b="b"/>
              <a:pathLst>
                <a:path w="201022" h="551146">
                  <a:moveTo>
                    <a:pt x="201022" y="0"/>
                  </a:moveTo>
                  <a:cubicBezTo>
                    <a:pt x="104989" y="104383"/>
                    <a:pt x="8957" y="208767"/>
                    <a:pt x="606" y="300625"/>
                  </a:cubicBezTo>
                  <a:cubicBezTo>
                    <a:pt x="-7745" y="392483"/>
                    <a:pt x="71586" y="471814"/>
                    <a:pt x="150918" y="551146"/>
                  </a:cubicBezTo>
                </a:path>
              </a:pathLst>
            </a:custGeom>
            <a:ln>
              <a:headEnd type="none" w="sm" len="sm"/>
              <a:tailEnd type="none" w="sm" len="sm"/>
            </a:ln>
            <a:extLst/>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accent2"/>
                </a:solidFill>
                <a:effectLst/>
                <a:latin typeface="Arial" charset="0"/>
                <a:ea typeface="Gulim" pitchFamily="50" charset="-127"/>
              </a:endParaRPr>
            </a:p>
          </p:txBody>
        </p:sp>
      </p:grpSp>
    </p:spTree>
    <p:extLst>
      <p:ext uri="{BB962C8B-B14F-4D97-AF65-F5344CB8AC3E}">
        <p14:creationId xmlns:p14="http://schemas.microsoft.com/office/powerpoint/2010/main" val="2400665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smtClean="0"/>
                  <a:t>Set of initial conditions from which the attacker is guaranteed to win after time </a:t>
                </a:r>
                <a14:m>
                  <m:oMath xmlns:m="http://schemas.openxmlformats.org/officeDocument/2006/math">
                    <m:r>
                      <a:rPr lang="en-US" b="0" i="1">
                        <a:latin typeface="Cambria Math"/>
                      </a:rPr>
                      <m:t>𝑇</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b="0" i="1">
                          <a:latin typeface="Cambria Math"/>
                        </a:rPr>
                        <m:t>ℛ</m:t>
                      </m:r>
                      <m:sSub>
                        <m:sSubPr>
                          <m:ctrlPr>
                            <a:rPr lang="en-US" i="1">
                              <a:latin typeface="Cambria Math"/>
                            </a:rPr>
                          </m:ctrlPr>
                        </m:sSubPr>
                        <m:e>
                          <m:r>
                            <a:rPr lang="en-US" b="0" i="1">
                              <a:latin typeface="Cambria Math"/>
                            </a:rPr>
                            <m:t>𝒜</m:t>
                          </m:r>
                        </m:e>
                        <m:sub>
                          <m:r>
                            <a:rPr lang="en-US" b="0" i="1">
                              <a:latin typeface="Cambria Math"/>
                            </a:rPr>
                            <m:t>𝑇</m:t>
                          </m:r>
                        </m:sub>
                      </m:sSub>
                      <m:d>
                        <m:dPr>
                          <m:ctrlPr>
                            <a:rPr lang="en-US" i="1">
                              <a:latin typeface="Cambria Math"/>
                            </a:rPr>
                          </m:ctrlPr>
                        </m:dPr>
                        <m:e>
                          <m:r>
                            <a:rPr lang="en-US" b="0" i="1">
                              <a:latin typeface="Cambria Math"/>
                            </a:rPr>
                            <m:t>𝑅</m:t>
                          </m:r>
                          <m:r>
                            <a:rPr lang="en-US" b="0" i="1">
                              <a:latin typeface="Cambria Math"/>
                            </a:rPr>
                            <m:t>,</m:t>
                          </m:r>
                          <m:r>
                            <a:rPr lang="en-US" b="0" i="1">
                              <a:latin typeface="Cambria Math"/>
                            </a:rPr>
                            <m:t>𝐴</m:t>
                          </m:r>
                        </m:e>
                      </m:d>
                      <m:r>
                        <a:rPr lang="en-US" b="0" i="1">
                          <a:latin typeface="Cambria Math"/>
                        </a:rPr>
                        <m:t>=</m:t>
                      </m:r>
                      <m:d>
                        <m:dPr>
                          <m:begChr m:val="{"/>
                          <m:endChr m:val="}"/>
                          <m:ctrlPr>
                            <a:rPr lang="en-US" i="1">
                              <a:latin typeface="Cambria Math"/>
                            </a:rPr>
                          </m:ctrlPr>
                        </m:dPr>
                        <m:e>
                          <m:r>
                            <a:rPr lang="en-US" b="0" i="1">
                              <a:latin typeface="Cambria Math"/>
                            </a:rPr>
                            <m:t>𝑥</m:t>
                          </m:r>
                          <m:r>
                            <a:rPr lang="en-US" b="0" i="1">
                              <a:latin typeface="Cambria Math"/>
                            </a:rPr>
                            <m:t>∈</m:t>
                          </m:r>
                          <m:sSup>
                            <m:sSupPr>
                              <m:ctrlPr>
                                <a:rPr lang="en-US" i="1">
                                  <a:latin typeface="Cambria Math"/>
                                </a:rPr>
                              </m:ctrlPr>
                            </m:sSupPr>
                            <m:e>
                              <m:r>
                                <a:rPr lang="en-US" b="0" i="1">
                                  <a:latin typeface="Cambria Math"/>
                                </a:rPr>
                                <m:t>ℝ</m:t>
                              </m:r>
                            </m:e>
                            <m:sup>
                              <m:r>
                                <a:rPr lang="en-US" b="0" i="1">
                                  <a:latin typeface="Cambria Math"/>
                                </a:rPr>
                                <m:t>4</m:t>
                              </m:r>
                            </m:sup>
                          </m:sSup>
                          <m:r>
                            <a:rPr lang="en-US" b="0" i="1">
                              <a:latin typeface="Cambria Math"/>
                            </a:rPr>
                            <m:t>:</m:t>
                          </m:r>
                          <m:r>
                            <m:rPr>
                              <m:sty m:val="p"/>
                            </m:rPr>
                            <a:rPr lang="en-US" b="0" i="1" smtClean="0">
                              <a:latin typeface="Cambria Math"/>
                            </a:rPr>
                            <m:t>Φ</m:t>
                          </m:r>
                          <m:d>
                            <m:dPr>
                              <m:ctrlPr>
                                <a:rPr lang="en-US" i="1">
                                  <a:latin typeface="Cambria Math"/>
                                </a:rPr>
                              </m:ctrlPr>
                            </m:dPr>
                            <m:e>
                              <m:r>
                                <a:rPr lang="en-US" b="0" i="1">
                                  <a:latin typeface="Cambria Math"/>
                                </a:rPr>
                                <m:t>𝑥</m:t>
                              </m:r>
                              <m:r>
                                <a:rPr lang="en-US" b="0" i="1">
                                  <a:latin typeface="Cambria Math"/>
                                </a:rPr>
                                <m:t>,−</m:t>
                              </m:r>
                              <m:r>
                                <a:rPr lang="en-US" b="0" i="1">
                                  <a:latin typeface="Cambria Math"/>
                                </a:rPr>
                                <m:t>𝑇</m:t>
                              </m:r>
                            </m:e>
                          </m:d>
                          <m:r>
                            <a:rPr lang="en-US" b="0" i="1">
                              <a:latin typeface="Cambria Math"/>
                            </a:rPr>
                            <m:t>≤0</m:t>
                          </m:r>
                        </m:e>
                      </m:d>
                    </m:oMath>
                  </m:oMathPara>
                </a14:m>
                <a:endParaRPr lang="en-US" i="1" dirty="0"/>
              </a:p>
              <a:p>
                <a:endParaRPr lang="en-US" dirty="0" smtClean="0"/>
              </a:p>
              <a:p>
                <a:r>
                  <a:rPr lang="en-US" dirty="0" smtClean="0"/>
                  <a:t>Reach-avoid </a:t>
                </a:r>
                <a:r>
                  <a:rPr lang="en-US" dirty="0"/>
                  <a:t>set</a:t>
                </a:r>
                <a:r>
                  <a:rPr lang="en-US" dirty="0" smtClean="0"/>
                  <a:t>: </a:t>
                </a:r>
                <a14:m>
                  <m:oMath xmlns:m="http://schemas.openxmlformats.org/officeDocument/2006/math">
                    <m:r>
                      <a:rPr lang="en-US" b="0" i="1">
                        <a:latin typeface="Cambria Math"/>
                      </a:rPr>
                      <m:t>𝑇</m:t>
                    </m:r>
                    <m:r>
                      <a:rPr lang="en-US" b="0" i="1">
                        <a:latin typeface="Cambria Math"/>
                      </a:rPr>
                      <m:t>→∞⇒</m:t>
                    </m:r>
                    <m:r>
                      <a:rPr lang="en-US" b="0" i="1">
                        <a:latin typeface="Cambria Math"/>
                      </a:rPr>
                      <m:t>ℛ</m:t>
                    </m:r>
                    <m:sSub>
                      <m:sSubPr>
                        <m:ctrlPr>
                          <a:rPr lang="en-US" i="1">
                            <a:latin typeface="Cambria Math"/>
                          </a:rPr>
                        </m:ctrlPr>
                      </m:sSubPr>
                      <m:e>
                        <m:r>
                          <a:rPr lang="en-US" b="0" i="1">
                            <a:latin typeface="Cambria Math"/>
                          </a:rPr>
                          <m:t>𝒜</m:t>
                        </m:r>
                      </m:e>
                      <m:sub>
                        <m:r>
                          <a:rPr lang="en-US" b="0" i="1">
                            <a:latin typeface="Cambria Math"/>
                          </a:rPr>
                          <m:t>∞</m:t>
                        </m:r>
                      </m:sub>
                    </m:sSub>
                    <m:d>
                      <m:dPr>
                        <m:ctrlPr>
                          <a:rPr lang="en-US" i="1">
                            <a:latin typeface="Cambria Math"/>
                          </a:rPr>
                        </m:ctrlPr>
                      </m:dPr>
                      <m:e>
                        <m:r>
                          <a:rPr lang="en-US" b="0" i="1">
                            <a:latin typeface="Cambria Math"/>
                          </a:rPr>
                          <m:t>𝑅</m:t>
                        </m:r>
                        <m:r>
                          <a:rPr lang="en-US" b="0" i="1">
                            <a:latin typeface="Cambria Math"/>
                          </a:rPr>
                          <m:t>,</m:t>
                        </m:r>
                        <m:r>
                          <a:rPr lang="en-US" b="0" i="1">
                            <a:latin typeface="Cambria Math"/>
                          </a:rPr>
                          <m:t>𝐴</m:t>
                        </m:r>
                      </m:e>
                    </m:d>
                  </m:oMath>
                </a14:m>
                <a:endParaRPr lang="en-US" dirty="0" smtClean="0"/>
              </a:p>
              <a:p>
                <a:endParaRPr lang="en-US" dirty="0" smtClean="0"/>
              </a:p>
              <a:p>
                <a:r>
                  <a:rPr lang="en-US" dirty="0" smtClean="0"/>
                  <a:t>Level </a:t>
                </a:r>
                <a:r>
                  <a:rPr lang="en-US" dirty="0"/>
                  <a:t>set representation: </a:t>
                </a:r>
                <a14:m>
                  <m:oMath xmlns:m="http://schemas.openxmlformats.org/officeDocument/2006/math">
                    <m:sSub>
                      <m:sSubPr>
                        <m:ctrlPr>
                          <a:rPr lang="en-US" i="1">
                            <a:latin typeface="Cambria Math"/>
                          </a:rPr>
                        </m:ctrlPr>
                      </m:sSubPr>
                      <m:e>
                        <m:r>
                          <m:rPr>
                            <m:sty m:val="p"/>
                          </m:rPr>
                          <a:rPr lang="en-US" b="0" i="1">
                            <a:latin typeface="Cambria Math"/>
                          </a:rPr>
                          <m:t>Φ</m:t>
                        </m:r>
                      </m:e>
                      <m:sub>
                        <m:r>
                          <a:rPr lang="en-US" b="0" i="1" smtClean="0">
                            <a:latin typeface="Cambria Math"/>
                          </a:rPr>
                          <m:t>∞</m:t>
                        </m:r>
                      </m:sub>
                    </m:sSub>
                    <m:d>
                      <m:dPr>
                        <m:ctrlPr>
                          <a:rPr lang="en-US" i="1">
                            <a:latin typeface="Cambria Math"/>
                          </a:rPr>
                        </m:ctrlPr>
                      </m:dPr>
                      <m:e>
                        <m:r>
                          <a:rPr lang="en-US" b="0" i="1">
                            <a:latin typeface="Cambria Math"/>
                          </a:rPr>
                          <m:t>𝑥</m:t>
                        </m:r>
                      </m:e>
                    </m:d>
                  </m:oMath>
                </a14:m>
                <a:endParaRPr lang="en-US" dirty="0"/>
              </a:p>
              <a:p>
                <a:pPr lvl="1"/>
                <a14:m>
                  <m:oMath xmlns:m="http://schemas.openxmlformats.org/officeDocument/2006/math">
                    <m:r>
                      <a:rPr lang="en-US" b="0" i="1" smtClean="0">
                        <a:latin typeface="Cambria Math"/>
                      </a:rPr>
                      <m:t>𝑥</m:t>
                    </m:r>
                    <m:r>
                      <a:rPr lang="en-US" b="0" i="1" smtClean="0">
                        <a:latin typeface="Cambria Math"/>
                      </a:rPr>
                      <m:t>∈</m:t>
                    </m:r>
                    <m:r>
                      <a:rPr lang="en-US" b="0" i="1">
                        <a:latin typeface="Cambria Math"/>
                      </a:rPr>
                      <m:t>ℛ</m:t>
                    </m:r>
                    <m:sSub>
                      <m:sSubPr>
                        <m:ctrlPr>
                          <a:rPr lang="en-US" i="1">
                            <a:latin typeface="Cambria Math"/>
                          </a:rPr>
                        </m:ctrlPr>
                      </m:sSubPr>
                      <m:e>
                        <m:r>
                          <a:rPr lang="en-US" b="0" i="1">
                            <a:latin typeface="Cambria Math"/>
                          </a:rPr>
                          <m:t>𝒜</m:t>
                        </m:r>
                      </m:e>
                      <m:sub>
                        <m:r>
                          <a:rPr lang="en-US" b="0" i="1">
                            <a:latin typeface="Cambria Math"/>
                          </a:rPr>
                          <m:t>∞</m:t>
                        </m:r>
                      </m:sub>
                    </m:sSub>
                    <m:d>
                      <m:dPr>
                        <m:ctrlPr>
                          <a:rPr lang="en-US" i="1">
                            <a:latin typeface="Cambria Math"/>
                          </a:rPr>
                        </m:ctrlPr>
                      </m:dPr>
                      <m:e>
                        <m:r>
                          <a:rPr lang="en-US" b="0" i="1">
                            <a:latin typeface="Cambria Math"/>
                          </a:rPr>
                          <m:t>𝑅</m:t>
                        </m:r>
                        <m:r>
                          <a:rPr lang="en-US" b="0" i="1">
                            <a:latin typeface="Cambria Math"/>
                          </a:rPr>
                          <m:t>,</m:t>
                        </m:r>
                        <m:r>
                          <a:rPr lang="en-US" b="0" i="1">
                            <a:latin typeface="Cambria Math"/>
                          </a:rPr>
                          <m:t>𝐴</m:t>
                        </m:r>
                      </m:e>
                    </m:d>
                    <m:r>
                      <a:rPr lang="en-US" b="0" i="1" smtClean="0">
                        <a:latin typeface="Cambria Math"/>
                      </a:rPr>
                      <m:t>⇔</m:t>
                    </m:r>
                  </m:oMath>
                </a14:m>
                <a:r>
                  <a:rPr lang="en-US" dirty="0"/>
                  <a:t> </a:t>
                </a:r>
                <a14:m>
                  <m:oMath xmlns:m="http://schemas.openxmlformats.org/officeDocument/2006/math">
                    <m:sSub>
                      <m:sSubPr>
                        <m:ctrlPr>
                          <a:rPr lang="en-US" i="1">
                            <a:latin typeface="Cambria Math"/>
                          </a:rPr>
                        </m:ctrlPr>
                      </m:sSubPr>
                      <m:e>
                        <m:r>
                          <m:rPr>
                            <m:sty m:val="p"/>
                          </m:rPr>
                          <a:rPr lang="en-US" b="0" i="1">
                            <a:latin typeface="Cambria Math"/>
                          </a:rPr>
                          <m:t>Φ</m:t>
                        </m:r>
                      </m:e>
                      <m:sub>
                        <m:r>
                          <a:rPr lang="en-US" b="0" i="1" smtClean="0">
                            <a:latin typeface="Cambria Math"/>
                          </a:rPr>
                          <m:t>∞</m:t>
                        </m:r>
                      </m:sub>
                    </m:sSub>
                    <m:d>
                      <m:dPr>
                        <m:ctrlPr>
                          <a:rPr lang="en-US" i="1">
                            <a:latin typeface="Cambria Math"/>
                          </a:rPr>
                        </m:ctrlPr>
                      </m:dPr>
                      <m:e>
                        <m:r>
                          <a:rPr lang="en-US" b="0" i="1">
                            <a:latin typeface="Cambria Math"/>
                          </a:rPr>
                          <m:t>𝑥</m:t>
                        </m:r>
                      </m:e>
                    </m:d>
                    <m:r>
                      <a:rPr lang="en-US" b="0" i="1" smtClean="0">
                        <a:latin typeface="Cambria Math"/>
                      </a:rPr>
                      <m:t>≤0</m:t>
                    </m:r>
                  </m:oMath>
                </a14:m>
                <a:endParaRPr lang="en-US" dirty="0" smtClean="0"/>
              </a:p>
              <a:p>
                <a:endParaRPr lang="en-US" dirty="0"/>
              </a:p>
              <a:p>
                <a:r>
                  <a:rPr lang="en-US" dirty="0" smtClean="0"/>
                  <a:t>Optimal control:</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𝑎</m:t>
                          </m:r>
                        </m:e>
                        <m:sup>
                          <m:r>
                            <a:rPr lang="en-US" b="0" i="1" smtClean="0">
                              <a:latin typeface="Cambria Math"/>
                            </a:rPr>
                            <m:t>∗</m:t>
                          </m:r>
                        </m:sup>
                      </m:sSup>
                      <m:d>
                        <m:dPr>
                          <m:ctrlPr>
                            <a:rPr lang="en-US" b="0" i="1" smtClean="0">
                              <a:latin typeface="Cambria Math"/>
                            </a:rPr>
                          </m:ctrlPr>
                        </m:dPr>
                        <m:e>
                          <m:r>
                            <a:rPr lang="en-US" b="0" i="1" smtClean="0">
                              <a:latin typeface="Cambria Math"/>
                            </a:rPr>
                            <m:t>𝑡</m:t>
                          </m:r>
                        </m:e>
                      </m:d>
                      <m:r>
                        <a:rPr lang="en-US" b="0" i="1" smtClean="0">
                          <a:latin typeface="Cambria Math"/>
                        </a:rPr>
                        <m:t>=−</m:t>
                      </m:r>
                      <m:f>
                        <m:fPr>
                          <m:ctrlPr>
                            <a:rPr lang="en-US" b="0" i="1" smtClean="0">
                              <a:latin typeface="Cambria Math"/>
                            </a:rPr>
                          </m:ctrlPr>
                        </m:fPr>
                        <m:num>
                          <m:r>
                            <a:rPr lang="en-US" b="0" i="0" smtClean="0">
                              <a:latin typeface="Cambria Math"/>
                            </a:rPr>
                            <m:t>𝛻</m:t>
                          </m:r>
                          <m:sSub>
                            <m:sSubPr>
                              <m:ctrlPr>
                                <a:rPr lang="en-US" b="0" i="1" smtClean="0">
                                  <a:latin typeface="Cambria Math"/>
                                </a:rPr>
                              </m:ctrlPr>
                            </m:sSubPr>
                            <m:e>
                              <m:r>
                                <m:rPr>
                                  <m:sty m:val="p"/>
                                </m:rPr>
                                <a:rPr lang="en-US" b="0" i="0" smtClean="0">
                                  <a:latin typeface="Cambria Math"/>
                                </a:rPr>
                                <m:t>Φ</m:t>
                              </m:r>
                            </m:e>
                            <m:sub>
                              <m:r>
                                <a:rPr lang="en-US" b="0" i="1" smtClean="0">
                                  <a:latin typeface="Cambria Math"/>
                                </a:rPr>
                                <m:t>∞,</m:t>
                              </m:r>
                              <m:r>
                                <a:rPr lang="en-US" b="0" i="1" smtClean="0">
                                  <a:latin typeface="Cambria Math"/>
                                </a:rPr>
                                <m:t>𝑎</m:t>
                              </m:r>
                            </m:sub>
                          </m:sSub>
                          <m:d>
                            <m:dPr>
                              <m:ctrlPr>
                                <a:rPr lang="en-US" b="0" i="1" smtClean="0">
                                  <a:latin typeface="Cambria Math"/>
                                </a:rPr>
                              </m:ctrlPr>
                            </m:dPr>
                            <m:e>
                              <m:r>
                                <a:rPr lang="en-US" b="0" i="1" smtClean="0">
                                  <a:latin typeface="Cambria Math"/>
                                </a:rPr>
                                <m:t>𝑥</m:t>
                              </m:r>
                            </m:e>
                          </m:d>
                        </m:num>
                        <m:den>
                          <m:sSub>
                            <m:sSubPr>
                              <m:ctrlPr>
                                <a:rPr lang="en-US" b="0" i="1" smtClean="0">
                                  <a:latin typeface="Cambria Math"/>
                                </a:rPr>
                              </m:ctrlPr>
                            </m:sSubPr>
                            <m:e>
                              <m:d>
                                <m:dPr>
                                  <m:begChr m:val="‖"/>
                                  <m:endChr m:val="‖"/>
                                  <m:ctrlPr>
                                    <a:rPr lang="en-US" b="0" i="1" smtClean="0">
                                      <a:latin typeface="Cambria Math"/>
                                    </a:rPr>
                                  </m:ctrlPr>
                                </m:dPr>
                                <m:e>
                                  <m:r>
                                    <a:rPr lang="en-US" b="0" i="0" smtClean="0">
                                      <a:latin typeface="Cambria Math"/>
                                    </a:rPr>
                                    <m:t>𝛻</m:t>
                                  </m:r>
                                  <m:sSub>
                                    <m:sSubPr>
                                      <m:ctrlPr>
                                        <a:rPr lang="en-US" b="0" i="1" smtClean="0">
                                          <a:latin typeface="Cambria Math"/>
                                        </a:rPr>
                                      </m:ctrlPr>
                                    </m:sSubPr>
                                    <m:e>
                                      <m:r>
                                        <m:rPr>
                                          <m:sty m:val="p"/>
                                        </m:rPr>
                                        <a:rPr lang="en-US" b="0" i="0" smtClean="0">
                                          <a:latin typeface="Cambria Math"/>
                                        </a:rPr>
                                        <m:t>Φ</m:t>
                                      </m:r>
                                    </m:e>
                                    <m:sub>
                                      <m:r>
                                        <a:rPr lang="en-US" b="0" i="1" smtClean="0">
                                          <a:latin typeface="Cambria Math"/>
                                        </a:rPr>
                                        <m:t>∞,</m:t>
                                      </m:r>
                                      <m:r>
                                        <a:rPr lang="en-US" b="0" i="1" smtClean="0">
                                          <a:latin typeface="Cambria Math"/>
                                        </a:rPr>
                                        <m:t>𝑎</m:t>
                                      </m:r>
                                    </m:sub>
                                  </m:sSub>
                                  <m:d>
                                    <m:dPr>
                                      <m:ctrlPr>
                                        <a:rPr lang="en-US" b="0" i="1" smtClean="0">
                                          <a:latin typeface="Cambria Math"/>
                                        </a:rPr>
                                      </m:ctrlPr>
                                    </m:dPr>
                                    <m:e>
                                      <m:r>
                                        <a:rPr lang="en-US" b="0" i="1" smtClean="0">
                                          <a:latin typeface="Cambria Math"/>
                                        </a:rPr>
                                        <m:t>𝑥</m:t>
                                      </m:r>
                                    </m:e>
                                  </m:d>
                                </m:e>
                              </m:d>
                            </m:e>
                            <m:sub>
                              <m:r>
                                <a:rPr lang="en-US" b="0" i="1" smtClean="0">
                                  <a:latin typeface="Cambria Math"/>
                                </a:rPr>
                                <m:t>2</m:t>
                              </m:r>
                            </m:sub>
                          </m:sSub>
                        </m:den>
                      </m:f>
                      <m:r>
                        <a:rPr lang="en-US" b="0" i="1" smtClean="0">
                          <a:latin typeface="Cambria Math"/>
                        </a:rPr>
                        <m:t>,</m:t>
                      </m:r>
                      <m:sSup>
                        <m:sSupPr>
                          <m:ctrlPr>
                            <a:rPr lang="en-US" b="0" i="1" smtClean="0">
                              <a:latin typeface="Cambria Math"/>
                            </a:rPr>
                          </m:ctrlPr>
                        </m:sSupPr>
                        <m:e>
                          <m:r>
                            <a:rPr lang="en-US" b="0" i="1" smtClean="0">
                              <a:latin typeface="Cambria Math"/>
                            </a:rPr>
                            <m:t>𝑑</m:t>
                          </m:r>
                        </m:e>
                        <m:sup>
                          <m:r>
                            <a:rPr lang="en-US" b="0" i="1" smtClean="0">
                              <a:latin typeface="Cambria Math"/>
                            </a:rPr>
                            <m:t>∗</m:t>
                          </m:r>
                        </m:sup>
                      </m:sSup>
                      <m:d>
                        <m:dPr>
                          <m:ctrlPr>
                            <a:rPr lang="en-US" b="0" i="1" smtClean="0">
                              <a:latin typeface="Cambria Math"/>
                            </a:rPr>
                          </m:ctrlPr>
                        </m:dPr>
                        <m:e>
                          <m:r>
                            <a:rPr lang="en-US" b="0" i="1" smtClean="0">
                              <a:latin typeface="Cambria Math"/>
                            </a:rPr>
                            <m:t>𝑡</m:t>
                          </m:r>
                        </m:e>
                      </m:d>
                      <m:r>
                        <a:rPr lang="en-US" b="0" i="1" smtClean="0">
                          <a:latin typeface="Cambria Math"/>
                        </a:rPr>
                        <m:t>=</m:t>
                      </m:r>
                      <m:f>
                        <m:fPr>
                          <m:ctrlPr>
                            <a:rPr lang="en-US" b="0" i="1" smtClean="0">
                              <a:latin typeface="Cambria Math"/>
                            </a:rPr>
                          </m:ctrlPr>
                        </m:fPr>
                        <m:num>
                          <m:r>
                            <a:rPr lang="en-US" b="0" i="0" smtClean="0">
                              <a:latin typeface="Cambria Math"/>
                            </a:rPr>
                            <m:t>𝛻</m:t>
                          </m:r>
                          <m:sSub>
                            <m:sSubPr>
                              <m:ctrlPr>
                                <a:rPr lang="en-US" b="0" i="1" smtClean="0">
                                  <a:latin typeface="Cambria Math"/>
                                </a:rPr>
                              </m:ctrlPr>
                            </m:sSubPr>
                            <m:e>
                              <m:r>
                                <m:rPr>
                                  <m:sty m:val="p"/>
                                </m:rPr>
                                <a:rPr lang="en-US" b="0" i="0" smtClean="0">
                                  <a:latin typeface="Cambria Math"/>
                                </a:rPr>
                                <m:t>Φ</m:t>
                              </m:r>
                            </m:e>
                            <m:sub>
                              <m:r>
                                <a:rPr lang="en-US" b="0" i="1" smtClean="0">
                                  <a:latin typeface="Cambria Math"/>
                                </a:rPr>
                                <m:t>∞,</m:t>
                              </m:r>
                              <m:r>
                                <a:rPr lang="en-US" b="0" i="1" smtClean="0">
                                  <a:latin typeface="Cambria Math"/>
                                </a:rPr>
                                <m:t>𝑑</m:t>
                              </m:r>
                            </m:sub>
                          </m:sSub>
                          <m:d>
                            <m:dPr>
                              <m:ctrlPr>
                                <a:rPr lang="en-US" b="0" i="1" smtClean="0">
                                  <a:latin typeface="Cambria Math"/>
                                </a:rPr>
                              </m:ctrlPr>
                            </m:dPr>
                            <m:e>
                              <m:r>
                                <a:rPr lang="en-US" b="0" i="1" smtClean="0">
                                  <a:latin typeface="Cambria Math"/>
                                </a:rPr>
                                <m:t>𝑥</m:t>
                              </m:r>
                            </m:e>
                          </m:d>
                        </m:num>
                        <m:den>
                          <m:sSub>
                            <m:sSubPr>
                              <m:ctrlPr>
                                <a:rPr lang="en-US" b="0" i="1" smtClean="0">
                                  <a:latin typeface="Cambria Math"/>
                                </a:rPr>
                              </m:ctrlPr>
                            </m:sSubPr>
                            <m:e>
                              <m:d>
                                <m:dPr>
                                  <m:begChr m:val="‖"/>
                                  <m:endChr m:val="‖"/>
                                  <m:ctrlPr>
                                    <a:rPr lang="en-US" b="0" i="1" smtClean="0">
                                      <a:latin typeface="Cambria Math"/>
                                    </a:rPr>
                                  </m:ctrlPr>
                                </m:dPr>
                                <m:e>
                                  <m:r>
                                    <a:rPr lang="en-US" b="0" i="0" smtClean="0">
                                      <a:latin typeface="Cambria Math"/>
                                    </a:rPr>
                                    <m:t>𝛻</m:t>
                                  </m:r>
                                  <m:sSub>
                                    <m:sSubPr>
                                      <m:ctrlPr>
                                        <a:rPr lang="en-US" b="0" i="1" smtClean="0">
                                          <a:latin typeface="Cambria Math"/>
                                        </a:rPr>
                                      </m:ctrlPr>
                                    </m:sSubPr>
                                    <m:e>
                                      <m:r>
                                        <m:rPr>
                                          <m:sty m:val="p"/>
                                        </m:rPr>
                                        <a:rPr lang="en-US" b="0" i="0" smtClean="0">
                                          <a:latin typeface="Cambria Math"/>
                                        </a:rPr>
                                        <m:t>Φ</m:t>
                                      </m:r>
                                    </m:e>
                                    <m:sub>
                                      <m:r>
                                        <a:rPr lang="en-US" b="0" i="0" smtClean="0">
                                          <a:latin typeface="Cambria Math"/>
                                        </a:rPr>
                                        <m:t>∞,</m:t>
                                      </m:r>
                                      <m:r>
                                        <a:rPr lang="en-US" b="0" i="1" smtClean="0">
                                          <a:latin typeface="Cambria Math"/>
                                        </a:rPr>
                                        <m:t>𝑑</m:t>
                                      </m:r>
                                    </m:sub>
                                  </m:sSub>
                                  <m:d>
                                    <m:dPr>
                                      <m:ctrlPr>
                                        <a:rPr lang="en-US" b="0" i="1" smtClean="0">
                                          <a:latin typeface="Cambria Math"/>
                                        </a:rPr>
                                      </m:ctrlPr>
                                    </m:dPr>
                                    <m:e>
                                      <m:r>
                                        <a:rPr lang="en-US" b="0" i="1" smtClean="0">
                                          <a:latin typeface="Cambria Math"/>
                                        </a:rPr>
                                        <m:t>𝑥</m:t>
                                      </m:r>
                                    </m:e>
                                  </m:d>
                                </m:e>
                              </m:d>
                            </m:e>
                            <m:sub>
                              <m:r>
                                <a:rPr lang="en-US" b="0" i="1" smtClean="0">
                                  <a:latin typeface="Cambria Math"/>
                                </a:rPr>
                                <m:t>2</m:t>
                              </m:r>
                            </m:sub>
                          </m:sSub>
                        </m:den>
                      </m:f>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815" t="-2156"/>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smtClean="0"/>
              <a:t>Solution to the 4D HJI PDE</a:t>
            </a:r>
            <a:endParaRPr lang="en-US" dirty="0"/>
          </a:p>
        </p:txBody>
      </p:sp>
      <p:sp>
        <p:nvSpPr>
          <p:cNvPr id="2" name="Slide Number Placeholder 1"/>
          <p:cNvSpPr>
            <a:spLocks noGrp="1"/>
          </p:cNvSpPr>
          <p:nvPr>
            <p:ph type="sldNum" sz="quarter" idx="12"/>
          </p:nvPr>
        </p:nvSpPr>
        <p:spPr/>
        <p:txBody>
          <a:bodyPr/>
          <a:lstStyle/>
          <a:p>
            <a:fld id="{F540F1F0-DFD0-43E9-B762-BAD634239193}" type="slidenum">
              <a:rPr lang="en-US" smtClean="0"/>
              <a:t>19</a:t>
            </a:fld>
            <a:endParaRPr lang="en-US"/>
          </a:p>
        </p:txBody>
      </p:sp>
      <p:grpSp>
        <p:nvGrpSpPr>
          <p:cNvPr id="6" name="Group 5"/>
          <p:cNvGrpSpPr/>
          <p:nvPr/>
        </p:nvGrpSpPr>
        <p:grpSpPr>
          <a:xfrm>
            <a:off x="7239000" y="3581400"/>
            <a:ext cx="1719104" cy="1740932"/>
            <a:chOff x="7086600" y="3974068"/>
            <a:chExt cx="1719104" cy="1740932"/>
          </a:xfrm>
        </p:grpSpPr>
        <p:sp>
          <p:nvSpPr>
            <p:cNvPr id="7" name="Oval 6"/>
            <p:cNvSpPr/>
            <p:nvPr/>
          </p:nvSpPr>
          <p:spPr bwMode="auto">
            <a:xfrm>
              <a:off x="7086600" y="4419600"/>
              <a:ext cx="1371600" cy="1295400"/>
            </a:xfrm>
            <a:prstGeom prst="ellipse">
              <a:avLst/>
            </a:prstGeom>
            <a:noFill/>
            <a:ln w="38100" cap="flat" cmpd="sng" algn="ctr">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accent2"/>
                </a:solidFill>
                <a:effectLst/>
                <a:latin typeface="Arial" charset="0"/>
                <a:ea typeface="Gulim" pitchFamily="50" charset="-127"/>
              </a:endParaRPr>
            </a:p>
          </p:txBody>
        </p:sp>
        <p:cxnSp>
          <p:nvCxnSpPr>
            <p:cNvPr id="8" name="Straight Arrow Connector 7"/>
            <p:cNvCxnSpPr>
              <a:endCxn id="7" idx="7"/>
            </p:cNvCxnSpPr>
            <p:nvPr/>
          </p:nvCxnSpPr>
          <p:spPr bwMode="auto">
            <a:xfrm flipV="1">
              <a:off x="7772400" y="4609307"/>
              <a:ext cx="484934" cy="457993"/>
            </a:xfrm>
            <a:prstGeom prst="straightConnector1">
              <a:avLst/>
            </a:prstGeom>
            <a:noFill/>
            <a:ln w="38100" cap="flat" cmpd="sng" algn="ctr">
              <a:solidFill>
                <a:schemeClr val="accent2"/>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9" name="TextBox 8"/>
                <p:cNvSpPr txBox="1"/>
                <p:nvPr/>
              </p:nvSpPr>
              <p:spPr>
                <a:xfrm>
                  <a:off x="7094723" y="3974068"/>
                  <a:ext cx="1710981" cy="381515"/>
                </a:xfrm>
                <a:prstGeom prst="rect">
                  <a:avLst/>
                </a:prstGeom>
                <a:noFill/>
              </p:spPr>
              <p:txBody>
                <a:bodyPr wrap="none" rtlCol="0">
                  <a:spAutoFit/>
                </a:bodyPr>
                <a:lstStyle/>
                <a:p>
                  <a14:m>
                    <m:oMath xmlns:m="http://schemas.openxmlformats.org/officeDocument/2006/math">
                      <m:r>
                        <a:rPr lang="en-US" b="0" i="0" smtClean="0">
                          <a:latin typeface="Cambria Math"/>
                        </a:rPr>
                        <m:t>𝛻</m:t>
                      </m:r>
                      <m:sSub>
                        <m:sSubPr>
                          <m:ctrlPr>
                            <a:rPr lang="en-US" b="0" i="1" smtClean="0">
                              <a:latin typeface="Cambria Math"/>
                            </a:rPr>
                          </m:ctrlPr>
                        </m:sSubPr>
                        <m:e>
                          <m:r>
                            <m:rPr>
                              <m:sty m:val="p"/>
                            </m:rPr>
                            <a:rPr lang="en-US" b="0" i="0" smtClean="0">
                              <a:latin typeface="Cambria Math"/>
                            </a:rPr>
                            <m:t>Φ</m:t>
                          </m:r>
                        </m:e>
                        <m:sub>
                          <m:r>
                            <a:rPr lang="en-US" b="0" i="1" smtClean="0">
                              <a:latin typeface="Cambria Math"/>
                            </a:rPr>
                            <m:t>∞,</m:t>
                          </m:r>
                          <m:r>
                            <a:rPr lang="en-US" b="0" i="1" smtClean="0">
                              <a:latin typeface="Cambria Math"/>
                            </a:rPr>
                            <m:t>𝑎</m:t>
                          </m:r>
                        </m:sub>
                      </m:sSub>
                    </m:oMath>
                  </a14:m>
                  <a:r>
                    <a:rPr lang="en-US" dirty="0" smtClean="0"/>
                    <a:t>or </a:t>
                  </a:r>
                  <a14:m>
                    <m:oMath xmlns:m="http://schemas.openxmlformats.org/officeDocument/2006/math">
                      <m:r>
                        <a:rPr lang="en-US" b="0" i="0" smtClean="0">
                          <a:latin typeface="Cambria Math"/>
                        </a:rPr>
                        <m:t>𝛻</m:t>
                      </m:r>
                      <m:sSub>
                        <m:sSubPr>
                          <m:ctrlPr>
                            <a:rPr lang="en-US" b="0" i="1" smtClean="0">
                              <a:latin typeface="Cambria Math"/>
                            </a:rPr>
                          </m:ctrlPr>
                        </m:sSubPr>
                        <m:e>
                          <m:r>
                            <m:rPr>
                              <m:sty m:val="p"/>
                            </m:rPr>
                            <a:rPr lang="en-US" b="0" i="0" smtClean="0">
                              <a:latin typeface="Cambria Math"/>
                            </a:rPr>
                            <m:t>Φ</m:t>
                          </m:r>
                        </m:e>
                        <m:sub>
                          <m:r>
                            <a:rPr lang="en-US" b="0" i="1" smtClean="0">
                              <a:latin typeface="Cambria Math"/>
                            </a:rPr>
                            <m:t>∞,</m:t>
                          </m:r>
                          <m:r>
                            <a:rPr lang="en-US" b="0" i="1" smtClean="0">
                              <a:latin typeface="Cambria Math"/>
                            </a:rPr>
                            <m:t>𝑑</m:t>
                          </m:r>
                        </m:sub>
                      </m:sSub>
                    </m:oMath>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094723" y="3974068"/>
                  <a:ext cx="1710981" cy="381515"/>
                </a:xfrm>
                <a:prstGeom prst="rect">
                  <a:avLst/>
                </a:prstGeom>
                <a:blipFill rotWithShape="1">
                  <a:blip r:embed="rId4"/>
                  <a:stretch>
                    <a:fillRect t="-6452" b="-22581"/>
                  </a:stretch>
                </a:blipFill>
              </p:spPr>
              <p:txBody>
                <a:bodyPr/>
                <a:lstStyle/>
                <a:p>
                  <a:r>
                    <a:rPr lang="en-US">
                      <a:noFill/>
                    </a:rPr>
                    <a:t> </a:t>
                  </a:r>
                </a:p>
              </p:txBody>
            </p:sp>
          </mc:Fallback>
        </mc:AlternateContent>
        <p:sp>
          <p:nvSpPr>
            <p:cNvPr id="10" name="Freeform 9"/>
            <p:cNvSpPr/>
            <p:nvPr/>
          </p:nvSpPr>
          <p:spPr bwMode="auto">
            <a:xfrm>
              <a:off x="7790583" y="4296427"/>
              <a:ext cx="201022" cy="551146"/>
            </a:xfrm>
            <a:custGeom>
              <a:avLst/>
              <a:gdLst>
                <a:gd name="connsiteX0" fmla="*/ 201022 w 201022"/>
                <a:gd name="connsiteY0" fmla="*/ 0 h 551146"/>
                <a:gd name="connsiteX1" fmla="*/ 606 w 201022"/>
                <a:gd name="connsiteY1" fmla="*/ 300625 h 551146"/>
                <a:gd name="connsiteX2" fmla="*/ 150918 w 201022"/>
                <a:gd name="connsiteY2" fmla="*/ 551146 h 551146"/>
              </a:gdLst>
              <a:ahLst/>
              <a:cxnLst>
                <a:cxn ang="0">
                  <a:pos x="connsiteX0" y="connsiteY0"/>
                </a:cxn>
                <a:cxn ang="0">
                  <a:pos x="connsiteX1" y="connsiteY1"/>
                </a:cxn>
                <a:cxn ang="0">
                  <a:pos x="connsiteX2" y="connsiteY2"/>
                </a:cxn>
              </a:cxnLst>
              <a:rect l="l" t="t" r="r" b="b"/>
              <a:pathLst>
                <a:path w="201022" h="551146">
                  <a:moveTo>
                    <a:pt x="201022" y="0"/>
                  </a:moveTo>
                  <a:cubicBezTo>
                    <a:pt x="104989" y="104383"/>
                    <a:pt x="8957" y="208767"/>
                    <a:pt x="606" y="300625"/>
                  </a:cubicBezTo>
                  <a:cubicBezTo>
                    <a:pt x="-7745" y="392483"/>
                    <a:pt x="71586" y="471814"/>
                    <a:pt x="150918" y="551146"/>
                  </a:cubicBezTo>
                </a:path>
              </a:pathLst>
            </a:custGeom>
            <a:ln>
              <a:headEnd type="none" w="sm" len="sm"/>
              <a:tailEnd type="none" w="sm" len="sm"/>
            </a:ln>
            <a:extLst/>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accent2"/>
                </a:solidFill>
                <a:effectLst/>
                <a:latin typeface="Arial" charset="0"/>
                <a:ea typeface="Gulim" pitchFamily="50" charset="-127"/>
              </a:endParaRPr>
            </a:p>
          </p:txBody>
        </p:sp>
      </p:grpSp>
    </p:spTree>
    <p:extLst>
      <p:ext uri="{BB962C8B-B14F-4D97-AF65-F5344CB8AC3E}">
        <p14:creationId xmlns:p14="http://schemas.microsoft.com/office/powerpoint/2010/main" val="4268130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Formulation</a:t>
            </a:r>
          </a:p>
          <a:p>
            <a:endParaRPr lang="en-US" dirty="0" smtClean="0"/>
          </a:p>
          <a:p>
            <a:r>
              <a:rPr lang="en-US" dirty="0" smtClean="0"/>
              <a:t>Two player Hamilton Jacobi Isaacs (HJI) solution</a:t>
            </a:r>
          </a:p>
          <a:p>
            <a:endParaRPr lang="en-US" dirty="0" smtClean="0"/>
          </a:p>
          <a:p>
            <a:r>
              <a:rPr lang="en-US" dirty="0"/>
              <a:t>Maximum Matching Multiplayer </a:t>
            </a:r>
            <a:r>
              <a:rPr lang="en-US" dirty="0" smtClean="0"/>
              <a:t>Approach</a:t>
            </a:r>
            <a:endParaRPr lang="en-US" dirty="0"/>
          </a:p>
          <a:p>
            <a:endParaRPr lang="en-US" dirty="0" smtClean="0"/>
          </a:p>
          <a:p>
            <a:r>
              <a:rPr lang="en-US" dirty="0" smtClean="0"/>
              <a:t>Generalizations and extensions</a:t>
            </a:r>
          </a:p>
          <a:p>
            <a:endParaRPr lang="en-US" dirty="0"/>
          </a:p>
        </p:txBody>
      </p:sp>
      <p:sp>
        <p:nvSpPr>
          <p:cNvPr id="4" name="Slide Number Placeholder 3"/>
          <p:cNvSpPr>
            <a:spLocks noGrp="1"/>
          </p:cNvSpPr>
          <p:nvPr>
            <p:ph type="sldNum" sz="quarter" idx="12"/>
          </p:nvPr>
        </p:nvSpPr>
        <p:spPr/>
        <p:txBody>
          <a:bodyPr/>
          <a:lstStyle/>
          <a:p>
            <a:fld id="{F540F1F0-DFD0-43E9-B762-BAD634239193}" type="slidenum">
              <a:rPr lang="en-US" smtClean="0"/>
              <a:t>2</a:t>
            </a:fld>
            <a:endParaRPr lang="en-US"/>
          </a:p>
        </p:txBody>
      </p:sp>
    </p:spTree>
    <p:extLst>
      <p:ext uri="{BB962C8B-B14F-4D97-AF65-F5344CB8AC3E}">
        <p14:creationId xmlns:p14="http://schemas.microsoft.com/office/powerpoint/2010/main" val="974320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reach-avoid slices</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898" y="1219200"/>
            <a:ext cx="7431452" cy="5519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F540F1F0-DFD0-43E9-B762-BAD634239193}" type="slidenum">
              <a:rPr lang="en-US" smtClean="0"/>
              <a:t>20</a:t>
            </a:fld>
            <a:endParaRPr lang="en-US"/>
          </a:p>
        </p:txBody>
      </p:sp>
    </p:spTree>
    <p:extLst>
      <p:ext uri="{BB962C8B-B14F-4D97-AF65-F5344CB8AC3E}">
        <p14:creationId xmlns:p14="http://schemas.microsoft.com/office/powerpoint/2010/main" val="1186685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reach-avoid slices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1218570"/>
            <a:ext cx="7592599" cy="563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F540F1F0-DFD0-43E9-B762-BAD634239193}" type="slidenum">
              <a:rPr lang="en-US" smtClean="0"/>
              <a:t>21</a:t>
            </a:fld>
            <a:endParaRPr lang="en-US"/>
          </a:p>
        </p:txBody>
      </p:sp>
    </p:spTree>
    <p:extLst>
      <p:ext uri="{BB962C8B-B14F-4D97-AF65-F5344CB8AC3E}">
        <p14:creationId xmlns:p14="http://schemas.microsoft.com/office/powerpoint/2010/main" val="2165935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Formulation</a:t>
            </a:r>
          </a:p>
          <a:p>
            <a:endParaRPr lang="en-US" dirty="0" smtClean="0"/>
          </a:p>
          <a:p>
            <a:r>
              <a:rPr lang="en-US" dirty="0" smtClean="0"/>
              <a:t>Two player Hamilton Jacobi Isaacs (HJI) solution</a:t>
            </a:r>
          </a:p>
          <a:p>
            <a:endParaRPr lang="en-US" dirty="0" smtClean="0"/>
          </a:p>
          <a:p>
            <a:r>
              <a:rPr lang="en-US" b="1" dirty="0"/>
              <a:t>Maximum Matching Multiplayer </a:t>
            </a:r>
            <a:r>
              <a:rPr lang="en-US" b="1" dirty="0" smtClean="0"/>
              <a:t>Approach</a:t>
            </a:r>
            <a:endParaRPr lang="en-US" b="1" dirty="0"/>
          </a:p>
          <a:p>
            <a:endParaRPr lang="en-US" dirty="0" smtClean="0"/>
          </a:p>
          <a:p>
            <a:r>
              <a:rPr lang="en-US" dirty="0" smtClean="0"/>
              <a:t>Generalizations and extensions</a:t>
            </a:r>
          </a:p>
          <a:p>
            <a:endParaRPr lang="en-US" dirty="0"/>
          </a:p>
        </p:txBody>
      </p:sp>
      <p:sp>
        <p:nvSpPr>
          <p:cNvPr id="4" name="Slide Number Placeholder 3"/>
          <p:cNvSpPr>
            <a:spLocks noGrp="1"/>
          </p:cNvSpPr>
          <p:nvPr>
            <p:ph type="sldNum" sz="quarter" idx="12"/>
          </p:nvPr>
        </p:nvSpPr>
        <p:spPr/>
        <p:txBody>
          <a:bodyPr/>
          <a:lstStyle/>
          <a:p>
            <a:fld id="{F540F1F0-DFD0-43E9-B762-BAD634239193}" type="slidenum">
              <a:rPr lang="en-US" smtClean="0"/>
              <a:t>22</a:t>
            </a:fld>
            <a:endParaRPr lang="en-US"/>
          </a:p>
        </p:txBody>
      </p:sp>
    </p:spTree>
    <p:extLst>
      <p:ext uri="{BB962C8B-B14F-4D97-AF65-F5344CB8AC3E}">
        <p14:creationId xmlns:p14="http://schemas.microsoft.com/office/powerpoint/2010/main" val="22301648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Two Player to Multiplayer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Construct a bipartite graph:</a:t>
                </a:r>
              </a:p>
              <a:p>
                <a:pPr lvl="1"/>
                <a:r>
                  <a:rPr lang="en-US" dirty="0" smtClean="0"/>
                  <a:t>2 sets of nodes: </a:t>
                </a:r>
                <a14:m>
                  <m:oMath xmlns:m="http://schemas.openxmlformats.org/officeDocument/2006/math">
                    <m:d>
                      <m:dPr>
                        <m:begChr m:val="{"/>
                        <m:endChr m:val="}"/>
                        <m:ctrlPr>
                          <a:rPr lang="en-US" i="1" dirty="0" smtClean="0">
                            <a:latin typeface="Cambria Math"/>
                          </a:rPr>
                        </m:ctrlPr>
                      </m:dPr>
                      <m:e>
                        <m:sSub>
                          <m:sSubPr>
                            <m:ctrlPr>
                              <a:rPr lang="en-US" i="1" dirty="0" smtClean="0">
                                <a:latin typeface="Cambria Math"/>
                              </a:rPr>
                            </m:ctrlPr>
                          </m:sSubPr>
                          <m:e>
                            <m:r>
                              <a:rPr lang="en-US" i="1" dirty="0" smtClean="0">
                                <a:latin typeface="Cambria Math"/>
                              </a:rPr>
                              <m:t>𝐷</m:t>
                            </m:r>
                          </m:e>
                          <m:sub>
                            <m:r>
                              <a:rPr lang="en-US" i="1" dirty="0" smtClean="0">
                                <a:latin typeface="Cambria Math"/>
                              </a:rPr>
                              <m:t>1</m:t>
                            </m:r>
                          </m:sub>
                        </m:sSub>
                        <m:r>
                          <a:rPr lang="en-US" i="1" dirty="0" smtClean="0">
                            <a:latin typeface="Cambria Math"/>
                          </a:rPr>
                          <m:t>, </m:t>
                        </m:r>
                        <m:sSub>
                          <m:sSubPr>
                            <m:ctrlPr>
                              <a:rPr lang="en-US" i="1" dirty="0" smtClean="0">
                                <a:latin typeface="Cambria Math"/>
                              </a:rPr>
                            </m:ctrlPr>
                          </m:sSubPr>
                          <m:e>
                            <m:r>
                              <a:rPr lang="en-US" i="1" dirty="0" smtClean="0">
                                <a:latin typeface="Cambria Math"/>
                              </a:rPr>
                              <m:t>𝐷</m:t>
                            </m:r>
                          </m:e>
                          <m:sub>
                            <m:r>
                              <a:rPr lang="en-US" i="1" dirty="0" smtClean="0">
                                <a:latin typeface="Cambria Math"/>
                              </a:rPr>
                              <m:t>2</m:t>
                            </m:r>
                          </m:sub>
                        </m:sSub>
                        <m:r>
                          <a:rPr lang="en-US" i="1" dirty="0" smtClean="0">
                            <a:latin typeface="Cambria Math"/>
                          </a:rPr>
                          <m:t>, … </m:t>
                        </m:r>
                        <m:sSub>
                          <m:sSubPr>
                            <m:ctrlPr>
                              <a:rPr lang="en-US" i="1" dirty="0" err="1" smtClean="0">
                                <a:latin typeface="Cambria Math"/>
                              </a:rPr>
                            </m:ctrlPr>
                          </m:sSubPr>
                          <m:e>
                            <m:r>
                              <a:rPr lang="en-US" i="1" dirty="0" err="1" smtClean="0">
                                <a:latin typeface="Cambria Math"/>
                              </a:rPr>
                              <m:t>𝐷</m:t>
                            </m:r>
                          </m:e>
                          <m:sub>
                            <m:r>
                              <a:rPr lang="en-US" b="0" i="1" dirty="0" smtClean="0">
                                <a:latin typeface="Cambria Math"/>
                              </a:rPr>
                              <m:t>𝑁</m:t>
                            </m:r>
                          </m:sub>
                        </m:sSub>
                      </m:e>
                    </m:d>
                    <m:r>
                      <a:rPr lang="en-US" b="0" i="1" dirty="0" smtClean="0">
                        <a:latin typeface="Cambria Math"/>
                      </a:rPr>
                      <m:t>,</m:t>
                    </m:r>
                    <m:d>
                      <m:dPr>
                        <m:begChr m:val="{"/>
                        <m:endChr m:val="}"/>
                        <m:ctrlPr>
                          <a:rPr lang="en-US" i="1" dirty="0" smtClean="0">
                            <a:latin typeface="Cambria Math"/>
                          </a:rPr>
                        </m:ctrlPr>
                      </m:dPr>
                      <m:e>
                        <m:sSub>
                          <m:sSubPr>
                            <m:ctrlPr>
                              <a:rPr lang="en-US" i="1" dirty="0" smtClean="0">
                                <a:latin typeface="Cambria Math"/>
                              </a:rPr>
                            </m:ctrlPr>
                          </m:sSubPr>
                          <m:e>
                            <m:r>
                              <a:rPr lang="en-US" i="1" dirty="0" smtClean="0">
                                <a:latin typeface="Cambria Math"/>
                              </a:rPr>
                              <m:t>𝐴</m:t>
                            </m:r>
                          </m:e>
                          <m:sub>
                            <m:r>
                              <a:rPr lang="en-US" i="1" dirty="0" smtClean="0">
                                <a:latin typeface="Cambria Math"/>
                              </a:rPr>
                              <m:t>1</m:t>
                            </m:r>
                          </m:sub>
                        </m:sSub>
                        <m:r>
                          <a:rPr lang="en-US" i="1" dirty="0" smtClean="0">
                            <a:latin typeface="Cambria Math"/>
                          </a:rPr>
                          <m:t>,</m:t>
                        </m:r>
                        <m:sSub>
                          <m:sSubPr>
                            <m:ctrlPr>
                              <a:rPr lang="en-US" i="1" dirty="0" smtClean="0">
                                <a:latin typeface="Cambria Math"/>
                              </a:rPr>
                            </m:ctrlPr>
                          </m:sSubPr>
                          <m:e>
                            <m:r>
                              <a:rPr lang="en-US" i="1" dirty="0" smtClean="0">
                                <a:latin typeface="Cambria Math"/>
                              </a:rPr>
                              <m:t>𝐴</m:t>
                            </m:r>
                          </m:e>
                          <m:sub>
                            <m:r>
                              <a:rPr lang="en-US" i="1" dirty="0" smtClean="0">
                                <a:latin typeface="Cambria Math"/>
                              </a:rPr>
                              <m:t>2</m:t>
                            </m:r>
                          </m:sub>
                        </m:sSub>
                        <m:r>
                          <a:rPr lang="en-US" i="1" dirty="0" smtClean="0">
                            <a:latin typeface="Cambria Math"/>
                          </a:rPr>
                          <m:t>,… </m:t>
                        </m:r>
                        <m:sSub>
                          <m:sSubPr>
                            <m:ctrlPr>
                              <a:rPr lang="en-US" i="1" dirty="0" err="1" smtClean="0">
                                <a:latin typeface="Cambria Math"/>
                              </a:rPr>
                            </m:ctrlPr>
                          </m:sSubPr>
                          <m:e>
                            <m:r>
                              <a:rPr lang="en-US" i="1" dirty="0" err="1" smtClean="0">
                                <a:latin typeface="Cambria Math"/>
                              </a:rPr>
                              <m:t>𝐴</m:t>
                            </m:r>
                          </m:e>
                          <m:sub>
                            <m:r>
                              <a:rPr lang="en-US" b="0" i="1" dirty="0" smtClean="0">
                                <a:latin typeface="Cambria Math"/>
                              </a:rPr>
                              <m:t>𝑁</m:t>
                            </m:r>
                          </m:sub>
                        </m:sSub>
                      </m:e>
                    </m:d>
                  </m:oMath>
                </a14:m>
                <a:endParaRPr lang="en-US" dirty="0" smtClean="0"/>
              </a:p>
              <a:p>
                <a:pPr lvl="1"/>
                <a:r>
                  <a:rPr lang="en-US" dirty="0" smtClean="0"/>
                  <a:t>For each </a:t>
                </a:r>
                <a14:m>
                  <m:oMath xmlns:m="http://schemas.openxmlformats.org/officeDocument/2006/math">
                    <m:sSub>
                      <m:sSubPr>
                        <m:ctrlPr>
                          <a:rPr lang="en-US" i="1" dirty="0" smtClean="0">
                            <a:latin typeface="Cambria Math"/>
                          </a:rPr>
                        </m:ctrlPr>
                      </m:sSubPr>
                      <m:e>
                        <m:r>
                          <a:rPr lang="en-US" i="1" dirty="0" smtClean="0">
                            <a:latin typeface="Cambria Math"/>
                          </a:rPr>
                          <m:t>𝐷</m:t>
                        </m:r>
                      </m:e>
                      <m:sub>
                        <m:r>
                          <a:rPr lang="en-US" i="1" dirty="0" smtClean="0">
                            <a:latin typeface="Cambria Math"/>
                          </a:rPr>
                          <m:t>𝑖</m:t>
                        </m:r>
                      </m:sub>
                    </m:sSub>
                  </m:oMath>
                </a14:m>
                <a:r>
                  <a:rPr lang="en-US" dirty="0" smtClean="0"/>
                  <a:t>, test if </a:t>
                </a:r>
                <a14:m>
                  <m:oMath xmlns:m="http://schemas.openxmlformats.org/officeDocument/2006/math">
                    <m:sSub>
                      <m:sSubPr>
                        <m:ctrlPr>
                          <a:rPr lang="en-US" i="1" dirty="0" smtClean="0">
                            <a:latin typeface="Cambria Math"/>
                          </a:rPr>
                        </m:ctrlPr>
                      </m:sSubPr>
                      <m:e>
                        <m:r>
                          <a:rPr lang="en-US" i="1" dirty="0" smtClean="0">
                            <a:latin typeface="Cambria Math"/>
                          </a:rPr>
                          <m:t>𝐷</m:t>
                        </m:r>
                      </m:e>
                      <m:sub>
                        <m:r>
                          <a:rPr lang="en-US" i="1" dirty="0" smtClean="0">
                            <a:latin typeface="Cambria Math"/>
                          </a:rPr>
                          <m:t>𝑖</m:t>
                        </m:r>
                      </m:sub>
                    </m:sSub>
                  </m:oMath>
                </a14:m>
                <a:r>
                  <a:rPr lang="en-US" dirty="0" smtClean="0"/>
                  <a:t> can defend the target for every </a:t>
                </a:r>
                <a14:m>
                  <m:oMath xmlns:m="http://schemas.openxmlformats.org/officeDocument/2006/math">
                    <m:sSub>
                      <m:sSubPr>
                        <m:ctrlPr>
                          <a:rPr lang="en-US" i="1" dirty="0" smtClean="0">
                            <a:latin typeface="Cambria Math"/>
                          </a:rPr>
                        </m:ctrlPr>
                      </m:sSubPr>
                      <m:e>
                        <m:r>
                          <a:rPr lang="en-US" i="1" dirty="0" smtClean="0">
                            <a:latin typeface="Cambria Math"/>
                          </a:rPr>
                          <m:t>𝐴</m:t>
                        </m:r>
                      </m:e>
                      <m:sub>
                        <m:r>
                          <a:rPr lang="en-US" i="1" dirty="0" smtClean="0">
                            <a:latin typeface="Cambria Math"/>
                          </a:rPr>
                          <m:t>𝑗</m:t>
                        </m:r>
                      </m:sub>
                    </m:sSub>
                  </m:oMath>
                </a14:m>
                <a:r>
                  <a:rPr lang="en-US" dirty="0" smtClean="0"/>
                  <a:t> (i.e. </a:t>
                </a:r>
                <a14:m>
                  <m:oMath xmlns:m="http://schemas.openxmlformats.org/officeDocument/2006/math">
                    <m:sSub>
                      <m:sSubPr>
                        <m:ctrlPr>
                          <a:rPr lang="en-US" b="0" i="1" smtClean="0">
                            <a:latin typeface="Cambria Math"/>
                          </a:rPr>
                        </m:ctrlPr>
                      </m:sSubPr>
                      <m:e>
                        <m:r>
                          <m:rPr>
                            <m:sty m:val="p"/>
                          </m:rPr>
                          <a:rPr lang="en-US" b="0" i="0" smtClean="0">
                            <a:latin typeface="Cambria Math"/>
                          </a:rPr>
                          <m:t>Φ</m:t>
                        </m:r>
                      </m:e>
                      <m:sub>
                        <m:r>
                          <a:rPr lang="en-US" b="0" i="1" smtClean="0">
                            <a:latin typeface="Cambria Math"/>
                          </a:rPr>
                          <m:t>∞</m:t>
                        </m:r>
                      </m:sub>
                    </m:sSub>
                    <m:d>
                      <m:dPr>
                        <m:ctrlPr>
                          <a:rPr lang="en-US" b="0" i="1" smtClean="0">
                            <a:latin typeface="Cambria Math"/>
                          </a:rPr>
                        </m:ctrlPr>
                      </m:dPr>
                      <m:e>
                        <m:r>
                          <a:rPr lang="en-US" b="0" i="1" smtClean="0">
                            <a:latin typeface="Cambria Math"/>
                          </a:rPr>
                          <m:t>𝑥</m:t>
                        </m:r>
                      </m:e>
                    </m:d>
                    <m:r>
                      <a:rPr lang="en-US" b="0" i="1" smtClean="0">
                        <a:latin typeface="Cambria Math"/>
                      </a:rPr>
                      <m:t>&gt;0</m:t>
                    </m:r>
                  </m:oMath>
                </a14:m>
                <a:r>
                  <a:rPr lang="en-US" dirty="0" smtClean="0"/>
                  <a:t>)</a:t>
                </a:r>
                <a:endParaRPr lang="en-US" dirty="0"/>
              </a:p>
              <a:p>
                <a:pPr lvl="1"/>
                <a:r>
                  <a:rPr lang="en-US" dirty="0" smtClean="0"/>
                  <a:t>If yes, draw an edge between </a:t>
                </a:r>
                <a14:m>
                  <m:oMath xmlns:m="http://schemas.openxmlformats.org/officeDocument/2006/math">
                    <m:sSub>
                      <m:sSubPr>
                        <m:ctrlPr>
                          <a:rPr lang="en-US" i="1" dirty="0" smtClean="0">
                            <a:latin typeface="Cambria Math"/>
                          </a:rPr>
                        </m:ctrlPr>
                      </m:sSubPr>
                      <m:e>
                        <m:r>
                          <a:rPr lang="en-US" i="1" dirty="0" smtClean="0">
                            <a:latin typeface="Cambria Math"/>
                          </a:rPr>
                          <m:t>𝐷</m:t>
                        </m:r>
                      </m:e>
                      <m:sub>
                        <m:r>
                          <a:rPr lang="en-US" i="1" dirty="0" smtClean="0">
                            <a:latin typeface="Cambria Math"/>
                          </a:rPr>
                          <m:t>𝑖</m:t>
                        </m:r>
                      </m:sub>
                    </m:sSub>
                  </m:oMath>
                </a14:m>
                <a:r>
                  <a:rPr lang="en-US" dirty="0" smtClean="0"/>
                  <a:t> and </a:t>
                </a:r>
                <a14:m>
                  <m:oMath xmlns:m="http://schemas.openxmlformats.org/officeDocument/2006/math">
                    <m:sSub>
                      <m:sSubPr>
                        <m:ctrlPr>
                          <a:rPr lang="en-US" i="1" dirty="0" smtClean="0">
                            <a:latin typeface="Cambria Math"/>
                          </a:rPr>
                        </m:ctrlPr>
                      </m:sSubPr>
                      <m:e>
                        <m:r>
                          <a:rPr lang="en-US" i="1" dirty="0" smtClean="0">
                            <a:latin typeface="Cambria Math"/>
                          </a:rPr>
                          <m:t>𝐴</m:t>
                        </m:r>
                      </m:e>
                      <m:sub>
                        <m:r>
                          <a:rPr lang="en-US" i="1" dirty="0" smtClean="0">
                            <a:latin typeface="Cambria Math"/>
                          </a:rPr>
                          <m:t>𝑗</m:t>
                        </m:r>
                      </m:sub>
                    </m:sSub>
                  </m:oMath>
                </a14:m>
                <a:endParaRPr lang="en-US" dirty="0" smtClean="0"/>
              </a:p>
              <a:p>
                <a:r>
                  <a:rPr lang="en-US" dirty="0" smtClean="0"/>
                  <a:t>Run any matching algorithm to find a maximum matching </a:t>
                </a:r>
              </a:p>
              <a:p>
                <a:pPr lvl="1"/>
                <a:r>
                  <a:rPr lang="en-US" dirty="0" smtClean="0"/>
                  <a:t>(Linear program, </a:t>
                </a:r>
                <a:r>
                  <a:rPr lang="en-US" dirty="0" err="1" smtClean="0"/>
                  <a:t>Hopcroft</a:t>
                </a:r>
                <a:r>
                  <a:rPr lang="en-US" dirty="0" smtClean="0"/>
                  <a:t>–Karp algorithm,</a:t>
                </a:r>
                <a:r>
                  <a:rPr lang="en-US" b="1" dirty="0" smtClean="0"/>
                  <a:t> </a:t>
                </a:r>
                <a14:m>
                  <m:oMath xmlns:m="http://schemas.openxmlformats.org/officeDocument/2006/math">
                    <m:r>
                      <a:rPr lang="en-US" i="1" dirty="0" smtClean="0">
                        <a:latin typeface="Cambria Math"/>
                      </a:rPr>
                      <m:t>𝑂</m:t>
                    </m:r>
                    <m:r>
                      <a:rPr lang="en-US" i="1" dirty="0" smtClean="0">
                        <a:latin typeface="Cambria Math"/>
                      </a:rPr>
                      <m:t>(</m:t>
                    </m:r>
                    <m:rad>
                      <m:radPr>
                        <m:degHide m:val="on"/>
                        <m:ctrlPr>
                          <a:rPr lang="en-US" b="0" i="1" dirty="0" smtClean="0">
                            <a:latin typeface="Cambria Math"/>
                          </a:rPr>
                        </m:ctrlPr>
                      </m:radPr>
                      <m:deg/>
                      <m:e>
                        <m:r>
                          <a:rPr lang="en-US" b="0" i="1" dirty="0" smtClean="0">
                            <a:latin typeface="Cambria Math"/>
                          </a:rPr>
                          <m:t>𝑉</m:t>
                        </m:r>
                      </m:e>
                    </m:rad>
                    <m:r>
                      <a:rPr lang="en-US" i="1" dirty="0" smtClean="0">
                        <a:latin typeface="Cambria Math"/>
                      </a:rPr>
                      <m:t>𝐸</m:t>
                    </m:r>
                    <m:r>
                      <a:rPr lang="en-US" i="1" dirty="0" smtClean="0">
                        <a:latin typeface="Cambria Math"/>
                      </a:rPr>
                      <m:t>)</m:t>
                    </m:r>
                  </m:oMath>
                </a14:m>
                <a:r>
                  <a:rPr lang="en-US" dirty="0" smtClean="0"/>
                  <a: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28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F540F1F0-DFD0-43E9-B762-BAD634239193}" type="slidenum">
              <a:rPr lang="en-US" smtClean="0"/>
              <a:t>23</a:t>
            </a:fld>
            <a:endParaRPr lang="en-US"/>
          </a:p>
        </p:txBody>
      </p:sp>
    </p:spTree>
    <p:extLst>
      <p:ext uri="{BB962C8B-B14F-4D97-AF65-F5344CB8AC3E}">
        <p14:creationId xmlns:p14="http://schemas.microsoft.com/office/powerpoint/2010/main" val="1858180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Two-player game to multiplayer game</a:t>
            </a:r>
            <a:endParaRPr lang="en-US" dirty="0"/>
          </a:p>
        </p:txBody>
      </p:sp>
      <mc:AlternateContent xmlns:mc="http://schemas.openxmlformats.org/markup-compatibility/2006">
        <mc:Choice xmlns:a14="http://schemas.microsoft.com/office/drawing/2010/main" Requires="a14">
          <p:sp>
            <p:nvSpPr>
              <p:cNvPr id="54" name="Content Placeholder 53"/>
              <p:cNvSpPr>
                <a:spLocks noGrp="1"/>
              </p:cNvSpPr>
              <p:nvPr>
                <p:ph idx="1"/>
              </p:nvPr>
            </p:nvSpPr>
            <p:spPr>
              <a:xfrm>
                <a:off x="457200" y="1295401"/>
                <a:ext cx="8229600" cy="1792068"/>
              </a:xfrm>
            </p:spPr>
            <p:txBody>
              <a:bodyPr>
                <a:normAutofit fontScale="62500" lnSpcReduction="20000"/>
              </a:bodyPr>
              <a:lstStyle/>
              <a:p>
                <a14:m>
                  <m:oMath xmlns:m="http://schemas.openxmlformats.org/officeDocument/2006/math">
                    <m:sSup>
                      <m:sSupPr>
                        <m:ctrlPr>
                          <a:rPr lang="en-US" b="0" i="1" smtClean="0">
                            <a:latin typeface="Cambria Math"/>
                          </a:rPr>
                        </m:ctrlPr>
                      </m:sSupPr>
                      <m:e>
                        <m:r>
                          <a:rPr lang="en-US" b="0" i="1" smtClean="0">
                            <a:latin typeface="Cambria Math"/>
                          </a:rPr>
                          <m:t>𝑁</m:t>
                        </m:r>
                      </m:e>
                      <m:sup>
                        <m:r>
                          <a:rPr lang="en-US" b="0" i="1" smtClean="0">
                            <a:latin typeface="Cambria Math"/>
                          </a:rPr>
                          <m:t>2</m:t>
                        </m:r>
                      </m:sup>
                    </m:sSup>
                  </m:oMath>
                </a14:m>
                <a:r>
                  <a:rPr lang="en-US" dirty="0" smtClean="0"/>
                  <a:t> pair-wise interactions in general</a:t>
                </a:r>
              </a:p>
              <a:p>
                <a:pPr lvl="1"/>
                <a:r>
                  <a:rPr lang="en-US" dirty="0" smtClean="0"/>
                  <a:t>Solve </a:t>
                </a:r>
                <a14:m>
                  <m:oMath xmlns:m="http://schemas.openxmlformats.org/officeDocument/2006/math">
                    <m:sSup>
                      <m:sSupPr>
                        <m:ctrlPr>
                          <a:rPr lang="en-US" b="0" i="1" smtClean="0">
                            <a:latin typeface="Cambria Math"/>
                          </a:rPr>
                        </m:ctrlPr>
                      </m:sSupPr>
                      <m:e>
                        <m:r>
                          <a:rPr lang="en-US" b="0" i="1" smtClean="0">
                            <a:latin typeface="Cambria Math"/>
                          </a:rPr>
                          <m:t>𝑁</m:t>
                        </m:r>
                      </m:e>
                      <m:sup>
                        <m:r>
                          <a:rPr lang="en-US" b="0" i="1" smtClean="0">
                            <a:latin typeface="Cambria Math"/>
                          </a:rPr>
                          <m:t>2</m:t>
                        </m:r>
                      </m:sup>
                    </m:sSup>
                  </m:oMath>
                </a14:m>
                <a:r>
                  <a:rPr lang="en-US" dirty="0" smtClean="0"/>
                  <a:t> 4D HJI PDEs</a:t>
                </a:r>
              </a:p>
              <a:p>
                <a:r>
                  <a:rPr lang="en-US" dirty="0" smtClean="0"/>
                  <a:t>Assume players on each team have the same maximum speed</a:t>
                </a:r>
              </a:p>
              <a:p>
                <a:pPr lvl="1"/>
                <a:r>
                  <a:rPr lang="en-US" dirty="0" smtClean="0"/>
                  <a:t>Solve a </a:t>
                </a:r>
                <a:r>
                  <a:rPr lang="en-US" i="1" dirty="0" smtClean="0"/>
                  <a:t>single</a:t>
                </a:r>
                <a:r>
                  <a:rPr lang="en-US" dirty="0" smtClean="0"/>
                  <a:t> 4D HJI PDE</a:t>
                </a:r>
              </a:p>
              <a:p>
                <a:r>
                  <a:rPr lang="en-US" dirty="0" smtClean="0"/>
                  <a:t>Defenders are </a:t>
                </a:r>
                <a:r>
                  <a:rPr lang="en-US" b="1" dirty="0" smtClean="0"/>
                  <a:t>guaranteed</a:t>
                </a:r>
                <a:r>
                  <a:rPr lang="en-US" dirty="0" smtClean="0"/>
                  <a:t> to stop the number of attackers equal to the maximum matching size</a:t>
                </a:r>
                <a:endParaRPr lang="en-US" dirty="0"/>
              </a:p>
            </p:txBody>
          </p:sp>
        </mc:Choice>
        <mc:Fallback>
          <p:sp>
            <p:nvSpPr>
              <p:cNvPr id="54" name="Content Placeholder 53"/>
              <p:cNvSpPr>
                <a:spLocks noGrp="1" noRot="1" noChangeAspect="1" noMove="1" noResize="1" noEditPoints="1" noAdjustHandles="1" noChangeArrowheads="1" noChangeShapeType="1" noTextEdit="1"/>
              </p:cNvSpPr>
              <p:nvPr>
                <p:ph idx="1"/>
              </p:nvPr>
            </p:nvSpPr>
            <p:spPr>
              <a:xfrm>
                <a:off x="457200" y="1295401"/>
                <a:ext cx="8229600" cy="1792068"/>
              </a:xfrm>
              <a:blipFill rotWithShape="1">
                <a:blip r:embed="rId3"/>
                <a:stretch>
                  <a:fillRect l="-593" t="-4778" b="-3413"/>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a:xfrm>
            <a:off x="6553200" y="6323298"/>
            <a:ext cx="2133600" cy="365125"/>
          </a:xfrm>
        </p:spPr>
        <p:txBody>
          <a:bodyPr/>
          <a:lstStyle/>
          <a:p>
            <a:fld id="{F540F1F0-DFD0-43E9-B762-BAD634239193}" type="slidenum">
              <a:rPr lang="en-US" smtClean="0"/>
              <a:t>24</a:t>
            </a:fld>
            <a:endParaRPr lang="en-US"/>
          </a:p>
        </p:txBody>
      </p:sp>
      <p:cxnSp>
        <p:nvCxnSpPr>
          <p:cNvPr id="4" name="Straight Connector 3"/>
          <p:cNvCxnSpPr/>
          <p:nvPr/>
        </p:nvCxnSpPr>
        <p:spPr>
          <a:xfrm>
            <a:off x="569913" y="3469548"/>
            <a:ext cx="2618508" cy="894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42207" y="4364264"/>
            <a:ext cx="2646214"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62293" y="3518042"/>
            <a:ext cx="2626128" cy="2700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69913" y="5304297"/>
            <a:ext cx="2598420" cy="22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542207" y="4461250"/>
            <a:ext cx="2646214" cy="170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42206" y="3469548"/>
            <a:ext cx="2626128" cy="89471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838201" y="3087469"/>
                <a:ext cx="2285999" cy="646331"/>
              </a:xfrm>
              <a:prstGeom prst="rect">
                <a:avLst/>
              </a:prstGeom>
              <a:noFill/>
            </p:spPr>
            <p:txBody>
              <a:bodyPr wrap="square" rtlCol="0">
                <a:spAutoFit/>
              </a:bodyPr>
              <a:lstStyle/>
              <a:p>
                <a:r>
                  <a:rPr lang="en-US" dirty="0" smtClean="0"/>
                  <a:t>4D HJI PDE solution </a:t>
                </a:r>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m:rPr>
                              <m:sty m:val="p"/>
                            </m:rPr>
                            <a:rPr lang="en-US" i="1">
                              <a:latin typeface="Cambria Math"/>
                            </a:rPr>
                            <m:t>Φ</m:t>
                          </m:r>
                        </m:e>
                        <m:sub>
                          <m:r>
                            <a:rPr lang="en-US" i="1">
                              <a:latin typeface="Cambria Math"/>
                            </a:rPr>
                            <m:t>∞</m:t>
                          </m:r>
                        </m:sub>
                      </m:sSub>
                      <m:d>
                        <m:dPr>
                          <m:ctrlPr>
                            <a:rPr lang="en-US" i="1">
                              <a:latin typeface="Cambria Math"/>
                            </a:rPr>
                          </m:ctrlPr>
                        </m:dPr>
                        <m:e>
                          <m:r>
                            <a:rPr lang="en-US" i="1">
                              <a:latin typeface="Cambria Math"/>
                            </a:rPr>
                            <m:t>𝑥</m:t>
                          </m:r>
                        </m:e>
                      </m:d>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838201" y="3087469"/>
                <a:ext cx="2285999" cy="646331"/>
              </a:xfrm>
              <a:prstGeom prst="rect">
                <a:avLst/>
              </a:prstGeom>
              <a:blipFill rotWithShape="1">
                <a:blip r:embed="rId4"/>
                <a:stretch>
                  <a:fillRect l="-2400" t="-4673"/>
                </a:stretch>
              </a:blipFill>
            </p:spPr>
            <p:txBody>
              <a:bodyPr/>
              <a:lstStyle/>
              <a:p>
                <a:r>
                  <a:rPr lang="en-US">
                    <a:noFill/>
                  </a:rPr>
                  <a:t> </a:t>
                </a:r>
              </a:p>
            </p:txBody>
          </p:sp>
        </mc:Fallback>
      </mc:AlternateContent>
      <p:cxnSp>
        <p:nvCxnSpPr>
          <p:cNvPr id="11" name="Straight Connector 10"/>
          <p:cNvCxnSpPr/>
          <p:nvPr/>
        </p:nvCxnSpPr>
        <p:spPr>
          <a:xfrm>
            <a:off x="5617447" y="3545749"/>
            <a:ext cx="2618508" cy="89471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5609827" y="3594242"/>
            <a:ext cx="2626128" cy="270065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617448" y="5380497"/>
            <a:ext cx="2598420" cy="228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5589741" y="4537450"/>
            <a:ext cx="2646214" cy="1708954"/>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707138" y="4174867"/>
            <a:ext cx="1703701" cy="646331"/>
          </a:xfrm>
          <a:prstGeom prst="rect">
            <a:avLst/>
          </a:prstGeom>
          <a:noFill/>
        </p:spPr>
        <p:txBody>
          <a:bodyPr wrap="square" rtlCol="0">
            <a:spAutoFit/>
          </a:bodyPr>
          <a:lstStyle/>
          <a:p>
            <a:r>
              <a:rPr lang="en-US" dirty="0" smtClean="0"/>
              <a:t>Maximum matching</a:t>
            </a:r>
            <a:endParaRPr lang="en-US" dirty="0"/>
          </a:p>
        </p:txBody>
      </p:sp>
      <mc:AlternateContent xmlns:mc="http://schemas.openxmlformats.org/markup-compatibility/2006" xmlns:a14="http://schemas.microsoft.com/office/drawing/2010/main">
        <mc:Choice Requires="a14">
          <p:sp>
            <p:nvSpPr>
              <p:cNvPr id="16" name="TextBox 15"/>
              <p:cNvSpPr txBox="1"/>
              <p:nvPr/>
            </p:nvSpPr>
            <p:spPr>
              <a:xfrm>
                <a:off x="0" y="3184267"/>
                <a:ext cx="5846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1</m:t>
                          </m:r>
                        </m:sub>
                      </m:sSub>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0" y="3184267"/>
                <a:ext cx="584647"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6200" y="4028185"/>
                <a:ext cx="59176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2</m:t>
                          </m:r>
                        </m:sub>
                      </m:sSub>
                    </m:oMath>
                  </m:oMathPara>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76200" y="4028185"/>
                <a:ext cx="591765"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0" y="5067961"/>
                <a:ext cx="5917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3</m:t>
                          </m:r>
                        </m:sub>
                      </m:sSub>
                    </m:oMath>
                  </m:oMathPara>
                </a14:m>
                <a:endParaRPr lang="en-US" sz="2400" dirty="0"/>
              </a:p>
            </p:txBody>
          </p:sp>
        </mc:Choice>
        <mc:Fallback xmlns="">
          <p:sp>
            <p:nvSpPr>
              <p:cNvPr id="18" name="Rectangle 17"/>
              <p:cNvSpPr>
                <a:spLocks noRot="1" noChangeAspect="1" noMove="1" noResize="1" noEditPoints="1" noAdjustHandles="1" noChangeArrowheads="1" noChangeShapeType="1" noTextEdit="1"/>
              </p:cNvSpPr>
              <p:nvPr/>
            </p:nvSpPr>
            <p:spPr>
              <a:xfrm>
                <a:off x="0" y="5067961"/>
                <a:ext cx="591765"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0" y="5910371"/>
                <a:ext cx="5917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4</m:t>
                          </m:r>
                        </m:sub>
                      </m:sSub>
                    </m:oMath>
                  </m:oMathPara>
                </a14:m>
                <a:endParaRPr lang="en-US" sz="2400" dirty="0"/>
              </a:p>
            </p:txBody>
          </p:sp>
        </mc:Choice>
        <mc:Fallback xmlns="">
          <p:sp>
            <p:nvSpPr>
              <p:cNvPr id="19" name="Rectangle 18"/>
              <p:cNvSpPr>
                <a:spLocks noRot="1" noChangeAspect="1" noMove="1" noResize="1" noEditPoints="1" noAdjustHandles="1" noChangeArrowheads="1" noChangeShapeType="1" noTextEdit="1"/>
              </p:cNvSpPr>
              <p:nvPr/>
            </p:nvSpPr>
            <p:spPr>
              <a:xfrm>
                <a:off x="0" y="5910371"/>
                <a:ext cx="591765" cy="461665"/>
              </a:xfrm>
              <a:prstGeom prst="rect">
                <a:avLst/>
              </a:prstGeom>
              <a:blipFill rotWithShape="1">
                <a:blip r:embed="rId8"/>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029200" y="3289231"/>
                <a:ext cx="5846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1</m:t>
                          </m:r>
                        </m:sub>
                      </m:sSub>
                    </m:oMath>
                  </m:oMathPara>
                </a14:m>
                <a:endParaRPr lang="en-US" sz="2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5029200" y="3289231"/>
                <a:ext cx="584647" cy="461665"/>
              </a:xfrm>
              <a:prstGeom prst="rect">
                <a:avLst/>
              </a:prstGeom>
              <a:blipFill rotWithShape="1">
                <a:blip r:embed="rId9"/>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953000" y="4133149"/>
                <a:ext cx="59176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2</m:t>
                          </m:r>
                        </m:sub>
                      </m:sSub>
                    </m:oMath>
                  </m:oMathPara>
                </a14:m>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953000" y="4133149"/>
                <a:ext cx="591765" cy="461665"/>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5029200" y="5172925"/>
                <a:ext cx="5917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3</m:t>
                          </m:r>
                        </m:sub>
                      </m:sSub>
                    </m:oMath>
                  </m:oMathPara>
                </a14:m>
                <a:endParaRPr lang="en-US" sz="2400" dirty="0"/>
              </a:p>
            </p:txBody>
          </p:sp>
        </mc:Choice>
        <mc:Fallback xmlns="">
          <p:sp>
            <p:nvSpPr>
              <p:cNvPr id="22" name="Rectangle 21"/>
              <p:cNvSpPr>
                <a:spLocks noRot="1" noChangeAspect="1" noMove="1" noResize="1" noEditPoints="1" noAdjustHandles="1" noChangeArrowheads="1" noChangeShapeType="1" noTextEdit="1"/>
              </p:cNvSpPr>
              <p:nvPr/>
            </p:nvSpPr>
            <p:spPr>
              <a:xfrm>
                <a:off x="5029200" y="5172925"/>
                <a:ext cx="591765" cy="461665"/>
              </a:xfrm>
              <a:prstGeom prst="rect">
                <a:avLst/>
              </a:prstGeom>
              <a:blipFill rotWithShape="1">
                <a:blip r:embed="rId11"/>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5029200" y="6015335"/>
                <a:ext cx="5917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4</m:t>
                          </m:r>
                        </m:sub>
                      </m:sSub>
                    </m:oMath>
                  </m:oMathPara>
                </a14:m>
                <a:endParaRPr lang="en-US" sz="2400" dirty="0"/>
              </a:p>
            </p:txBody>
          </p:sp>
        </mc:Choice>
        <mc:Fallback xmlns="">
          <p:sp>
            <p:nvSpPr>
              <p:cNvPr id="23" name="Rectangle 22"/>
              <p:cNvSpPr>
                <a:spLocks noRot="1" noChangeAspect="1" noMove="1" noResize="1" noEditPoints="1" noAdjustHandles="1" noChangeArrowheads="1" noChangeShapeType="1" noTextEdit="1"/>
              </p:cNvSpPr>
              <p:nvPr/>
            </p:nvSpPr>
            <p:spPr>
              <a:xfrm>
                <a:off x="5029200" y="6015335"/>
                <a:ext cx="591765" cy="461665"/>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257548" y="3254517"/>
                <a:ext cx="5842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1</m:t>
                          </m:r>
                        </m:sub>
                      </m:sSub>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3257548" y="3254517"/>
                <a:ext cx="584263" cy="461665"/>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229295" y="4098435"/>
                <a:ext cx="5913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2</m:t>
                          </m:r>
                        </m:sub>
                      </m:sSub>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3229295" y="4098435"/>
                <a:ext cx="591379" cy="461665"/>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3252227" y="5138211"/>
                <a:ext cx="5913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3</m:t>
                          </m:r>
                        </m:sub>
                      </m:sSub>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3252227" y="5138211"/>
                <a:ext cx="591379" cy="461665"/>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3257549" y="5980621"/>
                <a:ext cx="5913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4</m:t>
                          </m:r>
                        </m:sub>
                      </m:sSub>
                    </m:oMath>
                  </m:oMathPara>
                </a14:m>
                <a:endParaRPr lang="en-US" sz="2400" dirty="0"/>
              </a:p>
            </p:txBody>
          </p:sp>
        </mc:Choice>
        <mc:Fallback xmlns="">
          <p:sp>
            <p:nvSpPr>
              <p:cNvPr id="27" name="Rectangle 26"/>
              <p:cNvSpPr>
                <a:spLocks noRot="1" noChangeAspect="1" noMove="1" noResize="1" noEditPoints="1" noAdjustHandles="1" noChangeArrowheads="1" noChangeShapeType="1" noTextEdit="1"/>
              </p:cNvSpPr>
              <p:nvPr/>
            </p:nvSpPr>
            <p:spPr>
              <a:xfrm>
                <a:off x="3257549" y="5980621"/>
                <a:ext cx="591379" cy="461665"/>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334693" y="3365431"/>
                <a:ext cx="5842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1</m:t>
                          </m:r>
                        </m:sub>
                      </m:sSub>
                    </m:oMath>
                  </m:oMathPara>
                </a14:m>
                <a:endParaRPr lang="en-US" sz="2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8334693" y="3365431"/>
                <a:ext cx="584263" cy="461665"/>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8306440" y="4209349"/>
                <a:ext cx="5913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2</m:t>
                          </m:r>
                        </m:sub>
                      </m:sSub>
                    </m:oMath>
                  </m:oMathPara>
                </a14:m>
                <a:endParaRPr lang="en-US" sz="2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8306440" y="4209349"/>
                <a:ext cx="591379" cy="461665"/>
              </a:xfrm>
              <a:prstGeom prst="rect">
                <a:avLst/>
              </a:prstGeom>
              <a:blipFill rotWithShape="1">
                <a:blip r:embed="rId18"/>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8329372" y="5249125"/>
                <a:ext cx="5913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3</m:t>
                          </m:r>
                        </m:sub>
                      </m:sSub>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8329372" y="5249125"/>
                <a:ext cx="591379" cy="461665"/>
              </a:xfrm>
              <a:prstGeom prst="rect">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8334693" y="6091535"/>
                <a:ext cx="5913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4</m:t>
                          </m:r>
                        </m:sub>
                      </m:sSub>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8334693" y="6091535"/>
                <a:ext cx="591379" cy="461665"/>
              </a:xfrm>
              <a:prstGeom prst="rect">
                <a:avLst/>
              </a:prstGeom>
              <a:blipFill rotWithShape="1">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6424460" y="3483390"/>
                <a:ext cx="95994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𝑑</m:t>
                          </m:r>
                        </m:e>
                        <m:sub>
                          <m:r>
                            <a:rPr lang="en-US" sz="2400" b="0" i="1" smtClean="0">
                              <a:latin typeface="Cambria Math"/>
                            </a:rPr>
                            <m:t>2</m:t>
                          </m:r>
                        </m:sub>
                        <m:sup>
                          <m:r>
                            <a:rPr lang="en-US" sz="2400" b="0" i="1" smtClean="0">
                              <a:latin typeface="Cambria Math"/>
                            </a:rPr>
                            <m:t>∗</m:t>
                          </m:r>
                        </m:sup>
                      </m:sSubSup>
                      <m:r>
                        <a:rPr lang="en-US" sz="2400" b="0" i="1" smtClean="0">
                          <a:latin typeface="Cambria Math"/>
                        </a:rPr>
                        <m:t>(</m:t>
                      </m:r>
                      <m:r>
                        <a:rPr lang="en-US" sz="2400" b="0" i="1" smtClean="0">
                          <a:latin typeface="Cambria Math"/>
                        </a:rPr>
                        <m:t>𝑡</m:t>
                      </m:r>
                      <m:r>
                        <a:rPr lang="en-US" sz="2400" b="0" i="1" smtClean="0">
                          <a:latin typeface="Cambria Math"/>
                        </a:rPr>
                        <m:t>)</m:t>
                      </m:r>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6424460" y="3483390"/>
                <a:ext cx="959943" cy="461665"/>
              </a:xfrm>
              <a:prstGeom prst="rect">
                <a:avLst/>
              </a:prstGeom>
              <a:blipFill rotWithShape="1">
                <a:blip r:embed="rId21"/>
                <a:stretch>
                  <a:fillRect r="-127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475507" y="4447830"/>
                <a:ext cx="95282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𝑑</m:t>
                          </m:r>
                        </m:e>
                        <m:sub>
                          <m:r>
                            <a:rPr lang="en-US" sz="2400" b="0" i="1" smtClean="0">
                              <a:latin typeface="Cambria Math"/>
                            </a:rPr>
                            <m:t>1</m:t>
                          </m:r>
                        </m:sub>
                        <m:sup>
                          <m:r>
                            <a:rPr lang="en-US" sz="2400" b="0" i="1" smtClean="0">
                              <a:latin typeface="Cambria Math"/>
                            </a:rPr>
                            <m:t>∗</m:t>
                          </m:r>
                        </m:sup>
                      </m:sSubSup>
                      <m:r>
                        <a:rPr lang="en-US" sz="2400" b="0" i="1" smtClean="0">
                          <a:latin typeface="Cambria Math"/>
                        </a:rPr>
                        <m:t>(</m:t>
                      </m:r>
                      <m:r>
                        <a:rPr lang="en-US" sz="2400" b="0" i="1" smtClean="0">
                          <a:latin typeface="Cambria Math"/>
                        </a:rPr>
                        <m:t>𝑡</m:t>
                      </m:r>
                      <m:r>
                        <a:rPr lang="en-US" sz="2400" b="0" i="1" smtClean="0">
                          <a:latin typeface="Cambria Math"/>
                        </a:rPr>
                        <m:t>)</m:t>
                      </m:r>
                    </m:oMath>
                  </m:oMathPara>
                </a14:m>
                <a:endParaRPr 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6475507" y="4447830"/>
                <a:ext cx="952825" cy="461665"/>
              </a:xfrm>
              <a:prstGeom prst="rect">
                <a:avLst/>
              </a:prstGeom>
              <a:blipFill rotWithShape="1">
                <a:blip r:embed="rId22"/>
                <a:stretch>
                  <a:fillRect r="-127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7237510" y="4988259"/>
                <a:ext cx="95994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𝑑</m:t>
                          </m:r>
                        </m:e>
                        <m:sub>
                          <m:r>
                            <a:rPr lang="en-US" sz="2400" b="0" i="1" smtClean="0">
                              <a:latin typeface="Cambria Math"/>
                            </a:rPr>
                            <m:t>3</m:t>
                          </m:r>
                        </m:sub>
                        <m:sup>
                          <m:r>
                            <a:rPr lang="en-US" sz="2400" b="0" i="1" smtClean="0">
                              <a:latin typeface="Cambria Math"/>
                            </a:rPr>
                            <m:t>∗</m:t>
                          </m:r>
                        </m:sup>
                      </m:sSubSup>
                      <m:r>
                        <a:rPr lang="en-US" sz="2400" b="0" i="1" smtClean="0">
                          <a:latin typeface="Cambria Math"/>
                        </a:rPr>
                        <m:t>(</m:t>
                      </m:r>
                      <m:r>
                        <a:rPr lang="en-US" sz="2400" b="0" i="1" smtClean="0">
                          <a:latin typeface="Cambria Math"/>
                        </a:rPr>
                        <m:t>𝑡</m:t>
                      </m:r>
                      <m:r>
                        <a:rPr lang="en-US" sz="2400" b="0" i="1" smtClean="0">
                          <a:latin typeface="Cambria Math"/>
                        </a:rPr>
                        <m:t>)</m:t>
                      </m:r>
                    </m:oMath>
                  </m:oMathPara>
                </a14:m>
                <a:endParaRPr lang="en-US" sz="2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7237510" y="4988259"/>
                <a:ext cx="959943" cy="461665"/>
              </a:xfrm>
              <a:prstGeom prst="rect">
                <a:avLst/>
              </a:prstGeom>
              <a:blipFill rotWithShape="1">
                <a:blip r:embed="rId23"/>
                <a:stretch>
                  <a:fillRect r="-126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977995" y="5722203"/>
                <a:ext cx="95994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𝑑</m:t>
                          </m:r>
                        </m:e>
                        <m:sub>
                          <m:r>
                            <a:rPr lang="en-US" sz="2400" b="0" i="1" smtClean="0">
                              <a:latin typeface="Cambria Math"/>
                            </a:rPr>
                            <m:t>4</m:t>
                          </m:r>
                        </m:sub>
                        <m:sup>
                          <m:r>
                            <a:rPr lang="en-US" sz="2400" b="0" i="1" smtClean="0">
                              <a:latin typeface="Cambria Math"/>
                            </a:rPr>
                            <m:t>∗</m:t>
                          </m:r>
                        </m:sup>
                      </m:sSubSup>
                      <m:r>
                        <a:rPr lang="en-US" sz="2400" b="0" i="1" smtClean="0">
                          <a:latin typeface="Cambria Math"/>
                        </a:rPr>
                        <m:t>(</m:t>
                      </m:r>
                      <m:r>
                        <a:rPr lang="en-US" sz="2400" b="0" i="1" smtClean="0">
                          <a:latin typeface="Cambria Math"/>
                        </a:rPr>
                        <m:t>𝑡</m:t>
                      </m:r>
                      <m:r>
                        <a:rPr lang="en-US" sz="2400" b="0" i="1" smtClean="0">
                          <a:latin typeface="Cambria Math"/>
                        </a:rPr>
                        <m:t>)</m:t>
                      </m:r>
                    </m:oMath>
                  </m:oMathPara>
                </a14:m>
                <a:endParaRPr lang="en-US" sz="2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6977995" y="5722203"/>
                <a:ext cx="959943" cy="461665"/>
              </a:xfrm>
              <a:prstGeom prst="rect">
                <a:avLst/>
              </a:prstGeom>
              <a:blipFill rotWithShape="1">
                <a:blip r:embed="rId24"/>
                <a:stretch>
                  <a:fillRect r="-1274" b="-18667"/>
                </a:stretch>
              </a:blipFill>
            </p:spPr>
            <p:txBody>
              <a:bodyPr/>
              <a:lstStyle/>
              <a:p>
                <a:r>
                  <a:rPr lang="en-US">
                    <a:noFill/>
                  </a:rPr>
                  <a:t> </a:t>
                </a:r>
              </a:p>
            </p:txBody>
          </p:sp>
        </mc:Fallback>
      </mc:AlternateContent>
      <p:sp>
        <p:nvSpPr>
          <p:cNvPr id="36" name="6-Point Star 35"/>
          <p:cNvSpPr/>
          <p:nvPr/>
        </p:nvSpPr>
        <p:spPr>
          <a:xfrm>
            <a:off x="3048639" y="6045153"/>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Plus 36"/>
          <p:cNvSpPr/>
          <p:nvPr/>
        </p:nvSpPr>
        <p:spPr>
          <a:xfrm>
            <a:off x="367270" y="6045153"/>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38" name="6-Point Star 37"/>
          <p:cNvSpPr/>
          <p:nvPr/>
        </p:nvSpPr>
        <p:spPr>
          <a:xfrm>
            <a:off x="3048639" y="5165467"/>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9" name="Plus 38"/>
          <p:cNvSpPr/>
          <p:nvPr/>
        </p:nvSpPr>
        <p:spPr>
          <a:xfrm>
            <a:off x="367270" y="5165467"/>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40" name="6-Point Star 39"/>
          <p:cNvSpPr/>
          <p:nvPr/>
        </p:nvSpPr>
        <p:spPr>
          <a:xfrm>
            <a:off x="3052395" y="4204244"/>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Plus 40"/>
          <p:cNvSpPr/>
          <p:nvPr/>
        </p:nvSpPr>
        <p:spPr>
          <a:xfrm>
            <a:off x="371026" y="4204244"/>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42" name="6-Point Star 41"/>
          <p:cNvSpPr/>
          <p:nvPr/>
        </p:nvSpPr>
        <p:spPr>
          <a:xfrm>
            <a:off x="3053048" y="3322097"/>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Plus 42"/>
          <p:cNvSpPr/>
          <p:nvPr/>
        </p:nvSpPr>
        <p:spPr>
          <a:xfrm>
            <a:off x="371679" y="3322097"/>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44" name="6-Point Star 43"/>
          <p:cNvSpPr/>
          <p:nvPr/>
        </p:nvSpPr>
        <p:spPr>
          <a:xfrm>
            <a:off x="8106036" y="6104993"/>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5" name="Plus 44"/>
          <p:cNvSpPr/>
          <p:nvPr/>
        </p:nvSpPr>
        <p:spPr>
          <a:xfrm>
            <a:off x="5424667" y="6104993"/>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46" name="6-Point Star 45"/>
          <p:cNvSpPr/>
          <p:nvPr/>
        </p:nvSpPr>
        <p:spPr>
          <a:xfrm>
            <a:off x="8106036" y="5225307"/>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7" name="Plus 46"/>
          <p:cNvSpPr/>
          <p:nvPr/>
        </p:nvSpPr>
        <p:spPr>
          <a:xfrm>
            <a:off x="5424667" y="5225307"/>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48" name="6-Point Star 47"/>
          <p:cNvSpPr/>
          <p:nvPr/>
        </p:nvSpPr>
        <p:spPr>
          <a:xfrm>
            <a:off x="8109792" y="4264084"/>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 name="Plus 48"/>
          <p:cNvSpPr/>
          <p:nvPr/>
        </p:nvSpPr>
        <p:spPr>
          <a:xfrm>
            <a:off x="5428423" y="4264084"/>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50" name="6-Point Star 49"/>
          <p:cNvSpPr/>
          <p:nvPr/>
        </p:nvSpPr>
        <p:spPr>
          <a:xfrm>
            <a:off x="8110445" y="3381937"/>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Plus 50"/>
          <p:cNvSpPr/>
          <p:nvPr/>
        </p:nvSpPr>
        <p:spPr>
          <a:xfrm>
            <a:off x="5429076" y="3381937"/>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52" name="Right Arrow 51"/>
          <p:cNvSpPr/>
          <p:nvPr/>
        </p:nvSpPr>
        <p:spPr>
          <a:xfrm>
            <a:off x="3986179" y="4980801"/>
            <a:ext cx="967460" cy="18466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a:p>
        </p:txBody>
      </p:sp>
      <p:sp>
        <p:nvSpPr>
          <p:cNvPr id="53" name="TextBox 52"/>
          <p:cNvSpPr txBox="1"/>
          <p:nvPr/>
        </p:nvSpPr>
        <p:spPr>
          <a:xfrm>
            <a:off x="990600" y="1676400"/>
            <a:ext cx="624691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919272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reach-avoid slices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1218570"/>
            <a:ext cx="7592599" cy="563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F540F1F0-DFD0-43E9-B762-BAD634239193}" type="slidenum">
              <a:rPr lang="en-US" smtClean="0"/>
              <a:t>25</a:t>
            </a:fld>
            <a:endParaRPr lang="en-US"/>
          </a:p>
        </p:txBody>
      </p:sp>
    </p:spTree>
    <p:extLst>
      <p:ext uri="{BB962C8B-B14F-4D97-AF65-F5344CB8AC3E}">
        <p14:creationId xmlns:p14="http://schemas.microsoft.com/office/powerpoint/2010/main" val="2288981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Maximum Matching</a:t>
            </a:r>
            <a:endParaRPr lang="en-US" dirty="0"/>
          </a:p>
        </p:txBody>
      </p:sp>
      <p:sp>
        <p:nvSpPr>
          <p:cNvPr id="3" name="Slide Number Placeholder 2"/>
          <p:cNvSpPr>
            <a:spLocks noGrp="1"/>
          </p:cNvSpPr>
          <p:nvPr>
            <p:ph type="sldNum" sz="quarter" idx="12"/>
          </p:nvPr>
        </p:nvSpPr>
        <p:spPr/>
        <p:txBody>
          <a:bodyPr/>
          <a:lstStyle/>
          <a:p>
            <a:fld id="{F540F1F0-DFD0-43E9-B762-BAD634239193}" type="slidenum">
              <a:rPr lang="en-US" smtClean="0"/>
              <a:t>26</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1524000"/>
            <a:ext cx="72104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29052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solidFill>
                      <a:schemeClr val="bg1">
                        <a:lumMod val="65000"/>
                      </a:schemeClr>
                    </a:solidFill>
                  </a:rPr>
                  <a:t>Set of initial conditions from which the attacker guaranteed to win after time </a:t>
                </a:r>
                <a14:m>
                  <m:oMath xmlns:m="http://schemas.openxmlformats.org/officeDocument/2006/math">
                    <m:r>
                      <a:rPr lang="en-US" b="0" i="1">
                        <a:solidFill>
                          <a:schemeClr val="bg1">
                            <a:lumMod val="65000"/>
                          </a:schemeClr>
                        </a:solidFill>
                        <a:latin typeface="Cambria Math"/>
                      </a:rPr>
                      <m:t>𝑇</m:t>
                    </m:r>
                  </m:oMath>
                </a14:m>
                <a:r>
                  <a:rPr lang="en-US" dirty="0">
                    <a:solidFill>
                      <a:schemeClr val="bg1">
                        <a:lumMod val="65000"/>
                      </a:schemeClr>
                    </a:solidFill>
                  </a:rPr>
                  <a:t>:</a:t>
                </a:r>
              </a:p>
              <a:p>
                <a:pPr marL="0" indent="0">
                  <a:buNone/>
                </a:pPr>
                <a14:m>
                  <m:oMathPara xmlns:m="http://schemas.openxmlformats.org/officeDocument/2006/math">
                    <m:oMathParaPr>
                      <m:jc m:val="centerGroup"/>
                    </m:oMathParaPr>
                    <m:oMath xmlns:m="http://schemas.openxmlformats.org/officeDocument/2006/math">
                      <m:r>
                        <a:rPr lang="en-US" b="0" i="1">
                          <a:solidFill>
                            <a:schemeClr val="bg1">
                              <a:lumMod val="65000"/>
                            </a:schemeClr>
                          </a:solidFill>
                          <a:latin typeface="Cambria Math"/>
                        </a:rPr>
                        <m:t>ℛ</m:t>
                      </m:r>
                      <m:sSub>
                        <m:sSubPr>
                          <m:ctrlPr>
                            <a:rPr lang="en-US" i="1">
                              <a:solidFill>
                                <a:schemeClr val="bg1">
                                  <a:lumMod val="65000"/>
                                </a:schemeClr>
                              </a:solidFill>
                              <a:latin typeface="Cambria Math"/>
                            </a:rPr>
                          </m:ctrlPr>
                        </m:sSubPr>
                        <m:e>
                          <m:r>
                            <a:rPr lang="en-US" b="0" i="1">
                              <a:solidFill>
                                <a:schemeClr val="bg1">
                                  <a:lumMod val="65000"/>
                                </a:schemeClr>
                              </a:solidFill>
                              <a:latin typeface="Cambria Math"/>
                            </a:rPr>
                            <m:t>𝒜</m:t>
                          </m:r>
                        </m:e>
                        <m:sub>
                          <m:r>
                            <a:rPr lang="en-US" b="0" i="1">
                              <a:solidFill>
                                <a:schemeClr val="bg1">
                                  <a:lumMod val="65000"/>
                                </a:schemeClr>
                              </a:solidFill>
                              <a:latin typeface="Cambria Math"/>
                            </a:rPr>
                            <m:t>𝑇</m:t>
                          </m:r>
                        </m:sub>
                      </m:sSub>
                      <m:d>
                        <m:dPr>
                          <m:ctrlPr>
                            <a:rPr lang="en-US" i="1">
                              <a:solidFill>
                                <a:schemeClr val="bg1">
                                  <a:lumMod val="65000"/>
                                </a:schemeClr>
                              </a:solidFill>
                              <a:latin typeface="Cambria Math"/>
                            </a:rPr>
                          </m:ctrlPr>
                        </m:dPr>
                        <m:e>
                          <m:r>
                            <a:rPr lang="en-US" b="0" i="1">
                              <a:solidFill>
                                <a:schemeClr val="bg1">
                                  <a:lumMod val="65000"/>
                                </a:schemeClr>
                              </a:solidFill>
                              <a:latin typeface="Cambria Math"/>
                            </a:rPr>
                            <m:t>𝑅</m:t>
                          </m:r>
                          <m:r>
                            <a:rPr lang="en-US" b="0" i="1">
                              <a:solidFill>
                                <a:schemeClr val="bg1">
                                  <a:lumMod val="65000"/>
                                </a:schemeClr>
                              </a:solidFill>
                              <a:latin typeface="Cambria Math"/>
                            </a:rPr>
                            <m:t>,</m:t>
                          </m:r>
                          <m:r>
                            <a:rPr lang="en-US" b="0" i="1">
                              <a:solidFill>
                                <a:schemeClr val="bg1">
                                  <a:lumMod val="65000"/>
                                </a:schemeClr>
                              </a:solidFill>
                              <a:latin typeface="Cambria Math"/>
                            </a:rPr>
                            <m:t>𝐴</m:t>
                          </m:r>
                        </m:e>
                      </m:d>
                      <m:r>
                        <a:rPr lang="en-US" b="0" i="1">
                          <a:solidFill>
                            <a:schemeClr val="bg1">
                              <a:lumMod val="65000"/>
                            </a:schemeClr>
                          </a:solidFill>
                          <a:latin typeface="Cambria Math"/>
                        </a:rPr>
                        <m:t>=</m:t>
                      </m:r>
                      <m:d>
                        <m:dPr>
                          <m:begChr m:val="{"/>
                          <m:endChr m:val="}"/>
                          <m:ctrlPr>
                            <a:rPr lang="en-US" i="1">
                              <a:solidFill>
                                <a:schemeClr val="bg1">
                                  <a:lumMod val="65000"/>
                                </a:schemeClr>
                              </a:solidFill>
                              <a:latin typeface="Cambria Math"/>
                            </a:rPr>
                          </m:ctrlPr>
                        </m:dPr>
                        <m:e>
                          <m:r>
                            <a:rPr lang="en-US" b="0" i="1">
                              <a:solidFill>
                                <a:schemeClr val="bg1">
                                  <a:lumMod val="65000"/>
                                </a:schemeClr>
                              </a:solidFill>
                              <a:latin typeface="Cambria Math"/>
                            </a:rPr>
                            <m:t>𝑥</m:t>
                          </m:r>
                          <m:r>
                            <a:rPr lang="en-US" b="0" i="1">
                              <a:solidFill>
                                <a:schemeClr val="bg1">
                                  <a:lumMod val="65000"/>
                                </a:schemeClr>
                              </a:solidFill>
                              <a:latin typeface="Cambria Math"/>
                            </a:rPr>
                            <m:t>∈</m:t>
                          </m:r>
                          <m:sSup>
                            <m:sSupPr>
                              <m:ctrlPr>
                                <a:rPr lang="en-US" i="1">
                                  <a:solidFill>
                                    <a:schemeClr val="bg1">
                                      <a:lumMod val="65000"/>
                                    </a:schemeClr>
                                  </a:solidFill>
                                  <a:latin typeface="Cambria Math"/>
                                </a:rPr>
                              </m:ctrlPr>
                            </m:sSupPr>
                            <m:e>
                              <m:r>
                                <a:rPr lang="en-US" b="0" i="1">
                                  <a:solidFill>
                                    <a:schemeClr val="bg1">
                                      <a:lumMod val="65000"/>
                                    </a:schemeClr>
                                  </a:solidFill>
                                  <a:latin typeface="Cambria Math"/>
                                </a:rPr>
                                <m:t>ℝ</m:t>
                              </m:r>
                            </m:e>
                            <m:sup>
                              <m:r>
                                <a:rPr lang="en-US" b="0" i="1">
                                  <a:solidFill>
                                    <a:schemeClr val="bg1">
                                      <a:lumMod val="65000"/>
                                    </a:schemeClr>
                                  </a:solidFill>
                                  <a:latin typeface="Cambria Math"/>
                                </a:rPr>
                                <m:t>4</m:t>
                              </m:r>
                            </m:sup>
                          </m:sSup>
                          <m:r>
                            <a:rPr lang="en-US" b="0" i="1">
                              <a:solidFill>
                                <a:schemeClr val="bg1">
                                  <a:lumMod val="65000"/>
                                </a:schemeClr>
                              </a:solidFill>
                              <a:latin typeface="Cambria Math"/>
                            </a:rPr>
                            <m:t>:</m:t>
                          </m:r>
                          <m:r>
                            <m:rPr>
                              <m:sty m:val="p"/>
                            </m:rPr>
                            <a:rPr lang="en-US" b="0" i="1" smtClean="0">
                              <a:solidFill>
                                <a:schemeClr val="bg1">
                                  <a:lumMod val="65000"/>
                                </a:schemeClr>
                              </a:solidFill>
                              <a:latin typeface="Cambria Math"/>
                            </a:rPr>
                            <m:t>Φ</m:t>
                          </m:r>
                          <m:d>
                            <m:dPr>
                              <m:ctrlPr>
                                <a:rPr lang="en-US" i="1">
                                  <a:solidFill>
                                    <a:schemeClr val="bg1">
                                      <a:lumMod val="65000"/>
                                    </a:schemeClr>
                                  </a:solidFill>
                                  <a:latin typeface="Cambria Math"/>
                                </a:rPr>
                              </m:ctrlPr>
                            </m:dPr>
                            <m:e>
                              <m:r>
                                <a:rPr lang="en-US" b="0" i="1">
                                  <a:solidFill>
                                    <a:schemeClr val="bg1">
                                      <a:lumMod val="65000"/>
                                    </a:schemeClr>
                                  </a:solidFill>
                                  <a:latin typeface="Cambria Math"/>
                                </a:rPr>
                                <m:t>𝑥</m:t>
                              </m:r>
                              <m:r>
                                <a:rPr lang="en-US" b="0" i="1">
                                  <a:solidFill>
                                    <a:schemeClr val="bg1">
                                      <a:lumMod val="65000"/>
                                    </a:schemeClr>
                                  </a:solidFill>
                                  <a:latin typeface="Cambria Math"/>
                                </a:rPr>
                                <m:t>,−</m:t>
                              </m:r>
                              <m:r>
                                <a:rPr lang="en-US" b="0" i="1">
                                  <a:solidFill>
                                    <a:schemeClr val="bg1">
                                      <a:lumMod val="65000"/>
                                    </a:schemeClr>
                                  </a:solidFill>
                                  <a:latin typeface="Cambria Math"/>
                                </a:rPr>
                                <m:t>𝑇</m:t>
                              </m:r>
                            </m:e>
                          </m:d>
                          <m:r>
                            <a:rPr lang="en-US" b="0" i="1">
                              <a:solidFill>
                                <a:schemeClr val="bg1">
                                  <a:lumMod val="65000"/>
                                </a:schemeClr>
                              </a:solidFill>
                              <a:latin typeface="Cambria Math"/>
                            </a:rPr>
                            <m:t>≤0</m:t>
                          </m:r>
                        </m:e>
                      </m:d>
                    </m:oMath>
                  </m:oMathPara>
                </a14:m>
                <a:endParaRPr lang="en-US" i="1" dirty="0">
                  <a:solidFill>
                    <a:schemeClr val="bg1">
                      <a:lumMod val="65000"/>
                    </a:schemeClr>
                  </a:solidFill>
                </a:endParaRPr>
              </a:p>
              <a:p>
                <a:endParaRPr lang="en-US" dirty="0" smtClean="0">
                  <a:solidFill>
                    <a:schemeClr val="bg1">
                      <a:lumMod val="65000"/>
                    </a:schemeClr>
                  </a:solidFill>
                </a:endParaRPr>
              </a:p>
              <a:p>
                <a:r>
                  <a:rPr lang="en-US" dirty="0" smtClean="0">
                    <a:solidFill>
                      <a:schemeClr val="bg1">
                        <a:lumMod val="65000"/>
                      </a:schemeClr>
                    </a:solidFill>
                  </a:rPr>
                  <a:t>Reach-avoid </a:t>
                </a:r>
                <a:r>
                  <a:rPr lang="en-US" dirty="0">
                    <a:solidFill>
                      <a:schemeClr val="bg1">
                        <a:lumMod val="65000"/>
                      </a:schemeClr>
                    </a:solidFill>
                  </a:rPr>
                  <a:t>set</a:t>
                </a:r>
                <a:r>
                  <a:rPr lang="en-US" dirty="0" smtClean="0">
                    <a:solidFill>
                      <a:schemeClr val="bg1">
                        <a:lumMod val="65000"/>
                      </a:schemeClr>
                    </a:solidFill>
                  </a:rPr>
                  <a:t>: </a:t>
                </a:r>
                <a14:m>
                  <m:oMath xmlns:m="http://schemas.openxmlformats.org/officeDocument/2006/math">
                    <m:r>
                      <a:rPr lang="en-US" b="0" i="1">
                        <a:solidFill>
                          <a:schemeClr val="bg1">
                            <a:lumMod val="65000"/>
                          </a:schemeClr>
                        </a:solidFill>
                        <a:latin typeface="Cambria Math"/>
                      </a:rPr>
                      <m:t>𝑇</m:t>
                    </m:r>
                    <m:r>
                      <a:rPr lang="en-US" b="0" i="1">
                        <a:solidFill>
                          <a:schemeClr val="bg1">
                            <a:lumMod val="65000"/>
                          </a:schemeClr>
                        </a:solidFill>
                        <a:latin typeface="Cambria Math"/>
                      </a:rPr>
                      <m:t>→∞⇒</m:t>
                    </m:r>
                    <m:r>
                      <a:rPr lang="en-US" b="0" i="1">
                        <a:solidFill>
                          <a:schemeClr val="bg1">
                            <a:lumMod val="65000"/>
                          </a:schemeClr>
                        </a:solidFill>
                        <a:latin typeface="Cambria Math"/>
                      </a:rPr>
                      <m:t>ℛ</m:t>
                    </m:r>
                    <m:sSub>
                      <m:sSubPr>
                        <m:ctrlPr>
                          <a:rPr lang="en-US" i="1">
                            <a:solidFill>
                              <a:schemeClr val="bg1">
                                <a:lumMod val="65000"/>
                              </a:schemeClr>
                            </a:solidFill>
                            <a:latin typeface="Cambria Math"/>
                          </a:rPr>
                        </m:ctrlPr>
                      </m:sSubPr>
                      <m:e>
                        <m:r>
                          <a:rPr lang="en-US" b="0" i="1">
                            <a:solidFill>
                              <a:schemeClr val="bg1">
                                <a:lumMod val="65000"/>
                              </a:schemeClr>
                            </a:solidFill>
                            <a:latin typeface="Cambria Math"/>
                          </a:rPr>
                          <m:t>𝒜</m:t>
                        </m:r>
                      </m:e>
                      <m:sub>
                        <m:r>
                          <a:rPr lang="en-US" b="0" i="1">
                            <a:solidFill>
                              <a:schemeClr val="bg1">
                                <a:lumMod val="65000"/>
                              </a:schemeClr>
                            </a:solidFill>
                            <a:latin typeface="Cambria Math"/>
                          </a:rPr>
                          <m:t>∞</m:t>
                        </m:r>
                      </m:sub>
                    </m:sSub>
                    <m:d>
                      <m:dPr>
                        <m:ctrlPr>
                          <a:rPr lang="en-US" i="1">
                            <a:solidFill>
                              <a:schemeClr val="bg1">
                                <a:lumMod val="65000"/>
                              </a:schemeClr>
                            </a:solidFill>
                            <a:latin typeface="Cambria Math"/>
                          </a:rPr>
                        </m:ctrlPr>
                      </m:dPr>
                      <m:e>
                        <m:r>
                          <a:rPr lang="en-US" b="0" i="1">
                            <a:solidFill>
                              <a:schemeClr val="bg1">
                                <a:lumMod val="65000"/>
                              </a:schemeClr>
                            </a:solidFill>
                            <a:latin typeface="Cambria Math"/>
                          </a:rPr>
                          <m:t>𝑅</m:t>
                        </m:r>
                        <m:r>
                          <a:rPr lang="en-US" b="0" i="1">
                            <a:solidFill>
                              <a:schemeClr val="bg1">
                                <a:lumMod val="65000"/>
                              </a:schemeClr>
                            </a:solidFill>
                            <a:latin typeface="Cambria Math"/>
                          </a:rPr>
                          <m:t>,</m:t>
                        </m:r>
                        <m:r>
                          <a:rPr lang="en-US" b="0" i="1">
                            <a:solidFill>
                              <a:schemeClr val="bg1">
                                <a:lumMod val="65000"/>
                              </a:schemeClr>
                            </a:solidFill>
                            <a:latin typeface="Cambria Math"/>
                          </a:rPr>
                          <m:t>𝐴</m:t>
                        </m:r>
                      </m:e>
                    </m:d>
                  </m:oMath>
                </a14:m>
                <a:endParaRPr lang="en-US" dirty="0" smtClean="0"/>
              </a:p>
              <a:p>
                <a:endParaRPr lang="en-US" dirty="0" smtClean="0"/>
              </a:p>
              <a:p>
                <a:r>
                  <a:rPr lang="en-US" dirty="0" smtClean="0"/>
                  <a:t>Level </a:t>
                </a:r>
                <a:r>
                  <a:rPr lang="en-US" dirty="0"/>
                  <a:t>set representation: </a:t>
                </a:r>
                <a14:m>
                  <m:oMath xmlns:m="http://schemas.openxmlformats.org/officeDocument/2006/math">
                    <m:sSub>
                      <m:sSubPr>
                        <m:ctrlPr>
                          <a:rPr lang="en-US" i="1">
                            <a:latin typeface="Cambria Math"/>
                          </a:rPr>
                        </m:ctrlPr>
                      </m:sSubPr>
                      <m:e>
                        <m:r>
                          <m:rPr>
                            <m:sty m:val="p"/>
                          </m:rPr>
                          <a:rPr lang="en-US" b="0" i="1">
                            <a:latin typeface="Cambria Math"/>
                          </a:rPr>
                          <m:t>Φ</m:t>
                        </m:r>
                      </m:e>
                      <m:sub>
                        <m:r>
                          <a:rPr lang="en-US" b="0" i="1" smtClean="0">
                            <a:latin typeface="Cambria Math"/>
                          </a:rPr>
                          <m:t>∞</m:t>
                        </m:r>
                      </m:sub>
                    </m:sSub>
                    <m:d>
                      <m:dPr>
                        <m:ctrlPr>
                          <a:rPr lang="en-US" i="1">
                            <a:latin typeface="Cambria Math"/>
                          </a:rPr>
                        </m:ctrlPr>
                      </m:dPr>
                      <m:e>
                        <m:r>
                          <a:rPr lang="en-US" b="0" i="1">
                            <a:latin typeface="Cambria Math"/>
                          </a:rPr>
                          <m:t>𝑥</m:t>
                        </m:r>
                      </m:e>
                    </m:d>
                  </m:oMath>
                </a14:m>
                <a:endParaRPr lang="en-US" dirty="0"/>
              </a:p>
              <a:p>
                <a:pPr lvl="1"/>
                <a14:m>
                  <m:oMath xmlns:m="http://schemas.openxmlformats.org/officeDocument/2006/math">
                    <m:r>
                      <a:rPr lang="en-US" b="0" i="1" smtClean="0">
                        <a:latin typeface="Cambria Math"/>
                      </a:rPr>
                      <m:t>𝑥</m:t>
                    </m:r>
                    <m:r>
                      <a:rPr lang="en-US" b="0" i="1" smtClean="0">
                        <a:latin typeface="Cambria Math"/>
                      </a:rPr>
                      <m:t>∈</m:t>
                    </m:r>
                    <m:r>
                      <a:rPr lang="en-US" b="0" i="1">
                        <a:latin typeface="Cambria Math"/>
                      </a:rPr>
                      <m:t>ℛ</m:t>
                    </m:r>
                    <m:sSub>
                      <m:sSubPr>
                        <m:ctrlPr>
                          <a:rPr lang="en-US" i="1">
                            <a:latin typeface="Cambria Math"/>
                          </a:rPr>
                        </m:ctrlPr>
                      </m:sSubPr>
                      <m:e>
                        <m:r>
                          <a:rPr lang="en-US" b="0" i="1">
                            <a:latin typeface="Cambria Math"/>
                          </a:rPr>
                          <m:t>𝒜</m:t>
                        </m:r>
                      </m:e>
                      <m:sub>
                        <m:r>
                          <a:rPr lang="en-US" b="0" i="1">
                            <a:latin typeface="Cambria Math"/>
                          </a:rPr>
                          <m:t>∞</m:t>
                        </m:r>
                      </m:sub>
                    </m:sSub>
                    <m:d>
                      <m:dPr>
                        <m:ctrlPr>
                          <a:rPr lang="en-US" i="1">
                            <a:latin typeface="Cambria Math"/>
                          </a:rPr>
                        </m:ctrlPr>
                      </m:dPr>
                      <m:e>
                        <m:r>
                          <a:rPr lang="en-US" b="0" i="1">
                            <a:latin typeface="Cambria Math"/>
                          </a:rPr>
                          <m:t>𝑅</m:t>
                        </m:r>
                        <m:r>
                          <a:rPr lang="en-US" b="0" i="1">
                            <a:latin typeface="Cambria Math"/>
                          </a:rPr>
                          <m:t>,</m:t>
                        </m:r>
                        <m:r>
                          <a:rPr lang="en-US" b="0" i="1">
                            <a:latin typeface="Cambria Math"/>
                          </a:rPr>
                          <m:t>𝐴</m:t>
                        </m:r>
                      </m:e>
                    </m:d>
                    <m:r>
                      <a:rPr lang="en-US" b="0" i="1" smtClean="0">
                        <a:latin typeface="Cambria Math"/>
                      </a:rPr>
                      <m:t>⇔</m:t>
                    </m:r>
                  </m:oMath>
                </a14:m>
                <a:r>
                  <a:rPr lang="en-US" dirty="0"/>
                  <a:t> </a:t>
                </a:r>
                <a14:m>
                  <m:oMath xmlns:m="http://schemas.openxmlformats.org/officeDocument/2006/math">
                    <m:sSub>
                      <m:sSubPr>
                        <m:ctrlPr>
                          <a:rPr lang="en-US" i="1">
                            <a:latin typeface="Cambria Math"/>
                          </a:rPr>
                        </m:ctrlPr>
                      </m:sSubPr>
                      <m:e>
                        <m:r>
                          <m:rPr>
                            <m:sty m:val="p"/>
                          </m:rPr>
                          <a:rPr lang="en-US" b="0" i="1">
                            <a:latin typeface="Cambria Math"/>
                          </a:rPr>
                          <m:t>Φ</m:t>
                        </m:r>
                      </m:e>
                      <m:sub>
                        <m:r>
                          <a:rPr lang="en-US" b="0" i="1" smtClean="0">
                            <a:latin typeface="Cambria Math"/>
                          </a:rPr>
                          <m:t>∞</m:t>
                        </m:r>
                      </m:sub>
                    </m:sSub>
                    <m:d>
                      <m:dPr>
                        <m:ctrlPr>
                          <a:rPr lang="en-US" i="1">
                            <a:latin typeface="Cambria Math"/>
                          </a:rPr>
                        </m:ctrlPr>
                      </m:dPr>
                      <m:e>
                        <m:r>
                          <a:rPr lang="en-US" b="0" i="1">
                            <a:latin typeface="Cambria Math"/>
                          </a:rPr>
                          <m:t>𝑥</m:t>
                        </m:r>
                      </m:e>
                    </m:d>
                    <m:r>
                      <a:rPr lang="en-US" b="0" i="1" smtClean="0">
                        <a:latin typeface="Cambria Math"/>
                      </a:rPr>
                      <m:t>≤0</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smtClean="0"/>
              <a:t>Solution to the 4D HJI PDE</a:t>
            </a:r>
            <a:endParaRPr lang="en-US" dirty="0"/>
          </a:p>
        </p:txBody>
      </p:sp>
      <p:sp>
        <p:nvSpPr>
          <p:cNvPr id="2" name="Slide Number Placeholder 1"/>
          <p:cNvSpPr>
            <a:spLocks noGrp="1"/>
          </p:cNvSpPr>
          <p:nvPr>
            <p:ph type="sldNum" sz="quarter" idx="12"/>
          </p:nvPr>
        </p:nvSpPr>
        <p:spPr/>
        <p:txBody>
          <a:bodyPr/>
          <a:lstStyle/>
          <a:p>
            <a:fld id="{F540F1F0-DFD0-43E9-B762-BAD634239193}" type="slidenum">
              <a:rPr lang="en-US" smtClean="0"/>
              <a:t>27</a:t>
            </a:fld>
            <a:endParaRPr lang="en-US"/>
          </a:p>
        </p:txBody>
      </p:sp>
    </p:spTree>
    <p:extLst>
      <p:ext uri="{BB962C8B-B14F-4D97-AF65-F5344CB8AC3E}">
        <p14:creationId xmlns:p14="http://schemas.microsoft.com/office/powerpoint/2010/main" val="25475654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94675" cy="564257"/>
          </a:xfrm>
        </p:spPr>
        <p:txBody>
          <a:bodyPr>
            <a:normAutofit fontScale="90000"/>
          </a:bodyPr>
          <a:lstStyle/>
          <a:p>
            <a:r>
              <a:rPr lang="en-US" dirty="0" smtClean="0"/>
              <a:t>Real Time Maximum Matching Update</a:t>
            </a:r>
            <a:endParaRPr lang="en-US" dirty="0"/>
          </a:p>
        </p:txBody>
      </p:sp>
      <p:pic>
        <p:nvPicPr>
          <p:cNvPr id="5" name="OLGameModified_timeVarying1.mp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1295400" y="1295400"/>
            <a:ext cx="6669087" cy="5002212"/>
          </a:xfrm>
        </p:spPr>
      </p:pic>
      <p:sp>
        <p:nvSpPr>
          <p:cNvPr id="3" name="Slide Number Placeholder 2"/>
          <p:cNvSpPr>
            <a:spLocks noGrp="1"/>
          </p:cNvSpPr>
          <p:nvPr>
            <p:ph type="sldNum" sz="quarter" idx="12"/>
          </p:nvPr>
        </p:nvSpPr>
        <p:spPr/>
        <p:txBody>
          <a:bodyPr/>
          <a:lstStyle/>
          <a:p>
            <a:fld id="{F540F1F0-DFD0-43E9-B762-BAD634239193}" type="slidenum">
              <a:rPr lang="en-US" smtClean="0"/>
              <a:t>28</a:t>
            </a:fld>
            <a:endParaRPr lang="en-US"/>
          </a:p>
        </p:txBody>
      </p:sp>
    </p:spTree>
    <p:extLst>
      <p:ext uri="{BB962C8B-B14F-4D97-AF65-F5344CB8AC3E}">
        <p14:creationId xmlns:p14="http://schemas.microsoft.com/office/powerpoint/2010/main" val="174172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457200" lvl="1" indent="-457200">
                  <a:buFont typeface="Arial" panose="020B0604020202020204" pitchFamily="34" charset="0"/>
                  <a:buChar char="•"/>
                </a:pPr>
                <a:r>
                  <a:rPr lang="en-US" sz="3200" dirty="0" smtClean="0"/>
                  <a:t>Maximum matching reduces complexity to obtain a tractable approximation to the multiplayer reach-avoid game</a:t>
                </a:r>
              </a:p>
              <a:p>
                <a:pPr lvl="1"/>
                <a14:m>
                  <m:oMath xmlns:m="http://schemas.openxmlformats.org/officeDocument/2006/math">
                    <m:r>
                      <a:rPr lang="en-US" sz="2600" i="1" dirty="0" smtClean="0">
                        <a:latin typeface="Cambria Math"/>
                      </a:rPr>
                      <m:t>1×4</m:t>
                    </m:r>
                  </m:oMath>
                </a14:m>
                <a:r>
                  <a:rPr lang="en-US" sz="2600" dirty="0" smtClean="0"/>
                  <a:t>𝑁D HJI PDE</a:t>
                </a:r>
                <a:r>
                  <a:rPr lang="en-US" sz="2600" dirty="0" smtClean="0"/>
                  <a:t>:	 </a:t>
                </a:r>
                <a14:m>
                  <m:oMath xmlns:m="http://schemas.openxmlformats.org/officeDocument/2006/math">
                    <m:sSup>
                      <m:sSupPr>
                        <m:ctrlPr>
                          <a:rPr lang="en-US" sz="2600" b="0" i="1" smtClean="0">
                            <a:latin typeface="Cambria Math"/>
                          </a:rPr>
                        </m:ctrlPr>
                      </m:sSupPr>
                      <m:e>
                        <m:r>
                          <a:rPr lang="en-US" sz="2600" b="0" i="1" smtClean="0">
                            <a:latin typeface="Cambria Math"/>
                          </a:rPr>
                          <m:t>𝑘</m:t>
                        </m:r>
                      </m:e>
                      <m:sup>
                        <m:r>
                          <a:rPr lang="en-US" sz="2600" b="0" i="1" smtClean="0">
                            <a:latin typeface="Cambria Math"/>
                          </a:rPr>
                          <m:t>4</m:t>
                        </m:r>
                        <m:r>
                          <a:rPr lang="en-US" sz="2600" b="0" i="1" smtClean="0">
                            <a:latin typeface="Cambria Math"/>
                          </a:rPr>
                          <m:t>𝑁</m:t>
                        </m:r>
                      </m:sup>
                    </m:sSup>
                  </m:oMath>
                </a14:m>
                <a:r>
                  <a:rPr lang="en-US" sz="2600" dirty="0" smtClean="0">
                    <a:sym typeface="Wingdings" panose="05000000000000000000" pitchFamily="2" charset="2"/>
                  </a:rPr>
                  <a:t> grid points, intractable</a:t>
                </a:r>
                <a:endParaRPr lang="en-US" sz="2600" dirty="0">
                  <a:sym typeface="Wingdings" panose="05000000000000000000" pitchFamily="2" charset="2"/>
                </a:endParaRPr>
              </a:p>
              <a:p>
                <a:pPr lvl="1"/>
                <a14:m>
                  <m:oMath xmlns:m="http://schemas.openxmlformats.org/officeDocument/2006/math">
                    <m:sSup>
                      <m:sSupPr>
                        <m:ctrlPr>
                          <a:rPr lang="en-US" sz="2600" b="0" i="1" smtClean="0">
                            <a:latin typeface="Cambria Math"/>
                          </a:rPr>
                        </m:ctrlPr>
                      </m:sSupPr>
                      <m:e>
                        <m:r>
                          <a:rPr lang="en-US" sz="2600" b="0" i="1" smtClean="0">
                            <a:latin typeface="Cambria Math"/>
                          </a:rPr>
                          <m:t>𝑁</m:t>
                        </m:r>
                      </m:e>
                      <m:sup>
                        <m:r>
                          <a:rPr lang="en-US" sz="2600" b="0" i="1" smtClean="0">
                            <a:latin typeface="Cambria Math"/>
                          </a:rPr>
                          <m:t>2</m:t>
                        </m:r>
                      </m:sup>
                    </m:sSup>
                    <m:r>
                      <a:rPr lang="en-US" sz="2600" b="0" i="1" smtClean="0">
                        <a:latin typeface="Cambria Math"/>
                      </a:rPr>
                      <m:t>×</m:t>
                    </m:r>
                    <m:r>
                      <a:rPr lang="en-US" sz="2600" i="1" dirty="0" smtClean="0">
                        <a:latin typeface="Cambria Math"/>
                      </a:rPr>
                      <m:t>4</m:t>
                    </m:r>
                  </m:oMath>
                </a14:m>
                <a:r>
                  <a:rPr lang="en-US" sz="2600" dirty="0" smtClean="0"/>
                  <a:t>D HJI PDE: </a:t>
                </a:r>
                <a:r>
                  <a:rPr lang="en-US" sz="2600" dirty="0" smtClean="0"/>
                  <a:t>	</a:t>
                </a:r>
                <a14:m>
                  <m:oMath xmlns:m="http://schemas.openxmlformats.org/officeDocument/2006/math">
                    <m:sSup>
                      <m:sSupPr>
                        <m:ctrlPr>
                          <a:rPr lang="en-US" sz="2600" b="0" i="1" smtClean="0">
                            <a:latin typeface="Cambria Math"/>
                          </a:rPr>
                        </m:ctrlPr>
                      </m:sSupPr>
                      <m:e>
                        <m:r>
                          <a:rPr lang="en-US" sz="2600" b="0" i="1" smtClean="0">
                            <a:latin typeface="Cambria Math"/>
                          </a:rPr>
                          <m:t>𝑁</m:t>
                        </m:r>
                      </m:e>
                      <m:sup>
                        <m:r>
                          <a:rPr lang="en-US" sz="2600" b="0" i="1" smtClean="0">
                            <a:latin typeface="Cambria Math"/>
                          </a:rPr>
                          <m:t>2</m:t>
                        </m:r>
                      </m:sup>
                    </m:sSup>
                    <m:sSup>
                      <m:sSupPr>
                        <m:ctrlPr>
                          <a:rPr lang="en-US" sz="2600" b="0" i="1" smtClean="0">
                            <a:latin typeface="Cambria Math"/>
                          </a:rPr>
                        </m:ctrlPr>
                      </m:sSupPr>
                      <m:e>
                        <m:r>
                          <a:rPr lang="en-US" sz="2600" b="0" i="1" smtClean="0">
                            <a:latin typeface="Cambria Math"/>
                          </a:rPr>
                          <m:t>𝑘</m:t>
                        </m:r>
                      </m:e>
                      <m:sup>
                        <m:r>
                          <a:rPr lang="en-US" sz="2600" b="0" i="1" smtClean="0">
                            <a:latin typeface="Cambria Math"/>
                          </a:rPr>
                          <m:t>4</m:t>
                        </m:r>
                      </m:sup>
                    </m:sSup>
                  </m:oMath>
                </a14:m>
                <a:r>
                  <a:rPr lang="en-US" sz="2600" dirty="0" smtClean="0"/>
                  <a:t> grid points, tractable</a:t>
                </a:r>
              </a:p>
              <a:p>
                <a:pPr lvl="1"/>
                <a:r>
                  <a:rPr lang="en-US" sz="2600" dirty="0" smtClean="0"/>
                  <a:t> </a:t>
                </a:r>
                <a14:m>
                  <m:oMath xmlns:m="http://schemas.openxmlformats.org/officeDocument/2006/math">
                    <m:r>
                      <a:rPr lang="en-US" sz="2600" i="1" dirty="0" smtClean="0">
                        <a:latin typeface="Cambria Math"/>
                      </a:rPr>
                      <m:t>1×4</m:t>
                    </m:r>
                  </m:oMath>
                </a14:m>
                <a:r>
                  <a:rPr lang="en-US" sz="2600" dirty="0" smtClean="0"/>
                  <a:t>D HJI PDE: </a:t>
                </a:r>
                <a:r>
                  <a:rPr lang="en-US" sz="2600" dirty="0" smtClean="0"/>
                  <a:t>	</a:t>
                </a:r>
                <a14:m>
                  <m:oMath xmlns:m="http://schemas.openxmlformats.org/officeDocument/2006/math">
                    <m:sSup>
                      <m:sSupPr>
                        <m:ctrlPr>
                          <a:rPr lang="en-US" sz="2600" b="0" i="1" smtClean="0">
                            <a:latin typeface="Cambria Math"/>
                          </a:rPr>
                        </m:ctrlPr>
                      </m:sSupPr>
                      <m:e>
                        <m:r>
                          <a:rPr lang="en-US" sz="2600" b="0" i="1" smtClean="0">
                            <a:latin typeface="Cambria Math"/>
                          </a:rPr>
                          <m:t>𝑘</m:t>
                        </m:r>
                      </m:e>
                      <m:sup>
                        <m:r>
                          <a:rPr lang="en-US" sz="2600" b="0" i="1" smtClean="0">
                            <a:latin typeface="Cambria Math"/>
                          </a:rPr>
                          <m:t>4</m:t>
                        </m:r>
                      </m:sup>
                    </m:sSup>
                  </m:oMath>
                </a14:m>
                <a:r>
                  <a:rPr lang="en-US" sz="2600" dirty="0" smtClean="0"/>
                  <a:t> grid points</a:t>
                </a:r>
              </a:p>
              <a:p>
                <a:pPr lvl="1"/>
                <a:endParaRPr lang="en-US" dirty="0" smtClean="0"/>
              </a:p>
              <a:p>
                <a:r>
                  <a:rPr lang="en-US" dirty="0" smtClean="0"/>
                  <a:t>Guarantees on the maximum number of attackers that can reach the target</a:t>
                </a:r>
                <a:endParaRPr lang="en-US" dirty="0"/>
              </a:p>
              <a:p>
                <a:endParaRPr lang="en-US" dirty="0" smtClean="0"/>
              </a:p>
              <a:p>
                <a:r>
                  <a:rPr lang="en-US" dirty="0" smtClean="0"/>
                  <a:t>Real time updates to maximum matching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481" t="-3504" r="-2593" b="-20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FEBDE85-457B-45A3-9615-9DE27B2AED2D}" type="slidenum">
              <a:rPr lang="en-US" smtClean="0"/>
              <a:t>29</a:t>
            </a:fld>
            <a:endParaRPr lang="en-US"/>
          </a:p>
        </p:txBody>
      </p:sp>
    </p:spTree>
    <p:extLst>
      <p:ext uri="{BB962C8B-B14F-4D97-AF65-F5344CB8AC3E}">
        <p14:creationId xmlns:p14="http://schemas.microsoft.com/office/powerpoint/2010/main" val="692981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b="1" dirty="0" smtClean="0"/>
              <a:t>Formulation</a:t>
            </a:r>
          </a:p>
          <a:p>
            <a:endParaRPr lang="en-US" dirty="0" smtClean="0"/>
          </a:p>
          <a:p>
            <a:r>
              <a:rPr lang="en-US" dirty="0" smtClean="0"/>
              <a:t>Two player Hamilton Jacobi Isaacs (HJI) solution</a:t>
            </a:r>
          </a:p>
          <a:p>
            <a:endParaRPr lang="en-US" dirty="0" smtClean="0"/>
          </a:p>
          <a:p>
            <a:r>
              <a:rPr lang="en-US" dirty="0"/>
              <a:t>Maximum Matching Multiplayer </a:t>
            </a:r>
            <a:r>
              <a:rPr lang="en-US" dirty="0" smtClean="0"/>
              <a:t>Approach</a:t>
            </a:r>
            <a:endParaRPr lang="en-US" dirty="0"/>
          </a:p>
          <a:p>
            <a:endParaRPr lang="en-US" dirty="0" smtClean="0"/>
          </a:p>
          <a:p>
            <a:r>
              <a:rPr lang="en-US" dirty="0" smtClean="0"/>
              <a:t>Generalizations and extensions</a:t>
            </a:r>
          </a:p>
          <a:p>
            <a:endParaRPr lang="en-US" dirty="0"/>
          </a:p>
        </p:txBody>
      </p:sp>
      <p:sp>
        <p:nvSpPr>
          <p:cNvPr id="4" name="Slide Number Placeholder 3"/>
          <p:cNvSpPr>
            <a:spLocks noGrp="1"/>
          </p:cNvSpPr>
          <p:nvPr>
            <p:ph type="sldNum" sz="quarter" idx="12"/>
          </p:nvPr>
        </p:nvSpPr>
        <p:spPr/>
        <p:txBody>
          <a:bodyPr/>
          <a:lstStyle/>
          <a:p>
            <a:fld id="{F540F1F0-DFD0-43E9-B762-BAD634239193}" type="slidenum">
              <a:rPr lang="en-US" smtClean="0"/>
              <a:t>3</a:t>
            </a:fld>
            <a:endParaRPr lang="en-US"/>
          </a:p>
        </p:txBody>
      </p:sp>
    </p:spTree>
    <p:extLst>
      <p:ext uri="{BB962C8B-B14F-4D97-AF65-F5344CB8AC3E}">
        <p14:creationId xmlns:p14="http://schemas.microsoft.com/office/powerpoint/2010/main" val="3156910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r>
                  <a:rPr lang="en-US" dirty="0" smtClean="0"/>
                  <a:t>Current algorithm (follow-up work)</a:t>
                </a:r>
              </a:p>
              <a:p>
                <a:pPr lvl="1"/>
                <a:r>
                  <a:rPr lang="en-US" dirty="0" smtClean="0"/>
                  <a:t>approximate 4D calculation with 2D calculations</a:t>
                </a:r>
              </a:p>
              <a:p>
                <a:pPr lvl="1"/>
                <a:r>
                  <a:rPr lang="en-US" dirty="0" smtClean="0"/>
                  <a:t>Algorithm scales with </a:t>
                </a:r>
                <a14:m>
                  <m:oMath xmlns:m="http://schemas.openxmlformats.org/officeDocument/2006/math">
                    <m:r>
                      <a:rPr lang="en-US" b="0" i="1" smtClean="0">
                        <a:latin typeface="Cambria Math"/>
                      </a:rPr>
                      <m:t>𝑁</m:t>
                    </m:r>
                  </m:oMath>
                </a14:m>
                <a:r>
                  <a:rPr lang="en-US" dirty="0" smtClean="0"/>
                  <a:t> instead of </a:t>
                </a:r>
                <a14:m>
                  <m:oMath xmlns:m="http://schemas.openxmlformats.org/officeDocument/2006/math">
                    <m:sSup>
                      <m:sSupPr>
                        <m:ctrlPr>
                          <a:rPr lang="en-US" b="0" i="1" smtClean="0">
                            <a:latin typeface="Cambria Math"/>
                          </a:rPr>
                        </m:ctrlPr>
                      </m:sSupPr>
                      <m:e>
                        <m:r>
                          <a:rPr lang="en-US" b="0" i="1" smtClean="0">
                            <a:latin typeface="Cambria Math"/>
                          </a:rPr>
                          <m:t>𝑁</m:t>
                        </m:r>
                      </m:e>
                      <m:sup>
                        <m:r>
                          <a:rPr lang="en-US" b="0" i="1" smtClean="0">
                            <a:latin typeface="Cambria Math"/>
                          </a:rPr>
                          <m:t>2</m:t>
                        </m:r>
                      </m:sup>
                    </m:sSup>
                  </m:oMath>
                </a14:m>
                <a:endParaRPr lang="en-US" dirty="0" smtClean="0"/>
              </a:p>
              <a:p>
                <a:endParaRPr lang="en-US" dirty="0" smtClean="0"/>
              </a:p>
              <a:p>
                <a:r>
                  <a:rPr lang="en-US" dirty="0" smtClean="0"/>
                  <a:t>Intelligent </a:t>
                </a:r>
                <a:r>
                  <a:rPr lang="en-US" dirty="0" smtClean="0"/>
                  <a:t>choice of maximum matching/weighted graph</a:t>
                </a:r>
              </a:p>
              <a:p>
                <a:endParaRPr lang="en-US" dirty="0"/>
              </a:p>
              <a:p>
                <a:r>
                  <a:rPr lang="en-US" dirty="0" smtClean="0"/>
                  <a:t>More complex vehicle dynamics</a:t>
                </a:r>
              </a:p>
              <a:p>
                <a:endParaRPr lang="en-US" dirty="0" smtClean="0"/>
              </a:p>
              <a:p>
                <a:r>
                  <a:rPr lang="en-US" dirty="0" smtClean="0"/>
                  <a:t>Other problem formulations such as multi-aircraft collision avoidance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85" t="-269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FEBDE85-457B-45A3-9615-9DE27B2AED2D}" type="slidenum">
              <a:rPr lang="en-US" smtClean="0"/>
              <a:t>30</a:t>
            </a:fld>
            <a:endParaRPr lang="en-US"/>
          </a:p>
        </p:txBody>
      </p:sp>
    </p:spTree>
    <p:extLst>
      <p:ext uri="{BB962C8B-B14F-4D97-AF65-F5344CB8AC3E}">
        <p14:creationId xmlns:p14="http://schemas.microsoft.com/office/powerpoint/2010/main" val="14900952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6" name="Content Placeholder 5"/>
          <p:cNvSpPr>
            <a:spLocks noGrp="1"/>
          </p:cNvSpPr>
          <p:nvPr>
            <p:ph idx="1"/>
          </p:nvPr>
        </p:nvSpPr>
        <p:spPr/>
        <p:txBody>
          <a:bodyPr>
            <a:normAutofit fontScale="40000" lnSpcReduction="20000"/>
          </a:bodyPr>
          <a:lstStyle/>
          <a:p>
            <a:pPr marL="0" indent="0">
              <a:buNone/>
            </a:pPr>
            <a:r>
              <a:rPr lang="en-US" sz="4500" dirty="0" smtClean="0"/>
              <a:t>Some references</a:t>
            </a:r>
          </a:p>
          <a:p>
            <a:pPr marL="0" indent="0">
              <a:buNone/>
            </a:pPr>
            <a:endParaRPr lang="en-US" dirty="0" smtClean="0"/>
          </a:p>
          <a:p>
            <a:pPr marL="0" indent="0">
              <a:buNone/>
            </a:pPr>
            <a:r>
              <a:rPr lang="en-US" dirty="0" smtClean="0"/>
              <a:t>I. Mitchell</a:t>
            </a:r>
            <a:r>
              <a:rPr lang="en-US" dirty="0"/>
              <a:t>, A. </a:t>
            </a:r>
            <a:r>
              <a:rPr lang="en-US" dirty="0" err="1"/>
              <a:t>Bayen</a:t>
            </a:r>
            <a:r>
              <a:rPr lang="en-US" dirty="0"/>
              <a:t>, and C. Tomlin, “A time-dependent </a:t>
            </a:r>
            <a:r>
              <a:rPr lang="en-US" dirty="0" smtClean="0"/>
              <a:t>Hamilton-Jacobi </a:t>
            </a:r>
            <a:r>
              <a:rPr lang="en-US" dirty="0"/>
              <a:t>formulation of reachable sets for continuous dynamic games</a:t>
            </a:r>
            <a:r>
              <a:rPr lang="en-US" dirty="0" smtClean="0"/>
              <a:t>,” IEEE </a:t>
            </a:r>
            <a:r>
              <a:rPr lang="en-US" dirty="0"/>
              <a:t>Transactions on Automatic Control, vol. 50, no. 7, pp. </a:t>
            </a:r>
            <a:r>
              <a:rPr lang="en-US" dirty="0" smtClean="0"/>
              <a:t>947–957, July </a:t>
            </a:r>
            <a:r>
              <a:rPr lang="en-US" dirty="0"/>
              <a:t>2005</a:t>
            </a:r>
            <a:r>
              <a:rPr lang="en-US" dirty="0" smtClean="0"/>
              <a:t>.</a:t>
            </a:r>
          </a:p>
          <a:p>
            <a:pPr marL="0" indent="0">
              <a:buNone/>
            </a:pPr>
            <a:endParaRPr lang="en-US" dirty="0" smtClean="0"/>
          </a:p>
          <a:p>
            <a:pPr marL="0" indent="0">
              <a:buNone/>
            </a:pPr>
            <a:r>
              <a:rPr lang="en-US" dirty="0"/>
              <a:t>H. Huang, J. Ding, W. Zhang, and C. Tomlin, “A differential </a:t>
            </a:r>
            <a:r>
              <a:rPr lang="en-US" dirty="0" smtClean="0"/>
              <a:t>game approach </a:t>
            </a:r>
            <a:r>
              <a:rPr lang="en-US" dirty="0"/>
              <a:t>to planning in adversarial scenarios: A case study </a:t>
            </a:r>
            <a:r>
              <a:rPr lang="en-US" dirty="0" smtClean="0"/>
              <a:t>on capture-the-flag</a:t>
            </a:r>
            <a:r>
              <a:rPr lang="en-US" dirty="0"/>
              <a:t>,” in Robotics and Automation (ICRA), 2011 </a:t>
            </a:r>
            <a:r>
              <a:rPr lang="en-US" dirty="0" smtClean="0"/>
              <a:t>IEEE International </a:t>
            </a:r>
            <a:r>
              <a:rPr lang="en-US" dirty="0"/>
              <a:t>Conference on, 2011, pp. 1451–1456</a:t>
            </a:r>
            <a:r>
              <a:rPr lang="en-US" dirty="0" smtClean="0"/>
              <a:t>.</a:t>
            </a:r>
          </a:p>
          <a:p>
            <a:pPr marL="0" indent="0">
              <a:buNone/>
            </a:pPr>
            <a:endParaRPr lang="en-US" dirty="0" smtClean="0"/>
          </a:p>
          <a:p>
            <a:pPr marL="0" indent="0">
              <a:buNone/>
            </a:pPr>
            <a:r>
              <a:rPr lang="en-US" dirty="0"/>
              <a:t>M. Earl and R. </a:t>
            </a:r>
            <a:r>
              <a:rPr lang="en-US" dirty="0" err="1"/>
              <a:t>D’Andrea</a:t>
            </a:r>
            <a:r>
              <a:rPr lang="en-US" dirty="0"/>
              <a:t>, “A decomposition approach to </a:t>
            </a:r>
            <a:r>
              <a:rPr lang="en-US" dirty="0" smtClean="0"/>
              <a:t>multi-vehicle cooperative </a:t>
            </a:r>
            <a:r>
              <a:rPr lang="en-US" dirty="0"/>
              <a:t>control,” Robotics and Autonomous </a:t>
            </a:r>
            <a:r>
              <a:rPr lang="en-US" dirty="0" smtClean="0"/>
              <a:t>systems</a:t>
            </a:r>
            <a:r>
              <a:rPr lang="en-US" dirty="0"/>
              <a:t>, vol. 55, no. </a:t>
            </a:r>
            <a:r>
              <a:rPr lang="en-US" dirty="0" smtClean="0"/>
              <a:t>4, pp</a:t>
            </a:r>
            <a:r>
              <a:rPr lang="en-US" dirty="0"/>
              <a:t>. 276–291, 2007</a:t>
            </a:r>
            <a:r>
              <a:rPr lang="en-US" dirty="0" smtClean="0"/>
              <a:t>.</a:t>
            </a:r>
          </a:p>
          <a:p>
            <a:pPr marL="0" indent="0">
              <a:buNone/>
            </a:pPr>
            <a:endParaRPr lang="en-US" dirty="0" smtClean="0"/>
          </a:p>
          <a:p>
            <a:pPr marL="0" indent="0">
              <a:buNone/>
            </a:pPr>
            <a:r>
              <a:rPr lang="en-US" dirty="0"/>
              <a:t>G. </a:t>
            </a:r>
            <a:r>
              <a:rPr lang="en-US" dirty="0" err="1"/>
              <a:t>Chasparis</a:t>
            </a:r>
            <a:r>
              <a:rPr lang="en-US" dirty="0"/>
              <a:t> and J. </a:t>
            </a:r>
            <a:r>
              <a:rPr lang="en-US" dirty="0" err="1"/>
              <a:t>Shamma</a:t>
            </a:r>
            <a:r>
              <a:rPr lang="en-US" dirty="0"/>
              <a:t>, “Linear-programming-based </a:t>
            </a:r>
            <a:r>
              <a:rPr lang="en-US" dirty="0" smtClean="0"/>
              <a:t>multivehicle path </a:t>
            </a:r>
            <a:r>
              <a:rPr lang="en-US" dirty="0"/>
              <a:t>planning with adversaries,” American Control </a:t>
            </a:r>
            <a:r>
              <a:rPr lang="en-US" dirty="0" smtClean="0"/>
              <a:t>Conference, 2005</a:t>
            </a:r>
            <a:r>
              <a:rPr lang="en-US" dirty="0"/>
              <a:t>. Proceedings of the 2005, pp. 1072–1077, 2005</a:t>
            </a:r>
            <a:r>
              <a:rPr lang="en-US" dirty="0" smtClean="0"/>
              <a:t>.</a:t>
            </a:r>
          </a:p>
          <a:p>
            <a:pPr marL="0" indent="0">
              <a:buNone/>
            </a:pPr>
            <a:endParaRPr lang="en-US" dirty="0" smtClean="0"/>
          </a:p>
          <a:p>
            <a:pPr marL="0" indent="0">
              <a:buNone/>
            </a:pPr>
            <a:r>
              <a:rPr lang="en-US" dirty="0"/>
              <a:t>J. McGrew, J. How, L. Bush, B. Williams, and N. Roy, “</a:t>
            </a:r>
            <a:r>
              <a:rPr lang="en-US"/>
              <a:t>Air </a:t>
            </a:r>
            <a:r>
              <a:rPr lang="en-US" smtClean="0"/>
              <a:t>combat strategy </a:t>
            </a:r>
            <a:r>
              <a:rPr lang="en-US" dirty="0"/>
              <a:t>using approximate dynamic programming,” </a:t>
            </a:r>
            <a:r>
              <a:rPr lang="en-US"/>
              <a:t>AIAA </a:t>
            </a:r>
            <a:r>
              <a:rPr lang="en-US" smtClean="0"/>
              <a:t>Guidance, Navigation</a:t>
            </a:r>
            <a:r>
              <a:rPr lang="en-US" dirty="0"/>
              <a:t>, and Control Conference, Aug 2008.</a:t>
            </a:r>
          </a:p>
          <a:p>
            <a:pPr marL="0" indent="0">
              <a:buNone/>
            </a:pPr>
            <a:endParaRPr lang="en-US" dirty="0"/>
          </a:p>
          <a:p>
            <a:pPr marL="0" indent="0">
              <a:buNone/>
            </a:pPr>
            <a:r>
              <a:rPr lang="en-US" dirty="0"/>
              <a:t>J. Sprinkle, J. </a:t>
            </a:r>
            <a:r>
              <a:rPr lang="en-US" dirty="0" err="1"/>
              <a:t>Eklund</a:t>
            </a:r>
            <a:r>
              <a:rPr lang="en-US" dirty="0"/>
              <a:t>, H. Kim, and S. </a:t>
            </a:r>
            <a:r>
              <a:rPr lang="en-US" dirty="0" err="1"/>
              <a:t>Sastry</a:t>
            </a:r>
            <a:r>
              <a:rPr lang="en-US" dirty="0"/>
              <a:t>, “Encoding </a:t>
            </a:r>
            <a:r>
              <a:rPr lang="en-US" dirty="0" smtClean="0"/>
              <a:t>aerial pursuit/evasion </a:t>
            </a:r>
            <a:r>
              <a:rPr lang="en-US" dirty="0"/>
              <a:t>games with fixed wing aircraft into a nonlinear </a:t>
            </a:r>
            <a:r>
              <a:rPr lang="en-US" dirty="0" smtClean="0"/>
              <a:t>model predictive </a:t>
            </a:r>
            <a:r>
              <a:rPr lang="en-US" dirty="0"/>
              <a:t>tracking controller,” Decision and Control, 43rd </a:t>
            </a:r>
            <a:r>
              <a:rPr lang="en-US" dirty="0" smtClean="0"/>
              <a:t>IEEE Conference </a:t>
            </a:r>
            <a:r>
              <a:rPr lang="en-US" dirty="0"/>
              <a:t>on, 2004</a:t>
            </a:r>
            <a:r>
              <a:rPr lang="en-US" dirty="0" smtClean="0"/>
              <a:t>.</a:t>
            </a:r>
          </a:p>
          <a:p>
            <a:pPr marL="0" indent="0">
              <a:buNone/>
            </a:pPr>
            <a:endParaRPr lang="en-US" dirty="0"/>
          </a:p>
          <a:p>
            <a:pPr marL="0" indent="0">
              <a:buNone/>
            </a:pPr>
            <a:r>
              <a:rPr lang="en-US" dirty="0"/>
              <a:t>I. Mitchell, A Toolbox of Level Set Methods, </a:t>
            </a:r>
            <a:r>
              <a:rPr lang="en-US" dirty="0" smtClean="0"/>
              <a:t>2009, http</a:t>
            </a:r>
            <a:r>
              <a:rPr lang="en-US" dirty="0"/>
              <a:t>://</a:t>
            </a:r>
            <a:r>
              <a:rPr lang="en-US" dirty="0" smtClean="0"/>
              <a:t>people.cs.ubc.ca/mitchell/ToolboxLS/index.html.</a:t>
            </a:r>
          </a:p>
        </p:txBody>
      </p:sp>
      <p:sp>
        <p:nvSpPr>
          <p:cNvPr id="2" name="Slide Number Placeholder 1"/>
          <p:cNvSpPr>
            <a:spLocks noGrp="1"/>
          </p:cNvSpPr>
          <p:nvPr>
            <p:ph type="sldNum" sz="quarter" idx="12"/>
          </p:nvPr>
        </p:nvSpPr>
        <p:spPr/>
        <p:txBody>
          <a:bodyPr/>
          <a:lstStyle/>
          <a:p>
            <a:fld id="{3FEBDE85-457B-45A3-9615-9DE27B2AED2D}" type="slidenum">
              <a:rPr lang="en-US" smtClean="0"/>
              <a:t>31</a:t>
            </a:fld>
            <a:endParaRPr lang="en-US"/>
          </a:p>
        </p:txBody>
      </p:sp>
    </p:spTree>
    <p:extLst>
      <p:ext uri="{BB962C8B-B14F-4D97-AF65-F5344CB8AC3E}">
        <p14:creationId xmlns:p14="http://schemas.microsoft.com/office/powerpoint/2010/main" val="580086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Formulation</a:t>
            </a:r>
            <a:endParaRPr lang="en-US" dirty="0"/>
          </a:p>
        </p:txBody>
      </p:sp>
      <p:grpSp>
        <p:nvGrpSpPr>
          <p:cNvPr id="50" name="Group 49"/>
          <p:cNvGrpSpPr/>
          <p:nvPr/>
        </p:nvGrpSpPr>
        <p:grpSpPr>
          <a:xfrm>
            <a:off x="685800" y="1066800"/>
            <a:ext cx="7543800" cy="5486400"/>
            <a:chOff x="457200" y="881336"/>
            <a:chExt cx="8001000" cy="5976664"/>
          </a:xfrm>
        </p:grpSpPr>
        <p:sp>
          <p:nvSpPr>
            <p:cNvPr id="27" name="Freeform 26"/>
            <p:cNvSpPr/>
            <p:nvPr/>
          </p:nvSpPr>
          <p:spPr>
            <a:xfrm>
              <a:off x="1977480" y="881336"/>
              <a:ext cx="6480720" cy="5976664"/>
            </a:xfrm>
            <a:custGeom>
              <a:avLst/>
              <a:gdLst>
                <a:gd name="connsiteX0" fmla="*/ 2116052 w 4671160"/>
                <a:gd name="connsiteY0" fmla="*/ 261424 h 4771483"/>
                <a:gd name="connsiteX1" fmla="*/ 3419751 w 4671160"/>
                <a:gd name="connsiteY1" fmla="*/ 16980 h 4771483"/>
                <a:gd name="connsiteX2" fmla="*/ 4433739 w 4671160"/>
                <a:gd name="connsiteY2" fmla="*/ 732204 h 4771483"/>
                <a:gd name="connsiteX3" fmla="*/ 4632915 w 4671160"/>
                <a:gd name="connsiteY3" fmla="*/ 1999689 h 4771483"/>
                <a:gd name="connsiteX4" fmla="*/ 3854317 w 4671160"/>
                <a:gd name="connsiteY4" fmla="*/ 3484457 h 4771483"/>
                <a:gd name="connsiteX5" fmla="*/ 3700408 w 4671160"/>
                <a:gd name="connsiteY5" fmla="*/ 4543713 h 4771483"/>
                <a:gd name="connsiteX6" fmla="*/ 1844448 w 4671160"/>
                <a:gd name="connsiteY6" fmla="*/ 4643301 h 4771483"/>
                <a:gd name="connsiteX7" fmla="*/ 866673 w 4671160"/>
                <a:gd name="connsiteY7" fmla="*/ 3058945 h 4771483"/>
                <a:gd name="connsiteX8" fmla="*/ 6594 w 4671160"/>
                <a:gd name="connsiteY8" fmla="*/ 2325614 h 4771483"/>
                <a:gd name="connsiteX9" fmla="*/ 513588 w 4671160"/>
                <a:gd name="connsiteY9" fmla="*/ 1012861 h 4771483"/>
                <a:gd name="connsiteX10" fmla="*/ 1310293 w 4671160"/>
                <a:gd name="connsiteY10" fmla="*/ 677883 h 4771483"/>
                <a:gd name="connsiteX11" fmla="*/ 2116052 w 4671160"/>
                <a:gd name="connsiteY11" fmla="*/ 261424 h 477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1160" h="4771483">
                  <a:moveTo>
                    <a:pt x="2116052" y="261424"/>
                  </a:moveTo>
                  <a:cubicBezTo>
                    <a:pt x="2467628" y="151273"/>
                    <a:pt x="3033470" y="-61483"/>
                    <a:pt x="3419751" y="16980"/>
                  </a:cubicBezTo>
                  <a:cubicBezTo>
                    <a:pt x="3806032" y="95443"/>
                    <a:pt x="4231545" y="401753"/>
                    <a:pt x="4433739" y="732204"/>
                  </a:cubicBezTo>
                  <a:cubicBezTo>
                    <a:pt x="4635933" y="1062656"/>
                    <a:pt x="4729485" y="1540980"/>
                    <a:pt x="4632915" y="1999689"/>
                  </a:cubicBezTo>
                  <a:cubicBezTo>
                    <a:pt x="4536345" y="2458398"/>
                    <a:pt x="4009735" y="3060453"/>
                    <a:pt x="3854317" y="3484457"/>
                  </a:cubicBezTo>
                  <a:cubicBezTo>
                    <a:pt x="3698899" y="3908461"/>
                    <a:pt x="4035386" y="4350572"/>
                    <a:pt x="3700408" y="4543713"/>
                  </a:cubicBezTo>
                  <a:cubicBezTo>
                    <a:pt x="3365430" y="4736854"/>
                    <a:pt x="2316737" y="4890762"/>
                    <a:pt x="1844448" y="4643301"/>
                  </a:cubicBezTo>
                  <a:cubicBezTo>
                    <a:pt x="1372159" y="4395840"/>
                    <a:pt x="1172982" y="3445226"/>
                    <a:pt x="866673" y="3058945"/>
                  </a:cubicBezTo>
                  <a:cubicBezTo>
                    <a:pt x="560364" y="2672664"/>
                    <a:pt x="65441" y="2666628"/>
                    <a:pt x="6594" y="2325614"/>
                  </a:cubicBezTo>
                  <a:cubicBezTo>
                    <a:pt x="-52253" y="1984600"/>
                    <a:pt x="296305" y="1287483"/>
                    <a:pt x="513588" y="1012861"/>
                  </a:cubicBezTo>
                  <a:cubicBezTo>
                    <a:pt x="730871" y="738239"/>
                    <a:pt x="1043216" y="801614"/>
                    <a:pt x="1310293" y="677883"/>
                  </a:cubicBezTo>
                  <a:cubicBezTo>
                    <a:pt x="1577370" y="554152"/>
                    <a:pt x="1764476" y="371575"/>
                    <a:pt x="2116052" y="261424"/>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CA" sz="2800" dirty="0"/>
            </a:p>
          </p:txBody>
        </p:sp>
        <mc:AlternateContent xmlns:mc="http://schemas.openxmlformats.org/markup-compatibility/2006" xmlns:a14="http://schemas.microsoft.com/office/drawing/2010/main">
          <mc:Choice Requires="a14">
            <p:sp>
              <p:nvSpPr>
                <p:cNvPr id="28" name="Oval 27"/>
                <p:cNvSpPr/>
                <p:nvPr/>
              </p:nvSpPr>
              <p:spPr>
                <a:xfrm rot="1977258" flipH="1">
                  <a:off x="5423123" y="4086548"/>
                  <a:ext cx="1580657" cy="432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m:rPr>
                                <m:sty m:val="p"/>
                              </m:rPr>
                              <a:rPr lang="en-US" sz="2800" b="0" i="0" smtClean="0">
                                <a:latin typeface="Cambria Math"/>
                              </a:rPr>
                              <m:t>Ω</m:t>
                            </m:r>
                          </m:e>
                          <m:sub>
                            <m:r>
                              <a:rPr lang="en-US" sz="2800" b="0" i="1" smtClean="0">
                                <a:latin typeface="Cambria Math"/>
                              </a:rPr>
                              <m:t>𝑜𝑏𝑠</m:t>
                            </m:r>
                          </m:sub>
                        </m:sSub>
                      </m:oMath>
                    </m:oMathPara>
                  </a14:m>
                  <a:endParaRPr lang="en-CA" sz="2800" dirty="0"/>
                </a:p>
              </p:txBody>
            </p:sp>
          </mc:Choice>
          <mc:Fallback xmlns="">
            <p:sp>
              <p:nvSpPr>
                <p:cNvPr id="28" name="Oval 27"/>
                <p:cNvSpPr>
                  <a:spLocks noRot="1" noChangeAspect="1" noMove="1" noResize="1" noEditPoints="1" noAdjustHandles="1" noChangeArrowheads="1" noChangeShapeType="1" noTextEdit="1"/>
                </p:cNvSpPr>
                <p:nvPr/>
              </p:nvSpPr>
              <p:spPr>
                <a:xfrm rot="1977258" flipH="1">
                  <a:off x="5423123" y="4086548"/>
                  <a:ext cx="1580657" cy="432080"/>
                </a:xfrm>
                <a:prstGeom prst="ellipse">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p:cNvSpPr/>
                <p:nvPr/>
              </p:nvSpPr>
              <p:spPr>
                <a:xfrm>
                  <a:off x="3993704" y="2173707"/>
                  <a:ext cx="1104905" cy="5781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m:rPr>
                                <m:sty m:val="p"/>
                              </m:rPr>
                              <a:rPr lang="en-US" sz="2800">
                                <a:latin typeface="Cambria Math"/>
                              </a:rPr>
                              <m:t>Ω</m:t>
                            </m:r>
                          </m:e>
                          <m:sub>
                            <m:r>
                              <a:rPr lang="en-US" sz="2800" b="0" i="1" smtClean="0">
                                <a:latin typeface="Cambria Math"/>
                              </a:rPr>
                              <m:t>𝑜𝑏𝑠</m:t>
                            </m:r>
                          </m:sub>
                        </m:sSub>
                      </m:oMath>
                    </m:oMathPara>
                  </a14:m>
                  <a:endParaRPr lang="en-CA" sz="2800" dirty="0"/>
                </a:p>
              </p:txBody>
            </p:sp>
          </mc:Choice>
          <mc:Fallback xmlns="">
            <p:sp>
              <p:nvSpPr>
                <p:cNvPr id="29" name="Oval 28"/>
                <p:cNvSpPr>
                  <a:spLocks noRot="1" noChangeAspect="1" noMove="1" noResize="1" noEditPoints="1" noAdjustHandles="1" noChangeArrowheads="1" noChangeShapeType="1" noTextEdit="1"/>
                </p:cNvSpPr>
                <p:nvPr/>
              </p:nvSpPr>
              <p:spPr>
                <a:xfrm>
                  <a:off x="3993704" y="2173707"/>
                  <a:ext cx="1104905" cy="578133"/>
                </a:xfrm>
                <a:prstGeom prst="ellipse">
                  <a:avLst/>
                </a:prstGeom>
                <a:blipFill rotWithShape="1">
                  <a:blip r:embed="rId4"/>
                  <a:stretch>
                    <a:fillRect/>
                  </a:stretch>
                </a:blipFill>
              </p:spPr>
              <p:txBody>
                <a:bodyPr/>
                <a:lstStyle/>
                <a:p>
                  <a:r>
                    <a:rPr lang="en-US">
                      <a:noFill/>
                    </a:rPr>
                    <a:t> </a:t>
                  </a:r>
                </a:p>
              </p:txBody>
            </p:sp>
          </mc:Fallback>
        </mc:AlternateContent>
        <p:sp>
          <p:nvSpPr>
            <p:cNvPr id="30" name="TextBox 29"/>
            <p:cNvSpPr txBox="1"/>
            <p:nvPr/>
          </p:nvSpPr>
          <p:spPr>
            <a:xfrm>
              <a:off x="850032" y="1494444"/>
              <a:ext cx="1646639" cy="1874036"/>
            </a:xfrm>
            <a:prstGeom prst="rect">
              <a:avLst/>
            </a:prstGeom>
            <a:noFill/>
          </p:spPr>
          <p:txBody>
            <a:bodyPr wrap="square" rtlCol="0">
              <a:spAutoFit/>
            </a:bodyPr>
            <a:lstStyle/>
            <a:p>
              <a:r>
                <a:rPr lang="en-CA" sz="2800" dirty="0" smtClean="0"/>
                <a:t>Target</a:t>
              </a:r>
            </a:p>
            <a:p>
              <a:r>
                <a:rPr lang="en-CA" sz="2800" dirty="0"/>
                <a:t>obstacle</a:t>
              </a:r>
            </a:p>
            <a:p>
              <a:r>
                <a:rPr lang="en-CA" sz="2800" dirty="0" smtClean="0"/>
                <a:t>defender</a:t>
              </a:r>
            </a:p>
            <a:p>
              <a:r>
                <a:rPr lang="en-CA" sz="2800" dirty="0" smtClean="0"/>
                <a:t>attacker</a:t>
              </a:r>
            </a:p>
          </p:txBody>
        </p:sp>
        <p:sp>
          <p:nvSpPr>
            <p:cNvPr id="31" name="Oval 30"/>
            <p:cNvSpPr/>
            <p:nvPr/>
          </p:nvSpPr>
          <p:spPr>
            <a:xfrm>
              <a:off x="457200" y="1594658"/>
              <a:ext cx="437211" cy="381259"/>
            </a:xfrm>
            <a:prstGeom prst="ellipse">
              <a:avLst/>
            </a:prstGeom>
            <a:ln w="38100">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CA" sz="2800" dirty="0"/>
            </a:p>
          </p:txBody>
        </p:sp>
        <p:sp>
          <p:nvSpPr>
            <p:cNvPr id="32" name="Oval 31"/>
            <p:cNvSpPr/>
            <p:nvPr/>
          </p:nvSpPr>
          <p:spPr>
            <a:xfrm>
              <a:off x="539472" y="2065598"/>
              <a:ext cx="222528" cy="3303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sz="2800"/>
            </a:p>
          </p:txBody>
        </p:sp>
        <mc:AlternateContent xmlns:mc="http://schemas.openxmlformats.org/markup-compatibility/2006" xmlns:a14="http://schemas.microsoft.com/office/drawing/2010/main">
          <mc:Choice Requires="a14">
            <p:sp>
              <p:nvSpPr>
                <p:cNvPr id="33" name="TextBox 32"/>
                <p:cNvSpPr txBox="1"/>
                <p:nvPr/>
              </p:nvSpPr>
              <p:spPr>
                <a:xfrm>
                  <a:off x="2553544" y="2417774"/>
                  <a:ext cx="5760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a:rPr>
                          <m:t>Ω</m:t>
                        </m:r>
                      </m:oMath>
                    </m:oMathPara>
                  </a14:m>
                  <a:endParaRPr lang="en-US" sz="2800" dirty="0"/>
                </a:p>
              </p:txBody>
            </p:sp>
          </mc:Choice>
          <mc:Fallback xmlns="">
            <p:sp>
              <p:nvSpPr>
                <p:cNvPr id="33" name="TextBox 32"/>
                <p:cNvSpPr txBox="1">
                  <a:spLocks noRot="1" noChangeAspect="1" noMove="1" noResize="1" noEditPoints="1" noAdjustHandles="1" noChangeArrowheads="1" noChangeShapeType="1" noTextEdit="1"/>
                </p:cNvSpPr>
                <p:nvPr/>
              </p:nvSpPr>
              <p:spPr>
                <a:xfrm>
                  <a:off x="2553544" y="2417774"/>
                  <a:ext cx="576064" cy="52322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2769568" y="1379391"/>
                  <a:ext cx="5760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m:t>
                        </m:r>
                        <m:r>
                          <m:rPr>
                            <m:sty m:val="p"/>
                          </m:rPr>
                          <a:rPr lang="en-US" sz="2800" b="0" i="0" smtClean="0">
                            <a:latin typeface="Cambria Math"/>
                          </a:rPr>
                          <m:t>Ω</m:t>
                        </m:r>
                      </m:oMath>
                    </m:oMathPara>
                  </a14:m>
                  <a:endParaRPr lang="en-US" sz="28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769568" y="1379391"/>
                  <a:ext cx="576064" cy="52322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019800" y="3271317"/>
                  <a:ext cx="5760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𝒯</m:t>
                        </m:r>
                      </m:oMath>
                    </m:oMathPara>
                  </a14:m>
                  <a:endParaRPr lang="en-US" sz="2800" i="1" dirty="0"/>
                </a:p>
              </p:txBody>
            </p:sp>
          </mc:Choice>
          <mc:Fallback xmlns="">
            <p:sp>
              <p:nvSpPr>
                <p:cNvPr id="35" name="TextBox 34"/>
                <p:cNvSpPr txBox="1">
                  <a:spLocks noRot="1" noChangeAspect="1" noMove="1" noResize="1" noEditPoints="1" noAdjustHandles="1" noChangeArrowheads="1" noChangeShapeType="1" noTextEdit="1"/>
                </p:cNvSpPr>
                <p:nvPr/>
              </p:nvSpPr>
              <p:spPr>
                <a:xfrm>
                  <a:off x="6019800" y="3271317"/>
                  <a:ext cx="576064" cy="52322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6335030" y="1969150"/>
                  <a:ext cx="1283073" cy="569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𝐷</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𝐷</m:t>
                            </m:r>
                          </m:e>
                          <m:sub>
                            <m:r>
                              <a:rPr lang="en-US" sz="2800" b="0" i="1" smtClean="0">
                                <a:latin typeface="Cambria Math"/>
                              </a:rPr>
                              <m:t>𝑁</m:t>
                            </m:r>
                          </m:sub>
                        </m:sSub>
                      </m:oMath>
                    </m:oMathPara>
                  </a14:m>
                  <a:endParaRPr lang="en-US" sz="2800" dirty="0"/>
                </a:p>
              </p:txBody>
            </p:sp>
          </mc:Choice>
          <mc:Fallback xmlns="">
            <p:sp>
              <p:nvSpPr>
                <p:cNvPr id="36" name="TextBox 35"/>
                <p:cNvSpPr txBox="1">
                  <a:spLocks noRot="1" noChangeAspect="1" noMove="1" noResize="1" noEditPoints="1" noAdjustHandles="1" noChangeArrowheads="1" noChangeShapeType="1" noTextEdit="1"/>
                </p:cNvSpPr>
                <p:nvPr/>
              </p:nvSpPr>
              <p:spPr>
                <a:xfrm>
                  <a:off x="6335030" y="1969150"/>
                  <a:ext cx="1283073" cy="569975"/>
                </a:xfrm>
                <a:prstGeom prst="rect">
                  <a:avLst/>
                </a:prstGeom>
                <a:blipFill rotWithShape="1">
                  <a:blip r:embed="rId8"/>
                  <a:stretch>
                    <a:fillRect r="-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3584423" y="4117922"/>
                  <a:ext cx="1283073" cy="569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𝐴</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𝐴</m:t>
                            </m:r>
                          </m:e>
                          <m:sub>
                            <m:r>
                              <a:rPr lang="en-US" sz="2800" b="0" i="1" smtClean="0">
                                <a:latin typeface="Cambria Math"/>
                              </a:rPr>
                              <m:t>𝑁</m:t>
                            </m:r>
                          </m:sub>
                        </m:sSub>
                      </m:oMath>
                    </m:oMathPara>
                  </a14:m>
                  <a:endParaRPr lang="en-US" sz="2800" dirty="0"/>
                </a:p>
              </p:txBody>
            </p:sp>
          </mc:Choice>
          <mc:Fallback xmlns="">
            <p:sp>
              <p:nvSpPr>
                <p:cNvPr id="37" name="TextBox 36"/>
                <p:cNvSpPr txBox="1">
                  <a:spLocks noRot="1" noChangeAspect="1" noMove="1" noResize="1" noEditPoints="1" noAdjustHandles="1" noChangeArrowheads="1" noChangeShapeType="1" noTextEdit="1"/>
                </p:cNvSpPr>
                <p:nvPr/>
              </p:nvSpPr>
              <p:spPr>
                <a:xfrm>
                  <a:off x="3584423" y="4117922"/>
                  <a:ext cx="1283073" cy="569975"/>
                </a:xfrm>
                <a:prstGeom prst="rect">
                  <a:avLst/>
                </a:prstGeom>
                <a:blipFill rotWithShape="1">
                  <a:blip r:embed="rId9"/>
                  <a:stretch>
                    <a:fillRect r="-22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225961" y="1628419"/>
                  <a:ext cx="1153213" cy="557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m:rPr>
                                <m:sty m:val="p"/>
                              </m:rPr>
                              <a:rPr lang="en-US" sz="2800" b="0" i="0" smtClean="0">
                                <a:latin typeface="Cambria Math"/>
                              </a:rPr>
                              <m:t>Ω</m:t>
                            </m:r>
                          </m:e>
                          <m:sub>
                            <m:r>
                              <a:rPr lang="en-US" sz="2800" b="0" i="1" smtClean="0">
                                <a:latin typeface="Cambria Math"/>
                              </a:rPr>
                              <m:t>𝑓𝑟𝑒𝑒</m:t>
                            </m:r>
                          </m:sub>
                        </m:sSub>
                      </m:oMath>
                    </m:oMathPara>
                  </a14:m>
                  <a:endParaRPr lang="en-US" sz="28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225961" y="1628419"/>
                  <a:ext cx="1153213" cy="557717"/>
                </a:xfrm>
                <a:prstGeom prst="rect">
                  <a:avLst/>
                </a:prstGeom>
                <a:blipFill rotWithShape="1">
                  <a:blip r:embed="rId10"/>
                  <a:stretch>
                    <a:fillRect/>
                  </a:stretch>
                </a:blipFill>
              </p:spPr>
              <p:txBody>
                <a:bodyPr/>
                <a:lstStyle/>
                <a:p>
                  <a:r>
                    <a:rPr lang="en-US">
                      <a:noFill/>
                    </a:rPr>
                    <a:t> </a:t>
                  </a:r>
                </a:p>
              </p:txBody>
            </p:sp>
          </mc:Fallback>
        </mc:AlternateContent>
        <p:sp>
          <p:nvSpPr>
            <p:cNvPr id="39" name="Plus 38"/>
            <p:cNvSpPr/>
            <p:nvPr/>
          </p:nvSpPr>
          <p:spPr>
            <a:xfrm>
              <a:off x="3584424" y="3439940"/>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Plus 39"/>
            <p:cNvSpPr/>
            <p:nvPr/>
          </p:nvSpPr>
          <p:spPr>
            <a:xfrm>
              <a:off x="4497767" y="3869668"/>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Plus 40"/>
            <p:cNvSpPr/>
            <p:nvPr/>
          </p:nvSpPr>
          <p:spPr>
            <a:xfrm>
              <a:off x="3879043" y="4761384"/>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Plus 41"/>
            <p:cNvSpPr/>
            <p:nvPr/>
          </p:nvSpPr>
          <p:spPr>
            <a:xfrm>
              <a:off x="5476589" y="4913784"/>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Plus 42"/>
            <p:cNvSpPr/>
            <p:nvPr/>
          </p:nvSpPr>
          <p:spPr>
            <a:xfrm>
              <a:off x="533400" y="2890317"/>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6-Point Star 43"/>
            <p:cNvSpPr/>
            <p:nvPr/>
          </p:nvSpPr>
          <p:spPr>
            <a:xfrm>
              <a:off x="6195547" y="1616201"/>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6-Point Star 44"/>
            <p:cNvSpPr/>
            <p:nvPr/>
          </p:nvSpPr>
          <p:spPr>
            <a:xfrm>
              <a:off x="6848551" y="2528508"/>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6-Point Star 45"/>
            <p:cNvSpPr/>
            <p:nvPr/>
          </p:nvSpPr>
          <p:spPr>
            <a:xfrm>
              <a:off x="7280350" y="1616201"/>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6-Point Star 46"/>
            <p:cNvSpPr/>
            <p:nvPr/>
          </p:nvSpPr>
          <p:spPr>
            <a:xfrm>
              <a:off x="7490088" y="2790118"/>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567933" y="3439940"/>
              <a:ext cx="523928" cy="396044"/>
            </a:xfrm>
            <a:prstGeom prst="ellipse">
              <a:avLst/>
            </a:prstGeom>
            <a:ln w="38100">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CA" sz="2800" dirty="0"/>
            </a:p>
          </p:txBody>
        </p:sp>
        <p:sp>
          <p:nvSpPr>
            <p:cNvPr id="49" name="6-Point Star 48"/>
            <p:cNvSpPr/>
            <p:nvPr/>
          </p:nvSpPr>
          <p:spPr>
            <a:xfrm>
              <a:off x="547789" y="2512365"/>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1" name="TextBox 50"/>
              <p:cNvSpPr txBox="1"/>
              <p:nvPr/>
            </p:nvSpPr>
            <p:spPr>
              <a:xfrm>
                <a:off x="228600" y="4419600"/>
                <a:ext cx="3581400" cy="23308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acc>
                            <m:accPr>
                              <m:chr m:val="̇"/>
                              <m:ctrlPr>
                                <a:rPr lang="en-US" sz="2800" b="0" i="1" smtClean="0">
                                  <a:latin typeface="Cambria Math"/>
                                </a:rPr>
                              </m:ctrlPr>
                            </m:accPr>
                            <m:e>
                              <m:r>
                                <a:rPr lang="en-US" sz="2800" b="0" i="1" smtClean="0">
                                  <a:latin typeface="Cambria Math"/>
                                </a:rPr>
                                <m:t>𝑥</m:t>
                              </m:r>
                            </m:e>
                          </m:acc>
                        </m:e>
                        <m:sub>
                          <m:sSub>
                            <m:sSubPr>
                              <m:ctrlPr>
                                <a:rPr lang="en-US" sz="2800" b="0" i="1" smtClean="0">
                                  <a:latin typeface="Cambria Math"/>
                                </a:rPr>
                              </m:ctrlPr>
                            </m:sSubPr>
                            <m:e>
                              <m:r>
                                <a:rPr lang="en-US" sz="2800" b="0" i="1" smtClean="0">
                                  <a:latin typeface="Cambria Math"/>
                                </a:rPr>
                                <m:t>𝐴</m:t>
                              </m:r>
                            </m:e>
                            <m:sub>
                              <m:r>
                                <a:rPr lang="en-US" sz="2800" b="0" i="1" smtClean="0">
                                  <a:latin typeface="Cambria Math"/>
                                </a:rPr>
                                <m:t>𝑖</m:t>
                              </m:r>
                            </m:sub>
                          </m:sSub>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𝑣</m:t>
                          </m:r>
                        </m:e>
                        <m:sub>
                          <m:sSub>
                            <m:sSubPr>
                              <m:ctrlPr>
                                <a:rPr lang="en-US" sz="2800" b="0" i="1" smtClean="0">
                                  <a:latin typeface="Cambria Math"/>
                                </a:rPr>
                              </m:ctrlPr>
                            </m:sSubPr>
                            <m:e>
                              <m:r>
                                <a:rPr lang="en-US" sz="2800" b="0" i="1" smtClean="0">
                                  <a:latin typeface="Cambria Math"/>
                                </a:rPr>
                                <m:t>𝐴</m:t>
                              </m:r>
                            </m:e>
                            <m:sub>
                              <m:r>
                                <a:rPr lang="en-US" sz="2800" b="0" i="1" smtClean="0">
                                  <a:latin typeface="Cambria Math"/>
                                </a:rPr>
                                <m:t>𝑖</m:t>
                              </m:r>
                            </m:sub>
                          </m:sSub>
                        </m:sub>
                      </m:sSub>
                      <m:sSub>
                        <m:sSubPr>
                          <m:ctrlPr>
                            <a:rPr lang="en-US" sz="2800" b="0" i="1" smtClean="0">
                              <a:latin typeface="Cambria Math"/>
                            </a:rPr>
                          </m:ctrlPr>
                        </m:sSubPr>
                        <m:e>
                          <m:r>
                            <a:rPr lang="en-US" sz="2800" b="0" i="1" smtClean="0">
                              <a:latin typeface="Cambria Math"/>
                            </a:rPr>
                            <m:t>𝑎</m:t>
                          </m:r>
                        </m:e>
                        <m:sub>
                          <m:r>
                            <a:rPr lang="en-US" sz="2800" b="0" i="1" smtClean="0">
                              <a:latin typeface="Cambria Math"/>
                            </a:rPr>
                            <m:t>𝑖</m:t>
                          </m:r>
                        </m:sub>
                      </m:sSub>
                      <m:d>
                        <m:dPr>
                          <m:ctrlPr>
                            <a:rPr lang="en-US" sz="2800" b="0" i="1" smtClean="0">
                              <a:latin typeface="Cambria Math"/>
                            </a:rPr>
                          </m:ctrlPr>
                        </m:dPr>
                        <m:e>
                          <m:r>
                            <a:rPr lang="en-US" sz="2800" b="0" i="1" smtClean="0">
                              <a:latin typeface="Cambria Math"/>
                            </a:rPr>
                            <m:t>𝑡</m:t>
                          </m:r>
                        </m:e>
                      </m:d>
                    </m:oMath>
                  </m:oMathPara>
                </a14:m>
                <a:endParaRPr lang="en-US" sz="2800" b="0" dirty="0" smtClean="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acc>
                            <m:accPr>
                              <m:chr m:val="̇"/>
                              <m:ctrlPr>
                                <a:rPr lang="en-US" sz="2800" b="0" i="1" smtClean="0">
                                  <a:latin typeface="Cambria Math"/>
                                </a:rPr>
                              </m:ctrlPr>
                            </m:accPr>
                            <m:e>
                              <m:r>
                                <a:rPr lang="en-US" sz="2800" b="0" i="1" smtClean="0">
                                  <a:latin typeface="Cambria Math"/>
                                </a:rPr>
                                <m:t>𝑥</m:t>
                              </m:r>
                            </m:e>
                          </m:acc>
                        </m:e>
                        <m:sub>
                          <m:sSub>
                            <m:sSubPr>
                              <m:ctrlPr>
                                <a:rPr lang="en-US" sz="2800" b="0" i="1" smtClean="0">
                                  <a:latin typeface="Cambria Math"/>
                                </a:rPr>
                              </m:ctrlPr>
                            </m:sSubPr>
                            <m:e>
                              <m:r>
                                <a:rPr lang="en-US" sz="2800" b="0" i="1" smtClean="0">
                                  <a:latin typeface="Cambria Math"/>
                                </a:rPr>
                                <m:t>𝐷</m:t>
                              </m:r>
                            </m:e>
                            <m:sub>
                              <m:r>
                                <a:rPr lang="en-US" sz="2800" b="0" i="1" smtClean="0">
                                  <a:latin typeface="Cambria Math"/>
                                </a:rPr>
                                <m:t>𝑖</m:t>
                              </m:r>
                            </m:sub>
                          </m:sSub>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𝑣</m:t>
                          </m:r>
                        </m:e>
                        <m:sub>
                          <m:sSub>
                            <m:sSubPr>
                              <m:ctrlPr>
                                <a:rPr lang="en-US" sz="2800" b="0" i="1" smtClean="0">
                                  <a:latin typeface="Cambria Math"/>
                                </a:rPr>
                              </m:ctrlPr>
                            </m:sSubPr>
                            <m:e>
                              <m:r>
                                <a:rPr lang="en-US" sz="2800" b="0" i="1" smtClean="0">
                                  <a:latin typeface="Cambria Math"/>
                                </a:rPr>
                                <m:t>𝐷</m:t>
                              </m:r>
                            </m:e>
                            <m:sub>
                              <m:r>
                                <a:rPr lang="en-US" sz="2800" b="0" i="1" smtClean="0">
                                  <a:latin typeface="Cambria Math"/>
                                </a:rPr>
                                <m:t>𝑖</m:t>
                              </m:r>
                            </m:sub>
                          </m:sSub>
                        </m:sub>
                      </m:sSub>
                      <m:sSub>
                        <m:sSubPr>
                          <m:ctrlPr>
                            <a:rPr lang="en-US" sz="2800" b="0" i="1" smtClean="0">
                              <a:latin typeface="Cambria Math"/>
                            </a:rPr>
                          </m:ctrlPr>
                        </m:sSubPr>
                        <m:e>
                          <m:r>
                            <a:rPr lang="en-US" sz="2800" b="0" i="1" smtClean="0">
                              <a:latin typeface="Cambria Math"/>
                            </a:rPr>
                            <m:t>𝑑</m:t>
                          </m:r>
                        </m:e>
                        <m:sub>
                          <m:r>
                            <a:rPr lang="en-US" sz="2800" b="0" i="1" smtClean="0">
                              <a:latin typeface="Cambria Math"/>
                            </a:rPr>
                            <m:t>𝑖</m:t>
                          </m:r>
                        </m:sub>
                      </m:sSub>
                      <m:d>
                        <m:dPr>
                          <m:ctrlPr>
                            <a:rPr lang="en-US" sz="2800" b="0" i="1" smtClean="0">
                              <a:latin typeface="Cambria Math"/>
                            </a:rPr>
                          </m:ctrlPr>
                        </m:dPr>
                        <m:e>
                          <m:r>
                            <a:rPr lang="en-US" sz="2800" b="0" i="1" smtClean="0">
                              <a:latin typeface="Cambria Math"/>
                            </a:rPr>
                            <m:t>𝑡</m:t>
                          </m:r>
                        </m:e>
                      </m:d>
                    </m:oMath>
                  </m:oMathPara>
                </a14:m>
                <a:endParaRPr lang="en-US" sz="2800" dirty="0" smtClean="0"/>
              </a:p>
              <a:p>
                <a:pPr/>
                <a14:m>
                  <m:oMathPara xmlns:m="http://schemas.openxmlformats.org/officeDocument/2006/math">
                    <m:oMathParaPr>
                      <m:jc m:val="centerGroup"/>
                    </m:oMathParaPr>
                    <m:oMath xmlns:m="http://schemas.openxmlformats.org/officeDocument/2006/math">
                      <m:r>
                        <a:rPr lang="en-US" sz="2800" b="0" i="1" smtClean="0">
                          <a:latin typeface="Cambria Math"/>
                        </a:rPr>
                        <m:t>𝑖</m:t>
                      </m:r>
                      <m:r>
                        <a:rPr lang="en-US" sz="2800" b="0" i="1" smtClean="0">
                          <a:latin typeface="Cambria Math"/>
                        </a:rPr>
                        <m:t>=1,…,</m:t>
                      </m:r>
                      <m:r>
                        <a:rPr lang="en-US" sz="2800" b="0" i="1" smtClean="0">
                          <a:latin typeface="Cambria Math"/>
                        </a:rPr>
                        <m:t>𝑁</m:t>
                      </m:r>
                    </m:oMath>
                  </m:oMathPara>
                </a14:m>
                <a:endParaRPr lang="en-US" sz="2800" dirty="0" smtClean="0"/>
              </a:p>
              <a:p>
                <a:endParaRPr lang="en-US" sz="2800" dirty="0"/>
              </a:p>
              <a:p>
                <a:pPr algn="ctr"/>
                <a14:m>
                  <m:oMath xmlns:m="http://schemas.openxmlformats.org/officeDocument/2006/math">
                    <m:sSub>
                      <m:sSubPr>
                        <m:ctrlPr>
                          <a:rPr lang="en-US" sz="2800" b="0" i="1" smtClean="0">
                            <a:latin typeface="Cambria Math"/>
                          </a:rPr>
                        </m:ctrlPr>
                      </m:sSubPr>
                      <m:e>
                        <m:r>
                          <a:rPr lang="en-US" sz="2800" b="0" i="1" smtClean="0">
                            <a:latin typeface="Cambria Math"/>
                          </a:rPr>
                          <m:t>𝑎</m:t>
                        </m:r>
                      </m:e>
                      <m:sub>
                        <m:r>
                          <a:rPr lang="en-US" sz="2800" b="0" i="1" smtClean="0">
                            <a:latin typeface="Cambria Math"/>
                          </a:rPr>
                          <m:t>𝑖</m:t>
                        </m:r>
                      </m:sub>
                    </m:sSub>
                    <m:d>
                      <m:dPr>
                        <m:ctrlPr>
                          <a:rPr lang="en-US" sz="2800" b="0" i="1" smtClean="0">
                            <a:latin typeface="Cambria Math"/>
                          </a:rPr>
                        </m:ctrlPr>
                      </m:dPr>
                      <m:e>
                        <m:r>
                          <a:rPr lang="en-US" sz="2800" b="0" i="1" smtClean="0">
                            <a:latin typeface="Cambria Math"/>
                          </a:rPr>
                          <m:t>𝑡</m:t>
                        </m:r>
                      </m:e>
                    </m:d>
                    <m:r>
                      <a:rPr lang="en-US" sz="2800" b="0" i="1" smtClean="0">
                        <a:latin typeface="Cambria Math"/>
                      </a:rPr>
                      <m:t>,</m:t>
                    </m:r>
                    <m:sSub>
                      <m:sSubPr>
                        <m:ctrlPr>
                          <a:rPr lang="en-US" sz="2800" b="0" i="1" smtClean="0">
                            <a:latin typeface="Cambria Math"/>
                          </a:rPr>
                        </m:ctrlPr>
                      </m:sSubPr>
                      <m:e>
                        <m:r>
                          <a:rPr lang="en-US" sz="2800" b="0" i="1" smtClean="0">
                            <a:latin typeface="Cambria Math"/>
                          </a:rPr>
                          <m:t>𝑑</m:t>
                        </m:r>
                      </m:e>
                      <m:sub>
                        <m:r>
                          <a:rPr lang="en-US" sz="2800" b="0" i="1" smtClean="0">
                            <a:latin typeface="Cambria Math"/>
                          </a:rPr>
                          <m:t>𝑖</m:t>
                        </m:r>
                      </m:sub>
                    </m:sSub>
                    <m:d>
                      <m:dPr>
                        <m:ctrlPr>
                          <a:rPr lang="en-US" sz="2800" b="0" i="1" smtClean="0">
                            <a:latin typeface="Cambria Math"/>
                          </a:rPr>
                        </m:ctrlPr>
                      </m:dPr>
                      <m:e>
                        <m:r>
                          <a:rPr lang="en-US" sz="2800" b="0" i="1" smtClean="0">
                            <a:latin typeface="Cambria Math"/>
                          </a:rPr>
                          <m:t>𝑡</m:t>
                        </m:r>
                      </m:e>
                    </m:d>
                    <m:r>
                      <a:rPr lang="en-US" sz="2800" b="0" i="1" smtClean="0">
                        <a:latin typeface="Cambria Math"/>
                      </a:rPr>
                      <m:t>∈</m:t>
                    </m:r>
                  </m:oMath>
                </a14:m>
                <a:r>
                  <a:rPr lang="en-US" sz="2800" dirty="0" smtClean="0"/>
                  <a:t> unit disk</a:t>
                </a:r>
                <a:endParaRPr lang="en-US" sz="2800" dirty="0"/>
              </a:p>
            </p:txBody>
          </p:sp>
        </mc:Choice>
        <mc:Fallback xmlns="">
          <p:sp>
            <p:nvSpPr>
              <p:cNvPr id="51" name="TextBox 50"/>
              <p:cNvSpPr txBox="1">
                <a:spLocks noRot="1" noChangeAspect="1" noMove="1" noResize="1" noEditPoints="1" noAdjustHandles="1" noChangeArrowheads="1" noChangeShapeType="1" noTextEdit="1"/>
              </p:cNvSpPr>
              <p:nvPr/>
            </p:nvSpPr>
            <p:spPr>
              <a:xfrm>
                <a:off x="228600" y="4419600"/>
                <a:ext cx="3581400" cy="2330895"/>
              </a:xfrm>
              <a:prstGeom prst="rect">
                <a:avLst/>
              </a:prstGeom>
              <a:blipFill rotWithShape="1">
                <a:blip r:embed="rId11"/>
                <a:stretch>
                  <a:fillRect r="-1704" b="-6545"/>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F540F1F0-DFD0-43E9-B762-BAD634239193}" type="slidenum">
              <a:rPr lang="en-US" smtClean="0"/>
              <a:t>4</a:t>
            </a:fld>
            <a:endParaRPr lang="en-US"/>
          </a:p>
        </p:txBody>
      </p:sp>
    </p:spTree>
    <p:extLst>
      <p:ext uri="{BB962C8B-B14F-4D97-AF65-F5344CB8AC3E}">
        <p14:creationId xmlns:p14="http://schemas.microsoft.com/office/powerpoint/2010/main" val="1072888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playwithup.com/wp-content/uploads/2012/08/capture-the-flag-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362" y="3505200"/>
            <a:ext cx="3848438" cy="2819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93328"/>
            <a:ext cx="8194675" cy="564257"/>
          </a:xfrm>
        </p:spPr>
        <p:txBody>
          <a:bodyPr>
            <a:normAutofit fontScale="90000"/>
          </a:bodyPr>
          <a:lstStyle/>
          <a:p>
            <a:r>
              <a:rPr lang="en-US" dirty="0" smtClean="0"/>
              <a:t>Why Multiplayer Reach-Avoid Games?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High dimensionality: Difficult to solve</a:t>
            </a:r>
          </a:p>
          <a:p>
            <a:endParaRPr lang="en-US" dirty="0" smtClean="0"/>
          </a:p>
          <a:p>
            <a:r>
              <a:rPr lang="en-US" dirty="0" smtClean="0"/>
              <a:t>Difficult </a:t>
            </a:r>
            <a:r>
              <a:rPr lang="en-US" dirty="0"/>
              <a:t>to intuit</a:t>
            </a:r>
          </a:p>
          <a:p>
            <a:pPr marL="682625" lvl="2" indent="-225425"/>
            <a:r>
              <a:rPr lang="en-US" dirty="0"/>
              <a:t>Humans sometimes play </a:t>
            </a:r>
            <a:r>
              <a:rPr lang="en-US" dirty="0" err="1"/>
              <a:t>suboptimally</a:t>
            </a:r>
            <a:r>
              <a:rPr lang="en-US" dirty="0"/>
              <a:t> even in a 1 vs. </a:t>
            </a:r>
            <a:r>
              <a:rPr lang="en-US" dirty="0" smtClean="0"/>
              <a:t>1</a:t>
            </a:r>
            <a:endParaRPr lang="en-US" dirty="0"/>
          </a:p>
          <a:p>
            <a:endParaRPr lang="en-US" dirty="0"/>
          </a:p>
          <a:p>
            <a:r>
              <a:rPr lang="en-US" dirty="0" smtClean="0"/>
              <a:t>Cooperation / Asymmetry</a:t>
            </a:r>
          </a:p>
          <a:p>
            <a:endParaRPr lang="en-US" dirty="0" smtClean="0"/>
          </a:p>
          <a:p>
            <a:r>
              <a:rPr lang="en-US" dirty="0" smtClean="0"/>
              <a:t>Applications in robotics and </a:t>
            </a:r>
            <a:br>
              <a:rPr lang="en-US" dirty="0" smtClean="0"/>
            </a:br>
            <a:r>
              <a:rPr lang="en-US" dirty="0" smtClean="0"/>
              <a:t>aircraft safety</a:t>
            </a:r>
          </a:p>
        </p:txBody>
      </p:sp>
      <p:sp>
        <p:nvSpPr>
          <p:cNvPr id="5" name="Rectangle 4"/>
          <p:cNvSpPr/>
          <p:nvPr/>
        </p:nvSpPr>
        <p:spPr>
          <a:xfrm>
            <a:off x="2057400" y="6122313"/>
            <a:ext cx="3200400" cy="430887"/>
          </a:xfrm>
          <a:prstGeom prst="rect">
            <a:avLst/>
          </a:prstGeom>
        </p:spPr>
        <p:txBody>
          <a:bodyPr wrap="square">
            <a:spAutoFit/>
          </a:bodyPr>
          <a:lstStyle/>
          <a:p>
            <a:r>
              <a:rPr lang="en-US" sz="1100" dirty="0">
                <a:hlinkClick r:id="rId4"/>
              </a:rPr>
              <a:t>http://playwithup.com/wp-content/uploads/2012/08/capture-the-flag-1.jpeg</a:t>
            </a:r>
            <a:endParaRPr lang="en-US" sz="1100" dirty="0"/>
          </a:p>
        </p:txBody>
      </p:sp>
      <p:sp>
        <p:nvSpPr>
          <p:cNvPr id="6" name="Slide Number Placeholder 5"/>
          <p:cNvSpPr>
            <a:spLocks noGrp="1"/>
          </p:cNvSpPr>
          <p:nvPr>
            <p:ph type="sldNum" sz="quarter" idx="12"/>
          </p:nvPr>
        </p:nvSpPr>
        <p:spPr/>
        <p:txBody>
          <a:bodyPr/>
          <a:lstStyle/>
          <a:p>
            <a:fld id="{F540F1F0-DFD0-43E9-B762-BAD634239193}" type="slidenum">
              <a:rPr lang="en-US" smtClean="0"/>
              <a:t>5</a:t>
            </a:fld>
            <a:endParaRPr lang="en-US"/>
          </a:p>
        </p:txBody>
      </p:sp>
    </p:spTree>
    <p:extLst>
      <p:ext uri="{BB962C8B-B14F-4D97-AF65-F5344CB8AC3E}">
        <p14:creationId xmlns:p14="http://schemas.microsoft.com/office/powerpoint/2010/main" val="1477756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Differential Games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General treatment</a:t>
            </a:r>
          </a:p>
          <a:p>
            <a:r>
              <a:rPr lang="en-US" dirty="0" smtClean="0"/>
              <a:t>Hamilton-Jacobi Isaacs (HJI) approach</a:t>
            </a:r>
          </a:p>
          <a:p>
            <a:pPr lvl="1"/>
            <a:r>
              <a:rPr lang="en-US" dirty="0" smtClean="0"/>
              <a:t>Solves a partial differential equation (PDE) in joint state space [Mitchell, </a:t>
            </a:r>
            <a:r>
              <a:rPr lang="en-US" dirty="0" err="1" smtClean="0"/>
              <a:t>Bayen</a:t>
            </a:r>
            <a:r>
              <a:rPr lang="en-US" dirty="0" smtClean="0"/>
              <a:t>, Tomlin 2005] [Huang, Tomlin et al 2011]</a:t>
            </a:r>
          </a:p>
          <a:p>
            <a:pPr lvl="1"/>
            <a:endParaRPr lang="en-US" dirty="0" smtClean="0"/>
          </a:p>
          <a:p>
            <a:pPr marL="0" indent="0">
              <a:buNone/>
            </a:pPr>
            <a:r>
              <a:rPr lang="en-US" dirty="0" smtClean="0"/>
              <a:t>Other approaches require specific assumptions</a:t>
            </a:r>
          </a:p>
          <a:p>
            <a:r>
              <a:rPr lang="en-US" dirty="0" smtClean="0"/>
              <a:t>Attackers move toward target in straight lines</a:t>
            </a:r>
          </a:p>
          <a:p>
            <a:pPr lvl="1"/>
            <a:r>
              <a:rPr lang="en-US" dirty="0" smtClean="0">
                <a:sym typeface="Wingdings" panose="05000000000000000000" pitchFamily="2" charset="2"/>
              </a:rPr>
              <a:t>mixed-integer linear program [Earl, </a:t>
            </a:r>
            <a:r>
              <a:rPr lang="en-US" dirty="0" err="1" smtClean="0">
                <a:sym typeface="Wingdings" panose="05000000000000000000" pitchFamily="2" charset="2"/>
              </a:rPr>
              <a:t>D’Andrea</a:t>
            </a:r>
            <a:r>
              <a:rPr lang="en-US" dirty="0" smtClean="0">
                <a:sym typeface="Wingdings" panose="05000000000000000000" pitchFamily="2" charset="2"/>
              </a:rPr>
              <a:t> 2007]</a:t>
            </a:r>
            <a:endParaRPr lang="en-US" dirty="0" smtClean="0"/>
          </a:p>
          <a:p>
            <a:r>
              <a:rPr lang="en-US" dirty="0" smtClean="0"/>
              <a:t>Attackers use linear feedback control law</a:t>
            </a:r>
          </a:p>
          <a:p>
            <a:pPr lvl="1"/>
            <a:r>
              <a:rPr lang="en-US" dirty="0" smtClean="0">
                <a:sym typeface="Wingdings" panose="05000000000000000000" pitchFamily="2" charset="2"/>
              </a:rPr>
              <a:t>linear program [</a:t>
            </a:r>
            <a:r>
              <a:rPr lang="en-US" dirty="0" err="1" smtClean="0">
                <a:sym typeface="Wingdings" panose="05000000000000000000" pitchFamily="2" charset="2"/>
              </a:rPr>
              <a:t>Chasparis</a:t>
            </a:r>
            <a:r>
              <a:rPr lang="en-US" dirty="0" smtClean="0">
                <a:sym typeface="Wingdings" panose="05000000000000000000" pitchFamily="2" charset="2"/>
              </a:rPr>
              <a:t>, </a:t>
            </a:r>
            <a:r>
              <a:rPr lang="en-US" dirty="0" err="1" smtClean="0">
                <a:sym typeface="Wingdings" panose="05000000000000000000" pitchFamily="2" charset="2"/>
              </a:rPr>
              <a:t>Shamma</a:t>
            </a:r>
            <a:r>
              <a:rPr lang="en-US" dirty="0" smtClean="0">
                <a:sym typeface="Wingdings" panose="05000000000000000000" pitchFamily="2" charset="2"/>
              </a:rPr>
              <a:t> 2005]</a:t>
            </a:r>
          </a:p>
          <a:p>
            <a:r>
              <a:rPr lang="en-US" dirty="0" smtClean="0">
                <a:sym typeface="Wingdings" panose="05000000000000000000" pitchFamily="2" charset="2"/>
              </a:rPr>
              <a:t>Other approaches</a:t>
            </a:r>
          </a:p>
          <a:p>
            <a:pPr lvl="1"/>
            <a:r>
              <a:rPr lang="en-US" dirty="0" smtClean="0">
                <a:sym typeface="Wingdings" panose="05000000000000000000" pitchFamily="2" charset="2"/>
              </a:rPr>
              <a:t>Approximate dynamic programming [McGrew, Roy et al 2008]</a:t>
            </a:r>
          </a:p>
          <a:p>
            <a:pPr lvl="1"/>
            <a:r>
              <a:rPr lang="en-US" dirty="0" smtClean="0">
                <a:sym typeface="Wingdings" panose="05000000000000000000" pitchFamily="2" charset="2"/>
              </a:rPr>
              <a:t>Model predictive control [Sprinkle, </a:t>
            </a:r>
            <a:r>
              <a:rPr lang="en-US" dirty="0" err="1" smtClean="0">
                <a:sym typeface="Wingdings" panose="05000000000000000000" pitchFamily="2" charset="2"/>
              </a:rPr>
              <a:t>Sastry</a:t>
            </a:r>
            <a:r>
              <a:rPr lang="en-US" dirty="0" smtClean="0">
                <a:sym typeface="Wingdings" panose="05000000000000000000" pitchFamily="2" charset="2"/>
              </a:rPr>
              <a:t> et </a:t>
            </a:r>
            <a:r>
              <a:rPr lang="en-US" dirty="0" smtClean="0">
                <a:sym typeface="Wingdings" panose="05000000000000000000" pitchFamily="2" charset="2"/>
              </a:rPr>
              <a:t>al </a:t>
            </a:r>
            <a:r>
              <a:rPr lang="en-US" dirty="0" smtClean="0">
                <a:sym typeface="Wingdings" panose="05000000000000000000" pitchFamily="2" charset="2"/>
              </a:rPr>
              <a:t>2004]</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3FEBDE85-457B-45A3-9615-9DE27B2AED2D}" type="slidenum">
              <a:rPr lang="en-US" smtClean="0"/>
              <a:t>6</a:t>
            </a:fld>
            <a:endParaRPr lang="en-US"/>
          </a:p>
        </p:txBody>
      </p:sp>
    </p:spTree>
    <p:extLst>
      <p:ext uri="{BB962C8B-B14F-4D97-AF65-F5344CB8AC3E}">
        <p14:creationId xmlns:p14="http://schemas.microsoft.com/office/powerpoint/2010/main" val="3668980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Differential Games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General treatment</a:t>
            </a:r>
          </a:p>
          <a:p>
            <a:r>
              <a:rPr lang="en-US" b="1" dirty="0" smtClean="0"/>
              <a:t>Hamilton-Jacobi Isaacs (HJI) approach</a:t>
            </a:r>
          </a:p>
          <a:p>
            <a:pPr lvl="1"/>
            <a:r>
              <a:rPr lang="en-US" b="1" dirty="0" smtClean="0"/>
              <a:t>Solves a partial differential equation (PDE) in joint state space [Mitchell, </a:t>
            </a:r>
            <a:r>
              <a:rPr lang="en-US" b="1" dirty="0" err="1" smtClean="0"/>
              <a:t>Bayen</a:t>
            </a:r>
            <a:r>
              <a:rPr lang="en-US" b="1" dirty="0" smtClean="0"/>
              <a:t>, Tomlin 2005] [Huang, Tomlin et al 2011]</a:t>
            </a:r>
          </a:p>
          <a:p>
            <a:pPr lvl="1"/>
            <a:endParaRPr lang="en-US" dirty="0" smtClean="0"/>
          </a:p>
          <a:p>
            <a:pPr marL="0" indent="0">
              <a:buNone/>
            </a:pPr>
            <a:r>
              <a:rPr lang="en-US" dirty="0" smtClean="0"/>
              <a:t>Other approaches require specific assumptions</a:t>
            </a:r>
          </a:p>
          <a:p>
            <a:r>
              <a:rPr lang="en-US" dirty="0" smtClean="0"/>
              <a:t>Attackers move toward target in straight lines</a:t>
            </a:r>
          </a:p>
          <a:p>
            <a:pPr lvl="1"/>
            <a:r>
              <a:rPr lang="en-US" dirty="0" smtClean="0">
                <a:sym typeface="Wingdings" panose="05000000000000000000" pitchFamily="2" charset="2"/>
              </a:rPr>
              <a:t>mixed-integer linear program [Earl, </a:t>
            </a:r>
            <a:r>
              <a:rPr lang="en-US" dirty="0" err="1" smtClean="0">
                <a:sym typeface="Wingdings" panose="05000000000000000000" pitchFamily="2" charset="2"/>
              </a:rPr>
              <a:t>D’Andrea</a:t>
            </a:r>
            <a:r>
              <a:rPr lang="en-US" dirty="0" smtClean="0">
                <a:sym typeface="Wingdings" panose="05000000000000000000" pitchFamily="2" charset="2"/>
              </a:rPr>
              <a:t> 2007]</a:t>
            </a:r>
            <a:endParaRPr lang="en-US" dirty="0" smtClean="0"/>
          </a:p>
          <a:p>
            <a:r>
              <a:rPr lang="en-US" dirty="0" smtClean="0"/>
              <a:t>Attackers use linear feedback control law</a:t>
            </a:r>
          </a:p>
          <a:p>
            <a:pPr lvl="1"/>
            <a:r>
              <a:rPr lang="en-US" dirty="0" smtClean="0">
                <a:sym typeface="Wingdings" panose="05000000000000000000" pitchFamily="2" charset="2"/>
              </a:rPr>
              <a:t>linear program [</a:t>
            </a:r>
            <a:r>
              <a:rPr lang="en-US" dirty="0" err="1" smtClean="0">
                <a:sym typeface="Wingdings" panose="05000000000000000000" pitchFamily="2" charset="2"/>
              </a:rPr>
              <a:t>Chasparis</a:t>
            </a:r>
            <a:r>
              <a:rPr lang="en-US" dirty="0" smtClean="0">
                <a:sym typeface="Wingdings" panose="05000000000000000000" pitchFamily="2" charset="2"/>
              </a:rPr>
              <a:t>, </a:t>
            </a:r>
            <a:r>
              <a:rPr lang="en-US" dirty="0" err="1" smtClean="0">
                <a:sym typeface="Wingdings" panose="05000000000000000000" pitchFamily="2" charset="2"/>
              </a:rPr>
              <a:t>Shamma</a:t>
            </a:r>
            <a:r>
              <a:rPr lang="en-US" dirty="0" smtClean="0">
                <a:sym typeface="Wingdings" panose="05000000000000000000" pitchFamily="2" charset="2"/>
              </a:rPr>
              <a:t> 2005]</a:t>
            </a:r>
          </a:p>
          <a:p>
            <a:r>
              <a:rPr lang="en-US" dirty="0" smtClean="0">
                <a:sym typeface="Wingdings" panose="05000000000000000000" pitchFamily="2" charset="2"/>
              </a:rPr>
              <a:t>Other approaches</a:t>
            </a:r>
          </a:p>
          <a:p>
            <a:pPr lvl="1"/>
            <a:r>
              <a:rPr lang="en-US" dirty="0" smtClean="0">
                <a:sym typeface="Wingdings" panose="05000000000000000000" pitchFamily="2" charset="2"/>
              </a:rPr>
              <a:t>Approximate dynamic programming [McGrew, Roy et al 2008]</a:t>
            </a:r>
          </a:p>
          <a:p>
            <a:pPr lvl="1"/>
            <a:r>
              <a:rPr lang="en-US" dirty="0" smtClean="0">
                <a:sym typeface="Wingdings" panose="05000000000000000000" pitchFamily="2" charset="2"/>
              </a:rPr>
              <a:t>Model predictive control [Sprinkle, </a:t>
            </a:r>
            <a:r>
              <a:rPr lang="en-US" dirty="0" err="1" smtClean="0">
                <a:sym typeface="Wingdings" panose="05000000000000000000" pitchFamily="2" charset="2"/>
              </a:rPr>
              <a:t>Sastry</a:t>
            </a:r>
            <a:r>
              <a:rPr lang="en-US" dirty="0" smtClean="0">
                <a:sym typeface="Wingdings" panose="05000000000000000000" pitchFamily="2" charset="2"/>
              </a:rPr>
              <a:t> et all 2004]</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3FEBDE85-457B-45A3-9615-9DE27B2AED2D}" type="slidenum">
              <a:rPr lang="en-US" smtClean="0"/>
              <a:t>7</a:t>
            </a:fld>
            <a:endParaRPr lang="en-US"/>
          </a:p>
        </p:txBody>
      </p:sp>
    </p:spTree>
    <p:extLst>
      <p:ext uri="{BB962C8B-B14F-4D97-AF65-F5344CB8AC3E}">
        <p14:creationId xmlns:p14="http://schemas.microsoft.com/office/powerpoint/2010/main" val="352921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Multiplayer Reach-Avoid Game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r>
                      <a:rPr lang="en-US" b="0" i="1" smtClean="0">
                        <a:latin typeface="Cambria Math"/>
                      </a:rPr>
                      <m:t>𝑁</m:t>
                    </m:r>
                  </m:oMath>
                </a14:m>
                <a:r>
                  <a:rPr lang="en-US" dirty="0" smtClean="0"/>
                  <a:t> attackers vs. </a:t>
                </a:r>
                <a14:m>
                  <m:oMath xmlns:m="http://schemas.openxmlformats.org/officeDocument/2006/math">
                    <m:r>
                      <a:rPr lang="en-US" b="0" i="1" smtClean="0">
                        <a:latin typeface="Cambria Math"/>
                      </a:rPr>
                      <m:t>𝑁</m:t>
                    </m:r>
                  </m:oMath>
                </a14:m>
                <a:r>
                  <a:rPr lang="en-US" dirty="0" smtClean="0"/>
                  <a:t> defenders</a:t>
                </a:r>
              </a:p>
              <a:p>
                <a:pPr lvl="1"/>
                <a:r>
                  <a:rPr lang="en-US" dirty="0" smtClean="0"/>
                  <a:t>Will the attacking team be able to send </a:t>
                </a:r>
                <a14:m>
                  <m:oMath xmlns:m="http://schemas.openxmlformats.org/officeDocument/2006/math">
                    <m:r>
                      <a:rPr lang="en-US" b="0" i="1" smtClean="0">
                        <a:latin typeface="Cambria Math"/>
                      </a:rPr>
                      <m:t>𝑚</m:t>
                    </m:r>
                  </m:oMath>
                </a14:m>
                <a:r>
                  <a:rPr lang="en-US" dirty="0" smtClean="0"/>
                  <a:t> of the </a:t>
                </a:r>
                <a14:m>
                  <m:oMath xmlns:m="http://schemas.openxmlformats.org/officeDocument/2006/math">
                    <m:r>
                      <a:rPr lang="en-US" b="0" i="1" smtClean="0">
                        <a:latin typeface="Cambria Math"/>
                      </a:rPr>
                      <m:t>𝑁</m:t>
                    </m:r>
                  </m:oMath>
                </a14:m>
                <a:r>
                  <a:rPr lang="en-US" dirty="0" smtClean="0"/>
                  <a:t> attackers to the target?</a:t>
                </a:r>
              </a:p>
              <a:p>
                <a:pPr lvl="1"/>
                <a:endParaRPr lang="en-US" dirty="0" smtClean="0"/>
              </a:p>
              <a:p>
                <a:pPr lvl="1"/>
                <a:r>
                  <a:rPr lang="en-US" dirty="0" smtClean="0"/>
                  <a:t>General </a:t>
                </a:r>
                <a14:m>
                  <m:oMath xmlns:m="http://schemas.openxmlformats.org/officeDocument/2006/math">
                    <m:r>
                      <a:rPr lang="en-US" i="1">
                        <a:latin typeface="Cambria Math"/>
                      </a:rPr>
                      <m:t>4</m:t>
                    </m:r>
                    <m:r>
                      <a:rPr lang="en-US" b="0" i="1" smtClean="0">
                        <a:latin typeface="Cambria Math"/>
                      </a:rPr>
                      <m:t>𝑁</m:t>
                    </m:r>
                  </m:oMath>
                </a14:m>
                <a:r>
                  <a:rPr lang="en-US" dirty="0" smtClean="0"/>
                  <a:t>D Hamilton Jacobi Isaacs (HJI) </a:t>
                </a:r>
                <a:r>
                  <a:rPr lang="en-US" i="1" dirty="0" smtClean="0"/>
                  <a:t>formulation</a:t>
                </a:r>
                <a:r>
                  <a:rPr lang="en-US" dirty="0" smtClean="0"/>
                  <a:t> is difficult; </a:t>
                </a:r>
                <a:r>
                  <a:rPr lang="en-US" i="1" dirty="0" smtClean="0"/>
                  <a:t>solution</a:t>
                </a:r>
                <a:r>
                  <a:rPr lang="en-US" dirty="0" smtClean="0"/>
                  <a:t> is intractable</a:t>
                </a:r>
                <a:endParaRPr lang="en-US" b="0" dirty="0" smtClean="0"/>
              </a:p>
              <a:p>
                <a:pPr lvl="1"/>
                <a:endParaRPr lang="en-US" b="0" i="1" dirty="0" smtClean="0">
                  <a:latin typeface="Cambria Math"/>
                </a:endParaRP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61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F540F1F0-DFD0-43E9-B762-BAD634239193}" type="slidenum">
              <a:rPr lang="en-US" smtClean="0"/>
              <a:t>8</a:t>
            </a:fld>
            <a:endParaRPr lang="en-US"/>
          </a:p>
        </p:txBody>
      </p:sp>
    </p:spTree>
    <p:extLst>
      <p:ext uri="{BB962C8B-B14F-4D97-AF65-F5344CB8AC3E}">
        <p14:creationId xmlns:p14="http://schemas.microsoft.com/office/powerpoint/2010/main" val="3581500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Formulation</a:t>
            </a:r>
          </a:p>
          <a:p>
            <a:endParaRPr lang="en-US" dirty="0" smtClean="0"/>
          </a:p>
          <a:p>
            <a:r>
              <a:rPr lang="en-US" b="1" dirty="0" smtClean="0"/>
              <a:t>Two player Hamilton Jacobi Isaacs (HJI) solution</a:t>
            </a:r>
          </a:p>
          <a:p>
            <a:endParaRPr lang="en-US" dirty="0" smtClean="0"/>
          </a:p>
          <a:p>
            <a:r>
              <a:rPr lang="en-US" dirty="0"/>
              <a:t>Maximum Matching Multiplayer </a:t>
            </a:r>
            <a:r>
              <a:rPr lang="en-US" dirty="0" smtClean="0"/>
              <a:t>Approach</a:t>
            </a:r>
            <a:endParaRPr lang="en-US" dirty="0"/>
          </a:p>
          <a:p>
            <a:endParaRPr lang="en-US" dirty="0" smtClean="0"/>
          </a:p>
          <a:p>
            <a:r>
              <a:rPr lang="en-US" dirty="0" smtClean="0"/>
              <a:t>Generalizations and extensions</a:t>
            </a:r>
          </a:p>
          <a:p>
            <a:endParaRPr lang="en-US" dirty="0"/>
          </a:p>
        </p:txBody>
      </p:sp>
      <p:sp>
        <p:nvSpPr>
          <p:cNvPr id="4" name="Slide Number Placeholder 3"/>
          <p:cNvSpPr>
            <a:spLocks noGrp="1"/>
          </p:cNvSpPr>
          <p:nvPr>
            <p:ph type="sldNum" sz="quarter" idx="12"/>
          </p:nvPr>
        </p:nvSpPr>
        <p:spPr/>
        <p:txBody>
          <a:bodyPr/>
          <a:lstStyle/>
          <a:p>
            <a:fld id="{F540F1F0-DFD0-43E9-B762-BAD634239193}" type="slidenum">
              <a:rPr lang="en-US" smtClean="0"/>
              <a:t>9</a:t>
            </a:fld>
            <a:endParaRPr lang="en-US"/>
          </a:p>
        </p:txBody>
      </p:sp>
    </p:spTree>
    <p:extLst>
      <p:ext uri="{BB962C8B-B14F-4D97-AF65-F5344CB8AC3E}">
        <p14:creationId xmlns:p14="http://schemas.microsoft.com/office/powerpoint/2010/main" val="1975094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4953</TotalTime>
  <Words>4109</Words>
  <Application>Microsoft Office PowerPoint</Application>
  <PresentationFormat>On-screen Show (4:3)</PresentationFormat>
  <Paragraphs>401</Paragraphs>
  <Slides>31</Slides>
  <Notes>30</Notes>
  <HiddenSlides>0</HiddenSlides>
  <MMClips>1</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Multiplayer Reach-Avoid Games</vt:lpstr>
      <vt:lpstr>Outline</vt:lpstr>
      <vt:lpstr>Outline</vt:lpstr>
      <vt:lpstr>Formulation</vt:lpstr>
      <vt:lpstr>Why Multiplayer Reach-Avoid Games?</vt:lpstr>
      <vt:lpstr>Solving Differential Games</vt:lpstr>
      <vt:lpstr>Solving Differential Games</vt:lpstr>
      <vt:lpstr>Multiplayer Reach-Avoid Game</vt:lpstr>
      <vt:lpstr>Outline</vt:lpstr>
      <vt:lpstr>Two Player Game</vt:lpstr>
      <vt:lpstr>4D HJI Solution</vt:lpstr>
      <vt:lpstr>Defining sets</vt:lpstr>
      <vt:lpstr>Defining sets</vt:lpstr>
      <vt:lpstr>Defining sets</vt:lpstr>
      <vt:lpstr>Solve HJI PDE</vt:lpstr>
      <vt:lpstr>Solve HJI PDE</vt:lpstr>
      <vt:lpstr>The Hamiltonian</vt:lpstr>
      <vt:lpstr>The Hamiltonian</vt:lpstr>
      <vt:lpstr>Solution to the 4D HJI PDE</vt:lpstr>
      <vt:lpstr>Results: reach-avoid slices</vt:lpstr>
      <vt:lpstr>Results: reach-avoid slices</vt:lpstr>
      <vt:lpstr>Outline</vt:lpstr>
      <vt:lpstr>From Two Player to Multiplayer</vt:lpstr>
      <vt:lpstr>Two-player game to multiplayer game</vt:lpstr>
      <vt:lpstr>Results: reach-avoid slices</vt:lpstr>
      <vt:lpstr>Results: Maximum Matching</vt:lpstr>
      <vt:lpstr>Solution to the 4D HJI PDE</vt:lpstr>
      <vt:lpstr>Real Time Maximum Matching Update</vt:lpstr>
      <vt:lpstr>Conclusion</vt:lpstr>
      <vt:lpstr>Future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Multiplayer Reach-Avoid Games</dc:title>
  <dc:creator>Mo Chen</dc:creator>
  <cp:lastModifiedBy>Mo Chen</cp:lastModifiedBy>
  <cp:revision>100</cp:revision>
  <dcterms:created xsi:type="dcterms:W3CDTF">2014-05-25T21:02:47Z</dcterms:created>
  <dcterms:modified xsi:type="dcterms:W3CDTF">2014-06-04T22:18:45Z</dcterms:modified>
</cp:coreProperties>
</file>