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8137525" cy="6035675"/>
  <p:notesSz cx="6858000" cy="9144000"/>
  <p:defaultTextStyle>
    <a:defPPr>
      <a:defRPr lang="en-US"/>
    </a:defPPr>
    <a:lvl1pPr marL="0" algn="l" defTabSz="799405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1pPr>
    <a:lvl2pPr marL="399703" algn="l" defTabSz="799405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2pPr>
    <a:lvl3pPr marL="799405" algn="l" defTabSz="799405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3pPr>
    <a:lvl4pPr marL="1199108" algn="l" defTabSz="799405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4pPr>
    <a:lvl5pPr marL="1598810" algn="l" defTabSz="799405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5pPr>
    <a:lvl6pPr marL="1998513" algn="l" defTabSz="799405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6pPr>
    <a:lvl7pPr marL="2398215" algn="l" defTabSz="799405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7pPr>
    <a:lvl8pPr marL="2797918" algn="l" defTabSz="799405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8pPr>
    <a:lvl9pPr marL="3197620" algn="l" defTabSz="799405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02">
          <p15:clr>
            <a:srgbClr val="A4A3A4"/>
          </p15:clr>
        </p15:guide>
        <p15:guide id="2" pos="256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2" d="100"/>
          <a:sy n="122" d="100"/>
        </p:scale>
        <p:origin x="1674" y="108"/>
      </p:cViewPr>
      <p:guideLst>
        <p:guide orient="horz" pos="1902"/>
        <p:guide pos="25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0315" y="1874973"/>
            <a:ext cx="6916896" cy="129375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20630" y="3420217"/>
            <a:ext cx="5696268" cy="1542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997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994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991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988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9985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3982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7979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1976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91556-06A3-4291-B43B-217C81F6E33C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F3646-2229-4118-AD48-009F58AAE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037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91556-06A3-4291-B43B-217C81F6E33C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F3646-2229-4118-AD48-009F58AAE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959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720049" y="192808"/>
            <a:ext cx="1465037" cy="41201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4940" y="192808"/>
            <a:ext cx="4259485" cy="41201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91556-06A3-4291-B43B-217C81F6E33C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F3646-2229-4118-AD48-009F58AAE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402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91556-06A3-4291-B43B-217C81F6E33C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F3646-2229-4118-AD48-009F58AAE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548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808" y="3878480"/>
            <a:ext cx="6916896" cy="1198752"/>
          </a:xfrm>
        </p:spPr>
        <p:txBody>
          <a:bodyPr anchor="t"/>
          <a:lstStyle>
            <a:lvl1pPr algn="l">
              <a:defRPr sz="35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2808" y="2558178"/>
            <a:ext cx="6916896" cy="1320304"/>
          </a:xfrm>
        </p:spPr>
        <p:txBody>
          <a:bodyPr anchor="b"/>
          <a:lstStyle>
            <a:lvl1pPr marL="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1pPr>
            <a:lvl2pPr marL="39970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79940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19910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59881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99851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39821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79791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319762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91556-06A3-4291-B43B-217C81F6E33C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F3646-2229-4118-AD48-009F58AAE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447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4936" y="1126101"/>
            <a:ext cx="2862262" cy="318689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22823" y="1126101"/>
            <a:ext cx="2862262" cy="318689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91556-06A3-4291-B43B-217C81F6E33C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F3646-2229-4118-AD48-009F58AAE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570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877" y="241706"/>
            <a:ext cx="7323772" cy="1005946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6876" y="1351043"/>
            <a:ext cx="3595487" cy="563050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399703" indent="0">
              <a:buNone/>
              <a:defRPr sz="1700" b="1"/>
            </a:lvl2pPr>
            <a:lvl3pPr marL="799405" indent="0">
              <a:buNone/>
              <a:defRPr sz="1500" b="1"/>
            </a:lvl3pPr>
            <a:lvl4pPr marL="1199108" indent="0">
              <a:buNone/>
              <a:defRPr sz="1400" b="1"/>
            </a:lvl4pPr>
            <a:lvl5pPr marL="1598810" indent="0">
              <a:buNone/>
              <a:defRPr sz="1400" b="1"/>
            </a:lvl5pPr>
            <a:lvl6pPr marL="1998513" indent="0">
              <a:buNone/>
              <a:defRPr sz="1400" b="1"/>
            </a:lvl6pPr>
            <a:lvl7pPr marL="2398215" indent="0">
              <a:buNone/>
              <a:defRPr sz="1400" b="1"/>
            </a:lvl7pPr>
            <a:lvl8pPr marL="2797918" indent="0">
              <a:buNone/>
              <a:defRPr sz="1400" b="1"/>
            </a:lvl8pPr>
            <a:lvl9pPr marL="3197620" indent="0">
              <a:buNone/>
              <a:defRPr sz="1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6876" y="1914093"/>
            <a:ext cx="3595487" cy="3477498"/>
          </a:xfrm>
        </p:spPr>
        <p:txBody>
          <a:bodyPr/>
          <a:lstStyle>
            <a:lvl1pPr>
              <a:defRPr sz="2100"/>
            </a:lvl1pPr>
            <a:lvl2pPr>
              <a:defRPr sz="17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33751" y="1351043"/>
            <a:ext cx="3596900" cy="563050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399703" indent="0">
              <a:buNone/>
              <a:defRPr sz="1700" b="1"/>
            </a:lvl2pPr>
            <a:lvl3pPr marL="799405" indent="0">
              <a:buNone/>
              <a:defRPr sz="1500" b="1"/>
            </a:lvl3pPr>
            <a:lvl4pPr marL="1199108" indent="0">
              <a:buNone/>
              <a:defRPr sz="1400" b="1"/>
            </a:lvl4pPr>
            <a:lvl5pPr marL="1598810" indent="0">
              <a:buNone/>
              <a:defRPr sz="1400" b="1"/>
            </a:lvl5pPr>
            <a:lvl6pPr marL="1998513" indent="0">
              <a:buNone/>
              <a:defRPr sz="1400" b="1"/>
            </a:lvl6pPr>
            <a:lvl7pPr marL="2398215" indent="0">
              <a:buNone/>
              <a:defRPr sz="1400" b="1"/>
            </a:lvl7pPr>
            <a:lvl8pPr marL="2797918" indent="0">
              <a:buNone/>
              <a:defRPr sz="1400" b="1"/>
            </a:lvl8pPr>
            <a:lvl9pPr marL="3197620" indent="0">
              <a:buNone/>
              <a:defRPr sz="1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33751" y="1914093"/>
            <a:ext cx="3596900" cy="3477498"/>
          </a:xfrm>
        </p:spPr>
        <p:txBody>
          <a:bodyPr/>
          <a:lstStyle>
            <a:lvl1pPr>
              <a:defRPr sz="2100"/>
            </a:lvl1pPr>
            <a:lvl2pPr>
              <a:defRPr sz="17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91556-06A3-4291-B43B-217C81F6E33C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F3646-2229-4118-AD48-009F58AAE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596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91556-06A3-4291-B43B-217C81F6E33C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F3646-2229-4118-AD48-009F58AAE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591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91556-06A3-4291-B43B-217C81F6E33C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F3646-2229-4118-AD48-009F58AAE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512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877" y="240310"/>
            <a:ext cx="2677190" cy="1022712"/>
          </a:xfrm>
        </p:spPr>
        <p:txBody>
          <a:bodyPr anchor="b"/>
          <a:lstStyle>
            <a:lvl1pPr algn="l">
              <a:defRPr sz="1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81546" y="240311"/>
            <a:ext cx="4549103" cy="515128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1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6877" y="1263022"/>
            <a:ext cx="2677190" cy="4128570"/>
          </a:xfrm>
        </p:spPr>
        <p:txBody>
          <a:bodyPr/>
          <a:lstStyle>
            <a:lvl1pPr marL="0" indent="0">
              <a:buNone/>
              <a:defRPr sz="1200"/>
            </a:lvl1pPr>
            <a:lvl2pPr marL="399703" indent="0">
              <a:buNone/>
              <a:defRPr sz="1100"/>
            </a:lvl2pPr>
            <a:lvl3pPr marL="799405" indent="0">
              <a:buNone/>
              <a:defRPr sz="900"/>
            </a:lvl3pPr>
            <a:lvl4pPr marL="1199108" indent="0">
              <a:buNone/>
              <a:defRPr sz="800"/>
            </a:lvl4pPr>
            <a:lvl5pPr marL="1598810" indent="0">
              <a:buNone/>
              <a:defRPr sz="800"/>
            </a:lvl5pPr>
            <a:lvl6pPr marL="1998513" indent="0">
              <a:buNone/>
              <a:defRPr sz="800"/>
            </a:lvl6pPr>
            <a:lvl7pPr marL="2398215" indent="0">
              <a:buNone/>
              <a:defRPr sz="800"/>
            </a:lvl7pPr>
            <a:lvl8pPr marL="2797918" indent="0">
              <a:buNone/>
              <a:defRPr sz="800"/>
            </a:lvl8pPr>
            <a:lvl9pPr marL="3197620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91556-06A3-4291-B43B-217C81F6E33C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F3646-2229-4118-AD48-009F58AAE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963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5014" y="4224973"/>
            <a:ext cx="4882515" cy="498782"/>
          </a:xfrm>
        </p:spPr>
        <p:txBody>
          <a:bodyPr anchor="b"/>
          <a:lstStyle>
            <a:lvl1pPr algn="l">
              <a:defRPr sz="1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95014" y="539300"/>
            <a:ext cx="4882515" cy="3621405"/>
          </a:xfrm>
        </p:spPr>
        <p:txBody>
          <a:bodyPr/>
          <a:lstStyle>
            <a:lvl1pPr marL="0" indent="0">
              <a:buNone/>
              <a:defRPr sz="2800"/>
            </a:lvl1pPr>
            <a:lvl2pPr marL="399703" indent="0">
              <a:buNone/>
              <a:defRPr sz="2400"/>
            </a:lvl2pPr>
            <a:lvl3pPr marL="799405" indent="0">
              <a:buNone/>
              <a:defRPr sz="2100"/>
            </a:lvl3pPr>
            <a:lvl4pPr marL="1199108" indent="0">
              <a:buNone/>
              <a:defRPr sz="1700"/>
            </a:lvl4pPr>
            <a:lvl5pPr marL="1598810" indent="0">
              <a:buNone/>
              <a:defRPr sz="1700"/>
            </a:lvl5pPr>
            <a:lvl6pPr marL="1998513" indent="0">
              <a:buNone/>
              <a:defRPr sz="1700"/>
            </a:lvl6pPr>
            <a:lvl7pPr marL="2398215" indent="0">
              <a:buNone/>
              <a:defRPr sz="1700"/>
            </a:lvl7pPr>
            <a:lvl8pPr marL="2797918" indent="0">
              <a:buNone/>
              <a:defRPr sz="1700"/>
            </a:lvl8pPr>
            <a:lvl9pPr marL="3197620" indent="0">
              <a:buNone/>
              <a:defRPr sz="1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95014" y="4723754"/>
            <a:ext cx="4882515" cy="708354"/>
          </a:xfrm>
        </p:spPr>
        <p:txBody>
          <a:bodyPr/>
          <a:lstStyle>
            <a:lvl1pPr marL="0" indent="0">
              <a:buNone/>
              <a:defRPr sz="1200"/>
            </a:lvl1pPr>
            <a:lvl2pPr marL="399703" indent="0">
              <a:buNone/>
              <a:defRPr sz="1100"/>
            </a:lvl2pPr>
            <a:lvl3pPr marL="799405" indent="0">
              <a:buNone/>
              <a:defRPr sz="900"/>
            </a:lvl3pPr>
            <a:lvl4pPr marL="1199108" indent="0">
              <a:buNone/>
              <a:defRPr sz="800"/>
            </a:lvl4pPr>
            <a:lvl5pPr marL="1598810" indent="0">
              <a:buNone/>
              <a:defRPr sz="800"/>
            </a:lvl5pPr>
            <a:lvl6pPr marL="1998513" indent="0">
              <a:buNone/>
              <a:defRPr sz="800"/>
            </a:lvl6pPr>
            <a:lvl7pPr marL="2398215" indent="0">
              <a:buNone/>
              <a:defRPr sz="800"/>
            </a:lvl7pPr>
            <a:lvl8pPr marL="2797918" indent="0">
              <a:buNone/>
              <a:defRPr sz="800"/>
            </a:lvl8pPr>
            <a:lvl9pPr marL="3197620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91556-06A3-4291-B43B-217C81F6E33C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F3646-2229-4118-AD48-009F58AAE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558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06877" y="241706"/>
            <a:ext cx="7323772" cy="1005946"/>
          </a:xfrm>
          <a:prstGeom prst="rect">
            <a:avLst/>
          </a:prstGeom>
        </p:spPr>
        <p:txBody>
          <a:bodyPr vert="horz" lIns="79941" tIns="39970" rIns="79941" bIns="3997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6877" y="1408326"/>
            <a:ext cx="7323772" cy="3983266"/>
          </a:xfrm>
          <a:prstGeom prst="rect">
            <a:avLst/>
          </a:prstGeom>
        </p:spPr>
        <p:txBody>
          <a:bodyPr vert="horz" lIns="79941" tIns="39970" rIns="79941" bIns="3997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06876" y="5594177"/>
            <a:ext cx="1898756" cy="321344"/>
          </a:xfrm>
          <a:prstGeom prst="rect">
            <a:avLst/>
          </a:prstGeom>
        </p:spPr>
        <p:txBody>
          <a:bodyPr vert="horz" lIns="79941" tIns="39970" rIns="79941" bIns="3997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C91556-06A3-4291-B43B-217C81F6E33C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80322" y="5594177"/>
            <a:ext cx="2576883" cy="321344"/>
          </a:xfrm>
          <a:prstGeom prst="rect">
            <a:avLst/>
          </a:prstGeom>
        </p:spPr>
        <p:txBody>
          <a:bodyPr vert="horz" lIns="79941" tIns="39970" rIns="79941" bIns="3997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31893" y="5594177"/>
            <a:ext cx="1898756" cy="321344"/>
          </a:xfrm>
          <a:prstGeom prst="rect">
            <a:avLst/>
          </a:prstGeom>
        </p:spPr>
        <p:txBody>
          <a:bodyPr vert="horz" lIns="79941" tIns="39970" rIns="79941" bIns="3997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AF3646-2229-4118-AD48-009F58AAE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855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799405" rtl="0" eaLnBrk="1" latinLnBrk="0" hangingPunct="1">
        <a:spcBef>
          <a:spcPct val="0"/>
        </a:spcBef>
        <a:buNone/>
        <a:defRPr sz="3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9777" indent="-299777" algn="l" defTabSz="799405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49517" indent="-249814" algn="l" defTabSz="799405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99256" indent="-199851" algn="l" defTabSz="799405" rtl="0" eaLnBrk="1" latinLnBrk="0" hangingPunct="1">
        <a:spcBef>
          <a:spcPct val="20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398959" indent="-199851" algn="l" defTabSz="799405" rtl="0" eaLnBrk="1" latinLnBrk="0" hangingPunct="1">
        <a:spcBef>
          <a:spcPct val="20000"/>
        </a:spcBef>
        <a:buFont typeface="Arial" panose="020B0604020202020204" pitchFamily="34" charset="0"/>
        <a:buChar char="–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98661" indent="-199851" algn="l" defTabSz="799405" rtl="0" eaLnBrk="1" latinLnBrk="0" hangingPunct="1">
        <a:spcBef>
          <a:spcPct val="20000"/>
        </a:spcBef>
        <a:buFont typeface="Arial" panose="020B0604020202020204" pitchFamily="34" charset="0"/>
        <a:buChar char="»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98364" indent="-199851" algn="l" defTabSz="799405" rtl="0" eaLnBrk="1" latinLnBrk="0" hangingPunct="1">
        <a:spcBef>
          <a:spcPct val="20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98066" indent="-199851" algn="l" defTabSz="799405" rtl="0" eaLnBrk="1" latinLnBrk="0" hangingPunct="1">
        <a:spcBef>
          <a:spcPct val="20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97769" indent="-199851" algn="l" defTabSz="799405" rtl="0" eaLnBrk="1" latinLnBrk="0" hangingPunct="1">
        <a:spcBef>
          <a:spcPct val="20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397471" indent="-199851" algn="l" defTabSz="799405" rtl="0" eaLnBrk="1" latinLnBrk="0" hangingPunct="1">
        <a:spcBef>
          <a:spcPct val="20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9940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99703" algn="l" defTabSz="79940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99405" algn="l" defTabSz="79940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99108" algn="l" defTabSz="79940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98810" algn="l" defTabSz="79940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98513" algn="l" defTabSz="79940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398215" algn="l" defTabSz="79940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97918" algn="l" defTabSz="79940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197620" algn="l" defTabSz="79940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Freeform 124"/>
          <p:cNvSpPr/>
          <p:nvPr/>
        </p:nvSpPr>
        <p:spPr>
          <a:xfrm>
            <a:off x="1626642" y="18256"/>
            <a:ext cx="6480720" cy="5976664"/>
          </a:xfrm>
          <a:custGeom>
            <a:avLst/>
            <a:gdLst>
              <a:gd name="connsiteX0" fmla="*/ 2116052 w 4671160"/>
              <a:gd name="connsiteY0" fmla="*/ 261424 h 4771483"/>
              <a:gd name="connsiteX1" fmla="*/ 3419751 w 4671160"/>
              <a:gd name="connsiteY1" fmla="*/ 16980 h 4771483"/>
              <a:gd name="connsiteX2" fmla="*/ 4433739 w 4671160"/>
              <a:gd name="connsiteY2" fmla="*/ 732204 h 4771483"/>
              <a:gd name="connsiteX3" fmla="*/ 4632915 w 4671160"/>
              <a:gd name="connsiteY3" fmla="*/ 1999689 h 4771483"/>
              <a:gd name="connsiteX4" fmla="*/ 3854317 w 4671160"/>
              <a:gd name="connsiteY4" fmla="*/ 3484457 h 4771483"/>
              <a:gd name="connsiteX5" fmla="*/ 3700408 w 4671160"/>
              <a:gd name="connsiteY5" fmla="*/ 4543713 h 4771483"/>
              <a:gd name="connsiteX6" fmla="*/ 1844448 w 4671160"/>
              <a:gd name="connsiteY6" fmla="*/ 4643301 h 4771483"/>
              <a:gd name="connsiteX7" fmla="*/ 866673 w 4671160"/>
              <a:gd name="connsiteY7" fmla="*/ 3058945 h 4771483"/>
              <a:gd name="connsiteX8" fmla="*/ 6594 w 4671160"/>
              <a:gd name="connsiteY8" fmla="*/ 2325614 h 4771483"/>
              <a:gd name="connsiteX9" fmla="*/ 513588 w 4671160"/>
              <a:gd name="connsiteY9" fmla="*/ 1012861 h 4771483"/>
              <a:gd name="connsiteX10" fmla="*/ 1310293 w 4671160"/>
              <a:gd name="connsiteY10" fmla="*/ 677883 h 4771483"/>
              <a:gd name="connsiteX11" fmla="*/ 2116052 w 4671160"/>
              <a:gd name="connsiteY11" fmla="*/ 261424 h 4771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671160" h="4771483">
                <a:moveTo>
                  <a:pt x="2116052" y="261424"/>
                </a:moveTo>
                <a:cubicBezTo>
                  <a:pt x="2467628" y="151273"/>
                  <a:pt x="3033470" y="-61483"/>
                  <a:pt x="3419751" y="16980"/>
                </a:cubicBezTo>
                <a:cubicBezTo>
                  <a:pt x="3806032" y="95443"/>
                  <a:pt x="4231545" y="401753"/>
                  <a:pt x="4433739" y="732204"/>
                </a:cubicBezTo>
                <a:cubicBezTo>
                  <a:pt x="4635933" y="1062656"/>
                  <a:pt x="4729485" y="1540980"/>
                  <a:pt x="4632915" y="1999689"/>
                </a:cubicBezTo>
                <a:cubicBezTo>
                  <a:pt x="4536345" y="2458398"/>
                  <a:pt x="4009735" y="3060453"/>
                  <a:pt x="3854317" y="3484457"/>
                </a:cubicBezTo>
                <a:cubicBezTo>
                  <a:pt x="3698899" y="3908461"/>
                  <a:pt x="4035386" y="4350572"/>
                  <a:pt x="3700408" y="4543713"/>
                </a:cubicBezTo>
                <a:cubicBezTo>
                  <a:pt x="3365430" y="4736854"/>
                  <a:pt x="2316737" y="4890762"/>
                  <a:pt x="1844448" y="4643301"/>
                </a:cubicBezTo>
                <a:cubicBezTo>
                  <a:pt x="1372159" y="4395840"/>
                  <a:pt x="1172982" y="3445226"/>
                  <a:pt x="866673" y="3058945"/>
                </a:cubicBezTo>
                <a:cubicBezTo>
                  <a:pt x="560364" y="2672664"/>
                  <a:pt x="65441" y="2666628"/>
                  <a:pt x="6594" y="2325614"/>
                </a:cubicBezTo>
                <a:cubicBezTo>
                  <a:pt x="-52253" y="1984600"/>
                  <a:pt x="296305" y="1287483"/>
                  <a:pt x="513588" y="1012861"/>
                </a:cubicBezTo>
                <a:cubicBezTo>
                  <a:pt x="730871" y="738239"/>
                  <a:pt x="1043216" y="801614"/>
                  <a:pt x="1310293" y="677883"/>
                </a:cubicBezTo>
                <a:cubicBezTo>
                  <a:pt x="1577370" y="554152"/>
                  <a:pt x="1764476" y="371575"/>
                  <a:pt x="2116052" y="261424"/>
                </a:cubicBez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Oval 125"/>
              <p:cNvSpPr/>
              <p:nvPr/>
            </p:nvSpPr>
            <p:spPr>
              <a:xfrm rot="1977258" flipH="1">
                <a:off x="5072285" y="3223468"/>
                <a:ext cx="1580657" cy="43208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/>
                            </a:rPr>
                            <m:t>Ω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/>
                            </a:rPr>
                            <m:t>obs</m:t>
                          </m:r>
                        </m:sub>
                      </m:sSub>
                    </m:oMath>
                  </m:oMathPara>
                </a14:m>
                <a:endParaRPr lang="en-CA" sz="2800" dirty="0"/>
              </a:p>
            </p:txBody>
          </p:sp>
        </mc:Choice>
        <mc:Fallback xmlns="">
          <p:sp>
            <p:nvSpPr>
              <p:cNvPr id="126" name="Oval 1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77258" flipH="1">
                <a:off x="5072285" y="3223468"/>
                <a:ext cx="1580657" cy="432080"/>
              </a:xfrm>
              <a:prstGeom prst="ellipse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Oval 126"/>
              <p:cNvSpPr/>
              <p:nvPr/>
            </p:nvSpPr>
            <p:spPr>
              <a:xfrm>
                <a:off x="3642866" y="1310627"/>
                <a:ext cx="1104905" cy="578133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800">
                              <a:latin typeface="Cambria Math"/>
                            </a:rPr>
                            <m:t>Ω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/>
                            </a:rPr>
                            <m:t>obs</m:t>
                          </m:r>
                        </m:sub>
                      </m:sSub>
                    </m:oMath>
                  </m:oMathPara>
                </a14:m>
                <a:endParaRPr lang="en-CA" sz="2800" dirty="0"/>
              </a:p>
            </p:txBody>
          </p:sp>
        </mc:Choice>
        <mc:Fallback xmlns="">
          <p:sp>
            <p:nvSpPr>
              <p:cNvPr id="127" name="Oval 1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2866" y="1310627"/>
                <a:ext cx="1104905" cy="578133"/>
              </a:xfrm>
              <a:prstGeom prst="ellipse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8" name="TextBox 127"/>
          <p:cNvSpPr txBox="1"/>
          <p:nvPr/>
        </p:nvSpPr>
        <p:spPr>
          <a:xfrm>
            <a:off x="499194" y="631364"/>
            <a:ext cx="151216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/>
              <a:t>Target</a:t>
            </a:r>
          </a:p>
          <a:p>
            <a:r>
              <a:rPr lang="en-CA" sz="2800" dirty="0"/>
              <a:t>obstacle</a:t>
            </a:r>
          </a:p>
          <a:p>
            <a:r>
              <a:rPr lang="en-CA" sz="2800" dirty="0"/>
              <a:t>defender</a:t>
            </a:r>
          </a:p>
          <a:p>
            <a:r>
              <a:rPr lang="en-CA" sz="2800" dirty="0"/>
              <a:t>attacker</a:t>
            </a:r>
          </a:p>
        </p:txBody>
      </p:sp>
      <p:sp>
        <p:nvSpPr>
          <p:cNvPr id="132" name="Oval 131"/>
          <p:cNvSpPr/>
          <p:nvPr/>
        </p:nvSpPr>
        <p:spPr>
          <a:xfrm>
            <a:off x="106362" y="731578"/>
            <a:ext cx="437211" cy="381259"/>
          </a:xfrm>
          <a:prstGeom prst="ellipse">
            <a:avLst/>
          </a:prstGeom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sz="2800" dirty="0"/>
          </a:p>
        </p:txBody>
      </p:sp>
      <p:sp>
        <p:nvSpPr>
          <p:cNvPr id="141" name="Oval 140"/>
          <p:cNvSpPr/>
          <p:nvPr/>
        </p:nvSpPr>
        <p:spPr>
          <a:xfrm>
            <a:off x="188634" y="1202518"/>
            <a:ext cx="222528" cy="33032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sz="28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TextBox 142"/>
              <p:cNvSpPr txBox="1"/>
              <p:nvPr/>
            </p:nvSpPr>
            <p:spPr>
              <a:xfrm>
                <a:off x="2418730" y="738336"/>
                <a:ext cx="57606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𝜕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/>
                        </a:rPr>
                        <m:t>Ω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43" name="TextBox 1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8730" y="738336"/>
                <a:ext cx="576064" cy="52322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TextBox 143"/>
              <p:cNvSpPr txBox="1"/>
              <p:nvPr/>
            </p:nvSpPr>
            <p:spPr>
              <a:xfrm>
                <a:off x="5668962" y="2408237"/>
                <a:ext cx="57606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𝒯</m:t>
                      </m:r>
                    </m:oMath>
                  </m:oMathPara>
                </a14:m>
                <a:endParaRPr lang="en-US" sz="2800" i="1" dirty="0"/>
              </a:p>
            </p:txBody>
          </p:sp>
        </mc:Choice>
        <mc:Fallback xmlns="">
          <p:sp>
            <p:nvSpPr>
              <p:cNvPr id="144" name="TextBox 1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8962" y="2408237"/>
                <a:ext cx="576064" cy="52322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5" name="TextBox 144"/>
              <p:cNvSpPr txBox="1"/>
              <p:nvPr/>
            </p:nvSpPr>
            <p:spPr>
              <a:xfrm>
                <a:off x="5984192" y="1106070"/>
                <a:ext cx="1283074" cy="6238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,…,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𝐷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sub>
                              </m:sSub>
                            </m:sub>
                          </m:sSub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45" name="TextBox 1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4192" y="1106070"/>
                <a:ext cx="1283074" cy="623825"/>
              </a:xfrm>
              <a:prstGeom prst="rect">
                <a:avLst/>
              </a:prstGeom>
              <a:blipFill>
                <a:blip r:embed="rId7"/>
                <a:stretch>
                  <a:fillRect r="-4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6" name="TextBox 145"/>
              <p:cNvSpPr txBox="1"/>
              <p:nvPr/>
            </p:nvSpPr>
            <p:spPr>
              <a:xfrm>
                <a:off x="3233586" y="3254842"/>
                <a:ext cx="1283074" cy="6262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,…,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𝐴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</m:sSub>
                            </m:sub>
                          </m:sSub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46" name="TextBox 1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3586" y="3254842"/>
                <a:ext cx="1283074" cy="626262"/>
              </a:xfrm>
              <a:prstGeom prst="rect">
                <a:avLst/>
              </a:prstGeom>
              <a:blipFill>
                <a:blip r:embed="rId8"/>
                <a:stretch>
                  <a:fillRect r="-426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TextBox 146"/>
              <p:cNvSpPr txBox="1"/>
              <p:nvPr/>
            </p:nvSpPr>
            <p:spPr>
              <a:xfrm>
                <a:off x="2237304" y="1798586"/>
                <a:ext cx="115321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/>
                            </a:rPr>
                            <m:t>Ω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/>
                            </a:rPr>
                            <m:t>free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47" name="TextBox 1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7304" y="1798586"/>
                <a:ext cx="1153213" cy="523220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Plus 2"/>
          <p:cNvSpPr/>
          <p:nvPr/>
        </p:nvSpPr>
        <p:spPr>
          <a:xfrm>
            <a:off x="3233586" y="2576860"/>
            <a:ext cx="304800" cy="304800"/>
          </a:xfrm>
          <a:prstGeom prst="mathPlus">
            <a:avLst>
              <a:gd name="adj1" fmla="val 18568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Plus 26"/>
          <p:cNvSpPr/>
          <p:nvPr/>
        </p:nvSpPr>
        <p:spPr>
          <a:xfrm>
            <a:off x="4146929" y="3006588"/>
            <a:ext cx="304800" cy="304800"/>
          </a:xfrm>
          <a:prstGeom prst="mathPlus">
            <a:avLst>
              <a:gd name="adj1" fmla="val 18568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Plus 27"/>
          <p:cNvSpPr/>
          <p:nvPr/>
        </p:nvSpPr>
        <p:spPr>
          <a:xfrm>
            <a:off x="3528205" y="3898304"/>
            <a:ext cx="304800" cy="304800"/>
          </a:xfrm>
          <a:prstGeom prst="mathPlus">
            <a:avLst>
              <a:gd name="adj1" fmla="val 18568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Plus 28"/>
          <p:cNvSpPr/>
          <p:nvPr/>
        </p:nvSpPr>
        <p:spPr>
          <a:xfrm>
            <a:off x="5125751" y="4050704"/>
            <a:ext cx="304800" cy="304800"/>
          </a:xfrm>
          <a:prstGeom prst="mathPlus">
            <a:avLst>
              <a:gd name="adj1" fmla="val 18568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Plus 29"/>
          <p:cNvSpPr/>
          <p:nvPr/>
        </p:nvSpPr>
        <p:spPr>
          <a:xfrm>
            <a:off x="182562" y="2027237"/>
            <a:ext cx="304800" cy="304800"/>
          </a:xfrm>
          <a:prstGeom prst="mathPlus">
            <a:avLst>
              <a:gd name="adj1" fmla="val 18568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6-Point Star 3"/>
          <p:cNvSpPr/>
          <p:nvPr/>
        </p:nvSpPr>
        <p:spPr>
          <a:xfrm>
            <a:off x="5844709" y="753121"/>
            <a:ext cx="256032" cy="301752"/>
          </a:xfrm>
          <a:prstGeom prst="star6">
            <a:avLst>
              <a:gd name="adj" fmla="val 16368"/>
              <a:gd name="hf" fmla="val 11547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6-Point Star 34"/>
          <p:cNvSpPr/>
          <p:nvPr/>
        </p:nvSpPr>
        <p:spPr>
          <a:xfrm>
            <a:off x="6497713" y="1665428"/>
            <a:ext cx="256032" cy="301752"/>
          </a:xfrm>
          <a:prstGeom prst="star6">
            <a:avLst>
              <a:gd name="adj" fmla="val 16368"/>
              <a:gd name="hf" fmla="val 11547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6-Point Star 35"/>
          <p:cNvSpPr/>
          <p:nvPr/>
        </p:nvSpPr>
        <p:spPr>
          <a:xfrm>
            <a:off x="6929512" y="753121"/>
            <a:ext cx="256032" cy="301752"/>
          </a:xfrm>
          <a:prstGeom prst="star6">
            <a:avLst>
              <a:gd name="adj" fmla="val 16368"/>
              <a:gd name="hf" fmla="val 11547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6-Point Star 36"/>
          <p:cNvSpPr/>
          <p:nvPr/>
        </p:nvSpPr>
        <p:spPr>
          <a:xfrm>
            <a:off x="7139250" y="1927038"/>
            <a:ext cx="256032" cy="301752"/>
          </a:xfrm>
          <a:prstGeom prst="star6">
            <a:avLst>
              <a:gd name="adj" fmla="val 16368"/>
              <a:gd name="hf" fmla="val 11547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6217095" y="2576860"/>
            <a:ext cx="523928" cy="396044"/>
          </a:xfrm>
          <a:prstGeom prst="ellipse">
            <a:avLst/>
          </a:prstGeom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sz="2800" dirty="0"/>
          </a:p>
        </p:txBody>
      </p:sp>
      <p:sp>
        <p:nvSpPr>
          <p:cNvPr id="39" name="6-Point Star 38"/>
          <p:cNvSpPr/>
          <p:nvPr/>
        </p:nvSpPr>
        <p:spPr>
          <a:xfrm>
            <a:off x="196951" y="1649285"/>
            <a:ext cx="256032" cy="301752"/>
          </a:xfrm>
          <a:prstGeom prst="star6">
            <a:avLst>
              <a:gd name="adj" fmla="val 16368"/>
              <a:gd name="hf" fmla="val 11547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8864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7</Words>
  <Application>Microsoft Office PowerPoint</Application>
  <PresentationFormat>Custom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Cambria Math</vt:lpstr>
      <vt:lpstr>Office Theme</vt:lpstr>
      <vt:lpstr>PowerPoint Presentation</vt:lpstr>
    </vt:vector>
  </TitlesOfParts>
  <Company>UC Berkeley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 Chen</dc:creator>
  <cp:lastModifiedBy>Mo</cp:lastModifiedBy>
  <cp:revision>8</cp:revision>
  <dcterms:created xsi:type="dcterms:W3CDTF">2013-09-19T18:35:41Z</dcterms:created>
  <dcterms:modified xsi:type="dcterms:W3CDTF">2016-04-18T21:11:13Z</dcterms:modified>
</cp:coreProperties>
</file>